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2"/>
  </p:notesMasterIdLst>
  <p:sldIdLst>
    <p:sldId id="290" r:id="rId2"/>
    <p:sldId id="291" r:id="rId3"/>
    <p:sldId id="514" r:id="rId4"/>
    <p:sldId id="293" r:id="rId5"/>
    <p:sldId id="257" r:id="rId6"/>
    <p:sldId id="515" r:id="rId7"/>
    <p:sldId id="516" r:id="rId8"/>
    <p:sldId id="259" r:id="rId9"/>
    <p:sldId id="517" r:id="rId10"/>
    <p:sldId id="518" r:id="rId11"/>
    <p:sldId id="275" r:id="rId12"/>
    <p:sldId id="519" r:id="rId13"/>
    <p:sldId id="277" r:id="rId14"/>
    <p:sldId id="278" r:id="rId15"/>
    <p:sldId id="279" r:id="rId16"/>
    <p:sldId id="281" r:id="rId17"/>
    <p:sldId id="282" r:id="rId18"/>
    <p:sldId id="523" r:id="rId19"/>
    <p:sldId id="524" r:id="rId20"/>
    <p:sldId id="525" r:id="rId21"/>
    <p:sldId id="526" r:id="rId22"/>
    <p:sldId id="527" r:id="rId23"/>
    <p:sldId id="528" r:id="rId24"/>
    <p:sldId id="529" r:id="rId25"/>
    <p:sldId id="530" r:id="rId26"/>
    <p:sldId id="531" r:id="rId27"/>
    <p:sldId id="297" r:id="rId28"/>
    <p:sldId id="298" r:id="rId29"/>
    <p:sldId id="532" r:id="rId30"/>
    <p:sldId id="302" r:id="rId31"/>
    <p:sldId id="303" r:id="rId32"/>
    <p:sldId id="304" r:id="rId33"/>
    <p:sldId id="533" r:id="rId34"/>
    <p:sldId id="534" r:id="rId35"/>
    <p:sldId id="307" r:id="rId36"/>
    <p:sldId id="522" r:id="rId37"/>
    <p:sldId id="521" r:id="rId38"/>
    <p:sldId id="520"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3" r:id="rId59"/>
    <p:sldId id="374" r:id="rId60"/>
    <p:sldId id="535" r:id="rId61"/>
    <p:sldId id="258" r:id="rId62"/>
    <p:sldId id="260" r:id="rId63"/>
    <p:sldId id="261" r:id="rId64"/>
    <p:sldId id="536" r:id="rId65"/>
    <p:sldId id="537" r:id="rId66"/>
    <p:sldId id="264" r:id="rId67"/>
    <p:sldId id="538" r:id="rId68"/>
    <p:sldId id="539" r:id="rId69"/>
    <p:sldId id="540" r:id="rId70"/>
    <p:sldId id="541" r:id="rId71"/>
    <p:sldId id="542" r:id="rId72"/>
    <p:sldId id="543" r:id="rId73"/>
    <p:sldId id="544" r:id="rId74"/>
    <p:sldId id="545" r:id="rId75"/>
    <p:sldId id="546" r:id="rId76"/>
    <p:sldId id="547" r:id="rId77"/>
    <p:sldId id="548" r:id="rId78"/>
    <p:sldId id="549" r:id="rId79"/>
    <p:sldId id="346" r:id="rId80"/>
    <p:sldId id="347" r:id="rId81"/>
    <p:sldId id="348" r:id="rId82"/>
    <p:sldId id="349" r:id="rId83"/>
    <p:sldId id="350" r:id="rId84"/>
    <p:sldId id="351" r:id="rId85"/>
    <p:sldId id="550" r:id="rId86"/>
    <p:sldId id="551" r:id="rId87"/>
    <p:sldId id="552" r:id="rId88"/>
    <p:sldId id="553" r:id="rId89"/>
    <p:sldId id="554" r:id="rId90"/>
    <p:sldId id="555" r:id="rId91"/>
    <p:sldId id="265" r:id="rId92"/>
    <p:sldId id="266" r:id="rId93"/>
    <p:sldId id="267" r:id="rId94"/>
    <p:sldId id="268" r:id="rId95"/>
    <p:sldId id="269" r:id="rId96"/>
    <p:sldId id="270" r:id="rId97"/>
    <p:sldId id="271" r:id="rId98"/>
    <p:sldId id="272" r:id="rId99"/>
    <p:sldId id="273" r:id="rId100"/>
    <p:sldId id="274" r:id="rId101"/>
    <p:sldId id="556" r:id="rId102"/>
    <p:sldId id="560" r:id="rId103"/>
    <p:sldId id="559" r:id="rId104"/>
    <p:sldId id="561" r:id="rId105"/>
    <p:sldId id="562" r:id="rId106"/>
    <p:sldId id="563" r:id="rId107"/>
    <p:sldId id="564" r:id="rId108"/>
    <p:sldId id="263" r:id="rId109"/>
    <p:sldId id="565" r:id="rId110"/>
    <p:sldId id="566" r:id="rId111"/>
    <p:sldId id="567" r:id="rId112"/>
    <p:sldId id="568" r:id="rId113"/>
    <p:sldId id="569" r:id="rId114"/>
    <p:sldId id="570" r:id="rId115"/>
    <p:sldId id="571" r:id="rId116"/>
    <p:sldId id="572" r:id="rId117"/>
    <p:sldId id="573" r:id="rId118"/>
    <p:sldId id="574" r:id="rId119"/>
    <p:sldId id="276" r:id="rId120"/>
    <p:sldId id="575" r:id="rId121"/>
    <p:sldId id="576" r:id="rId122"/>
    <p:sldId id="577" r:id="rId123"/>
    <p:sldId id="280" r:id="rId124"/>
    <p:sldId id="578" r:id="rId125"/>
    <p:sldId id="283" r:id="rId126"/>
    <p:sldId id="579" r:id="rId127"/>
    <p:sldId id="580" r:id="rId128"/>
    <p:sldId id="581" r:id="rId129"/>
    <p:sldId id="582" r:id="rId130"/>
    <p:sldId id="583" r:id="rId131"/>
    <p:sldId id="584" r:id="rId132"/>
    <p:sldId id="585" r:id="rId133"/>
    <p:sldId id="586" r:id="rId134"/>
    <p:sldId id="262" r:id="rId135"/>
    <p:sldId id="587" r:id="rId136"/>
    <p:sldId id="588" r:id="rId137"/>
    <p:sldId id="558" r:id="rId138"/>
    <p:sldId id="591" r:id="rId139"/>
    <p:sldId id="592" r:id="rId140"/>
    <p:sldId id="589" r:id="rId141"/>
    <p:sldId id="593" r:id="rId142"/>
    <p:sldId id="594" r:id="rId143"/>
    <p:sldId id="595" r:id="rId144"/>
    <p:sldId id="596" r:id="rId145"/>
    <p:sldId id="597" r:id="rId146"/>
    <p:sldId id="598" r:id="rId147"/>
    <p:sldId id="599" r:id="rId148"/>
    <p:sldId id="600" r:id="rId149"/>
    <p:sldId id="601" r:id="rId150"/>
    <p:sldId id="602" r:id="rId151"/>
    <p:sldId id="603" r:id="rId152"/>
    <p:sldId id="604" r:id="rId153"/>
    <p:sldId id="605" r:id="rId154"/>
    <p:sldId id="606" r:id="rId155"/>
    <p:sldId id="607" r:id="rId156"/>
    <p:sldId id="608" r:id="rId157"/>
    <p:sldId id="609" r:id="rId158"/>
    <p:sldId id="610" r:id="rId159"/>
    <p:sldId id="611" r:id="rId160"/>
    <p:sldId id="612" r:id="rId161"/>
    <p:sldId id="613" r:id="rId162"/>
    <p:sldId id="614" r:id="rId163"/>
    <p:sldId id="615" r:id="rId164"/>
    <p:sldId id="616" r:id="rId165"/>
    <p:sldId id="617" r:id="rId166"/>
    <p:sldId id="618" r:id="rId167"/>
    <p:sldId id="619" r:id="rId168"/>
    <p:sldId id="620" r:id="rId169"/>
    <p:sldId id="621" r:id="rId170"/>
    <p:sldId id="513" r:id="rId1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TTARANJAN SWAIN" initials="CS" lastIdx="1" clrIdx="0">
    <p:extLst>
      <p:ext uri="{19B8F6BF-5375-455C-9EA6-DF929625EA0E}">
        <p15:presenceInfo xmlns:p15="http://schemas.microsoft.com/office/powerpoint/2012/main" xmlns="" userId="433468dbec56ce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3082" autoAdjust="0"/>
  </p:normalViewPr>
  <p:slideViewPr>
    <p:cSldViewPr snapToGrid="0">
      <p:cViewPr varScale="1">
        <p:scale>
          <a:sx n="73" d="100"/>
          <a:sy n="73" d="100"/>
        </p:scale>
        <p:origin x="-636" y="-102"/>
      </p:cViewPr>
      <p:guideLst>
        <p:guide orient="horz" pos="2160"/>
        <p:guide pos="3840"/>
      </p:guideLst>
    </p:cSldViewPr>
  </p:slideViewPr>
  <p:notesTextViewPr>
    <p:cViewPr>
      <p:scale>
        <a:sx n="1" d="1"/>
        <a:sy n="1" d="1"/>
      </p:scale>
      <p:origin x="0" y="0"/>
    </p:cViewPr>
  </p:notesTextViewPr>
  <p:sorterViewPr>
    <p:cViewPr>
      <p:scale>
        <a:sx n="100" d="100"/>
        <a:sy n="100" d="100"/>
      </p:scale>
      <p:origin x="0" y="-955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EFC5B-1C37-4AD3-B319-7AAD1427B024}" type="datetimeFigureOut">
              <a:rPr lang="en-IN" smtClean="0"/>
              <a:pPr/>
              <a:t>12-07-2021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E44E1-2C74-4B00-BA29-F00522309030}" type="slidenum">
              <a:rPr lang="en-IN" smtClean="0"/>
              <a:pPr/>
              <a:t>‹#›</a:t>
            </a:fld>
            <a:endParaRPr lang="en-IN"/>
          </a:p>
        </p:txBody>
      </p:sp>
    </p:spTree>
    <p:extLst>
      <p:ext uri="{BB962C8B-B14F-4D97-AF65-F5344CB8AC3E}">
        <p14:creationId xmlns:p14="http://schemas.microsoft.com/office/powerpoint/2010/main" xmlns="" val="38589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32E086-1F42-4C43-9D6E-FA00C49C0782}" type="datetime1">
              <a:rPr lang="en-IN" smtClean="0"/>
              <a:pPr/>
              <a:t>12-07-2021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921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7BE64-7010-4C41-B200-8FD335AC641E}" type="datetime1">
              <a:rPr lang="en-IN" smtClean="0"/>
              <a:pPr/>
              <a:t>12-07-2021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172698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1BDA0-7A01-47FA-A4D3-6FCEEE6AC795}" type="datetime1">
              <a:rPr lang="en-IN" smtClean="0"/>
              <a:pPr/>
              <a:t>12-07-2021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129367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u="heavy">
                <a:solidFill>
                  <a:srgbClr val="C00000"/>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40692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0BFA6-7D44-4441-BF98-41E3C819A729}" type="datetime1">
              <a:rPr lang="en-IN" smtClean="0"/>
              <a:pPr/>
              <a:t>12-07-2021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235696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A9E1-A545-4937-B51C-9D4DB8660486}" type="datetime1">
              <a:rPr lang="en-IN" smtClean="0"/>
              <a:pPr/>
              <a:t>12-07-2021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287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BB7B0-8047-4D38-89DB-D5E843C26883}" type="datetime1">
              <a:rPr lang="en-IN" smtClean="0"/>
              <a:pPr/>
              <a:t>12-07-2021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355529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12FB46-9AA3-4FD3-8CC1-3FC7EB147011}" type="datetime1">
              <a:rPr lang="en-IN" smtClean="0"/>
              <a:pPr/>
              <a:t>12-07-2021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1433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994D13-B191-4334-BF57-FC169F91C7C2}" type="datetime1">
              <a:rPr lang="en-IN" smtClean="0"/>
              <a:pPr/>
              <a:t>12-07-2021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915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9AEAD7-5A77-4BBC-943E-E43DD6822A9A}" type="datetime1">
              <a:rPr lang="en-IN" smtClean="0"/>
              <a:pPr/>
              <a:t>12-07-2021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227254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B2C087-5626-4914-8A6C-8B63FD89B49F}" type="datetime1">
              <a:rPr lang="en-IN" smtClean="0"/>
              <a:pPr/>
              <a:t>12-07-2021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5315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48AE36-4622-4A5C-A59A-4E304FF877E1}" type="datetime1">
              <a:rPr lang="en-IN" smtClean="0"/>
              <a:pPr/>
              <a:t>12-07-2021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xmlns="" val="202164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F27C73-12E8-4669-B467-4EDA9C01AD20}" type="datetime1">
              <a:rPr lang="en-IN" smtClean="0"/>
              <a:pPr/>
              <a:t>12-07-2021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9F79F9-620A-454C-B44A-099229A02D1C}"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6511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thomasnet.com/products/remote-terminal-units-rtu-96166905-1.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turnerintegratedsystems.com/scada-development-services/"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4.png"/></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4.png"/></Relationships>
</file>

<file path=ppt/slides/_rels/slide1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7.png"/></Relationships>
</file>

<file path=ppt/slides/_rels/slide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4.jpe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2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4.jpe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4.jpeg"/><Relationship Id="rId4" Type="http://schemas.openxmlformats.org/officeDocument/2006/relationships/image" Target="../media/image98.png"/><Relationship Id="rId9" Type="http://schemas.openxmlformats.org/officeDocument/2006/relationships/image" Target="../media/image103.png"/></Relationships>
</file>

<file path=ppt/slides/_rels/slide15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www.scribd.com/" TargetMode="External"/><Relationship Id="rId2" Type="http://schemas.openxmlformats.org/officeDocument/2006/relationships/hyperlink" Target="http://www.slideshare.net/"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nptel.ac.in/" TargetMode="External"/><Relationship Id="rId4" Type="http://schemas.openxmlformats.org/officeDocument/2006/relationships/hyperlink" Target="http://www.slideworld.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thomasnet.com/products/remote-terminal-units-rtu-96166905-1.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turnerintegratedsystems.com/scada-development-servic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homasnet.com/products/remote-terminal-units-rtu-96166905-1.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turnerintegratedsystems.com/scada-development-servi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thomasnet.com/products/remote-terminal-units-rtu-96166905-1.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turnerintegratedsystems.com/scada-development-service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homasnet.com/products/programmable-logic-controllers-plc-18190900-1.htm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thomasnet.com/products/supervisory-control-data-acquisition-scada-systems-70991005-1.html" TargetMode="External"/><Relationship Id="rId4" Type="http://schemas.openxmlformats.org/officeDocument/2006/relationships/hyperlink" Target="https://www.thomasnet.com/products/process-control-systems-63560551-1.html"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5.png"/></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7785"/>
            <a:ext cx="12192000" cy="5240215"/>
          </a:xfrm>
        </p:spPr>
        <p:txBody>
          <a:bodyPr/>
          <a:lstStyle/>
          <a:p>
            <a:pPr>
              <a:buNone/>
            </a:pPr>
            <a:endParaRPr lang="en-US" sz="1800" b="1" dirty="0"/>
          </a:p>
          <a:p>
            <a:pPr>
              <a:buNone/>
            </a:pPr>
            <a:r>
              <a:rPr lang="en-US" b="1" dirty="0"/>
              <a:t>                                                                                       </a:t>
            </a:r>
            <a:r>
              <a:rPr lang="en-US" sz="2800" b="1" dirty="0"/>
              <a:t>BRANCH :  MECHANICAL ENGINEERING</a:t>
            </a:r>
          </a:p>
          <a:p>
            <a:pPr>
              <a:buNone/>
            </a:pPr>
            <a:r>
              <a:rPr lang="en-US" sz="2800" b="1" dirty="0"/>
              <a:t>                                                                                  &amp; COMPUTER SC.ENGG(CSE)</a:t>
            </a:r>
          </a:p>
          <a:p>
            <a:pPr>
              <a:buNone/>
            </a:pPr>
            <a:r>
              <a:rPr lang="en-US" sz="2800" b="1" dirty="0"/>
              <a:t>                                                              SEMESTER: 6TH   </a:t>
            </a:r>
          </a:p>
          <a:p>
            <a:pPr algn="ctr">
              <a:buNone/>
            </a:pPr>
            <a:r>
              <a:rPr lang="en-US" sz="2800" b="1" dirty="0"/>
              <a:t>             </a:t>
            </a:r>
            <a:r>
              <a:rPr lang="en-US" sz="2800" dirty="0"/>
              <a:t> SUB- </a:t>
            </a:r>
            <a:r>
              <a:rPr lang="en-US" sz="2800" b="1" dirty="0"/>
              <a:t>CONTROL SYSTEM (CS)</a:t>
            </a:r>
          </a:p>
          <a:p>
            <a:pPr algn="ctr">
              <a:buNone/>
            </a:pPr>
            <a:endParaRPr lang="en-US" sz="2800" b="1" dirty="0"/>
          </a:p>
          <a:p>
            <a:endParaRPr lang="en-US" dirty="0"/>
          </a:p>
          <a:p>
            <a:pPr>
              <a:buNone/>
            </a:pPr>
            <a:endParaRPr lang="en-US" dirty="0"/>
          </a:p>
          <a:p>
            <a:pPr>
              <a:buNone/>
            </a:pPr>
            <a:endParaRPr lang="en-IN" dirty="0"/>
          </a:p>
        </p:txBody>
      </p:sp>
      <p:sp>
        <p:nvSpPr>
          <p:cNvPr id="4" name="Slide Number Placeholder 3"/>
          <p:cNvSpPr>
            <a:spLocks noGrp="1"/>
          </p:cNvSpPr>
          <p:nvPr>
            <p:ph type="sldNum" sz="quarter" idx="12"/>
          </p:nvPr>
        </p:nvSpPr>
        <p:spPr>
          <a:xfrm>
            <a:off x="10271464" y="6459785"/>
            <a:ext cx="941019" cy="365125"/>
          </a:xfrm>
        </p:spPr>
        <p:txBody>
          <a:bodyPr/>
          <a:lstStyle/>
          <a:p>
            <a:fld id="{CA9F79F9-620A-454C-B44A-099229A02D1C}" type="slidenum">
              <a:rPr lang="en-IN" smtClean="0"/>
              <a:pPr/>
              <a:t>1</a:t>
            </a:fld>
            <a:endParaRPr lang="en-IN" dirty="0"/>
          </a:p>
        </p:txBody>
      </p:sp>
      <p:pic>
        <p:nvPicPr>
          <p:cNvPr id="6" name="Google Shape;2207;p40"/>
          <p:cNvPicPr preferRelativeResize="0"/>
          <p:nvPr/>
        </p:nvPicPr>
        <p:blipFill>
          <a:blip r:embed="rId2" cstate="print"/>
          <a:srcRect l="30764" r="30764"/>
          <a:stretch/>
        </p:blipFill>
        <p:spPr>
          <a:xfrm>
            <a:off x="-1" y="-2"/>
            <a:ext cx="3533313" cy="6329781"/>
          </a:xfrm>
          <a:prstGeom prst="rect">
            <a:avLst/>
          </a:prstGeom>
          <a:noFill/>
          <a:ln>
            <a:noFill/>
          </a:ln>
        </p:spPr>
      </p:pic>
      <p:pic>
        <p:nvPicPr>
          <p:cNvPr id="5" name="Picture 4">
            <a:extLst>
              <a:ext uri="{FF2B5EF4-FFF2-40B4-BE49-F238E27FC236}">
                <a16:creationId xmlns:a16="http://schemas.microsoft.com/office/drawing/2014/main" xmlns="" id="{AE265F68-37CD-4EB3-B137-3AD4BB845C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88960" y="33090"/>
            <a:ext cx="3831404" cy="1584695"/>
          </a:xfrm>
          <a:prstGeom prst="rect">
            <a:avLst/>
          </a:prstGeom>
        </p:spPr>
      </p:pic>
      <p:pic>
        <p:nvPicPr>
          <p:cNvPr id="9" name="Picture 8">
            <a:extLst>
              <a:ext uri="{FF2B5EF4-FFF2-40B4-BE49-F238E27FC236}">
                <a16:creationId xmlns:a16="http://schemas.microsoft.com/office/drawing/2014/main" xmlns="" id="{8D8D946E-DD65-4B25-BFE9-0216310D56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97746" y="167819"/>
            <a:ext cx="4058992" cy="1415789"/>
          </a:xfrm>
          <a:prstGeom prst="rect">
            <a:avLst/>
          </a:prstGeom>
        </p:spPr>
      </p:pic>
      <p:pic>
        <p:nvPicPr>
          <p:cNvPr id="7" name="Picture 6">
            <a:extLst>
              <a:ext uri="{FF2B5EF4-FFF2-40B4-BE49-F238E27FC236}">
                <a16:creationId xmlns:a16="http://schemas.microsoft.com/office/drawing/2014/main" xmlns="" id="{F5905C1F-A92F-43ED-B819-A85BDA02CB8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41685" y="4305670"/>
            <a:ext cx="7403977" cy="182880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rgbClr val="FF0000"/>
                </a:solidFill>
              </a:rPr>
              <a:t>Types of industrial Control system ?</a:t>
            </a:r>
            <a:endParaRPr lang="en-IN" sz="4400"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10</a:t>
            </a:fld>
            <a:endParaRPr lang="en-IN"/>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3080" y="215507"/>
            <a:ext cx="2816492" cy="974101"/>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40000" lnSpcReduction="20000"/>
          </a:bodyPr>
          <a:lstStyle/>
          <a:p>
            <a:pPr marL="0" indent="0" algn="l">
              <a:buNone/>
            </a:pPr>
            <a:endParaRPr lang="en-US" sz="4800" b="0" i="0" dirty="0">
              <a:solidFill>
                <a:srgbClr val="212529"/>
              </a:solidFill>
              <a:effectLst/>
            </a:endParaRPr>
          </a:p>
          <a:p>
            <a:pPr marL="0" indent="0" algn="l">
              <a:buNone/>
            </a:pPr>
            <a:r>
              <a:rPr lang="en-US" sz="4800" b="1" i="0" u="sng" dirty="0">
                <a:solidFill>
                  <a:srgbClr val="28628F"/>
                </a:solidFill>
                <a:effectLst/>
                <a:hlinkClick r:id="rId3"/>
              </a:rPr>
              <a:t>4. Remote Terminal Units (RTUs)</a:t>
            </a:r>
            <a:r>
              <a:rPr lang="en-US" sz="4800" b="1" i="0" dirty="0">
                <a:solidFill>
                  <a:srgbClr val="212529"/>
                </a:solidFill>
                <a:effectLst/>
              </a:rPr>
              <a:t> -</a:t>
            </a:r>
            <a:r>
              <a:rPr lang="en-US" sz="4800" b="0" i="0" dirty="0">
                <a:solidFill>
                  <a:srgbClr val="212529"/>
                </a:solidFill>
                <a:effectLst/>
              </a:rPr>
              <a:t> A remote terminal unit (RTU) is a microprocessor-based electronic device used in industrial control systems (ICS) to connect different hardware to distributed control systems (DCS) or </a:t>
            </a:r>
            <a:r>
              <a:rPr lang="en-US" sz="4800" b="0" i="0" u="sng" dirty="0">
                <a:solidFill>
                  <a:srgbClr val="28628F"/>
                </a:solidFill>
                <a:effectLst/>
                <a:hlinkClick r:id="rId4" tooltip="Turner Integrated Systems - SCADA Development Services"/>
              </a:rPr>
              <a:t>SCADA</a:t>
            </a:r>
            <a:r>
              <a:rPr lang="en-US" sz="4800" b="0" i="0" dirty="0">
                <a:solidFill>
                  <a:srgbClr val="212529"/>
                </a:solidFill>
                <a:effectLst/>
              </a:rPr>
              <a:t>. RTUs are also known as remote units of telemetry or remote units of telecontrol. RTUs pass sensor data from input streams in the control loop to an output stream to be transmitted to ICS centralized command. RTUs negotiate links to local or remote controls.</a:t>
            </a:r>
          </a:p>
          <a:p>
            <a:pPr marL="0" indent="0" algn="l">
              <a:buNone/>
            </a:pPr>
            <a:r>
              <a:rPr lang="en-US" sz="4800" b="1" i="0" dirty="0">
                <a:solidFill>
                  <a:srgbClr val="212529"/>
                </a:solidFill>
                <a:effectLst/>
              </a:rPr>
              <a:t>5. </a:t>
            </a:r>
            <a:r>
              <a:rPr lang="en-US" sz="4800" b="1" i="0" dirty="0">
                <a:solidFill>
                  <a:srgbClr val="00B0F0"/>
                </a:solidFill>
                <a:effectLst/>
              </a:rPr>
              <a:t>Industrial Automation and Control Systems (IACS) </a:t>
            </a:r>
            <a:r>
              <a:rPr lang="en-US" sz="4800" b="1" i="0" dirty="0">
                <a:solidFill>
                  <a:srgbClr val="212529"/>
                </a:solidFill>
                <a:effectLst/>
              </a:rPr>
              <a:t>-</a:t>
            </a:r>
            <a:r>
              <a:rPr lang="en-US" sz="4800" b="0" i="0" dirty="0">
                <a:solidFill>
                  <a:srgbClr val="212529"/>
                </a:solidFill>
                <a:effectLst/>
              </a:rPr>
              <a:t> Industrial automation control system solutions involve safe infrastructure to allow information transfers and communications as well as smart devices for information collection. Sensors on machines and machinery usually achieve this. Industrial automation control systems also involve hardware, software and communication alternatives to transform sensor information into information</a:t>
            </a:r>
          </a:p>
          <a:p>
            <a:pPr marL="0" indent="0" algn="l">
              <a:buNone/>
            </a:pPr>
            <a:r>
              <a:rPr lang="en-US" sz="4800" b="1" i="0" dirty="0">
                <a:solidFill>
                  <a:srgbClr val="212529"/>
                </a:solidFill>
                <a:effectLst/>
              </a:rPr>
              <a:t>6.</a:t>
            </a:r>
            <a:r>
              <a:rPr lang="en-US" sz="4800" b="1" i="0" dirty="0">
                <a:solidFill>
                  <a:srgbClr val="00B0F0"/>
                </a:solidFill>
                <a:effectLst/>
              </a:rPr>
              <a:t> Programmable Automation Controllers (PACs) </a:t>
            </a:r>
            <a:r>
              <a:rPr lang="en-US" sz="4800" b="1" i="0" dirty="0">
                <a:solidFill>
                  <a:srgbClr val="212529"/>
                </a:solidFill>
                <a:effectLst/>
              </a:rPr>
              <a:t>–</a:t>
            </a:r>
            <a:r>
              <a:rPr lang="en-US" sz="4800" b="0" i="0" dirty="0">
                <a:solidFill>
                  <a:srgbClr val="212529"/>
                </a:solidFill>
                <a:effectLst/>
              </a:rPr>
              <a:t> Programmable Automation Controller (PAC) is a term that is used loosely to define any automation controller that comprises of higher-level instructions. The systems are used for equipment in a broad spectrum of sectors, including those engaged in critical infrastructure, in industrial control systems (ICS).</a:t>
            </a:r>
          </a:p>
          <a:p>
            <a:pPr marL="0" indent="0" algn="l">
              <a:buNone/>
            </a:pPr>
            <a:r>
              <a:rPr lang="en-US" sz="4800" b="1" i="0" dirty="0">
                <a:solidFill>
                  <a:srgbClr val="212529"/>
                </a:solidFill>
                <a:effectLst/>
              </a:rPr>
              <a:t>7. </a:t>
            </a:r>
            <a:r>
              <a:rPr lang="en-US" sz="4800" b="1" i="0" dirty="0">
                <a:solidFill>
                  <a:srgbClr val="00B0F0"/>
                </a:solidFill>
                <a:effectLst/>
              </a:rPr>
              <a:t>Intelligent Electronic Devices (IEDs) </a:t>
            </a:r>
            <a:r>
              <a:rPr lang="en-US" sz="4800" b="1" i="0" dirty="0">
                <a:solidFill>
                  <a:srgbClr val="212529"/>
                </a:solidFill>
                <a:effectLst/>
              </a:rPr>
              <a:t>-</a:t>
            </a:r>
            <a:r>
              <a:rPr lang="en-US" sz="4800" b="0" i="0" dirty="0">
                <a:solidFill>
                  <a:srgbClr val="212529"/>
                </a:solidFill>
                <a:effectLst/>
              </a:rPr>
              <a:t> An intelligent electronic device is an electronic component (such as a regulator and circuit control) that has a microprocessor and can communicate, typically digitally using Fieldbus, </a:t>
            </a:r>
            <a:r>
              <a:rPr lang="en-US" sz="4800" b="0" i="0" dirty="0" err="1">
                <a:solidFill>
                  <a:srgbClr val="212529"/>
                </a:solidFill>
                <a:effectLst/>
              </a:rPr>
              <a:t>real­time</a:t>
            </a:r>
            <a:r>
              <a:rPr lang="en-US" sz="4800" b="0" i="0" dirty="0">
                <a:solidFill>
                  <a:srgbClr val="212529"/>
                </a:solidFill>
                <a:effectLst/>
              </a:rPr>
              <a:t> Ethernet, or other industrial protocols.</a:t>
            </a:r>
          </a:p>
          <a:p>
            <a:endParaRPr lang="en-IN" sz="1600" b="1" u="sng" dirty="0">
              <a:solidFill>
                <a:schemeClr val="tx1"/>
              </a:solidFill>
            </a:endParaRPr>
          </a:p>
        </p:txBody>
      </p:sp>
    </p:spTree>
    <p:extLst>
      <p:ext uri="{BB962C8B-B14F-4D97-AF65-F5344CB8AC3E}">
        <p14:creationId xmlns:p14="http://schemas.microsoft.com/office/powerpoint/2010/main" xmlns="" val="3329492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43050" y="121920"/>
            <a:ext cx="9124950" cy="6692900"/>
          </a:xfrm>
          <a:prstGeom prst="rect">
            <a:avLst/>
          </a:prstGeom>
        </p:spPr>
      </p:pic>
      <p:pic>
        <p:nvPicPr>
          <p:cNvPr id="3" name="Picture 2">
            <a:extLst>
              <a:ext uri="{FF2B5EF4-FFF2-40B4-BE49-F238E27FC236}">
                <a16:creationId xmlns:a16="http://schemas.microsoft.com/office/drawing/2014/main" xmlns="" id="{4FC3AD83-2550-470D-B6D7-35C6F16EA20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A41F294-FF42-415E-BB8D-51CC54E50EC7}"/>
              </a:ext>
            </a:extLst>
          </p:cNvPr>
          <p:cNvSpPr>
            <a:spLocks noGrp="1"/>
          </p:cNvSpPr>
          <p:nvPr>
            <p:ph type="sldNum" sz="quarter" idx="12"/>
          </p:nvPr>
        </p:nvSpPr>
        <p:spPr/>
        <p:txBody>
          <a:bodyPr/>
          <a:lstStyle/>
          <a:p>
            <a:fld id="{CA9F79F9-620A-454C-B44A-099229A02D1C}" type="slidenum">
              <a:rPr lang="en-IN" smtClean="0"/>
              <a:pPr/>
              <a:t>101</a:t>
            </a:fld>
            <a:endParaRPr lang="en-IN"/>
          </a:p>
        </p:txBody>
      </p:sp>
      <p:sp>
        <p:nvSpPr>
          <p:cNvPr id="4" name="TextBox 3">
            <a:extLst>
              <a:ext uri="{FF2B5EF4-FFF2-40B4-BE49-F238E27FC236}">
                <a16:creationId xmlns:a16="http://schemas.microsoft.com/office/drawing/2014/main" xmlns="" id="{402727CC-94AA-45F1-9200-DB5B1546EEC2}"/>
              </a:ext>
            </a:extLst>
          </p:cNvPr>
          <p:cNvSpPr txBox="1"/>
          <p:nvPr/>
        </p:nvSpPr>
        <p:spPr>
          <a:xfrm>
            <a:off x="1261533" y="839800"/>
            <a:ext cx="6324600" cy="461665"/>
          </a:xfrm>
          <a:prstGeom prst="rect">
            <a:avLst/>
          </a:prstGeom>
          <a:noFill/>
        </p:spPr>
        <p:txBody>
          <a:bodyPr wrap="square">
            <a:spAutoFit/>
          </a:bodyPr>
          <a:lstStyle/>
          <a:p>
            <a:pPr algn="just"/>
            <a:r>
              <a:rPr lang="en-IN" sz="2400" b="0" i="0" u="sng" dirty="0">
                <a:solidFill>
                  <a:srgbClr val="FF0000"/>
                </a:solidFill>
                <a:effectLst/>
                <a:latin typeface="erdana"/>
              </a:rPr>
              <a:t>Routh- Hurwitz Criterion</a:t>
            </a:r>
          </a:p>
        </p:txBody>
      </p:sp>
      <p:sp>
        <p:nvSpPr>
          <p:cNvPr id="6" name="TextBox 5">
            <a:extLst>
              <a:ext uri="{FF2B5EF4-FFF2-40B4-BE49-F238E27FC236}">
                <a16:creationId xmlns:a16="http://schemas.microsoft.com/office/drawing/2014/main" xmlns="" id="{45C51D76-CAEE-4C62-AD88-4A4448BF5295}"/>
              </a:ext>
            </a:extLst>
          </p:cNvPr>
          <p:cNvSpPr txBox="1"/>
          <p:nvPr/>
        </p:nvSpPr>
        <p:spPr>
          <a:xfrm>
            <a:off x="1219198" y="1233131"/>
            <a:ext cx="8636000" cy="3046988"/>
          </a:xfrm>
          <a:prstGeom prst="rect">
            <a:avLst/>
          </a:prstGeom>
          <a:noFill/>
        </p:spPr>
        <p:txBody>
          <a:bodyPr wrap="square">
            <a:spAutoFit/>
          </a:bodyPr>
          <a:lstStyle/>
          <a:p>
            <a:pPr algn="just">
              <a:buFont typeface="+mj-lt"/>
              <a:buAutoNum type="arabicPeriod"/>
            </a:pPr>
            <a:r>
              <a:rPr lang="en-US" sz="2400" b="1" i="0" dirty="0">
                <a:solidFill>
                  <a:srgbClr val="000000"/>
                </a:solidFill>
                <a:effectLst/>
                <a:latin typeface="inter-bold"/>
              </a:rPr>
              <a:t>Stable System</a:t>
            </a:r>
            <a:r>
              <a:rPr lang="en-US" sz="2400" b="0" i="0" dirty="0">
                <a:solidFill>
                  <a:srgbClr val="000000"/>
                </a:solidFill>
                <a:effectLst/>
                <a:latin typeface="inter-regular"/>
              </a:rPr>
              <a:t>: If all the roots of the characteristic equation lie on the </a:t>
            </a:r>
            <a:r>
              <a:rPr lang="en-US" sz="2400" b="1" i="0" dirty="0">
                <a:solidFill>
                  <a:srgbClr val="000000"/>
                </a:solidFill>
                <a:effectLst/>
                <a:latin typeface="inter-bold"/>
              </a:rPr>
              <a:t>left</a:t>
            </a:r>
            <a:r>
              <a:rPr lang="en-US" sz="2400" b="0" i="0" dirty="0">
                <a:solidFill>
                  <a:srgbClr val="000000"/>
                </a:solidFill>
                <a:effectLst/>
                <a:latin typeface="inter-regular"/>
              </a:rPr>
              <a:t> half of the 'S' plane then the system is said to be a stable system.</a:t>
            </a:r>
          </a:p>
          <a:p>
            <a:pPr algn="just">
              <a:buFont typeface="+mj-lt"/>
              <a:buAutoNum type="arabicPeriod"/>
            </a:pPr>
            <a:r>
              <a:rPr lang="en-US" sz="2400" b="1" i="0" dirty="0">
                <a:solidFill>
                  <a:srgbClr val="000000"/>
                </a:solidFill>
                <a:effectLst/>
                <a:latin typeface="inter-bold"/>
              </a:rPr>
              <a:t>Marginally Stable System</a:t>
            </a:r>
            <a:r>
              <a:rPr lang="en-US" sz="2400" b="0" i="0" dirty="0">
                <a:solidFill>
                  <a:srgbClr val="000000"/>
                </a:solidFill>
                <a:effectLst/>
                <a:latin typeface="inter-regular"/>
              </a:rPr>
              <a:t>: If all the roots of the system lie on the imaginary axis of the 'S' plane then the system is said to be marginally stable.</a:t>
            </a:r>
          </a:p>
          <a:p>
            <a:pPr algn="just">
              <a:buFont typeface="+mj-lt"/>
              <a:buAutoNum type="arabicPeriod"/>
            </a:pPr>
            <a:r>
              <a:rPr lang="en-US" sz="2400" b="1" i="0" dirty="0">
                <a:solidFill>
                  <a:srgbClr val="000000"/>
                </a:solidFill>
                <a:effectLst/>
                <a:latin typeface="inter-bold"/>
              </a:rPr>
              <a:t>Unstable System</a:t>
            </a:r>
            <a:r>
              <a:rPr lang="en-US" sz="2400" b="0" i="0" dirty="0">
                <a:solidFill>
                  <a:srgbClr val="000000"/>
                </a:solidFill>
                <a:effectLst/>
                <a:latin typeface="inter-regular"/>
              </a:rPr>
              <a:t>: If all the roots of the system lie on the </a:t>
            </a:r>
            <a:r>
              <a:rPr lang="en-US" sz="2400" b="1" i="0" dirty="0">
                <a:solidFill>
                  <a:srgbClr val="000000"/>
                </a:solidFill>
                <a:effectLst/>
                <a:latin typeface="inter-bold"/>
              </a:rPr>
              <a:t>right</a:t>
            </a:r>
            <a:r>
              <a:rPr lang="en-US" sz="2400" b="0" i="0" dirty="0">
                <a:solidFill>
                  <a:srgbClr val="000000"/>
                </a:solidFill>
                <a:effectLst/>
                <a:latin typeface="inter-regular"/>
              </a:rPr>
              <a:t> half of the 'S' plane then the system is said to be an unstable system.</a:t>
            </a:r>
          </a:p>
        </p:txBody>
      </p:sp>
      <p:sp>
        <p:nvSpPr>
          <p:cNvPr id="8" name="TextBox 7">
            <a:extLst>
              <a:ext uri="{FF2B5EF4-FFF2-40B4-BE49-F238E27FC236}">
                <a16:creationId xmlns:a16="http://schemas.microsoft.com/office/drawing/2014/main" xmlns="" id="{2029CADA-BE17-4E05-A36B-BF63FD31843F}"/>
              </a:ext>
            </a:extLst>
          </p:cNvPr>
          <p:cNvSpPr txBox="1"/>
          <p:nvPr/>
        </p:nvSpPr>
        <p:spPr>
          <a:xfrm>
            <a:off x="1274231" y="4280119"/>
            <a:ext cx="8801102" cy="1938992"/>
          </a:xfrm>
          <a:prstGeom prst="rect">
            <a:avLst/>
          </a:prstGeom>
          <a:noFill/>
        </p:spPr>
        <p:txBody>
          <a:bodyPr wrap="square">
            <a:spAutoFit/>
          </a:bodyPr>
          <a:lstStyle/>
          <a:p>
            <a:pPr algn="just"/>
            <a:r>
              <a:rPr lang="en-US" sz="2000" b="1" i="0" u="sng" dirty="0">
                <a:solidFill>
                  <a:srgbClr val="610B38"/>
                </a:solidFill>
                <a:effectLst/>
              </a:rPr>
              <a:t>Statement of Routh-Hurwitz Criterion</a:t>
            </a:r>
          </a:p>
          <a:p>
            <a:pPr algn="just"/>
            <a:r>
              <a:rPr lang="en-US" sz="2000" b="0" i="0" dirty="0">
                <a:solidFill>
                  <a:srgbClr val="333333"/>
                </a:solidFill>
                <a:effectLst/>
                <a:latin typeface="inter-regular"/>
              </a:rPr>
              <a:t>Routh Hurwitz criterion states that any system can be stable if and only if all the roots of the first column have the same sign and if it does not has the same sign or there is a sign change then the number of sign changes in the first column is equal to the number of roots of the characteristic equation in the right half of the s-plane i.e. equals to the number of roots with positive real parts.</a:t>
            </a:r>
          </a:p>
        </p:txBody>
      </p:sp>
      <p:pic>
        <p:nvPicPr>
          <p:cNvPr id="7" name="Picture 6">
            <a:extLst>
              <a:ext uri="{FF2B5EF4-FFF2-40B4-BE49-F238E27FC236}">
                <a16:creationId xmlns:a16="http://schemas.microsoft.com/office/drawing/2014/main" xmlns="" id="{F8EA5FC5-985D-4DF9-9BED-58D09F9C785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7284198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A41F294-FF42-415E-BB8D-51CC54E50EC7}"/>
              </a:ext>
            </a:extLst>
          </p:cNvPr>
          <p:cNvSpPr>
            <a:spLocks noGrp="1"/>
          </p:cNvSpPr>
          <p:nvPr>
            <p:ph type="sldNum" sz="quarter" idx="12"/>
          </p:nvPr>
        </p:nvSpPr>
        <p:spPr/>
        <p:txBody>
          <a:bodyPr/>
          <a:lstStyle/>
          <a:p>
            <a:fld id="{CA9F79F9-620A-454C-B44A-099229A02D1C}" type="slidenum">
              <a:rPr lang="en-IN" smtClean="0"/>
              <a:pPr/>
              <a:t>102</a:t>
            </a:fld>
            <a:endParaRPr lang="en-IN"/>
          </a:p>
        </p:txBody>
      </p:sp>
      <p:sp>
        <p:nvSpPr>
          <p:cNvPr id="4" name="TextBox 3">
            <a:extLst>
              <a:ext uri="{FF2B5EF4-FFF2-40B4-BE49-F238E27FC236}">
                <a16:creationId xmlns:a16="http://schemas.microsoft.com/office/drawing/2014/main" xmlns="" id="{402727CC-94AA-45F1-9200-DB5B1546EEC2}"/>
              </a:ext>
            </a:extLst>
          </p:cNvPr>
          <p:cNvSpPr txBox="1"/>
          <p:nvPr/>
        </p:nvSpPr>
        <p:spPr>
          <a:xfrm>
            <a:off x="448733" y="643029"/>
            <a:ext cx="7112000" cy="584775"/>
          </a:xfrm>
          <a:prstGeom prst="rect">
            <a:avLst/>
          </a:prstGeom>
          <a:noFill/>
        </p:spPr>
        <p:txBody>
          <a:bodyPr wrap="square">
            <a:spAutoFit/>
          </a:bodyPr>
          <a:lstStyle/>
          <a:p>
            <a:pPr algn="just"/>
            <a:r>
              <a:rPr lang="en-IN" sz="3200" b="0" i="0" u="sng" dirty="0">
                <a:solidFill>
                  <a:srgbClr val="FF0000"/>
                </a:solidFill>
                <a:effectLst/>
                <a:latin typeface="erdana"/>
              </a:rPr>
              <a:t>Routh- Hurwitz Criterion</a:t>
            </a:r>
          </a:p>
        </p:txBody>
      </p:sp>
      <p:sp>
        <p:nvSpPr>
          <p:cNvPr id="3" name="Rectangle 1">
            <a:extLst>
              <a:ext uri="{FF2B5EF4-FFF2-40B4-BE49-F238E27FC236}">
                <a16:creationId xmlns:a16="http://schemas.microsoft.com/office/drawing/2014/main" xmlns="" id="{945FE4A4-7921-4B39-B318-A6865E7E2AAE}"/>
              </a:ext>
            </a:extLst>
          </p:cNvPr>
          <p:cNvSpPr>
            <a:spLocks noChangeArrowheads="1"/>
          </p:cNvSpPr>
          <p:nvPr/>
        </p:nvSpPr>
        <p:spPr bwMode="auto">
          <a:xfrm>
            <a:off x="194736" y="1301465"/>
            <a:ext cx="10117666"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Arial" panose="020B0604020202020204" pitchFamily="34" charset="0"/>
                <a:cs typeface="Arial" panose="020B0604020202020204" pitchFamily="34" charset="0"/>
              </a:rPr>
              <a:t>Necessary Condition for Routh-Hurwitz Stability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necessary condition is that the coefficients of the characteristic polynomial should be positive. This implies that all the roots of the characteristic equation should have negative real parts.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Consider the characteristic equation of the order ‘n’ is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athJax_Math-italic"/>
              </a:rPr>
              <a:t>a</a:t>
            </a:r>
            <a:r>
              <a:rPr kumimoji="0" lang="en-US" altLang="en-US" sz="1200" b="0" i="0" u="none" strike="noStrike" cap="none" normalizeH="0" baseline="0" dirty="0">
                <a:ln>
                  <a:noFill/>
                </a:ln>
                <a:solidFill>
                  <a:schemeClr val="tx1"/>
                </a:solidFill>
                <a:effectLst/>
                <a:latin typeface="MathJax_Main"/>
              </a:rPr>
              <a:t>0</a:t>
            </a:r>
            <a:r>
              <a:rPr kumimoji="0" lang="en-US" altLang="en-US" sz="2400" b="0" i="0" u="none" strike="noStrike" cap="none" normalizeH="0" baseline="0" dirty="0">
                <a:ln>
                  <a:noFill/>
                </a:ln>
                <a:solidFill>
                  <a:schemeClr val="tx1"/>
                </a:solidFill>
                <a:effectLst/>
                <a:latin typeface="MathJax_Math-italic"/>
              </a:rPr>
              <a:t>s</a:t>
            </a:r>
            <a:r>
              <a:rPr kumimoji="0" lang="en-US" altLang="en-US" sz="1200" b="0" i="0" u="none" strike="noStrike" cap="none" normalizeH="0" baseline="0" dirty="0">
                <a:ln>
                  <a:noFill/>
                </a:ln>
                <a:solidFill>
                  <a:schemeClr val="tx1"/>
                </a:solidFill>
                <a:effectLst/>
                <a:latin typeface="MathJax_Math-italic"/>
              </a:rPr>
              <a:t>n</a:t>
            </a:r>
            <a:r>
              <a:rPr kumimoji="0" lang="en-US" altLang="en-US" sz="2400" b="0" i="0" u="none" strike="noStrike" cap="none" normalizeH="0" baseline="0" dirty="0">
                <a:ln>
                  <a:noFill/>
                </a:ln>
                <a:solidFill>
                  <a:schemeClr val="tx1"/>
                </a:solidFill>
                <a:effectLst/>
                <a:latin typeface="MathJax_Main"/>
              </a:rPr>
              <a:t>+</a:t>
            </a:r>
            <a:r>
              <a:rPr kumimoji="0" lang="en-US" altLang="en-US" sz="2400" b="0" i="0" u="none" strike="noStrike" cap="none" normalizeH="0" baseline="0" dirty="0">
                <a:ln>
                  <a:noFill/>
                </a:ln>
                <a:solidFill>
                  <a:schemeClr val="tx1"/>
                </a:solidFill>
                <a:effectLst/>
                <a:latin typeface="MathJax_Math-italic"/>
              </a:rPr>
              <a:t>a</a:t>
            </a:r>
            <a:r>
              <a:rPr kumimoji="0" lang="en-US" altLang="en-US" sz="1200" b="0" i="0" u="none" strike="noStrike" cap="none" normalizeH="0" baseline="0" dirty="0">
                <a:ln>
                  <a:noFill/>
                </a:ln>
                <a:solidFill>
                  <a:schemeClr val="tx1"/>
                </a:solidFill>
                <a:effectLst/>
                <a:latin typeface="MathJax_Main"/>
              </a:rPr>
              <a:t>1</a:t>
            </a:r>
            <a:r>
              <a:rPr kumimoji="0" lang="en-US" altLang="en-US" sz="2400" b="0" i="0" u="none" strike="noStrike" cap="none" normalizeH="0" baseline="0" dirty="0">
                <a:ln>
                  <a:noFill/>
                </a:ln>
                <a:solidFill>
                  <a:schemeClr val="tx1"/>
                </a:solidFill>
                <a:effectLst/>
                <a:latin typeface="MathJax_Math-italic"/>
              </a:rPr>
              <a:t>s</a:t>
            </a:r>
            <a:r>
              <a:rPr kumimoji="0" lang="en-US" altLang="en-US" sz="1200" b="0" i="0" u="none" strike="noStrike" cap="none" normalizeH="0" baseline="0" dirty="0">
                <a:ln>
                  <a:noFill/>
                </a:ln>
                <a:solidFill>
                  <a:schemeClr val="tx1"/>
                </a:solidFill>
                <a:effectLst/>
                <a:latin typeface="MathJax_Math-italic"/>
              </a:rPr>
              <a:t>n</a:t>
            </a:r>
            <a:r>
              <a:rPr kumimoji="0" lang="en-US" altLang="en-US" sz="1200" b="0" i="0" u="none" strike="noStrike" cap="none" normalizeH="0" baseline="0" dirty="0">
                <a:ln>
                  <a:noFill/>
                </a:ln>
                <a:solidFill>
                  <a:schemeClr val="tx1"/>
                </a:solidFill>
                <a:effectLst/>
                <a:latin typeface="MathJax_Main"/>
              </a:rPr>
              <a:t>−1</a:t>
            </a:r>
            <a:r>
              <a:rPr kumimoji="0" lang="en-US" altLang="en-US" sz="2400" b="0" i="0" u="none" strike="noStrike" cap="none" normalizeH="0" baseline="0" dirty="0">
                <a:ln>
                  <a:noFill/>
                </a:ln>
                <a:solidFill>
                  <a:schemeClr val="tx1"/>
                </a:solidFill>
                <a:effectLst/>
                <a:latin typeface="MathJax_Main"/>
              </a:rPr>
              <a:t>+</a:t>
            </a:r>
            <a:r>
              <a:rPr kumimoji="0" lang="en-US" altLang="en-US" sz="2400" b="0" i="0" u="none" strike="noStrike" cap="none" normalizeH="0" baseline="0" dirty="0">
                <a:ln>
                  <a:noFill/>
                </a:ln>
                <a:solidFill>
                  <a:schemeClr val="tx1"/>
                </a:solidFill>
                <a:effectLst/>
                <a:latin typeface="MathJax_Math-italic"/>
              </a:rPr>
              <a:t>a</a:t>
            </a:r>
            <a:r>
              <a:rPr kumimoji="0" lang="en-US" altLang="en-US" sz="1200" b="0" i="0" u="none" strike="noStrike" cap="none" normalizeH="0" baseline="0" dirty="0">
                <a:ln>
                  <a:noFill/>
                </a:ln>
                <a:solidFill>
                  <a:schemeClr val="tx1"/>
                </a:solidFill>
                <a:effectLst/>
                <a:latin typeface="MathJax_Main"/>
              </a:rPr>
              <a:t>2</a:t>
            </a:r>
            <a:r>
              <a:rPr kumimoji="0" lang="en-US" altLang="en-US" sz="2400" b="0" i="0" u="none" strike="noStrike" cap="none" normalizeH="0" baseline="0" dirty="0">
                <a:ln>
                  <a:noFill/>
                </a:ln>
                <a:solidFill>
                  <a:schemeClr val="tx1"/>
                </a:solidFill>
                <a:effectLst/>
                <a:latin typeface="MathJax_Math-italic"/>
              </a:rPr>
              <a:t>s</a:t>
            </a:r>
            <a:r>
              <a:rPr kumimoji="0" lang="en-US" altLang="en-US" sz="1200" b="0" i="0" u="none" strike="noStrike" cap="none" normalizeH="0" baseline="0" dirty="0">
                <a:ln>
                  <a:noFill/>
                </a:ln>
                <a:solidFill>
                  <a:schemeClr val="tx1"/>
                </a:solidFill>
                <a:effectLst/>
                <a:latin typeface="MathJax_Math-italic"/>
              </a:rPr>
              <a:t>n</a:t>
            </a:r>
            <a:r>
              <a:rPr kumimoji="0" lang="en-US" altLang="en-US" sz="1200" b="0" i="0" u="none" strike="noStrike" cap="none" normalizeH="0" baseline="0" dirty="0">
                <a:ln>
                  <a:noFill/>
                </a:ln>
                <a:solidFill>
                  <a:schemeClr val="tx1"/>
                </a:solidFill>
                <a:effectLst/>
                <a:latin typeface="MathJax_Main"/>
              </a:rPr>
              <a:t>−2</a:t>
            </a:r>
            <a:r>
              <a:rPr kumimoji="0" lang="en-US" altLang="en-US" sz="2400" b="0" i="0" u="none" strike="noStrike" cap="none" normalizeH="0" baseline="0" dirty="0">
                <a:ln>
                  <a:noFill/>
                </a:ln>
                <a:solidFill>
                  <a:schemeClr val="tx1"/>
                </a:solidFill>
                <a:effectLst/>
                <a:latin typeface="MathJax_Main"/>
              </a:rPr>
              <a:t>+...+</a:t>
            </a:r>
            <a:r>
              <a:rPr kumimoji="0" lang="en-US" altLang="en-US" sz="2400" b="0" i="0" u="none" strike="noStrike" cap="none" normalizeH="0" baseline="0" dirty="0">
                <a:ln>
                  <a:noFill/>
                </a:ln>
                <a:solidFill>
                  <a:schemeClr val="tx1"/>
                </a:solidFill>
                <a:effectLst/>
                <a:latin typeface="MathJax_Math-italic"/>
              </a:rPr>
              <a:t>a</a:t>
            </a:r>
            <a:r>
              <a:rPr kumimoji="0" lang="en-US" altLang="en-US" sz="1200" b="0" i="0" u="none" strike="noStrike" cap="none" normalizeH="0" baseline="0" dirty="0">
                <a:ln>
                  <a:noFill/>
                </a:ln>
                <a:solidFill>
                  <a:schemeClr val="tx1"/>
                </a:solidFill>
                <a:effectLst/>
                <a:latin typeface="MathJax_Math-italic"/>
              </a:rPr>
              <a:t>n</a:t>
            </a:r>
            <a:r>
              <a:rPr kumimoji="0" lang="en-US" altLang="en-US" sz="1200" b="0" i="0" u="none" strike="noStrike" cap="none" normalizeH="0" baseline="0" dirty="0">
                <a:ln>
                  <a:noFill/>
                </a:ln>
                <a:solidFill>
                  <a:schemeClr val="tx1"/>
                </a:solidFill>
                <a:effectLst/>
                <a:latin typeface="MathJax_Main"/>
              </a:rPr>
              <a:t>−1</a:t>
            </a:r>
            <a:r>
              <a:rPr kumimoji="0" lang="en-US" altLang="en-US" sz="2400" b="0" i="0" u="none" strike="noStrike" cap="none" normalizeH="0" baseline="0" dirty="0">
                <a:ln>
                  <a:noFill/>
                </a:ln>
                <a:solidFill>
                  <a:schemeClr val="tx1"/>
                </a:solidFill>
                <a:effectLst/>
                <a:latin typeface="MathJax_Math-italic"/>
              </a:rPr>
              <a:t>s</a:t>
            </a:r>
            <a:r>
              <a:rPr kumimoji="0" lang="en-US" altLang="en-US" sz="1200" b="0" i="0" u="none" strike="noStrike" cap="none" normalizeH="0" baseline="0" dirty="0">
                <a:ln>
                  <a:noFill/>
                </a:ln>
                <a:solidFill>
                  <a:schemeClr val="tx1"/>
                </a:solidFill>
                <a:effectLst/>
                <a:latin typeface="MathJax_Main"/>
              </a:rPr>
              <a:t>1</a:t>
            </a:r>
            <a:r>
              <a:rPr kumimoji="0" lang="en-US" altLang="en-US" sz="2400" b="0" i="0" u="none" strike="noStrike" cap="none" normalizeH="0" baseline="0" dirty="0">
                <a:ln>
                  <a:noFill/>
                </a:ln>
                <a:solidFill>
                  <a:schemeClr val="tx1"/>
                </a:solidFill>
                <a:effectLst/>
                <a:latin typeface="MathJax_Main"/>
              </a:rPr>
              <a:t>+</a:t>
            </a:r>
            <a:r>
              <a:rPr kumimoji="0" lang="en-US" altLang="en-US" sz="2400" b="0" i="0" u="none" strike="noStrike" cap="none" normalizeH="0" baseline="0" dirty="0">
                <a:ln>
                  <a:noFill/>
                </a:ln>
                <a:solidFill>
                  <a:schemeClr val="tx1"/>
                </a:solidFill>
                <a:effectLst/>
                <a:latin typeface="MathJax_Math-italic"/>
              </a:rPr>
              <a:t>a</a:t>
            </a:r>
            <a:r>
              <a:rPr kumimoji="0" lang="en-US" altLang="en-US" sz="1200" b="0" i="0" u="none" strike="noStrike" cap="none" normalizeH="0" baseline="0" dirty="0">
                <a:ln>
                  <a:noFill/>
                </a:ln>
                <a:solidFill>
                  <a:schemeClr val="tx1"/>
                </a:solidFill>
                <a:effectLst/>
                <a:latin typeface="MathJax_Math-italic"/>
              </a:rPr>
              <a:t>n</a:t>
            </a:r>
            <a:r>
              <a:rPr kumimoji="0" lang="en-US" altLang="en-US" sz="2400" b="0" i="0" u="none" strike="noStrike" cap="none" normalizeH="0" baseline="0" dirty="0">
                <a:ln>
                  <a:noFill/>
                </a:ln>
                <a:solidFill>
                  <a:schemeClr val="tx1"/>
                </a:solidFill>
                <a:effectLst/>
                <a:latin typeface="MathJax_Math-italic"/>
              </a:rPr>
              <a:t>s</a:t>
            </a:r>
            <a:r>
              <a:rPr kumimoji="0" lang="en-US" altLang="en-US" sz="1200" b="0" i="0" u="none" strike="noStrike" cap="none" normalizeH="0" baseline="0" dirty="0">
                <a:ln>
                  <a:noFill/>
                </a:ln>
                <a:solidFill>
                  <a:schemeClr val="tx1"/>
                </a:solidFill>
                <a:effectLst/>
                <a:latin typeface="MathJax_Main"/>
              </a:rPr>
              <a:t>0</a:t>
            </a:r>
            <a:r>
              <a:rPr kumimoji="0" lang="en-US" altLang="en-US" sz="2400" b="0" i="0" u="none" strike="noStrike" cap="none" normalizeH="0" baseline="0" dirty="0">
                <a:ln>
                  <a:noFill/>
                </a:ln>
                <a:solidFill>
                  <a:schemeClr val="tx1"/>
                </a:solidFill>
                <a:effectLst/>
                <a:latin typeface="MathJax_Main"/>
              </a:rPr>
              <a:t>=0</a:t>
            </a:r>
            <a:r>
              <a:rPr kumimoji="0" lang="en-US" altLang="en-US" sz="2000" b="0" i="0" u="none" strike="noStrike" cap="none" normalizeH="0" baseline="0" dirty="0">
                <a:ln>
                  <a:noFill/>
                </a:ln>
                <a:solidFill>
                  <a:schemeClr val="tx1"/>
                </a:solidFill>
                <a:effectLst/>
              </a:rPr>
              <a:t>a0sn+a1sn−1+a2sn−2+...+an−1s1+ans0=0</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Note that, there should not be any term missing in the </a:t>
            </a: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a:t>
            </a:r>
            <a:r>
              <a:rPr kumimoji="0" lang="en-US" altLang="en-US" sz="12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th</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order characteristic equation. This means that the </a:t>
            </a:r>
            <a:r>
              <a:rPr kumimoji="0" lang="en-US" altLang="en-US"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a:t>
            </a:r>
            <a:r>
              <a:rPr kumimoji="0" lang="en-US" altLang="en-US" sz="12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th</a:t>
            </a:r>
            <a:r>
              <a:rPr kumimoji="0" lang="en-US" altLang="en-US"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order characteristic equation should not have any coefficient that is of zero value.</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B8E7B0A3-E4BD-41C2-927F-F837EB2F619D}"/>
              </a:ext>
            </a:extLst>
          </p:cNvPr>
          <p:cNvSpPr txBox="1"/>
          <p:nvPr/>
        </p:nvSpPr>
        <p:spPr>
          <a:xfrm>
            <a:off x="321733" y="4299003"/>
            <a:ext cx="9990669" cy="1200329"/>
          </a:xfrm>
          <a:prstGeom prst="rect">
            <a:avLst/>
          </a:prstGeom>
          <a:noFill/>
        </p:spPr>
        <p:txBody>
          <a:bodyPr wrap="square">
            <a:spAutoFit/>
          </a:bodyPr>
          <a:lstStyle/>
          <a:p>
            <a:pPr algn="l"/>
            <a:r>
              <a:rPr lang="en-US" b="1" i="0" u="sng" dirty="0">
                <a:effectLst/>
                <a:latin typeface="Arial" panose="020B0604020202020204" pitchFamily="34" charset="0"/>
              </a:rPr>
              <a:t>Sufficient Condition for Routh-Hurwitz Stability</a:t>
            </a:r>
          </a:p>
          <a:p>
            <a:pPr algn="just"/>
            <a:r>
              <a:rPr lang="en-US" b="0" i="0" dirty="0">
                <a:solidFill>
                  <a:srgbClr val="000000"/>
                </a:solidFill>
                <a:effectLst/>
                <a:latin typeface="Arial" panose="020B0604020202020204" pitchFamily="34" charset="0"/>
              </a:rPr>
              <a:t>The sufficient condition is that all the elements of the first column of the Routh array should have the same sign. This means that all the elements of the first column of the Routh array should be either positive or negative.</a:t>
            </a:r>
          </a:p>
        </p:txBody>
      </p:sp>
      <p:pic>
        <p:nvPicPr>
          <p:cNvPr id="6" name="Picture 5">
            <a:extLst>
              <a:ext uri="{FF2B5EF4-FFF2-40B4-BE49-F238E27FC236}">
                <a16:creationId xmlns:a16="http://schemas.microsoft.com/office/drawing/2014/main" xmlns="" id="{F43A979E-7962-4AAB-860F-37C80434F4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4750905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A41F294-FF42-415E-BB8D-51CC54E50EC7}"/>
              </a:ext>
            </a:extLst>
          </p:cNvPr>
          <p:cNvSpPr>
            <a:spLocks noGrp="1"/>
          </p:cNvSpPr>
          <p:nvPr>
            <p:ph type="sldNum" sz="quarter" idx="12"/>
          </p:nvPr>
        </p:nvSpPr>
        <p:spPr/>
        <p:txBody>
          <a:bodyPr/>
          <a:lstStyle/>
          <a:p>
            <a:fld id="{CA9F79F9-620A-454C-B44A-099229A02D1C}" type="slidenum">
              <a:rPr lang="en-IN" smtClean="0"/>
              <a:pPr/>
              <a:t>103</a:t>
            </a:fld>
            <a:endParaRPr lang="en-IN"/>
          </a:p>
        </p:txBody>
      </p:sp>
      <p:sp>
        <p:nvSpPr>
          <p:cNvPr id="4" name="TextBox 3">
            <a:extLst>
              <a:ext uri="{FF2B5EF4-FFF2-40B4-BE49-F238E27FC236}">
                <a16:creationId xmlns:a16="http://schemas.microsoft.com/office/drawing/2014/main" xmlns="" id="{402727CC-94AA-45F1-9200-DB5B1546EEC2}"/>
              </a:ext>
            </a:extLst>
          </p:cNvPr>
          <p:cNvSpPr txBox="1"/>
          <p:nvPr/>
        </p:nvSpPr>
        <p:spPr>
          <a:xfrm>
            <a:off x="1261533" y="839800"/>
            <a:ext cx="6324600" cy="461665"/>
          </a:xfrm>
          <a:prstGeom prst="rect">
            <a:avLst/>
          </a:prstGeom>
          <a:noFill/>
        </p:spPr>
        <p:txBody>
          <a:bodyPr wrap="square">
            <a:spAutoFit/>
          </a:bodyPr>
          <a:lstStyle/>
          <a:p>
            <a:pPr algn="just"/>
            <a:r>
              <a:rPr lang="en-IN" sz="2400" b="0" i="0" u="sng" dirty="0">
                <a:solidFill>
                  <a:srgbClr val="FF0000"/>
                </a:solidFill>
                <a:effectLst/>
                <a:latin typeface="erdana"/>
              </a:rPr>
              <a:t>Routh- Hurwitz Criterion</a:t>
            </a:r>
          </a:p>
        </p:txBody>
      </p:sp>
      <p:sp>
        <p:nvSpPr>
          <p:cNvPr id="6" name="TextBox 5">
            <a:extLst>
              <a:ext uri="{FF2B5EF4-FFF2-40B4-BE49-F238E27FC236}">
                <a16:creationId xmlns:a16="http://schemas.microsoft.com/office/drawing/2014/main" xmlns="" id="{45C51D76-CAEE-4C62-AD88-4A4448BF5295}"/>
              </a:ext>
            </a:extLst>
          </p:cNvPr>
          <p:cNvSpPr txBox="1"/>
          <p:nvPr/>
        </p:nvSpPr>
        <p:spPr>
          <a:xfrm>
            <a:off x="2294467" y="1050451"/>
            <a:ext cx="8636000" cy="4893647"/>
          </a:xfrm>
          <a:prstGeom prst="rect">
            <a:avLst/>
          </a:prstGeom>
          <a:noFill/>
        </p:spPr>
        <p:txBody>
          <a:bodyPr wrap="square">
            <a:spAutoFit/>
          </a:bodyPr>
          <a:lstStyle/>
          <a:p>
            <a:pPr algn="just"/>
            <a:r>
              <a:rPr lang="en-US" sz="2400" b="1" i="0" u="sng" dirty="0">
                <a:solidFill>
                  <a:srgbClr val="610B38"/>
                </a:solidFill>
                <a:effectLst/>
                <a:latin typeface="erdana"/>
              </a:rPr>
              <a:t>Advantages of Routh- Hurwitz Criterion</a:t>
            </a:r>
          </a:p>
          <a:p>
            <a:pPr algn="just">
              <a:buFont typeface="+mj-lt"/>
              <a:buAutoNum type="arabicPeriod"/>
            </a:pPr>
            <a:r>
              <a:rPr lang="en-US" sz="2400" b="0" i="0" dirty="0">
                <a:solidFill>
                  <a:srgbClr val="000000"/>
                </a:solidFill>
                <a:effectLst/>
                <a:latin typeface="inter-regular"/>
              </a:rPr>
              <a:t>We can find the stability of the system without solving the equation.</a:t>
            </a:r>
          </a:p>
          <a:p>
            <a:pPr algn="just">
              <a:buFont typeface="+mj-lt"/>
              <a:buAutoNum type="arabicPeriod"/>
            </a:pPr>
            <a:r>
              <a:rPr lang="en-US" sz="2400" b="0" i="0" dirty="0">
                <a:solidFill>
                  <a:srgbClr val="000000"/>
                </a:solidFill>
                <a:effectLst/>
                <a:latin typeface="inter-regular"/>
              </a:rPr>
              <a:t>We can easily determine the relative stability of the system.</a:t>
            </a:r>
          </a:p>
          <a:p>
            <a:pPr algn="just">
              <a:buFont typeface="+mj-lt"/>
              <a:buAutoNum type="arabicPeriod"/>
            </a:pPr>
            <a:r>
              <a:rPr lang="en-US" sz="2400" b="0" i="0" dirty="0">
                <a:solidFill>
                  <a:srgbClr val="000000"/>
                </a:solidFill>
                <a:effectLst/>
                <a:latin typeface="inter-regular"/>
              </a:rPr>
              <a:t>By this method, we can determine the range of K for stability.</a:t>
            </a:r>
          </a:p>
          <a:p>
            <a:pPr algn="just">
              <a:buFont typeface="+mj-lt"/>
              <a:buAutoNum type="arabicPeriod"/>
            </a:pPr>
            <a:r>
              <a:rPr lang="en-US" sz="2400" b="0" i="0" dirty="0">
                <a:solidFill>
                  <a:srgbClr val="000000"/>
                </a:solidFill>
                <a:effectLst/>
                <a:latin typeface="inter-regular"/>
              </a:rPr>
              <a:t>By this method, we can also determine the point of intersection for root locus with an imaginary axis.</a:t>
            </a:r>
          </a:p>
          <a:p>
            <a:pPr algn="just"/>
            <a:r>
              <a:rPr lang="en-US" sz="2400" b="1" i="0" u="sng" dirty="0">
                <a:solidFill>
                  <a:srgbClr val="610B38"/>
                </a:solidFill>
                <a:effectLst/>
                <a:latin typeface="erdana"/>
              </a:rPr>
              <a:t>Limitations of Routh- Hurwitz Criterion</a:t>
            </a:r>
          </a:p>
          <a:p>
            <a:pPr algn="just">
              <a:buFont typeface="+mj-lt"/>
              <a:buAutoNum type="arabicPeriod"/>
            </a:pPr>
            <a:r>
              <a:rPr lang="en-US" sz="2400" b="0" i="0" dirty="0">
                <a:solidFill>
                  <a:srgbClr val="000000"/>
                </a:solidFill>
                <a:effectLst/>
                <a:latin typeface="inter-regular"/>
              </a:rPr>
              <a:t>This criterion is applicable only for a linear system.</a:t>
            </a:r>
          </a:p>
          <a:p>
            <a:pPr algn="just">
              <a:buFont typeface="+mj-lt"/>
              <a:buAutoNum type="arabicPeriod"/>
            </a:pPr>
            <a:r>
              <a:rPr lang="en-US" sz="2400" b="0" i="0" dirty="0">
                <a:solidFill>
                  <a:srgbClr val="000000"/>
                </a:solidFill>
                <a:effectLst/>
                <a:latin typeface="inter-regular"/>
              </a:rPr>
              <a:t>It does not provide the exact location of poles on the right and left half of the S plane.</a:t>
            </a:r>
          </a:p>
          <a:p>
            <a:pPr algn="just">
              <a:buFont typeface="+mj-lt"/>
              <a:buAutoNum type="arabicPeriod"/>
            </a:pPr>
            <a:r>
              <a:rPr lang="en-US" sz="2400" b="0" i="0" dirty="0">
                <a:solidFill>
                  <a:srgbClr val="000000"/>
                </a:solidFill>
                <a:effectLst/>
                <a:latin typeface="inter-regular"/>
              </a:rPr>
              <a:t>In case of the characteristic equation, it is valid only for real coefficients.</a:t>
            </a:r>
          </a:p>
        </p:txBody>
      </p:sp>
      <p:pic>
        <p:nvPicPr>
          <p:cNvPr id="5" name="Picture 4">
            <a:extLst>
              <a:ext uri="{FF2B5EF4-FFF2-40B4-BE49-F238E27FC236}">
                <a16:creationId xmlns:a16="http://schemas.microsoft.com/office/drawing/2014/main" xmlns="" id="{42333B6B-D965-49E7-B71F-7D55EB8BC73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6016786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MODULE-03</a:t>
            </a:r>
            <a:endParaRPr lang="en-IN" sz="4000" b="1" dirty="0">
              <a:solidFill>
                <a:srgbClr val="C00000"/>
              </a:solidFill>
            </a:endParaRPr>
          </a:p>
          <a:p>
            <a:pPr lvl="1">
              <a:buNone/>
            </a:pPr>
            <a:r>
              <a:rPr lang="en-US" sz="4000" b="1" dirty="0">
                <a:solidFill>
                  <a:srgbClr val="C00000"/>
                </a:solidFill>
              </a:rPr>
              <a:t> </a:t>
            </a:r>
          </a:p>
          <a:p>
            <a:pPr lvl="1" algn="ctr">
              <a:buNone/>
            </a:pPr>
            <a:r>
              <a:rPr lang="en-IN" sz="3200" dirty="0"/>
              <a:t>   </a:t>
            </a:r>
            <a:r>
              <a:rPr lang="en-IN" sz="2800" dirty="0">
                <a:latin typeface="Algerian" panose="04020705040A02060702" pitchFamily="82" charset="0"/>
              </a:rPr>
              <a:t>Relationship between time and frequency response</a:t>
            </a:r>
          </a:p>
          <a:p>
            <a:pPr lvl="1" algn="ctr">
              <a:buNone/>
            </a:pPr>
            <a:endParaRPr lang="en-US" sz="2000" dirty="0">
              <a:latin typeface="Algerian" panose="04020705040A02060702" pitchFamily="82" charset="0"/>
            </a:endParaRP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104</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07983" y="288388"/>
            <a:ext cx="2251283" cy="679278"/>
          </a:xfrm>
          <a:prstGeom prst="rect">
            <a:avLst/>
          </a:prstGeom>
        </p:spPr>
      </p:pic>
    </p:spTree>
    <p:extLst>
      <p:ext uri="{BB962C8B-B14F-4D97-AF65-F5344CB8AC3E}">
        <p14:creationId xmlns:p14="http://schemas.microsoft.com/office/powerpoint/2010/main" xmlns="" val="1053974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normAutofit/>
          </a:bodyPr>
          <a:lstStyle/>
          <a:p>
            <a:pPr>
              <a:buNone/>
            </a:pPr>
            <a:endParaRPr lang="en-US" sz="3200" dirty="0"/>
          </a:p>
          <a:p>
            <a:pPr lvl="1">
              <a:buNone/>
            </a:pPr>
            <a:r>
              <a:rPr lang="en-IN" sz="3000" dirty="0"/>
              <a:t>                                               </a:t>
            </a:r>
            <a:r>
              <a:rPr lang="en-US" sz="4000" b="1" dirty="0">
                <a:solidFill>
                  <a:srgbClr val="C00000"/>
                </a:solidFill>
              </a:rPr>
              <a:t>MODULE-03</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r>
              <a:rPr lang="en-IN" sz="3600" u="sng" dirty="0">
                <a:solidFill>
                  <a:srgbClr val="FF0000"/>
                </a:solidFill>
              </a:rPr>
              <a:t>Points to Discuss</a:t>
            </a:r>
            <a:endParaRPr lang="en-IN" sz="2800" dirty="0">
              <a:solidFill>
                <a:srgbClr val="FF0000"/>
              </a:solidFill>
            </a:endParaRP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105</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
        <p:nvSpPr>
          <p:cNvPr id="6" name="TextBox 5">
            <a:extLst>
              <a:ext uri="{FF2B5EF4-FFF2-40B4-BE49-F238E27FC236}">
                <a16:creationId xmlns:a16="http://schemas.microsoft.com/office/drawing/2014/main" xmlns="" id="{4CBEA783-6AC7-436C-BEDA-6FFFDA670923}"/>
              </a:ext>
            </a:extLst>
          </p:cNvPr>
          <p:cNvSpPr txBox="1"/>
          <p:nvPr/>
        </p:nvSpPr>
        <p:spPr>
          <a:xfrm>
            <a:off x="494766" y="2541677"/>
            <a:ext cx="8729133" cy="3539430"/>
          </a:xfrm>
          <a:prstGeom prst="rect">
            <a:avLst/>
          </a:prstGeom>
          <a:noFill/>
        </p:spPr>
        <p:txBody>
          <a:bodyPr wrap="square">
            <a:spAutoFit/>
          </a:bodyPr>
          <a:lstStyle/>
          <a:p>
            <a:pPr marL="457200" indent="-457200">
              <a:buFont typeface="Wingdings" panose="05000000000000000000" pitchFamily="2" charset="2"/>
              <a:buChar char="Ø"/>
            </a:pPr>
            <a:r>
              <a:rPr lang="en-IN" sz="2800" dirty="0"/>
              <a:t>Relationship between time and frequency response</a:t>
            </a:r>
          </a:p>
          <a:p>
            <a:pPr marL="457200" indent="-457200">
              <a:buFont typeface="Wingdings" panose="05000000000000000000" pitchFamily="2" charset="2"/>
              <a:buChar char="Ø"/>
            </a:pPr>
            <a:r>
              <a:rPr lang="en-IN" sz="2800" dirty="0"/>
              <a:t>Polar plots </a:t>
            </a:r>
          </a:p>
          <a:p>
            <a:pPr marL="457200" indent="-457200">
              <a:buFont typeface="Wingdings" panose="05000000000000000000" pitchFamily="2" charset="2"/>
              <a:buChar char="Ø"/>
            </a:pPr>
            <a:r>
              <a:rPr lang="en-IN" sz="2800" dirty="0"/>
              <a:t>Bode plots. </a:t>
            </a:r>
          </a:p>
          <a:p>
            <a:pPr marL="457200" indent="-457200">
              <a:buFont typeface="Wingdings" panose="05000000000000000000" pitchFamily="2" charset="2"/>
              <a:buChar char="Ø"/>
            </a:pPr>
            <a:r>
              <a:rPr lang="en-IN" sz="2800" dirty="0"/>
              <a:t>Nyquist stability criterion. Relative stability using Nyquist stability criterion – gain and phase margins. </a:t>
            </a:r>
          </a:p>
          <a:p>
            <a:pPr marL="457200" indent="-457200">
              <a:buFont typeface="Wingdings" panose="05000000000000000000" pitchFamily="2" charset="2"/>
              <a:buChar char="Ø"/>
            </a:pPr>
            <a:r>
              <a:rPr lang="en-IN" sz="2800" dirty="0"/>
              <a:t>Closed-loop frequency response: Constant M Circle Constant N Circle</a:t>
            </a:r>
          </a:p>
          <a:p>
            <a:pPr marL="457200" indent="-457200">
              <a:buFont typeface="Wingdings" panose="05000000000000000000" pitchFamily="2" charset="2"/>
              <a:buChar char="Ø"/>
            </a:pPr>
            <a:r>
              <a:rPr lang="en-IN" sz="2800" dirty="0"/>
              <a:t>Nichols Chart.</a:t>
            </a:r>
          </a:p>
        </p:txBody>
      </p:sp>
    </p:spTree>
    <p:extLst>
      <p:ext uri="{BB962C8B-B14F-4D97-AF65-F5344CB8AC3E}">
        <p14:creationId xmlns:p14="http://schemas.microsoft.com/office/powerpoint/2010/main" xmlns="" val="28233195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1668" y="457970"/>
            <a:ext cx="5579532" cy="997068"/>
          </a:xfrm>
          <a:prstGeom prst="rect">
            <a:avLst/>
          </a:prstGeom>
        </p:spPr>
        <p:txBody>
          <a:bodyPr vert="horz" wrap="square" lIns="0" tIns="12065" rIns="0" bIns="0" rtlCol="0" anchor="b">
            <a:spAutoFit/>
          </a:bodyPr>
          <a:lstStyle/>
          <a:p>
            <a:pPr>
              <a:lnSpc>
                <a:spcPct val="100000"/>
              </a:lnSpc>
              <a:spcBef>
                <a:spcPts val="95"/>
              </a:spcBef>
            </a:pPr>
            <a:r>
              <a:rPr sz="3200" spc="-5" dirty="0">
                <a:solidFill>
                  <a:srgbClr val="FF0000"/>
                </a:solidFill>
                <a:latin typeface="+mn-lt"/>
              </a:rPr>
              <a:t>Frequency</a:t>
            </a:r>
            <a:r>
              <a:rPr sz="3200" spc="5" dirty="0">
                <a:solidFill>
                  <a:srgbClr val="FF0000"/>
                </a:solidFill>
                <a:latin typeface="+mn-lt"/>
              </a:rPr>
              <a:t> </a:t>
            </a:r>
            <a:r>
              <a:rPr sz="3200" spc="-5" dirty="0">
                <a:solidFill>
                  <a:srgbClr val="FF0000"/>
                </a:solidFill>
                <a:latin typeface="+mn-lt"/>
              </a:rPr>
              <a:t>Response</a:t>
            </a:r>
            <a:r>
              <a:rPr sz="3200" spc="-10" dirty="0">
                <a:solidFill>
                  <a:srgbClr val="FF0000"/>
                </a:solidFill>
                <a:latin typeface="+mn-lt"/>
              </a:rPr>
              <a:t> </a:t>
            </a:r>
            <a:r>
              <a:rPr sz="3200" spc="-5" dirty="0">
                <a:solidFill>
                  <a:srgbClr val="FF0000"/>
                </a:solidFill>
                <a:latin typeface="+mn-lt"/>
              </a:rPr>
              <a:t>Techniques</a:t>
            </a:r>
            <a:endParaRPr sz="3200" dirty="0">
              <a:solidFill>
                <a:srgbClr val="FF0000"/>
              </a:solidFill>
              <a:latin typeface="+mn-lt"/>
            </a:endParaRPr>
          </a:p>
          <a:p>
            <a:pPr marL="635">
              <a:lnSpc>
                <a:spcPct val="100000"/>
              </a:lnSpc>
            </a:pPr>
            <a:r>
              <a:rPr sz="3200" spc="-5" dirty="0">
                <a:solidFill>
                  <a:srgbClr val="FF0000"/>
                </a:solidFill>
                <a:latin typeface="+mn-lt"/>
              </a:rPr>
              <a:t>-Advantages</a:t>
            </a:r>
            <a:endParaRPr sz="3200" dirty="0">
              <a:solidFill>
                <a:srgbClr val="FF0000"/>
              </a:solidFill>
              <a:latin typeface="+mn-lt"/>
            </a:endParaRPr>
          </a:p>
        </p:txBody>
      </p:sp>
      <p:sp>
        <p:nvSpPr>
          <p:cNvPr id="3" name="object 3"/>
          <p:cNvSpPr txBox="1"/>
          <p:nvPr/>
        </p:nvSpPr>
        <p:spPr>
          <a:xfrm>
            <a:off x="1721274" y="2214330"/>
            <a:ext cx="7835900" cy="3148330"/>
          </a:xfrm>
          <a:prstGeom prst="rect">
            <a:avLst/>
          </a:prstGeom>
        </p:spPr>
        <p:txBody>
          <a:bodyPr vert="horz" wrap="square" lIns="0" tIns="13335" rIns="0" bIns="0" rtlCol="0">
            <a:spAutoFit/>
          </a:bodyPr>
          <a:lstStyle/>
          <a:p>
            <a:pPr marL="355600" marR="5080" indent="-343535">
              <a:spcBef>
                <a:spcPts val="105"/>
              </a:spcBef>
              <a:buChar char="•"/>
              <a:tabLst>
                <a:tab pos="355600" algn="l"/>
                <a:tab pos="356235" algn="l"/>
              </a:tabLst>
            </a:pPr>
            <a:r>
              <a:rPr sz="3200" spc="-5" dirty="0">
                <a:cs typeface="Arial MT"/>
              </a:rPr>
              <a:t>modelling</a:t>
            </a:r>
            <a:r>
              <a:rPr sz="3200" spc="-15" dirty="0">
                <a:cs typeface="Arial MT"/>
              </a:rPr>
              <a:t> </a:t>
            </a:r>
            <a:r>
              <a:rPr sz="3200" dirty="0">
                <a:cs typeface="Arial MT"/>
              </a:rPr>
              <a:t>transfer</a:t>
            </a:r>
            <a:r>
              <a:rPr sz="3200" spc="-35" dirty="0">
                <a:cs typeface="Arial MT"/>
              </a:rPr>
              <a:t> </a:t>
            </a:r>
            <a:r>
              <a:rPr sz="3200" spc="-5" dirty="0">
                <a:cs typeface="Arial MT"/>
              </a:rPr>
              <a:t>functions</a:t>
            </a:r>
            <a:r>
              <a:rPr sz="3200" spc="-25" dirty="0">
                <a:cs typeface="Arial MT"/>
              </a:rPr>
              <a:t> </a:t>
            </a:r>
            <a:r>
              <a:rPr sz="3200" dirty="0">
                <a:cs typeface="Arial MT"/>
              </a:rPr>
              <a:t>from</a:t>
            </a:r>
            <a:r>
              <a:rPr sz="3200" spc="-30" dirty="0">
                <a:cs typeface="Arial MT"/>
              </a:rPr>
              <a:t> </a:t>
            </a:r>
            <a:r>
              <a:rPr sz="3200" dirty="0">
                <a:cs typeface="Arial MT"/>
              </a:rPr>
              <a:t>physical </a:t>
            </a:r>
            <a:r>
              <a:rPr sz="3200" spc="-875" dirty="0">
                <a:cs typeface="Arial MT"/>
              </a:rPr>
              <a:t> </a:t>
            </a:r>
            <a:r>
              <a:rPr sz="3200" spc="-5" dirty="0">
                <a:cs typeface="Arial MT"/>
              </a:rPr>
              <a:t>data.</a:t>
            </a:r>
            <a:endParaRPr sz="3200" dirty="0">
              <a:cs typeface="Arial MT"/>
            </a:endParaRPr>
          </a:p>
          <a:p>
            <a:pPr marL="355600" marR="229870" indent="-343535">
              <a:spcBef>
                <a:spcPts val="770"/>
              </a:spcBef>
              <a:buChar char="•"/>
              <a:tabLst>
                <a:tab pos="355600" algn="l"/>
                <a:tab pos="356235" algn="l"/>
              </a:tabLst>
            </a:pPr>
            <a:r>
              <a:rPr sz="3200" dirty="0">
                <a:cs typeface="Arial MT"/>
              </a:rPr>
              <a:t>Designing</a:t>
            </a:r>
            <a:r>
              <a:rPr sz="3200" spc="-45" dirty="0">
                <a:cs typeface="Arial MT"/>
              </a:rPr>
              <a:t> </a:t>
            </a:r>
            <a:r>
              <a:rPr sz="3200" dirty="0">
                <a:cs typeface="Arial MT"/>
              </a:rPr>
              <a:t>compensators</a:t>
            </a:r>
            <a:r>
              <a:rPr sz="3200" spc="-50" dirty="0">
                <a:cs typeface="Arial MT"/>
              </a:rPr>
              <a:t> </a:t>
            </a:r>
            <a:r>
              <a:rPr sz="3200" dirty="0">
                <a:cs typeface="Arial MT"/>
              </a:rPr>
              <a:t>to</a:t>
            </a:r>
            <a:r>
              <a:rPr sz="3200" spc="-20" dirty="0">
                <a:cs typeface="Arial MT"/>
              </a:rPr>
              <a:t> </a:t>
            </a:r>
            <a:r>
              <a:rPr sz="3200" spc="-5" dirty="0">
                <a:cs typeface="Arial MT"/>
              </a:rPr>
              <a:t>meet</a:t>
            </a:r>
            <a:r>
              <a:rPr sz="3200" spc="-25" dirty="0">
                <a:cs typeface="Arial MT"/>
              </a:rPr>
              <a:t> </a:t>
            </a:r>
            <a:r>
              <a:rPr sz="3200" spc="-5" dirty="0">
                <a:cs typeface="Arial MT"/>
              </a:rPr>
              <a:t>steady </a:t>
            </a:r>
            <a:r>
              <a:rPr sz="3200" spc="-869" dirty="0">
                <a:cs typeface="Arial MT"/>
              </a:rPr>
              <a:t> </a:t>
            </a:r>
            <a:r>
              <a:rPr sz="3200" dirty="0">
                <a:cs typeface="Arial MT"/>
              </a:rPr>
              <a:t>state error </a:t>
            </a:r>
            <a:r>
              <a:rPr sz="3200" spc="-5" dirty="0">
                <a:cs typeface="Arial MT"/>
              </a:rPr>
              <a:t>and transient response </a:t>
            </a:r>
            <a:r>
              <a:rPr sz="3200" dirty="0">
                <a:cs typeface="Arial MT"/>
              </a:rPr>
              <a:t> </a:t>
            </a:r>
            <a:r>
              <a:rPr sz="3200" spc="-5" dirty="0">
                <a:cs typeface="Arial MT"/>
              </a:rPr>
              <a:t>requirements.</a:t>
            </a:r>
            <a:endParaRPr sz="3200" dirty="0">
              <a:cs typeface="Arial MT"/>
            </a:endParaRPr>
          </a:p>
          <a:p>
            <a:pPr marL="355600" indent="-343535">
              <a:spcBef>
                <a:spcPts val="770"/>
              </a:spcBef>
              <a:buChar char="•"/>
              <a:tabLst>
                <a:tab pos="355600" algn="l"/>
                <a:tab pos="356235" algn="l"/>
              </a:tabLst>
            </a:pPr>
            <a:r>
              <a:rPr sz="3200" spc="-5" dirty="0">
                <a:cs typeface="Arial MT"/>
              </a:rPr>
              <a:t>Finding</a:t>
            </a:r>
            <a:r>
              <a:rPr sz="3200" spc="-10" dirty="0">
                <a:cs typeface="Arial MT"/>
              </a:rPr>
              <a:t> </a:t>
            </a:r>
            <a:r>
              <a:rPr sz="3200" spc="-5" dirty="0">
                <a:cs typeface="Arial MT"/>
              </a:rPr>
              <a:t>stability</a:t>
            </a:r>
            <a:r>
              <a:rPr sz="3200" spc="-20" dirty="0">
                <a:cs typeface="Arial MT"/>
              </a:rPr>
              <a:t> </a:t>
            </a:r>
            <a:r>
              <a:rPr sz="3200" dirty="0">
                <a:cs typeface="Arial MT"/>
              </a:rPr>
              <a:t>of</a:t>
            </a:r>
            <a:r>
              <a:rPr sz="3200" spc="-15" dirty="0">
                <a:cs typeface="Arial MT"/>
              </a:rPr>
              <a:t> </a:t>
            </a:r>
            <a:r>
              <a:rPr sz="3200" dirty="0">
                <a:cs typeface="Arial MT"/>
              </a:rPr>
              <a:t>systems</a:t>
            </a:r>
          </a:p>
        </p:txBody>
      </p:sp>
      <p:pic>
        <p:nvPicPr>
          <p:cNvPr id="4" name="Picture 3">
            <a:extLst>
              <a:ext uri="{FF2B5EF4-FFF2-40B4-BE49-F238E27FC236}">
                <a16:creationId xmlns:a16="http://schemas.microsoft.com/office/drawing/2014/main" xmlns="" id="{292DDF91-DBDC-4D80-9FA8-BF2958534AD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67EFAB3F-7566-421E-925A-A9223C306D2A}"/>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106</a:t>
            </a:fld>
            <a:endParaRPr lang="en-IN"/>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3608" y="811912"/>
            <a:ext cx="534162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rgbClr val="FF0000"/>
                </a:solidFill>
              </a:rPr>
              <a:t>Frequency</a:t>
            </a:r>
            <a:r>
              <a:rPr sz="4400" spc="-65" dirty="0">
                <a:solidFill>
                  <a:srgbClr val="FF0000"/>
                </a:solidFill>
              </a:rPr>
              <a:t> </a:t>
            </a:r>
            <a:r>
              <a:rPr sz="4400" dirty="0">
                <a:solidFill>
                  <a:srgbClr val="FF0000"/>
                </a:solidFill>
              </a:rPr>
              <a:t>Response</a:t>
            </a:r>
          </a:p>
        </p:txBody>
      </p:sp>
      <p:sp>
        <p:nvSpPr>
          <p:cNvPr id="3" name="object 3"/>
          <p:cNvSpPr txBox="1"/>
          <p:nvPr/>
        </p:nvSpPr>
        <p:spPr>
          <a:xfrm>
            <a:off x="1958341" y="1863345"/>
            <a:ext cx="4933526" cy="4097275"/>
          </a:xfrm>
          <a:prstGeom prst="rect">
            <a:avLst/>
          </a:prstGeom>
        </p:spPr>
        <p:txBody>
          <a:bodyPr vert="horz" wrap="square" lIns="0" tIns="54610" rIns="0" bIns="0" rtlCol="0">
            <a:spAutoFit/>
          </a:bodyPr>
          <a:lstStyle/>
          <a:p>
            <a:pPr marL="355600" marR="164465" indent="-343535">
              <a:lnSpc>
                <a:spcPct val="90000"/>
              </a:lnSpc>
              <a:spcBef>
                <a:spcPts val="430"/>
              </a:spcBef>
              <a:buChar char="•"/>
              <a:tabLst>
                <a:tab pos="355600" algn="l"/>
                <a:tab pos="356235" algn="l"/>
              </a:tabLst>
            </a:pPr>
            <a:r>
              <a:rPr sz="2800" spc="-5" dirty="0">
                <a:latin typeface="Arial MT"/>
                <a:cs typeface="Arial MT"/>
              </a:rPr>
              <a:t>In the </a:t>
            </a:r>
            <a:r>
              <a:rPr sz="2800" dirty="0">
                <a:latin typeface="Arial MT"/>
                <a:cs typeface="Arial MT"/>
              </a:rPr>
              <a:t>steady state, </a:t>
            </a:r>
            <a:r>
              <a:rPr sz="2800" spc="5" dirty="0">
                <a:latin typeface="Arial MT"/>
                <a:cs typeface="Arial MT"/>
              </a:rPr>
              <a:t> </a:t>
            </a:r>
            <a:r>
              <a:rPr sz="2800" spc="-5" dirty="0">
                <a:latin typeface="Arial MT"/>
                <a:cs typeface="Arial MT"/>
              </a:rPr>
              <a:t>sinusoidal</a:t>
            </a:r>
            <a:r>
              <a:rPr sz="2800" dirty="0">
                <a:latin typeface="Arial MT"/>
                <a:cs typeface="Arial MT"/>
              </a:rPr>
              <a:t> </a:t>
            </a:r>
            <a:r>
              <a:rPr sz="2800" spc="-5" dirty="0">
                <a:latin typeface="Arial MT"/>
                <a:cs typeface="Arial MT"/>
              </a:rPr>
              <a:t>inputs</a:t>
            </a:r>
            <a:r>
              <a:rPr sz="2800" dirty="0">
                <a:latin typeface="Arial MT"/>
                <a:cs typeface="Arial MT"/>
              </a:rPr>
              <a:t> </a:t>
            </a:r>
            <a:r>
              <a:rPr sz="2800" spc="-5" dirty="0">
                <a:latin typeface="Arial MT"/>
                <a:cs typeface="Arial MT"/>
              </a:rPr>
              <a:t>to</a:t>
            </a:r>
            <a:r>
              <a:rPr sz="2800" spc="-10" dirty="0">
                <a:latin typeface="Arial MT"/>
                <a:cs typeface="Arial MT"/>
              </a:rPr>
              <a:t> </a:t>
            </a:r>
            <a:r>
              <a:rPr sz="2800" spc="-5" dirty="0">
                <a:latin typeface="Arial MT"/>
                <a:cs typeface="Arial MT"/>
              </a:rPr>
              <a:t>a </a:t>
            </a:r>
            <a:r>
              <a:rPr sz="2800" spc="-765" dirty="0">
                <a:latin typeface="Arial MT"/>
                <a:cs typeface="Arial MT"/>
              </a:rPr>
              <a:t> </a:t>
            </a:r>
            <a:r>
              <a:rPr sz="2800" spc="-5" dirty="0">
                <a:latin typeface="Arial MT"/>
                <a:cs typeface="Arial MT"/>
              </a:rPr>
              <a:t>linear </a:t>
            </a:r>
            <a:r>
              <a:rPr sz="2800" dirty="0">
                <a:latin typeface="Arial MT"/>
                <a:cs typeface="Arial MT"/>
              </a:rPr>
              <a:t>system </a:t>
            </a:r>
            <a:r>
              <a:rPr sz="2800" spc="5" dirty="0">
                <a:latin typeface="Arial MT"/>
                <a:cs typeface="Arial MT"/>
              </a:rPr>
              <a:t> </a:t>
            </a:r>
            <a:r>
              <a:rPr sz="2800" spc="-5" dirty="0">
                <a:latin typeface="Arial MT"/>
                <a:cs typeface="Arial MT"/>
              </a:rPr>
              <a:t>generate</a:t>
            </a:r>
            <a:r>
              <a:rPr sz="2800" spc="10" dirty="0">
                <a:latin typeface="Arial MT"/>
                <a:cs typeface="Arial MT"/>
              </a:rPr>
              <a:t> </a:t>
            </a:r>
            <a:r>
              <a:rPr sz="2800" spc="-5" dirty="0">
                <a:latin typeface="Arial MT"/>
                <a:cs typeface="Arial MT"/>
              </a:rPr>
              <a:t>sinusoidal </a:t>
            </a:r>
            <a:r>
              <a:rPr sz="2800" dirty="0">
                <a:latin typeface="Arial MT"/>
                <a:cs typeface="Arial MT"/>
              </a:rPr>
              <a:t> </a:t>
            </a:r>
            <a:r>
              <a:rPr sz="2800" spc="-5" dirty="0">
                <a:latin typeface="Arial MT"/>
                <a:cs typeface="Arial MT"/>
              </a:rPr>
              <a:t>responses</a:t>
            </a:r>
            <a:r>
              <a:rPr sz="2800" dirty="0">
                <a:latin typeface="Arial MT"/>
                <a:cs typeface="Arial MT"/>
              </a:rPr>
              <a:t> </a:t>
            </a:r>
            <a:r>
              <a:rPr sz="2800" spc="-5" dirty="0">
                <a:latin typeface="Arial MT"/>
                <a:cs typeface="Arial MT"/>
              </a:rPr>
              <a:t>of</a:t>
            </a:r>
            <a:r>
              <a:rPr sz="2800" spc="-10" dirty="0">
                <a:latin typeface="Arial MT"/>
                <a:cs typeface="Arial MT"/>
              </a:rPr>
              <a:t> </a:t>
            </a:r>
            <a:r>
              <a:rPr sz="2800" spc="-5" dirty="0">
                <a:latin typeface="Arial MT"/>
                <a:cs typeface="Arial MT"/>
              </a:rPr>
              <a:t>the </a:t>
            </a:r>
            <a:r>
              <a:rPr sz="2800" dirty="0">
                <a:latin typeface="Arial MT"/>
                <a:cs typeface="Arial MT"/>
              </a:rPr>
              <a:t> </a:t>
            </a:r>
            <a:r>
              <a:rPr sz="2800" spc="-5" dirty="0">
                <a:latin typeface="Arial MT"/>
                <a:cs typeface="Arial MT"/>
              </a:rPr>
              <a:t>same</a:t>
            </a:r>
            <a:r>
              <a:rPr sz="2800" spc="-15" dirty="0">
                <a:latin typeface="Arial MT"/>
                <a:cs typeface="Arial MT"/>
              </a:rPr>
              <a:t> </a:t>
            </a:r>
            <a:r>
              <a:rPr sz="2800" dirty="0">
                <a:latin typeface="Arial MT"/>
                <a:cs typeface="Arial MT"/>
              </a:rPr>
              <a:t>frequency.</a:t>
            </a:r>
          </a:p>
          <a:p>
            <a:pPr marL="355600" marR="5080" indent="-343535">
              <a:lnSpc>
                <a:spcPts val="3020"/>
              </a:lnSpc>
              <a:spcBef>
                <a:spcPts val="725"/>
              </a:spcBef>
              <a:buChar char="•"/>
              <a:tabLst>
                <a:tab pos="355600" algn="l"/>
                <a:tab pos="356235" algn="l"/>
              </a:tabLst>
            </a:pPr>
            <a:r>
              <a:rPr sz="2800" spc="-5" dirty="0">
                <a:latin typeface="Arial MT"/>
                <a:cs typeface="Arial MT"/>
              </a:rPr>
              <a:t>But </a:t>
            </a:r>
            <a:r>
              <a:rPr sz="2800" dirty="0">
                <a:latin typeface="Arial MT"/>
                <a:cs typeface="Arial MT"/>
              </a:rPr>
              <a:t>output differs </a:t>
            </a:r>
            <a:r>
              <a:rPr sz="2800" spc="-5" dirty="0">
                <a:latin typeface="Arial MT"/>
                <a:cs typeface="Arial MT"/>
              </a:rPr>
              <a:t>in </a:t>
            </a:r>
            <a:r>
              <a:rPr sz="2800" dirty="0">
                <a:latin typeface="Arial MT"/>
                <a:cs typeface="Arial MT"/>
              </a:rPr>
              <a:t> </a:t>
            </a:r>
            <a:r>
              <a:rPr sz="2800" spc="-5" dirty="0">
                <a:latin typeface="Arial MT"/>
                <a:cs typeface="Arial MT"/>
              </a:rPr>
              <a:t>amplitudes and </a:t>
            </a:r>
            <a:r>
              <a:rPr sz="2800" dirty="0">
                <a:latin typeface="Arial MT"/>
                <a:cs typeface="Arial MT"/>
              </a:rPr>
              <a:t>phase </a:t>
            </a:r>
            <a:r>
              <a:rPr sz="2800" spc="-770" dirty="0">
                <a:latin typeface="Arial MT"/>
                <a:cs typeface="Arial MT"/>
              </a:rPr>
              <a:t> </a:t>
            </a:r>
            <a:r>
              <a:rPr sz="2800" spc="-5" dirty="0">
                <a:latin typeface="Arial MT"/>
                <a:cs typeface="Arial MT"/>
              </a:rPr>
              <a:t>angle</a:t>
            </a:r>
            <a:r>
              <a:rPr sz="2800" spc="-20" dirty="0">
                <a:latin typeface="Arial MT"/>
                <a:cs typeface="Arial MT"/>
              </a:rPr>
              <a:t> </a:t>
            </a:r>
            <a:r>
              <a:rPr sz="2800" dirty="0">
                <a:latin typeface="Arial MT"/>
                <a:cs typeface="Arial MT"/>
              </a:rPr>
              <a:t>from </a:t>
            </a:r>
            <a:r>
              <a:rPr sz="2800" spc="-5" dirty="0">
                <a:latin typeface="Arial MT"/>
                <a:cs typeface="Arial MT"/>
              </a:rPr>
              <a:t>the</a:t>
            </a:r>
            <a:r>
              <a:rPr sz="2800" spc="-10" dirty="0">
                <a:latin typeface="Arial MT"/>
                <a:cs typeface="Arial MT"/>
              </a:rPr>
              <a:t> </a:t>
            </a:r>
            <a:r>
              <a:rPr sz="2800" dirty="0">
                <a:latin typeface="Arial MT"/>
                <a:cs typeface="Arial MT"/>
              </a:rPr>
              <a:t>input</a:t>
            </a:r>
          </a:p>
          <a:p>
            <a:pPr marL="355600" marR="84455" indent="-343535">
              <a:lnSpc>
                <a:spcPts val="3020"/>
              </a:lnSpc>
              <a:spcBef>
                <a:spcPts val="685"/>
              </a:spcBef>
              <a:buChar char="•"/>
              <a:tabLst>
                <a:tab pos="355600" algn="l"/>
                <a:tab pos="356235" algn="l"/>
              </a:tabLst>
            </a:pPr>
            <a:r>
              <a:rPr sz="2800" spc="-5" dirty="0">
                <a:latin typeface="Arial MT"/>
                <a:cs typeface="Arial MT"/>
              </a:rPr>
              <a:t>Differences</a:t>
            </a:r>
            <a:r>
              <a:rPr sz="2800" dirty="0">
                <a:latin typeface="Arial MT"/>
                <a:cs typeface="Arial MT"/>
              </a:rPr>
              <a:t> are </a:t>
            </a:r>
            <a:r>
              <a:rPr sz="2800" spc="5" dirty="0">
                <a:latin typeface="Arial MT"/>
                <a:cs typeface="Arial MT"/>
              </a:rPr>
              <a:t> </a:t>
            </a:r>
            <a:r>
              <a:rPr sz="2800" dirty="0">
                <a:latin typeface="Arial MT"/>
                <a:cs typeface="Arial MT"/>
              </a:rPr>
              <a:t>function</a:t>
            </a:r>
            <a:r>
              <a:rPr sz="2800" spc="-50" dirty="0">
                <a:latin typeface="Arial MT"/>
                <a:cs typeface="Arial MT"/>
              </a:rPr>
              <a:t> </a:t>
            </a:r>
            <a:r>
              <a:rPr sz="2800" spc="-5" dirty="0">
                <a:latin typeface="Arial MT"/>
                <a:cs typeface="Arial MT"/>
              </a:rPr>
              <a:t>of</a:t>
            </a:r>
            <a:r>
              <a:rPr sz="2800" spc="-45" dirty="0">
                <a:latin typeface="Arial MT"/>
                <a:cs typeface="Arial MT"/>
              </a:rPr>
              <a:t> </a:t>
            </a:r>
            <a:r>
              <a:rPr sz="2800" dirty="0">
                <a:latin typeface="Arial MT"/>
                <a:cs typeface="Arial MT"/>
              </a:rPr>
              <a:t>frequency.</a:t>
            </a:r>
          </a:p>
        </p:txBody>
      </p:sp>
      <p:grpSp>
        <p:nvGrpSpPr>
          <p:cNvPr id="4" name="object 4"/>
          <p:cNvGrpSpPr/>
          <p:nvPr/>
        </p:nvGrpSpPr>
        <p:grpSpPr>
          <a:xfrm>
            <a:off x="7153656" y="2243666"/>
            <a:ext cx="4133215" cy="2362201"/>
            <a:chOff x="4486655" y="2276855"/>
            <a:chExt cx="4133215" cy="3127375"/>
          </a:xfrm>
        </p:grpSpPr>
        <p:pic>
          <p:nvPicPr>
            <p:cNvPr id="5" name="object 5"/>
            <p:cNvPicPr/>
            <p:nvPr/>
          </p:nvPicPr>
          <p:blipFill>
            <a:blip r:embed="rId2" cstate="print"/>
            <a:stretch>
              <a:fillRect/>
            </a:stretch>
          </p:blipFill>
          <p:spPr>
            <a:xfrm>
              <a:off x="4495799" y="2310288"/>
              <a:ext cx="4114800" cy="3084671"/>
            </a:xfrm>
            <a:prstGeom prst="rect">
              <a:avLst/>
            </a:prstGeom>
          </p:spPr>
        </p:pic>
        <p:sp>
          <p:nvSpPr>
            <p:cNvPr id="6" name="object 6"/>
            <p:cNvSpPr/>
            <p:nvPr/>
          </p:nvSpPr>
          <p:spPr>
            <a:xfrm>
              <a:off x="4491227" y="2281427"/>
              <a:ext cx="4124325" cy="3118485"/>
            </a:xfrm>
            <a:custGeom>
              <a:avLst/>
              <a:gdLst/>
              <a:ahLst/>
              <a:cxnLst/>
              <a:rect l="l" t="t" r="r" b="b"/>
              <a:pathLst>
                <a:path w="4124325" h="3118485">
                  <a:moveTo>
                    <a:pt x="0" y="3118104"/>
                  </a:moveTo>
                  <a:lnTo>
                    <a:pt x="4123944" y="3118104"/>
                  </a:lnTo>
                  <a:lnTo>
                    <a:pt x="4123944" y="0"/>
                  </a:lnTo>
                  <a:lnTo>
                    <a:pt x="0" y="0"/>
                  </a:lnTo>
                  <a:lnTo>
                    <a:pt x="0" y="3118104"/>
                  </a:lnTo>
                  <a:close/>
                </a:path>
              </a:pathLst>
            </a:custGeom>
            <a:ln w="9144">
              <a:solidFill>
                <a:srgbClr val="0000CC"/>
              </a:solidFill>
            </a:ln>
          </p:spPr>
          <p:txBody>
            <a:bodyPr wrap="square" lIns="0" tIns="0" rIns="0" bIns="0" rtlCol="0"/>
            <a:lstStyle/>
            <a:p>
              <a:endParaRPr/>
            </a:p>
          </p:txBody>
        </p:sp>
      </p:grpSp>
      <p:pic>
        <p:nvPicPr>
          <p:cNvPr id="7" name="Picture 6">
            <a:extLst>
              <a:ext uri="{FF2B5EF4-FFF2-40B4-BE49-F238E27FC236}">
                <a16:creationId xmlns:a16="http://schemas.microsoft.com/office/drawing/2014/main" xmlns="" id="{47C60B88-FB4A-404D-A72C-E3F5F8A63F4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8" name="Slide Number Placeholder 3">
            <a:extLst>
              <a:ext uri="{FF2B5EF4-FFF2-40B4-BE49-F238E27FC236}">
                <a16:creationId xmlns:a16="http://schemas.microsoft.com/office/drawing/2014/main" xmlns="" id="{237B78A2-3000-481B-8496-19FEE9BE28D5}"/>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107</a:t>
            </a:fld>
            <a:endParaRPr lang="en-IN"/>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2966" y="837697"/>
            <a:ext cx="646049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rgbClr val="FF0000"/>
                </a:solidFill>
              </a:rPr>
              <a:t>Frequency</a:t>
            </a:r>
            <a:r>
              <a:rPr sz="4400" spc="-35" dirty="0">
                <a:solidFill>
                  <a:srgbClr val="FF0000"/>
                </a:solidFill>
              </a:rPr>
              <a:t> </a:t>
            </a:r>
            <a:r>
              <a:rPr sz="4400" dirty="0">
                <a:solidFill>
                  <a:srgbClr val="FF0000"/>
                </a:solidFill>
              </a:rPr>
              <a:t>response</a:t>
            </a:r>
            <a:r>
              <a:rPr sz="4400" spc="-30" dirty="0">
                <a:solidFill>
                  <a:srgbClr val="FF0000"/>
                </a:solidFill>
              </a:rPr>
              <a:t> </a:t>
            </a:r>
            <a:r>
              <a:rPr sz="4400" dirty="0">
                <a:solidFill>
                  <a:srgbClr val="FF0000"/>
                </a:solidFill>
              </a:rPr>
              <a:t>plots</a:t>
            </a:r>
          </a:p>
        </p:txBody>
      </p:sp>
      <p:sp>
        <p:nvSpPr>
          <p:cNvPr id="3" name="object 3"/>
          <p:cNvSpPr txBox="1"/>
          <p:nvPr/>
        </p:nvSpPr>
        <p:spPr>
          <a:xfrm>
            <a:off x="1357512" y="1757130"/>
            <a:ext cx="7348855" cy="3459922"/>
          </a:xfrm>
          <a:prstGeom prst="rect">
            <a:avLst/>
          </a:prstGeom>
        </p:spPr>
        <p:txBody>
          <a:bodyPr vert="horz" wrap="square" lIns="0" tIns="12700" rIns="0" bIns="0" rtlCol="0">
            <a:spAutoFit/>
          </a:bodyPr>
          <a:lstStyle/>
          <a:p>
            <a:pPr marL="299085" marR="5080" indent="-287020">
              <a:spcBef>
                <a:spcPts val="100"/>
              </a:spcBef>
              <a:buSzPct val="97222"/>
              <a:buFont typeface="Wingdings"/>
              <a:buChar char=""/>
              <a:tabLst>
                <a:tab pos="421640" algn="l"/>
              </a:tabLst>
            </a:pPr>
            <a:r>
              <a:rPr sz="3200" spc="-5" dirty="0">
                <a:cs typeface="Arial MT"/>
              </a:rPr>
              <a:t>Bode </a:t>
            </a:r>
            <a:r>
              <a:rPr sz="3200" dirty="0">
                <a:cs typeface="Arial MT"/>
              </a:rPr>
              <a:t>plot(or)Asymptotic </a:t>
            </a:r>
            <a:r>
              <a:rPr sz="3200" spc="5" dirty="0">
                <a:cs typeface="Arial MT"/>
              </a:rPr>
              <a:t> </a:t>
            </a:r>
            <a:r>
              <a:rPr sz="3200" dirty="0">
                <a:cs typeface="Arial MT"/>
              </a:rPr>
              <a:t>Approximation</a:t>
            </a:r>
            <a:r>
              <a:rPr sz="3200" spc="-75" dirty="0">
                <a:cs typeface="Arial MT"/>
              </a:rPr>
              <a:t> </a:t>
            </a:r>
            <a:r>
              <a:rPr sz="3200" dirty="0">
                <a:cs typeface="Arial MT"/>
              </a:rPr>
              <a:t>Plot</a:t>
            </a:r>
            <a:r>
              <a:rPr sz="3200" spc="-50" dirty="0">
                <a:cs typeface="Arial MT"/>
              </a:rPr>
              <a:t> </a:t>
            </a:r>
            <a:r>
              <a:rPr sz="3200" dirty="0">
                <a:cs typeface="Arial MT"/>
              </a:rPr>
              <a:t>(or)Logarithmic </a:t>
            </a:r>
            <a:r>
              <a:rPr sz="3200" spc="-985" dirty="0">
                <a:cs typeface="Arial MT"/>
              </a:rPr>
              <a:t> </a:t>
            </a:r>
            <a:r>
              <a:rPr sz="3200" spc="-5" dirty="0">
                <a:cs typeface="Arial MT"/>
              </a:rPr>
              <a:t>plot</a:t>
            </a:r>
            <a:endParaRPr sz="3200" dirty="0">
              <a:cs typeface="Arial MT"/>
            </a:endParaRPr>
          </a:p>
          <a:p>
            <a:pPr>
              <a:spcBef>
                <a:spcPts val="15"/>
              </a:spcBef>
              <a:buClr>
                <a:srgbClr val="0000CC"/>
              </a:buClr>
              <a:buFont typeface="Wingdings"/>
              <a:buChar char=""/>
            </a:pPr>
            <a:endParaRPr sz="4800" dirty="0">
              <a:cs typeface="Arial MT"/>
            </a:endParaRPr>
          </a:p>
          <a:p>
            <a:pPr marL="421005" indent="-408940">
              <a:buSzPct val="97222"/>
              <a:buFont typeface="Wingdings"/>
              <a:buChar char=""/>
              <a:tabLst>
                <a:tab pos="421640" algn="l"/>
              </a:tabLst>
            </a:pPr>
            <a:r>
              <a:rPr sz="3200" spc="-5" dirty="0">
                <a:cs typeface="Arial MT"/>
              </a:rPr>
              <a:t>Polar</a:t>
            </a:r>
            <a:r>
              <a:rPr sz="3200" spc="-10" dirty="0">
                <a:cs typeface="Arial MT"/>
              </a:rPr>
              <a:t> </a:t>
            </a:r>
            <a:r>
              <a:rPr sz="3200" spc="-5" dirty="0">
                <a:cs typeface="Arial MT"/>
              </a:rPr>
              <a:t>plot</a:t>
            </a:r>
            <a:r>
              <a:rPr sz="3200" spc="-10" dirty="0">
                <a:cs typeface="Arial MT"/>
              </a:rPr>
              <a:t> </a:t>
            </a:r>
            <a:r>
              <a:rPr sz="3200" dirty="0">
                <a:cs typeface="Arial MT"/>
              </a:rPr>
              <a:t>–</a:t>
            </a:r>
            <a:r>
              <a:rPr sz="3200" spc="-10" dirty="0">
                <a:cs typeface="Arial MT"/>
              </a:rPr>
              <a:t> </a:t>
            </a:r>
            <a:r>
              <a:rPr sz="3200" dirty="0">
                <a:cs typeface="Arial MT"/>
              </a:rPr>
              <a:t>Nyquist</a:t>
            </a:r>
            <a:r>
              <a:rPr sz="3200" spc="-30" dirty="0">
                <a:cs typeface="Arial MT"/>
              </a:rPr>
              <a:t> </a:t>
            </a:r>
            <a:r>
              <a:rPr sz="3200" spc="-5" dirty="0">
                <a:cs typeface="Arial MT"/>
              </a:rPr>
              <a:t>plot</a:t>
            </a:r>
            <a:endParaRPr sz="3200" dirty="0">
              <a:cs typeface="Arial MT"/>
            </a:endParaRPr>
          </a:p>
          <a:p>
            <a:pPr>
              <a:spcBef>
                <a:spcPts val="10"/>
              </a:spcBef>
              <a:buClr>
                <a:srgbClr val="0000CC"/>
              </a:buClr>
              <a:buFont typeface="Wingdings"/>
              <a:buChar char=""/>
            </a:pPr>
            <a:endParaRPr sz="4800" dirty="0">
              <a:cs typeface="Arial MT"/>
            </a:endParaRPr>
          </a:p>
          <a:p>
            <a:pPr marL="421005" indent="-408940">
              <a:spcBef>
                <a:spcPts val="5"/>
              </a:spcBef>
              <a:buSzPct val="97222"/>
              <a:buFont typeface="Wingdings"/>
              <a:buChar char=""/>
              <a:tabLst>
                <a:tab pos="421640" algn="l"/>
              </a:tabLst>
            </a:pPr>
            <a:r>
              <a:rPr sz="3200" spc="-5" dirty="0">
                <a:cs typeface="Arial MT"/>
              </a:rPr>
              <a:t>Log Magnitude </a:t>
            </a:r>
            <a:r>
              <a:rPr sz="3200" spc="-10" dirty="0">
                <a:cs typeface="Arial MT"/>
              </a:rPr>
              <a:t>Vs</a:t>
            </a:r>
            <a:r>
              <a:rPr sz="3200" dirty="0">
                <a:cs typeface="Arial MT"/>
              </a:rPr>
              <a:t> </a:t>
            </a:r>
            <a:r>
              <a:rPr sz="3200" spc="-5" dirty="0">
                <a:cs typeface="Arial MT"/>
              </a:rPr>
              <a:t>phase</a:t>
            </a:r>
            <a:r>
              <a:rPr sz="3200" spc="-20" dirty="0">
                <a:cs typeface="Arial MT"/>
              </a:rPr>
              <a:t> </a:t>
            </a:r>
            <a:r>
              <a:rPr sz="3200" dirty="0">
                <a:cs typeface="Arial MT"/>
              </a:rPr>
              <a:t>angle</a:t>
            </a:r>
          </a:p>
        </p:txBody>
      </p:sp>
      <p:pic>
        <p:nvPicPr>
          <p:cNvPr id="4" name="Picture 3">
            <a:extLst>
              <a:ext uri="{FF2B5EF4-FFF2-40B4-BE49-F238E27FC236}">
                <a16:creationId xmlns:a16="http://schemas.microsoft.com/office/drawing/2014/main" xmlns="" id="{B8266A55-BD7A-42FA-892E-B5E1DB4A5A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5198A126-0E05-40AA-9DFC-4B933BFAB142}"/>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108</a:t>
            </a:fld>
            <a:endParaRPr lang="en-IN"/>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154" y="1004464"/>
            <a:ext cx="6359779" cy="628377"/>
          </a:xfrm>
          <a:prstGeom prst="rect">
            <a:avLst/>
          </a:prstGeom>
        </p:spPr>
        <p:txBody>
          <a:bodyPr vert="horz" wrap="square" lIns="0" tIns="12700" rIns="0" bIns="0" rtlCol="0" anchor="b">
            <a:spAutoFit/>
          </a:bodyPr>
          <a:lstStyle/>
          <a:p>
            <a:pPr marL="12700">
              <a:lnSpc>
                <a:spcPct val="100000"/>
              </a:lnSpc>
              <a:spcBef>
                <a:spcPts val="100"/>
              </a:spcBef>
            </a:pPr>
            <a:r>
              <a:rPr sz="4000" b="1" dirty="0">
                <a:solidFill>
                  <a:srgbClr val="FF0000"/>
                </a:solidFill>
                <a:latin typeface="Calibri"/>
                <a:cs typeface="Calibri"/>
              </a:rPr>
              <a:t>Logarithmic</a:t>
            </a:r>
            <a:r>
              <a:rPr sz="4000" b="1" spc="-40" dirty="0">
                <a:solidFill>
                  <a:srgbClr val="FF0000"/>
                </a:solidFill>
                <a:latin typeface="Calibri"/>
                <a:cs typeface="Calibri"/>
              </a:rPr>
              <a:t> </a:t>
            </a:r>
            <a:r>
              <a:rPr sz="4000" b="1" dirty="0">
                <a:solidFill>
                  <a:srgbClr val="FF0000"/>
                </a:solidFill>
                <a:latin typeface="Calibri"/>
                <a:cs typeface="Calibri"/>
              </a:rPr>
              <a:t>Frequency</a:t>
            </a:r>
            <a:r>
              <a:rPr sz="4000" b="1" spc="-40" dirty="0">
                <a:solidFill>
                  <a:srgbClr val="FF0000"/>
                </a:solidFill>
                <a:latin typeface="Calibri"/>
                <a:cs typeface="Calibri"/>
              </a:rPr>
              <a:t> </a:t>
            </a:r>
            <a:r>
              <a:rPr sz="4000" b="1" dirty="0">
                <a:solidFill>
                  <a:srgbClr val="FF0000"/>
                </a:solidFill>
                <a:latin typeface="Calibri"/>
                <a:cs typeface="Calibri"/>
              </a:rPr>
              <a:t>Scales</a:t>
            </a:r>
          </a:p>
        </p:txBody>
      </p:sp>
      <p:sp>
        <p:nvSpPr>
          <p:cNvPr id="3" name="object 3"/>
          <p:cNvSpPr txBox="1"/>
          <p:nvPr/>
        </p:nvSpPr>
        <p:spPr>
          <a:xfrm>
            <a:off x="1835574" y="2060973"/>
            <a:ext cx="7654925" cy="2589530"/>
          </a:xfrm>
          <a:prstGeom prst="rect">
            <a:avLst/>
          </a:prstGeom>
        </p:spPr>
        <p:txBody>
          <a:bodyPr vert="horz" wrap="square" lIns="0" tIns="12065" rIns="0" bIns="0" rtlCol="0">
            <a:spAutoFit/>
          </a:bodyPr>
          <a:lstStyle/>
          <a:p>
            <a:pPr marL="50800" marR="17780" algn="just">
              <a:spcBef>
                <a:spcPts val="95"/>
              </a:spcBef>
            </a:pPr>
            <a:r>
              <a:rPr sz="2800" spc="-5" dirty="0">
                <a:latin typeface="Calibri"/>
                <a:cs typeface="Calibri"/>
              </a:rPr>
              <a:t>On a </a:t>
            </a:r>
            <a:r>
              <a:rPr sz="2800" spc="-10" dirty="0">
                <a:latin typeface="Calibri"/>
                <a:cs typeface="Calibri"/>
              </a:rPr>
              <a:t>logarithmic scale, </a:t>
            </a:r>
            <a:r>
              <a:rPr sz="2800" spc="-5" dirty="0">
                <a:latin typeface="Calibri"/>
                <a:cs typeface="Calibri"/>
              </a:rPr>
              <a:t>the </a:t>
            </a:r>
            <a:r>
              <a:rPr sz="2800" spc="-10" dirty="0">
                <a:latin typeface="Calibri"/>
                <a:cs typeface="Calibri"/>
              </a:rPr>
              <a:t>variable </a:t>
            </a:r>
            <a:r>
              <a:rPr sz="2800" spc="-5" dirty="0">
                <a:latin typeface="Calibri"/>
                <a:cs typeface="Calibri"/>
              </a:rPr>
              <a:t>is </a:t>
            </a:r>
            <a:r>
              <a:rPr sz="2800" spc="-10" dirty="0">
                <a:latin typeface="Calibri"/>
                <a:cs typeface="Calibri"/>
              </a:rPr>
              <a:t>multiplied </a:t>
            </a:r>
            <a:r>
              <a:rPr sz="2800" spc="-15" dirty="0">
                <a:latin typeface="Calibri"/>
                <a:cs typeface="Calibri"/>
              </a:rPr>
              <a:t>by </a:t>
            </a:r>
            <a:r>
              <a:rPr sz="2800" spc="-5" dirty="0">
                <a:latin typeface="Calibri"/>
                <a:cs typeface="Calibri"/>
              </a:rPr>
              <a:t>a </a:t>
            </a:r>
            <a:r>
              <a:rPr sz="2800" spc="-620" dirty="0">
                <a:latin typeface="Calibri"/>
                <a:cs typeface="Calibri"/>
              </a:rPr>
              <a:t> </a:t>
            </a:r>
            <a:r>
              <a:rPr sz="2800" spc="-10" dirty="0">
                <a:latin typeface="Calibri"/>
                <a:cs typeface="Calibri"/>
              </a:rPr>
              <a:t>given </a:t>
            </a:r>
            <a:r>
              <a:rPr sz="2800" spc="-20" dirty="0">
                <a:latin typeface="Calibri"/>
                <a:cs typeface="Calibri"/>
              </a:rPr>
              <a:t>factor </a:t>
            </a:r>
            <a:r>
              <a:rPr sz="2800" spc="-25" dirty="0">
                <a:latin typeface="Calibri"/>
                <a:cs typeface="Calibri"/>
              </a:rPr>
              <a:t>for </a:t>
            </a:r>
            <a:r>
              <a:rPr sz="2800" spc="-5" dirty="0">
                <a:latin typeface="Calibri"/>
                <a:cs typeface="Calibri"/>
              </a:rPr>
              <a:t>equal </a:t>
            </a:r>
            <a:r>
              <a:rPr sz="2800" spc="-10" dirty="0">
                <a:latin typeface="Calibri"/>
                <a:cs typeface="Calibri"/>
              </a:rPr>
              <a:t>increments </a:t>
            </a:r>
            <a:r>
              <a:rPr sz="2800" spc="-5" dirty="0">
                <a:latin typeface="Calibri"/>
                <a:cs typeface="Calibri"/>
              </a:rPr>
              <a:t>of </a:t>
            </a:r>
            <a:r>
              <a:rPr sz="2800" spc="-15" dirty="0">
                <a:latin typeface="Calibri"/>
                <a:cs typeface="Calibri"/>
              </a:rPr>
              <a:t>length </a:t>
            </a:r>
            <a:r>
              <a:rPr sz="2800" spc="-5" dirty="0">
                <a:latin typeface="Calibri"/>
                <a:cs typeface="Calibri"/>
              </a:rPr>
              <a:t>along the </a:t>
            </a:r>
            <a:r>
              <a:rPr sz="2800" spc="-620" dirty="0">
                <a:latin typeface="Calibri"/>
                <a:cs typeface="Calibri"/>
              </a:rPr>
              <a:t> </a:t>
            </a:r>
            <a:r>
              <a:rPr sz="2800" spc="-10" dirty="0">
                <a:latin typeface="Calibri"/>
                <a:cs typeface="Calibri"/>
              </a:rPr>
              <a:t>axis.</a:t>
            </a:r>
            <a:endParaRPr sz="2800" dirty="0">
              <a:latin typeface="Calibri"/>
              <a:cs typeface="Calibri"/>
            </a:endParaRPr>
          </a:p>
          <a:p>
            <a:pPr>
              <a:spcBef>
                <a:spcPts val="10"/>
              </a:spcBef>
            </a:pPr>
            <a:endParaRPr sz="2750" dirty="0">
              <a:latin typeface="Calibri"/>
              <a:cs typeface="Calibri"/>
            </a:endParaRPr>
          </a:p>
          <a:p>
            <a:pPr marL="50800" algn="just"/>
            <a:r>
              <a:rPr sz="2800" spc="-10" dirty="0">
                <a:latin typeface="Calibri"/>
                <a:cs typeface="Calibri"/>
              </a:rPr>
              <a:t>Decade</a:t>
            </a:r>
            <a:r>
              <a:rPr sz="2800" dirty="0">
                <a:latin typeface="Calibri"/>
                <a:cs typeface="Calibri"/>
              </a:rPr>
              <a:t> </a:t>
            </a:r>
            <a:r>
              <a:rPr sz="2800" spc="-15" dirty="0">
                <a:latin typeface="Calibri"/>
                <a:cs typeface="Calibri"/>
              </a:rPr>
              <a:t>Change</a:t>
            </a:r>
            <a:r>
              <a:rPr sz="2800" dirty="0">
                <a:latin typeface="Calibri"/>
                <a:cs typeface="Calibri"/>
              </a:rPr>
              <a:t> </a:t>
            </a:r>
            <a:r>
              <a:rPr sz="2800" spc="-5" dirty="0">
                <a:latin typeface="Calibri"/>
                <a:cs typeface="Calibri"/>
              </a:rPr>
              <a:t>–log</a:t>
            </a:r>
            <a:r>
              <a:rPr sz="2775" spc="-7" baseline="-21021" dirty="0">
                <a:latin typeface="Calibri"/>
                <a:cs typeface="Calibri"/>
              </a:rPr>
              <a:t>10</a:t>
            </a:r>
            <a:endParaRPr sz="2775" baseline="-21021" dirty="0">
              <a:latin typeface="Calibri"/>
              <a:cs typeface="Calibri"/>
            </a:endParaRPr>
          </a:p>
          <a:p>
            <a:pPr marL="50800" algn="just">
              <a:spcBef>
                <a:spcPts val="25"/>
              </a:spcBef>
            </a:pPr>
            <a:r>
              <a:rPr sz="2800" spc="-25" dirty="0">
                <a:latin typeface="Calibri"/>
                <a:cs typeface="Calibri"/>
              </a:rPr>
              <a:t>Octave</a:t>
            </a:r>
            <a:r>
              <a:rPr sz="2800" spc="-20" dirty="0">
                <a:latin typeface="Calibri"/>
                <a:cs typeface="Calibri"/>
              </a:rPr>
              <a:t> </a:t>
            </a:r>
            <a:r>
              <a:rPr sz="2800" spc="-10" dirty="0">
                <a:latin typeface="Calibri"/>
                <a:cs typeface="Calibri"/>
              </a:rPr>
              <a:t>change</a:t>
            </a:r>
            <a:r>
              <a:rPr sz="2800" spc="-5" dirty="0">
                <a:latin typeface="Calibri"/>
                <a:cs typeface="Calibri"/>
              </a:rPr>
              <a:t> – </a:t>
            </a:r>
            <a:r>
              <a:rPr sz="2800" dirty="0">
                <a:latin typeface="Calibri"/>
                <a:cs typeface="Calibri"/>
              </a:rPr>
              <a:t>log</a:t>
            </a:r>
            <a:r>
              <a:rPr sz="2775" baseline="-21021" dirty="0">
                <a:latin typeface="Calibri"/>
                <a:cs typeface="Calibri"/>
              </a:rPr>
              <a:t>2</a:t>
            </a:r>
          </a:p>
        </p:txBody>
      </p:sp>
      <p:pic>
        <p:nvPicPr>
          <p:cNvPr id="4" name="object 4"/>
          <p:cNvPicPr/>
          <p:nvPr/>
        </p:nvPicPr>
        <p:blipFill>
          <a:blip r:embed="rId2" cstate="print"/>
          <a:stretch>
            <a:fillRect/>
          </a:stretch>
        </p:blipFill>
        <p:spPr>
          <a:xfrm>
            <a:off x="2981101" y="4797027"/>
            <a:ext cx="5918805" cy="1173208"/>
          </a:xfrm>
          <a:prstGeom prst="rect">
            <a:avLst/>
          </a:prstGeom>
        </p:spPr>
      </p:pic>
      <p:pic>
        <p:nvPicPr>
          <p:cNvPr id="5" name="Picture 4">
            <a:extLst>
              <a:ext uri="{FF2B5EF4-FFF2-40B4-BE49-F238E27FC236}">
                <a16:creationId xmlns:a16="http://schemas.microsoft.com/office/drawing/2014/main" xmlns="" id="{AF760A32-11DD-4873-80FC-612E5031DB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6" name="Slide Number Placeholder 3">
            <a:extLst>
              <a:ext uri="{FF2B5EF4-FFF2-40B4-BE49-F238E27FC236}">
                <a16:creationId xmlns:a16="http://schemas.microsoft.com/office/drawing/2014/main" xmlns="" id="{5D08E2F6-7F64-44B0-A572-B5ED81C4E82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109</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2986" y="1109445"/>
            <a:ext cx="7016750" cy="504625"/>
          </a:xfrm>
          <a:prstGeom prst="rect">
            <a:avLst/>
          </a:prstGeom>
        </p:spPr>
        <p:txBody>
          <a:bodyPr vert="horz" wrap="square" lIns="0" tIns="12065" rIns="0" bIns="0" rtlCol="0" anchor="b">
            <a:spAutoFit/>
          </a:bodyPr>
          <a:lstStyle/>
          <a:p>
            <a:pPr marL="12700">
              <a:lnSpc>
                <a:spcPct val="100000"/>
              </a:lnSpc>
              <a:spcBef>
                <a:spcPts val="95"/>
              </a:spcBef>
            </a:pPr>
            <a:r>
              <a:rPr sz="2800" spc="-15" dirty="0">
                <a:solidFill>
                  <a:srgbClr val="FF0000"/>
                </a:solidFill>
              </a:rPr>
              <a:t>Difference</a:t>
            </a:r>
            <a:r>
              <a:rPr sz="2800" spc="35" dirty="0">
                <a:solidFill>
                  <a:srgbClr val="FF0000"/>
                </a:solidFill>
              </a:rPr>
              <a:t> </a:t>
            </a:r>
            <a:r>
              <a:rPr sz="2800" spc="-15" dirty="0">
                <a:solidFill>
                  <a:srgbClr val="FF0000"/>
                </a:solidFill>
              </a:rPr>
              <a:t>between</a:t>
            </a:r>
            <a:r>
              <a:rPr sz="2800" spc="30" dirty="0">
                <a:solidFill>
                  <a:srgbClr val="FF0000"/>
                </a:solidFill>
              </a:rPr>
              <a:t> </a:t>
            </a:r>
            <a:r>
              <a:rPr sz="3200" spc="-30" dirty="0">
                <a:solidFill>
                  <a:srgbClr val="FF0000"/>
                </a:solidFill>
              </a:rPr>
              <a:t>System</a:t>
            </a:r>
            <a:r>
              <a:rPr sz="2800" spc="15" dirty="0">
                <a:solidFill>
                  <a:srgbClr val="FF0000"/>
                </a:solidFill>
              </a:rPr>
              <a:t> </a:t>
            </a:r>
            <a:r>
              <a:rPr sz="2800" spc="-5" dirty="0">
                <a:solidFill>
                  <a:srgbClr val="FF0000"/>
                </a:solidFill>
              </a:rPr>
              <a:t>and</a:t>
            </a:r>
            <a:r>
              <a:rPr sz="2800" spc="10" dirty="0">
                <a:solidFill>
                  <a:srgbClr val="FF0000"/>
                </a:solidFill>
              </a:rPr>
              <a:t> </a:t>
            </a:r>
            <a:r>
              <a:rPr sz="2800" spc="-15" dirty="0">
                <a:solidFill>
                  <a:srgbClr val="FF0000"/>
                </a:solidFill>
              </a:rPr>
              <a:t>Control</a:t>
            </a:r>
            <a:r>
              <a:rPr sz="2800" spc="15" dirty="0">
                <a:solidFill>
                  <a:srgbClr val="FF0000"/>
                </a:solidFill>
              </a:rPr>
              <a:t> </a:t>
            </a:r>
            <a:r>
              <a:rPr sz="2800" spc="-30" dirty="0">
                <a:solidFill>
                  <a:srgbClr val="FF0000"/>
                </a:solidFill>
              </a:rPr>
              <a:t>System</a:t>
            </a:r>
            <a:endParaRPr sz="2800" dirty="0">
              <a:solidFill>
                <a:srgbClr val="FF0000"/>
              </a:solidFill>
            </a:endParaRPr>
          </a:p>
        </p:txBody>
      </p:sp>
      <p:sp>
        <p:nvSpPr>
          <p:cNvPr id="3" name="object 3"/>
          <p:cNvSpPr txBox="1"/>
          <p:nvPr/>
        </p:nvSpPr>
        <p:spPr>
          <a:xfrm>
            <a:off x="2591561" y="2344673"/>
            <a:ext cx="1524000" cy="729046"/>
          </a:xfrm>
          <a:prstGeom prst="rect">
            <a:avLst/>
          </a:prstGeom>
          <a:ln w="28955">
            <a:solidFill>
              <a:srgbClr val="000000"/>
            </a:solidFill>
          </a:ln>
        </p:spPr>
        <p:txBody>
          <a:bodyPr vert="horz" wrap="square" lIns="0" tIns="295275" rIns="0" bIns="0" rtlCol="0">
            <a:spAutoFit/>
          </a:bodyPr>
          <a:lstStyle/>
          <a:p>
            <a:pPr marL="248285">
              <a:spcBef>
                <a:spcPts val="2325"/>
              </a:spcBef>
            </a:pPr>
            <a:r>
              <a:rPr sz="2800" spc="-25" dirty="0">
                <a:latin typeface="Calibri"/>
                <a:cs typeface="Calibri"/>
              </a:rPr>
              <a:t>System</a:t>
            </a:r>
            <a:endParaRPr sz="2800">
              <a:latin typeface="Calibri"/>
              <a:cs typeface="Calibri"/>
            </a:endParaRPr>
          </a:p>
        </p:txBody>
      </p:sp>
      <p:sp>
        <p:nvSpPr>
          <p:cNvPr id="4" name="object 4"/>
          <p:cNvSpPr/>
          <p:nvPr/>
        </p:nvSpPr>
        <p:spPr>
          <a:xfrm>
            <a:off x="1676401" y="2809725"/>
            <a:ext cx="915035" cy="287655"/>
          </a:xfrm>
          <a:custGeom>
            <a:avLst/>
            <a:gdLst/>
            <a:ahLst/>
            <a:cxnLst/>
            <a:rect l="l" t="t" r="r" b="b"/>
            <a:pathLst>
              <a:path w="915035" h="287655">
                <a:moveTo>
                  <a:pt x="787448" y="143787"/>
                </a:moveTo>
                <a:lnTo>
                  <a:pt x="642886" y="228115"/>
                </a:lnTo>
                <a:lnTo>
                  <a:pt x="633387" y="236569"/>
                </a:lnTo>
                <a:lnTo>
                  <a:pt x="628054" y="247642"/>
                </a:lnTo>
                <a:lnTo>
                  <a:pt x="627257" y="259905"/>
                </a:lnTo>
                <a:lnTo>
                  <a:pt x="631367" y="271930"/>
                </a:lnTo>
                <a:lnTo>
                  <a:pt x="639815" y="281416"/>
                </a:lnTo>
                <a:lnTo>
                  <a:pt x="650863" y="286758"/>
                </a:lnTo>
                <a:lnTo>
                  <a:pt x="663105" y="287575"/>
                </a:lnTo>
                <a:lnTo>
                  <a:pt x="675132" y="283487"/>
                </a:lnTo>
                <a:lnTo>
                  <a:pt x="859703" y="175791"/>
                </a:lnTo>
                <a:lnTo>
                  <a:pt x="851027" y="175791"/>
                </a:lnTo>
                <a:lnTo>
                  <a:pt x="851027" y="171473"/>
                </a:lnTo>
                <a:lnTo>
                  <a:pt x="834910" y="171473"/>
                </a:lnTo>
                <a:lnTo>
                  <a:pt x="787448" y="143787"/>
                </a:lnTo>
                <a:close/>
              </a:path>
              <a:path w="915035" h="287655">
                <a:moveTo>
                  <a:pt x="732584" y="111783"/>
                </a:moveTo>
                <a:lnTo>
                  <a:pt x="0" y="111783"/>
                </a:lnTo>
                <a:lnTo>
                  <a:pt x="0" y="175791"/>
                </a:lnTo>
                <a:lnTo>
                  <a:pt x="732584" y="175791"/>
                </a:lnTo>
                <a:lnTo>
                  <a:pt x="787448" y="143787"/>
                </a:lnTo>
                <a:lnTo>
                  <a:pt x="732584" y="111783"/>
                </a:lnTo>
                <a:close/>
              </a:path>
              <a:path w="915035" h="287655">
                <a:moveTo>
                  <a:pt x="859703" y="111783"/>
                </a:moveTo>
                <a:lnTo>
                  <a:pt x="851027" y="111783"/>
                </a:lnTo>
                <a:lnTo>
                  <a:pt x="851027" y="175791"/>
                </a:lnTo>
                <a:lnTo>
                  <a:pt x="859703" y="175791"/>
                </a:lnTo>
                <a:lnTo>
                  <a:pt x="914552" y="143787"/>
                </a:lnTo>
                <a:lnTo>
                  <a:pt x="859703" y="111783"/>
                </a:lnTo>
                <a:close/>
              </a:path>
              <a:path w="915035" h="287655">
                <a:moveTo>
                  <a:pt x="834910" y="116101"/>
                </a:moveTo>
                <a:lnTo>
                  <a:pt x="787448" y="143787"/>
                </a:lnTo>
                <a:lnTo>
                  <a:pt x="834910" y="171473"/>
                </a:lnTo>
                <a:lnTo>
                  <a:pt x="834910" y="116101"/>
                </a:lnTo>
                <a:close/>
              </a:path>
              <a:path w="915035" h="287655">
                <a:moveTo>
                  <a:pt x="851027" y="116101"/>
                </a:moveTo>
                <a:lnTo>
                  <a:pt x="834910" y="116101"/>
                </a:lnTo>
                <a:lnTo>
                  <a:pt x="834910" y="171473"/>
                </a:lnTo>
                <a:lnTo>
                  <a:pt x="851027" y="171473"/>
                </a:lnTo>
                <a:lnTo>
                  <a:pt x="851027" y="116101"/>
                </a:lnTo>
                <a:close/>
              </a:path>
              <a:path w="915035" h="287655">
                <a:moveTo>
                  <a:pt x="663105" y="0"/>
                </a:moveTo>
                <a:lnTo>
                  <a:pt x="650863" y="817"/>
                </a:lnTo>
                <a:lnTo>
                  <a:pt x="639815" y="6159"/>
                </a:lnTo>
                <a:lnTo>
                  <a:pt x="631367" y="15644"/>
                </a:lnTo>
                <a:lnTo>
                  <a:pt x="627257" y="27670"/>
                </a:lnTo>
                <a:lnTo>
                  <a:pt x="628054" y="39933"/>
                </a:lnTo>
                <a:lnTo>
                  <a:pt x="633387" y="51006"/>
                </a:lnTo>
                <a:lnTo>
                  <a:pt x="642886" y="59459"/>
                </a:lnTo>
                <a:lnTo>
                  <a:pt x="787448" y="143787"/>
                </a:lnTo>
                <a:lnTo>
                  <a:pt x="834910" y="116101"/>
                </a:lnTo>
                <a:lnTo>
                  <a:pt x="851027" y="116101"/>
                </a:lnTo>
                <a:lnTo>
                  <a:pt x="851027" y="111783"/>
                </a:lnTo>
                <a:lnTo>
                  <a:pt x="859703" y="111783"/>
                </a:lnTo>
                <a:lnTo>
                  <a:pt x="675132" y="4087"/>
                </a:lnTo>
                <a:lnTo>
                  <a:pt x="663105" y="0"/>
                </a:lnTo>
                <a:close/>
              </a:path>
            </a:pathLst>
          </a:custGeom>
          <a:solidFill>
            <a:srgbClr val="000000"/>
          </a:solidFill>
        </p:spPr>
        <p:txBody>
          <a:bodyPr wrap="square" lIns="0" tIns="0" rIns="0" bIns="0" rtlCol="0"/>
          <a:lstStyle/>
          <a:p>
            <a:endParaRPr/>
          </a:p>
        </p:txBody>
      </p:sp>
      <p:sp>
        <p:nvSpPr>
          <p:cNvPr id="5" name="object 5"/>
          <p:cNvSpPr txBox="1"/>
          <p:nvPr/>
        </p:nvSpPr>
        <p:spPr>
          <a:xfrm>
            <a:off x="1602739" y="2375153"/>
            <a:ext cx="75057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Inp</a:t>
            </a:r>
            <a:r>
              <a:rPr sz="2400" dirty="0">
                <a:latin typeface="Tahoma"/>
                <a:cs typeface="Tahoma"/>
              </a:rPr>
              <a:t>ut</a:t>
            </a:r>
            <a:endParaRPr sz="2400">
              <a:latin typeface="Tahoma"/>
              <a:cs typeface="Tahoma"/>
            </a:endParaRPr>
          </a:p>
        </p:txBody>
      </p:sp>
      <p:sp>
        <p:nvSpPr>
          <p:cNvPr id="6" name="object 6"/>
          <p:cNvSpPr/>
          <p:nvPr/>
        </p:nvSpPr>
        <p:spPr>
          <a:xfrm>
            <a:off x="4114801" y="2809725"/>
            <a:ext cx="915035" cy="287655"/>
          </a:xfrm>
          <a:custGeom>
            <a:avLst/>
            <a:gdLst/>
            <a:ahLst/>
            <a:cxnLst/>
            <a:rect l="l" t="t" r="r" b="b"/>
            <a:pathLst>
              <a:path w="915035" h="287655">
                <a:moveTo>
                  <a:pt x="787436" y="143787"/>
                </a:moveTo>
                <a:lnTo>
                  <a:pt x="642874" y="228115"/>
                </a:lnTo>
                <a:lnTo>
                  <a:pt x="633388" y="236569"/>
                </a:lnTo>
                <a:lnTo>
                  <a:pt x="628046" y="247642"/>
                </a:lnTo>
                <a:lnTo>
                  <a:pt x="627229" y="259905"/>
                </a:lnTo>
                <a:lnTo>
                  <a:pt x="631317" y="271930"/>
                </a:lnTo>
                <a:lnTo>
                  <a:pt x="639770" y="281416"/>
                </a:lnTo>
                <a:lnTo>
                  <a:pt x="650843" y="286758"/>
                </a:lnTo>
                <a:lnTo>
                  <a:pt x="663106" y="287575"/>
                </a:lnTo>
                <a:lnTo>
                  <a:pt x="675132" y="283487"/>
                </a:lnTo>
                <a:lnTo>
                  <a:pt x="859683" y="175791"/>
                </a:lnTo>
                <a:lnTo>
                  <a:pt x="851026" y="175791"/>
                </a:lnTo>
                <a:lnTo>
                  <a:pt x="851026" y="171473"/>
                </a:lnTo>
                <a:lnTo>
                  <a:pt x="834898" y="171473"/>
                </a:lnTo>
                <a:lnTo>
                  <a:pt x="787436" y="143787"/>
                </a:lnTo>
                <a:close/>
              </a:path>
              <a:path w="915035" h="287655">
                <a:moveTo>
                  <a:pt x="732572" y="111783"/>
                </a:moveTo>
                <a:lnTo>
                  <a:pt x="0" y="111783"/>
                </a:lnTo>
                <a:lnTo>
                  <a:pt x="0" y="175791"/>
                </a:lnTo>
                <a:lnTo>
                  <a:pt x="732572" y="175791"/>
                </a:lnTo>
                <a:lnTo>
                  <a:pt x="787436" y="143787"/>
                </a:lnTo>
                <a:lnTo>
                  <a:pt x="732572" y="111783"/>
                </a:lnTo>
                <a:close/>
              </a:path>
              <a:path w="915035" h="287655">
                <a:moveTo>
                  <a:pt x="859683" y="111783"/>
                </a:moveTo>
                <a:lnTo>
                  <a:pt x="851026" y="111783"/>
                </a:lnTo>
                <a:lnTo>
                  <a:pt x="851026" y="175791"/>
                </a:lnTo>
                <a:lnTo>
                  <a:pt x="859683" y="175791"/>
                </a:lnTo>
                <a:lnTo>
                  <a:pt x="914526" y="143787"/>
                </a:lnTo>
                <a:lnTo>
                  <a:pt x="859683" y="111783"/>
                </a:lnTo>
                <a:close/>
              </a:path>
              <a:path w="915035" h="287655">
                <a:moveTo>
                  <a:pt x="834898" y="116101"/>
                </a:moveTo>
                <a:lnTo>
                  <a:pt x="787436" y="143787"/>
                </a:lnTo>
                <a:lnTo>
                  <a:pt x="834898" y="171473"/>
                </a:lnTo>
                <a:lnTo>
                  <a:pt x="834898" y="116101"/>
                </a:lnTo>
                <a:close/>
              </a:path>
              <a:path w="915035" h="287655">
                <a:moveTo>
                  <a:pt x="851026" y="116101"/>
                </a:moveTo>
                <a:lnTo>
                  <a:pt x="834898" y="116101"/>
                </a:lnTo>
                <a:lnTo>
                  <a:pt x="834898" y="171473"/>
                </a:lnTo>
                <a:lnTo>
                  <a:pt x="851026" y="171473"/>
                </a:lnTo>
                <a:lnTo>
                  <a:pt x="851026" y="116101"/>
                </a:lnTo>
                <a:close/>
              </a:path>
              <a:path w="915035" h="287655">
                <a:moveTo>
                  <a:pt x="663106" y="0"/>
                </a:moveTo>
                <a:lnTo>
                  <a:pt x="650843" y="817"/>
                </a:lnTo>
                <a:lnTo>
                  <a:pt x="639770" y="6159"/>
                </a:lnTo>
                <a:lnTo>
                  <a:pt x="631317" y="15644"/>
                </a:lnTo>
                <a:lnTo>
                  <a:pt x="627229" y="27670"/>
                </a:lnTo>
                <a:lnTo>
                  <a:pt x="628046" y="39933"/>
                </a:lnTo>
                <a:lnTo>
                  <a:pt x="633388" y="51006"/>
                </a:lnTo>
                <a:lnTo>
                  <a:pt x="642874" y="59459"/>
                </a:lnTo>
                <a:lnTo>
                  <a:pt x="787436" y="143787"/>
                </a:lnTo>
                <a:lnTo>
                  <a:pt x="834898" y="116101"/>
                </a:lnTo>
                <a:lnTo>
                  <a:pt x="851026" y="116101"/>
                </a:lnTo>
                <a:lnTo>
                  <a:pt x="851026" y="111783"/>
                </a:lnTo>
                <a:lnTo>
                  <a:pt x="859683" y="111783"/>
                </a:lnTo>
                <a:lnTo>
                  <a:pt x="675132" y="4087"/>
                </a:lnTo>
                <a:lnTo>
                  <a:pt x="663106" y="0"/>
                </a:lnTo>
                <a:close/>
              </a:path>
            </a:pathLst>
          </a:custGeom>
          <a:solidFill>
            <a:srgbClr val="000000"/>
          </a:solidFill>
        </p:spPr>
        <p:txBody>
          <a:bodyPr wrap="square" lIns="0" tIns="0" rIns="0" bIns="0" rtlCol="0"/>
          <a:lstStyle/>
          <a:p>
            <a:endParaRPr/>
          </a:p>
        </p:txBody>
      </p:sp>
      <p:sp>
        <p:nvSpPr>
          <p:cNvPr id="7" name="object 7"/>
          <p:cNvSpPr txBox="1"/>
          <p:nvPr/>
        </p:nvSpPr>
        <p:spPr>
          <a:xfrm>
            <a:off x="7696961" y="2344673"/>
            <a:ext cx="1524000" cy="882934"/>
          </a:xfrm>
          <a:prstGeom prst="rect">
            <a:avLst/>
          </a:prstGeom>
          <a:ln w="28955">
            <a:solidFill>
              <a:srgbClr val="000000"/>
            </a:solidFill>
          </a:ln>
        </p:spPr>
        <p:txBody>
          <a:bodyPr vert="horz" wrap="square" lIns="0" tIns="20955" rIns="0" bIns="0" rtlCol="0">
            <a:spAutoFit/>
          </a:bodyPr>
          <a:lstStyle/>
          <a:p>
            <a:pPr marL="248920" marR="222250" indent="-20320">
              <a:spcBef>
                <a:spcPts val="165"/>
              </a:spcBef>
            </a:pPr>
            <a:r>
              <a:rPr sz="2800" spc="-10" dirty="0">
                <a:latin typeface="Calibri"/>
                <a:cs typeface="Calibri"/>
              </a:rPr>
              <a:t>Co</a:t>
            </a:r>
            <a:r>
              <a:rPr sz="2800" spc="-40" dirty="0">
                <a:latin typeface="Calibri"/>
                <a:cs typeface="Calibri"/>
              </a:rPr>
              <a:t>n</a:t>
            </a:r>
            <a:r>
              <a:rPr sz="2800" spc="-5" dirty="0">
                <a:latin typeface="Calibri"/>
                <a:cs typeface="Calibri"/>
              </a:rPr>
              <a:t>t</a:t>
            </a:r>
            <a:r>
              <a:rPr sz="2800" spc="-60" dirty="0">
                <a:latin typeface="Calibri"/>
                <a:cs typeface="Calibri"/>
              </a:rPr>
              <a:t>r</a:t>
            </a:r>
            <a:r>
              <a:rPr sz="2800" spc="-10" dirty="0">
                <a:latin typeface="Calibri"/>
                <a:cs typeface="Calibri"/>
              </a:rPr>
              <a:t>ol  </a:t>
            </a:r>
            <a:r>
              <a:rPr sz="2800" spc="-30" dirty="0">
                <a:latin typeface="Calibri"/>
                <a:cs typeface="Calibri"/>
              </a:rPr>
              <a:t>System</a:t>
            </a:r>
            <a:endParaRPr sz="2800" dirty="0">
              <a:latin typeface="Calibri"/>
              <a:cs typeface="Calibri"/>
            </a:endParaRPr>
          </a:p>
        </p:txBody>
      </p:sp>
      <p:sp>
        <p:nvSpPr>
          <p:cNvPr id="8" name="object 8"/>
          <p:cNvSpPr/>
          <p:nvPr/>
        </p:nvSpPr>
        <p:spPr>
          <a:xfrm>
            <a:off x="6781801" y="2809725"/>
            <a:ext cx="915035" cy="287655"/>
          </a:xfrm>
          <a:custGeom>
            <a:avLst/>
            <a:gdLst/>
            <a:ahLst/>
            <a:cxnLst/>
            <a:rect l="l" t="t" r="r" b="b"/>
            <a:pathLst>
              <a:path w="915035" h="287655">
                <a:moveTo>
                  <a:pt x="787436" y="143787"/>
                </a:moveTo>
                <a:lnTo>
                  <a:pt x="642874" y="228115"/>
                </a:lnTo>
                <a:lnTo>
                  <a:pt x="633388" y="236569"/>
                </a:lnTo>
                <a:lnTo>
                  <a:pt x="628046" y="247642"/>
                </a:lnTo>
                <a:lnTo>
                  <a:pt x="627229" y="259905"/>
                </a:lnTo>
                <a:lnTo>
                  <a:pt x="631316" y="271930"/>
                </a:lnTo>
                <a:lnTo>
                  <a:pt x="639770" y="281416"/>
                </a:lnTo>
                <a:lnTo>
                  <a:pt x="650843" y="286758"/>
                </a:lnTo>
                <a:lnTo>
                  <a:pt x="663106" y="287575"/>
                </a:lnTo>
                <a:lnTo>
                  <a:pt x="675132" y="283487"/>
                </a:lnTo>
                <a:lnTo>
                  <a:pt x="859683" y="175791"/>
                </a:lnTo>
                <a:lnTo>
                  <a:pt x="851026" y="175791"/>
                </a:lnTo>
                <a:lnTo>
                  <a:pt x="851026" y="171473"/>
                </a:lnTo>
                <a:lnTo>
                  <a:pt x="834898" y="171473"/>
                </a:lnTo>
                <a:lnTo>
                  <a:pt x="787436" y="143787"/>
                </a:lnTo>
                <a:close/>
              </a:path>
              <a:path w="915035" h="287655">
                <a:moveTo>
                  <a:pt x="732572" y="111783"/>
                </a:moveTo>
                <a:lnTo>
                  <a:pt x="0" y="111783"/>
                </a:lnTo>
                <a:lnTo>
                  <a:pt x="0" y="175791"/>
                </a:lnTo>
                <a:lnTo>
                  <a:pt x="732572" y="175791"/>
                </a:lnTo>
                <a:lnTo>
                  <a:pt x="787436" y="143787"/>
                </a:lnTo>
                <a:lnTo>
                  <a:pt x="732572" y="111783"/>
                </a:lnTo>
                <a:close/>
              </a:path>
              <a:path w="915035" h="287655">
                <a:moveTo>
                  <a:pt x="859683" y="111783"/>
                </a:moveTo>
                <a:lnTo>
                  <a:pt x="851026" y="111783"/>
                </a:lnTo>
                <a:lnTo>
                  <a:pt x="851026" y="175791"/>
                </a:lnTo>
                <a:lnTo>
                  <a:pt x="859683" y="175791"/>
                </a:lnTo>
                <a:lnTo>
                  <a:pt x="914526" y="143787"/>
                </a:lnTo>
                <a:lnTo>
                  <a:pt x="859683" y="111783"/>
                </a:lnTo>
                <a:close/>
              </a:path>
              <a:path w="915035" h="287655">
                <a:moveTo>
                  <a:pt x="834898" y="116101"/>
                </a:moveTo>
                <a:lnTo>
                  <a:pt x="787436" y="143787"/>
                </a:lnTo>
                <a:lnTo>
                  <a:pt x="834898" y="171473"/>
                </a:lnTo>
                <a:lnTo>
                  <a:pt x="834898" y="116101"/>
                </a:lnTo>
                <a:close/>
              </a:path>
              <a:path w="915035" h="287655">
                <a:moveTo>
                  <a:pt x="851026" y="116101"/>
                </a:moveTo>
                <a:lnTo>
                  <a:pt x="834898" y="116101"/>
                </a:lnTo>
                <a:lnTo>
                  <a:pt x="834898" y="171473"/>
                </a:lnTo>
                <a:lnTo>
                  <a:pt x="851026" y="171473"/>
                </a:lnTo>
                <a:lnTo>
                  <a:pt x="851026" y="116101"/>
                </a:lnTo>
                <a:close/>
              </a:path>
              <a:path w="915035" h="287655">
                <a:moveTo>
                  <a:pt x="663106" y="0"/>
                </a:moveTo>
                <a:lnTo>
                  <a:pt x="650843" y="817"/>
                </a:lnTo>
                <a:lnTo>
                  <a:pt x="639770" y="6159"/>
                </a:lnTo>
                <a:lnTo>
                  <a:pt x="631316" y="15644"/>
                </a:lnTo>
                <a:lnTo>
                  <a:pt x="627229" y="27670"/>
                </a:lnTo>
                <a:lnTo>
                  <a:pt x="628046" y="39933"/>
                </a:lnTo>
                <a:lnTo>
                  <a:pt x="633388" y="51006"/>
                </a:lnTo>
                <a:lnTo>
                  <a:pt x="642874" y="59459"/>
                </a:lnTo>
                <a:lnTo>
                  <a:pt x="787436" y="143787"/>
                </a:lnTo>
                <a:lnTo>
                  <a:pt x="834898" y="116101"/>
                </a:lnTo>
                <a:lnTo>
                  <a:pt x="851026" y="116101"/>
                </a:lnTo>
                <a:lnTo>
                  <a:pt x="851026" y="111783"/>
                </a:lnTo>
                <a:lnTo>
                  <a:pt x="859683" y="111783"/>
                </a:lnTo>
                <a:lnTo>
                  <a:pt x="675132" y="4087"/>
                </a:lnTo>
                <a:lnTo>
                  <a:pt x="663106" y="0"/>
                </a:lnTo>
                <a:close/>
              </a:path>
            </a:pathLst>
          </a:custGeom>
          <a:solidFill>
            <a:srgbClr val="000000"/>
          </a:solidFill>
        </p:spPr>
        <p:txBody>
          <a:bodyPr wrap="square" lIns="0" tIns="0" rIns="0" bIns="0" rtlCol="0"/>
          <a:lstStyle/>
          <a:p>
            <a:endParaRPr/>
          </a:p>
        </p:txBody>
      </p:sp>
      <p:sp>
        <p:nvSpPr>
          <p:cNvPr id="9" name="object 9"/>
          <p:cNvSpPr txBox="1"/>
          <p:nvPr/>
        </p:nvSpPr>
        <p:spPr>
          <a:xfrm>
            <a:off x="6709028" y="2375153"/>
            <a:ext cx="75057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Inp</a:t>
            </a:r>
            <a:r>
              <a:rPr sz="2400" dirty="0">
                <a:latin typeface="Tahoma"/>
                <a:cs typeface="Tahoma"/>
              </a:rPr>
              <a:t>ut</a:t>
            </a:r>
            <a:endParaRPr sz="2400">
              <a:latin typeface="Tahoma"/>
              <a:cs typeface="Tahoma"/>
            </a:endParaRPr>
          </a:p>
        </p:txBody>
      </p:sp>
      <p:sp>
        <p:nvSpPr>
          <p:cNvPr id="10" name="object 10"/>
          <p:cNvSpPr txBox="1"/>
          <p:nvPr/>
        </p:nvSpPr>
        <p:spPr>
          <a:xfrm>
            <a:off x="9452609" y="2445513"/>
            <a:ext cx="996950" cy="330835"/>
          </a:xfrm>
          <a:prstGeom prst="rect">
            <a:avLst/>
          </a:prstGeom>
        </p:spPr>
        <p:txBody>
          <a:bodyPr vert="horz" wrap="square" lIns="0" tIns="13335" rIns="0" bIns="0" rtlCol="0">
            <a:spAutoFit/>
          </a:bodyPr>
          <a:lstStyle/>
          <a:p>
            <a:pPr marL="12700">
              <a:spcBef>
                <a:spcPts val="105"/>
              </a:spcBef>
            </a:pPr>
            <a:r>
              <a:rPr sz="2000" b="1" spc="-5" dirty="0">
                <a:solidFill>
                  <a:srgbClr val="FF3300"/>
                </a:solidFill>
                <a:latin typeface="Tahoma"/>
                <a:cs typeface="Tahoma"/>
              </a:rPr>
              <a:t>D</a:t>
            </a:r>
            <a:r>
              <a:rPr sz="2000" b="1" spc="-10" dirty="0">
                <a:solidFill>
                  <a:srgbClr val="FF3300"/>
                </a:solidFill>
                <a:latin typeface="Tahoma"/>
                <a:cs typeface="Tahoma"/>
              </a:rPr>
              <a:t>e</a:t>
            </a:r>
            <a:r>
              <a:rPr sz="2000" b="1" dirty="0">
                <a:solidFill>
                  <a:srgbClr val="FF3300"/>
                </a:solidFill>
                <a:latin typeface="Tahoma"/>
                <a:cs typeface="Tahoma"/>
              </a:rPr>
              <a:t>si</a:t>
            </a:r>
            <a:r>
              <a:rPr sz="2000" b="1" spc="-10" dirty="0">
                <a:solidFill>
                  <a:srgbClr val="FF3300"/>
                </a:solidFill>
                <a:latin typeface="Tahoma"/>
                <a:cs typeface="Tahoma"/>
              </a:rPr>
              <a:t>r</a:t>
            </a:r>
            <a:r>
              <a:rPr sz="2000" b="1" dirty="0">
                <a:solidFill>
                  <a:srgbClr val="FF3300"/>
                </a:solidFill>
                <a:latin typeface="Tahoma"/>
                <a:cs typeface="Tahoma"/>
              </a:rPr>
              <a:t>ed</a:t>
            </a:r>
            <a:endParaRPr sz="2000">
              <a:latin typeface="Tahoma"/>
              <a:cs typeface="Tahoma"/>
            </a:endParaRPr>
          </a:p>
        </p:txBody>
      </p:sp>
      <p:sp>
        <p:nvSpPr>
          <p:cNvPr id="11" name="object 11"/>
          <p:cNvSpPr txBox="1"/>
          <p:nvPr/>
        </p:nvSpPr>
        <p:spPr>
          <a:xfrm>
            <a:off x="9452609" y="3055113"/>
            <a:ext cx="918844" cy="330835"/>
          </a:xfrm>
          <a:prstGeom prst="rect">
            <a:avLst/>
          </a:prstGeom>
        </p:spPr>
        <p:txBody>
          <a:bodyPr vert="horz" wrap="square" lIns="0" tIns="13335" rIns="0" bIns="0" rtlCol="0">
            <a:spAutoFit/>
          </a:bodyPr>
          <a:lstStyle/>
          <a:p>
            <a:pPr marL="12700">
              <a:spcBef>
                <a:spcPts val="105"/>
              </a:spcBef>
            </a:pPr>
            <a:r>
              <a:rPr sz="2000" b="1" spc="-5" dirty="0">
                <a:solidFill>
                  <a:srgbClr val="FF3300"/>
                </a:solidFill>
                <a:latin typeface="Tahoma"/>
                <a:cs typeface="Tahoma"/>
              </a:rPr>
              <a:t>Output</a:t>
            </a:r>
            <a:endParaRPr sz="2000">
              <a:latin typeface="Tahoma"/>
              <a:cs typeface="Tahoma"/>
            </a:endParaRPr>
          </a:p>
        </p:txBody>
      </p:sp>
      <p:sp>
        <p:nvSpPr>
          <p:cNvPr id="12" name="object 12"/>
          <p:cNvSpPr/>
          <p:nvPr/>
        </p:nvSpPr>
        <p:spPr>
          <a:xfrm>
            <a:off x="9220201" y="2809725"/>
            <a:ext cx="915035" cy="287655"/>
          </a:xfrm>
          <a:custGeom>
            <a:avLst/>
            <a:gdLst/>
            <a:ahLst/>
            <a:cxnLst/>
            <a:rect l="l" t="t" r="r" b="b"/>
            <a:pathLst>
              <a:path w="915034" h="287655">
                <a:moveTo>
                  <a:pt x="787436" y="143787"/>
                </a:moveTo>
                <a:lnTo>
                  <a:pt x="642874" y="228115"/>
                </a:lnTo>
                <a:lnTo>
                  <a:pt x="633388" y="236569"/>
                </a:lnTo>
                <a:lnTo>
                  <a:pt x="628046" y="247642"/>
                </a:lnTo>
                <a:lnTo>
                  <a:pt x="627229" y="259905"/>
                </a:lnTo>
                <a:lnTo>
                  <a:pt x="631317" y="271930"/>
                </a:lnTo>
                <a:lnTo>
                  <a:pt x="639770" y="281416"/>
                </a:lnTo>
                <a:lnTo>
                  <a:pt x="650843" y="286758"/>
                </a:lnTo>
                <a:lnTo>
                  <a:pt x="663106" y="287575"/>
                </a:lnTo>
                <a:lnTo>
                  <a:pt x="675131" y="283487"/>
                </a:lnTo>
                <a:lnTo>
                  <a:pt x="859683" y="175791"/>
                </a:lnTo>
                <a:lnTo>
                  <a:pt x="851026" y="175791"/>
                </a:lnTo>
                <a:lnTo>
                  <a:pt x="851026" y="171473"/>
                </a:lnTo>
                <a:lnTo>
                  <a:pt x="834898" y="171473"/>
                </a:lnTo>
                <a:lnTo>
                  <a:pt x="787436" y="143787"/>
                </a:lnTo>
                <a:close/>
              </a:path>
              <a:path w="915034" h="287655">
                <a:moveTo>
                  <a:pt x="732572" y="111783"/>
                </a:moveTo>
                <a:lnTo>
                  <a:pt x="0" y="111783"/>
                </a:lnTo>
                <a:lnTo>
                  <a:pt x="0" y="175791"/>
                </a:lnTo>
                <a:lnTo>
                  <a:pt x="732572" y="175791"/>
                </a:lnTo>
                <a:lnTo>
                  <a:pt x="787436" y="143787"/>
                </a:lnTo>
                <a:lnTo>
                  <a:pt x="732572" y="111783"/>
                </a:lnTo>
                <a:close/>
              </a:path>
              <a:path w="915034" h="287655">
                <a:moveTo>
                  <a:pt x="859683" y="111783"/>
                </a:moveTo>
                <a:lnTo>
                  <a:pt x="851026" y="111783"/>
                </a:lnTo>
                <a:lnTo>
                  <a:pt x="851026" y="175791"/>
                </a:lnTo>
                <a:lnTo>
                  <a:pt x="859683" y="175791"/>
                </a:lnTo>
                <a:lnTo>
                  <a:pt x="914526" y="143787"/>
                </a:lnTo>
                <a:lnTo>
                  <a:pt x="859683" y="111783"/>
                </a:lnTo>
                <a:close/>
              </a:path>
              <a:path w="915034" h="287655">
                <a:moveTo>
                  <a:pt x="834898" y="116101"/>
                </a:moveTo>
                <a:lnTo>
                  <a:pt x="787436" y="143787"/>
                </a:lnTo>
                <a:lnTo>
                  <a:pt x="834898" y="171473"/>
                </a:lnTo>
                <a:lnTo>
                  <a:pt x="834898" y="116101"/>
                </a:lnTo>
                <a:close/>
              </a:path>
              <a:path w="915034" h="287655">
                <a:moveTo>
                  <a:pt x="851026" y="116101"/>
                </a:moveTo>
                <a:lnTo>
                  <a:pt x="834898" y="116101"/>
                </a:lnTo>
                <a:lnTo>
                  <a:pt x="834898" y="171473"/>
                </a:lnTo>
                <a:lnTo>
                  <a:pt x="851026" y="171473"/>
                </a:lnTo>
                <a:lnTo>
                  <a:pt x="851026" y="116101"/>
                </a:lnTo>
                <a:close/>
              </a:path>
              <a:path w="915034" h="287655">
                <a:moveTo>
                  <a:pt x="663106" y="0"/>
                </a:moveTo>
                <a:lnTo>
                  <a:pt x="650843" y="817"/>
                </a:lnTo>
                <a:lnTo>
                  <a:pt x="639770" y="6159"/>
                </a:lnTo>
                <a:lnTo>
                  <a:pt x="631317" y="15644"/>
                </a:lnTo>
                <a:lnTo>
                  <a:pt x="627229" y="27670"/>
                </a:lnTo>
                <a:lnTo>
                  <a:pt x="628046" y="39933"/>
                </a:lnTo>
                <a:lnTo>
                  <a:pt x="633388" y="51006"/>
                </a:lnTo>
                <a:lnTo>
                  <a:pt x="642874" y="59459"/>
                </a:lnTo>
                <a:lnTo>
                  <a:pt x="787436" y="143787"/>
                </a:lnTo>
                <a:lnTo>
                  <a:pt x="834898" y="116101"/>
                </a:lnTo>
                <a:lnTo>
                  <a:pt x="851026" y="116101"/>
                </a:lnTo>
                <a:lnTo>
                  <a:pt x="851026" y="111783"/>
                </a:lnTo>
                <a:lnTo>
                  <a:pt x="859683" y="111783"/>
                </a:lnTo>
                <a:lnTo>
                  <a:pt x="675131" y="4087"/>
                </a:lnTo>
                <a:lnTo>
                  <a:pt x="663106" y="0"/>
                </a:lnTo>
                <a:close/>
              </a:path>
            </a:pathLst>
          </a:custGeom>
          <a:solidFill>
            <a:srgbClr val="000000"/>
          </a:solidFill>
        </p:spPr>
        <p:txBody>
          <a:bodyPr wrap="square" lIns="0" tIns="0" rIns="0" bIns="0" rtlCol="0"/>
          <a:lstStyle/>
          <a:p>
            <a:endParaRPr/>
          </a:p>
        </p:txBody>
      </p:sp>
      <p:sp>
        <p:nvSpPr>
          <p:cNvPr id="13" name="object 13"/>
          <p:cNvSpPr txBox="1"/>
          <p:nvPr/>
        </p:nvSpPr>
        <p:spPr>
          <a:xfrm>
            <a:off x="4651376" y="2445513"/>
            <a:ext cx="882015" cy="330835"/>
          </a:xfrm>
          <a:prstGeom prst="rect">
            <a:avLst/>
          </a:prstGeom>
        </p:spPr>
        <p:txBody>
          <a:bodyPr vert="horz" wrap="square" lIns="0" tIns="13335" rIns="0" bIns="0" rtlCol="0">
            <a:spAutoFit/>
          </a:bodyPr>
          <a:lstStyle/>
          <a:p>
            <a:pPr marL="12700">
              <a:spcBef>
                <a:spcPts val="105"/>
              </a:spcBef>
            </a:pPr>
            <a:r>
              <a:rPr sz="2000" b="1" spc="-5" dirty="0">
                <a:solidFill>
                  <a:srgbClr val="FF3300"/>
                </a:solidFill>
                <a:latin typeface="Tahoma"/>
                <a:cs typeface="Tahoma"/>
              </a:rPr>
              <a:t>Proper</a:t>
            </a:r>
            <a:endParaRPr sz="2000">
              <a:latin typeface="Tahoma"/>
              <a:cs typeface="Tahoma"/>
            </a:endParaRPr>
          </a:p>
        </p:txBody>
      </p:sp>
      <p:sp>
        <p:nvSpPr>
          <p:cNvPr id="14" name="object 14"/>
          <p:cNvSpPr txBox="1"/>
          <p:nvPr/>
        </p:nvSpPr>
        <p:spPr>
          <a:xfrm>
            <a:off x="4651375" y="3055113"/>
            <a:ext cx="918844" cy="330835"/>
          </a:xfrm>
          <a:prstGeom prst="rect">
            <a:avLst/>
          </a:prstGeom>
        </p:spPr>
        <p:txBody>
          <a:bodyPr vert="horz" wrap="square" lIns="0" tIns="13335" rIns="0" bIns="0" rtlCol="0">
            <a:spAutoFit/>
          </a:bodyPr>
          <a:lstStyle/>
          <a:p>
            <a:pPr marL="12700">
              <a:spcBef>
                <a:spcPts val="105"/>
              </a:spcBef>
            </a:pPr>
            <a:r>
              <a:rPr sz="2000" b="1" spc="-5" dirty="0">
                <a:solidFill>
                  <a:srgbClr val="FF3300"/>
                </a:solidFill>
                <a:latin typeface="Tahoma"/>
                <a:cs typeface="Tahoma"/>
              </a:rPr>
              <a:t>Output</a:t>
            </a:r>
            <a:endParaRPr sz="2000">
              <a:latin typeface="Tahoma"/>
              <a:cs typeface="Tahoma"/>
            </a:endParaRPr>
          </a:p>
        </p:txBody>
      </p:sp>
      <p:sp>
        <p:nvSpPr>
          <p:cNvPr id="15" name="object 15"/>
          <p:cNvSpPr/>
          <p:nvPr/>
        </p:nvSpPr>
        <p:spPr>
          <a:xfrm>
            <a:off x="6391922" y="1732652"/>
            <a:ext cx="0" cy="4800600"/>
          </a:xfrm>
          <a:custGeom>
            <a:avLst/>
            <a:gdLst/>
            <a:ahLst/>
            <a:cxnLst/>
            <a:rect l="l" t="t" r="r" b="b"/>
            <a:pathLst>
              <a:path h="4800600">
                <a:moveTo>
                  <a:pt x="0" y="0"/>
                </a:moveTo>
                <a:lnTo>
                  <a:pt x="0" y="4800600"/>
                </a:lnTo>
              </a:path>
            </a:pathLst>
          </a:custGeom>
          <a:ln w="76200">
            <a:solidFill>
              <a:srgbClr val="000000"/>
            </a:solidFill>
          </a:ln>
        </p:spPr>
        <p:txBody>
          <a:bodyPr wrap="square" lIns="0" tIns="0" rIns="0" bIns="0" rtlCol="0"/>
          <a:lstStyle/>
          <a:p>
            <a:endParaRPr/>
          </a:p>
        </p:txBody>
      </p:sp>
      <p:sp>
        <p:nvSpPr>
          <p:cNvPr id="16" name="object 16"/>
          <p:cNvSpPr txBox="1"/>
          <p:nvPr/>
        </p:nvSpPr>
        <p:spPr>
          <a:xfrm>
            <a:off x="3974083" y="4280103"/>
            <a:ext cx="2128520" cy="636270"/>
          </a:xfrm>
          <a:prstGeom prst="rect">
            <a:avLst/>
          </a:prstGeom>
        </p:spPr>
        <p:txBody>
          <a:bodyPr vert="horz" wrap="square" lIns="0" tIns="13335" rIns="0" bIns="0" rtlCol="0">
            <a:spAutoFit/>
          </a:bodyPr>
          <a:lstStyle/>
          <a:p>
            <a:pPr marL="12700">
              <a:spcBef>
                <a:spcPts val="105"/>
              </a:spcBef>
            </a:pPr>
            <a:r>
              <a:rPr sz="2000" b="1" dirty="0">
                <a:solidFill>
                  <a:srgbClr val="FF0000"/>
                </a:solidFill>
                <a:latin typeface="Tahoma"/>
                <a:cs typeface="Tahoma"/>
              </a:rPr>
              <a:t>(May</a:t>
            </a:r>
            <a:r>
              <a:rPr sz="2000" b="1" spc="-25" dirty="0">
                <a:solidFill>
                  <a:srgbClr val="FF0000"/>
                </a:solidFill>
                <a:latin typeface="Tahoma"/>
                <a:cs typeface="Tahoma"/>
              </a:rPr>
              <a:t> </a:t>
            </a:r>
            <a:r>
              <a:rPr sz="2000" b="1" dirty="0">
                <a:solidFill>
                  <a:srgbClr val="FF0000"/>
                </a:solidFill>
                <a:latin typeface="Tahoma"/>
                <a:cs typeface="Tahoma"/>
              </a:rPr>
              <a:t>or</a:t>
            </a:r>
            <a:r>
              <a:rPr sz="2000" b="1" spc="-20" dirty="0">
                <a:solidFill>
                  <a:srgbClr val="FF0000"/>
                </a:solidFill>
                <a:latin typeface="Tahoma"/>
                <a:cs typeface="Tahoma"/>
              </a:rPr>
              <a:t> </a:t>
            </a:r>
            <a:r>
              <a:rPr sz="2000" b="1" dirty="0">
                <a:solidFill>
                  <a:srgbClr val="FF0000"/>
                </a:solidFill>
                <a:latin typeface="Tahoma"/>
                <a:cs typeface="Tahoma"/>
              </a:rPr>
              <a:t>may</a:t>
            </a:r>
            <a:r>
              <a:rPr sz="2000" b="1" spc="-25" dirty="0">
                <a:solidFill>
                  <a:srgbClr val="FF0000"/>
                </a:solidFill>
                <a:latin typeface="Tahoma"/>
                <a:cs typeface="Tahoma"/>
              </a:rPr>
              <a:t> </a:t>
            </a:r>
            <a:r>
              <a:rPr sz="2000" b="1" spc="-5" dirty="0">
                <a:solidFill>
                  <a:srgbClr val="FF0000"/>
                </a:solidFill>
                <a:latin typeface="Tahoma"/>
                <a:cs typeface="Tahoma"/>
              </a:rPr>
              <a:t>not</a:t>
            </a:r>
            <a:endParaRPr sz="2000">
              <a:latin typeface="Tahoma"/>
              <a:cs typeface="Tahoma"/>
            </a:endParaRPr>
          </a:p>
          <a:p>
            <a:pPr marL="416559"/>
            <a:r>
              <a:rPr sz="2000" b="1" dirty="0">
                <a:solidFill>
                  <a:srgbClr val="FF0000"/>
                </a:solidFill>
                <a:latin typeface="Tahoma"/>
                <a:cs typeface="Tahoma"/>
              </a:rPr>
              <a:t>be</a:t>
            </a:r>
            <a:r>
              <a:rPr sz="2000" b="1" spc="-50" dirty="0">
                <a:solidFill>
                  <a:srgbClr val="FF0000"/>
                </a:solidFill>
                <a:latin typeface="Tahoma"/>
                <a:cs typeface="Tahoma"/>
              </a:rPr>
              <a:t> </a:t>
            </a:r>
            <a:r>
              <a:rPr sz="2000" b="1" spc="-5" dirty="0">
                <a:solidFill>
                  <a:srgbClr val="FF0000"/>
                </a:solidFill>
                <a:latin typeface="Tahoma"/>
                <a:cs typeface="Tahoma"/>
              </a:rPr>
              <a:t>desired)</a:t>
            </a:r>
            <a:endParaRPr sz="2000">
              <a:latin typeface="Tahoma"/>
              <a:cs typeface="Tahoma"/>
            </a:endParaRPr>
          </a:p>
        </p:txBody>
      </p:sp>
      <p:sp>
        <p:nvSpPr>
          <p:cNvPr id="17" name="object 17"/>
          <p:cNvSpPr/>
          <p:nvPr/>
        </p:nvSpPr>
        <p:spPr>
          <a:xfrm>
            <a:off x="4801361" y="3716273"/>
            <a:ext cx="419100" cy="533400"/>
          </a:xfrm>
          <a:custGeom>
            <a:avLst/>
            <a:gdLst/>
            <a:ahLst/>
            <a:cxnLst/>
            <a:rect l="l" t="t" r="r" b="b"/>
            <a:pathLst>
              <a:path w="419100" h="533400">
                <a:moveTo>
                  <a:pt x="0" y="323850"/>
                </a:moveTo>
                <a:lnTo>
                  <a:pt x="104775" y="323850"/>
                </a:lnTo>
                <a:lnTo>
                  <a:pt x="104775" y="0"/>
                </a:lnTo>
                <a:lnTo>
                  <a:pt x="314325" y="0"/>
                </a:lnTo>
                <a:lnTo>
                  <a:pt x="314325" y="323850"/>
                </a:lnTo>
                <a:lnTo>
                  <a:pt x="419100" y="323850"/>
                </a:lnTo>
                <a:lnTo>
                  <a:pt x="209550" y="533400"/>
                </a:lnTo>
                <a:lnTo>
                  <a:pt x="0" y="323850"/>
                </a:lnTo>
                <a:close/>
              </a:path>
            </a:pathLst>
          </a:custGeom>
          <a:ln w="28956">
            <a:solidFill>
              <a:srgbClr val="000000"/>
            </a:solidFill>
          </a:ln>
        </p:spPr>
        <p:txBody>
          <a:bodyPr wrap="square" lIns="0" tIns="0" rIns="0" bIns="0" rtlCol="0"/>
          <a:lstStyle/>
          <a:p>
            <a:endParaRPr/>
          </a:p>
        </p:txBody>
      </p:sp>
      <p:sp>
        <p:nvSpPr>
          <p:cNvPr id="21" name="object 21"/>
          <p:cNvSpPr txBox="1"/>
          <p:nvPr/>
        </p:nvSpPr>
        <p:spPr>
          <a:xfrm>
            <a:off x="10869805" y="6502434"/>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11</a:t>
            </a:fld>
            <a:endParaRPr sz="1400" dirty="0">
              <a:latin typeface="Tahoma"/>
              <a:cs typeface="Tahoma"/>
            </a:endParaRPr>
          </a:p>
        </p:txBody>
      </p:sp>
      <p:pic>
        <p:nvPicPr>
          <p:cNvPr id="22" name="Picture 21">
            <a:extLst>
              <a:ext uri="{FF2B5EF4-FFF2-40B4-BE49-F238E27FC236}">
                <a16:creationId xmlns:a16="http://schemas.microsoft.com/office/drawing/2014/main" xmlns="" id="{1B7C47A5-E212-4E2A-8A2B-C06E18A8A3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19391" y="126657"/>
            <a:ext cx="2372609" cy="663456"/>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6383" y="833516"/>
            <a:ext cx="2227580" cy="635000"/>
          </a:xfrm>
          <a:prstGeom prst="rect">
            <a:avLst/>
          </a:prstGeom>
        </p:spPr>
        <p:txBody>
          <a:bodyPr vert="horz" wrap="square" lIns="0" tIns="12065" rIns="0" bIns="0" rtlCol="0" anchor="b">
            <a:spAutoFit/>
          </a:bodyPr>
          <a:lstStyle/>
          <a:p>
            <a:pPr marL="12700">
              <a:lnSpc>
                <a:spcPct val="100000"/>
              </a:lnSpc>
              <a:spcBef>
                <a:spcPts val="95"/>
              </a:spcBef>
            </a:pPr>
            <a:r>
              <a:rPr sz="4000" spc="-5" dirty="0">
                <a:solidFill>
                  <a:srgbClr val="FF0000"/>
                </a:solidFill>
                <a:latin typeface="+mn-lt"/>
              </a:rPr>
              <a:t>Bode</a:t>
            </a:r>
            <a:r>
              <a:rPr sz="4000" spc="-65" dirty="0">
                <a:solidFill>
                  <a:srgbClr val="FF0000"/>
                </a:solidFill>
                <a:latin typeface="+mn-lt"/>
              </a:rPr>
              <a:t> </a:t>
            </a:r>
            <a:r>
              <a:rPr sz="4000" spc="-5" dirty="0">
                <a:solidFill>
                  <a:srgbClr val="FF0000"/>
                </a:solidFill>
                <a:latin typeface="+mn-lt"/>
              </a:rPr>
              <a:t>Plot</a:t>
            </a:r>
            <a:endParaRPr sz="4000" dirty="0">
              <a:solidFill>
                <a:srgbClr val="FF0000"/>
              </a:solidFill>
              <a:latin typeface="+mn-lt"/>
            </a:endParaRPr>
          </a:p>
        </p:txBody>
      </p:sp>
      <p:sp>
        <p:nvSpPr>
          <p:cNvPr id="3" name="object 3"/>
          <p:cNvSpPr txBox="1"/>
          <p:nvPr/>
        </p:nvSpPr>
        <p:spPr>
          <a:xfrm>
            <a:off x="1808242" y="1643799"/>
            <a:ext cx="6151245" cy="2073910"/>
          </a:xfrm>
          <a:prstGeom prst="rect">
            <a:avLst/>
          </a:prstGeom>
        </p:spPr>
        <p:txBody>
          <a:bodyPr vert="horz" wrap="square" lIns="0" tIns="97790" rIns="0" bIns="0" rtlCol="0">
            <a:spAutoFit/>
          </a:bodyPr>
          <a:lstStyle/>
          <a:p>
            <a:pPr marL="355600" indent="-343535">
              <a:spcBef>
                <a:spcPts val="770"/>
              </a:spcBef>
              <a:buChar char="•"/>
              <a:tabLst>
                <a:tab pos="355600" algn="l"/>
                <a:tab pos="356235" algn="l"/>
              </a:tabLst>
            </a:pPr>
            <a:r>
              <a:rPr sz="2800" spc="-5" dirty="0">
                <a:solidFill>
                  <a:srgbClr val="FF0000"/>
                </a:solidFill>
                <a:latin typeface="Arial MT"/>
                <a:cs typeface="Arial MT"/>
              </a:rPr>
              <a:t>Factors</a:t>
            </a:r>
            <a:r>
              <a:rPr sz="2800" spc="-10" dirty="0">
                <a:solidFill>
                  <a:srgbClr val="FF0000"/>
                </a:solidFill>
                <a:latin typeface="Arial MT"/>
                <a:cs typeface="Arial MT"/>
              </a:rPr>
              <a:t> </a:t>
            </a:r>
            <a:r>
              <a:rPr sz="2800" spc="-5" dirty="0">
                <a:solidFill>
                  <a:srgbClr val="FF0000"/>
                </a:solidFill>
                <a:latin typeface="Arial MT"/>
                <a:cs typeface="Arial MT"/>
              </a:rPr>
              <a:t>of</a:t>
            </a:r>
            <a:r>
              <a:rPr sz="2800" spc="-15" dirty="0">
                <a:solidFill>
                  <a:srgbClr val="FF0000"/>
                </a:solidFill>
                <a:latin typeface="Arial MT"/>
                <a:cs typeface="Arial MT"/>
              </a:rPr>
              <a:t> </a:t>
            </a:r>
            <a:r>
              <a:rPr sz="2800" spc="-5" dirty="0">
                <a:solidFill>
                  <a:srgbClr val="FF0000"/>
                </a:solidFill>
                <a:latin typeface="Arial MT"/>
                <a:cs typeface="Arial MT"/>
              </a:rPr>
              <a:t>a</a:t>
            </a:r>
            <a:r>
              <a:rPr sz="2800" spc="-15" dirty="0">
                <a:solidFill>
                  <a:srgbClr val="FF0000"/>
                </a:solidFill>
                <a:latin typeface="Arial MT"/>
                <a:cs typeface="Arial MT"/>
              </a:rPr>
              <a:t> </a:t>
            </a:r>
            <a:r>
              <a:rPr sz="2800" dirty="0">
                <a:solidFill>
                  <a:srgbClr val="FF0000"/>
                </a:solidFill>
                <a:latin typeface="Arial MT"/>
                <a:cs typeface="Arial MT"/>
              </a:rPr>
              <a:t>transfer</a:t>
            </a:r>
            <a:r>
              <a:rPr sz="2800" spc="-10" dirty="0">
                <a:solidFill>
                  <a:srgbClr val="FF0000"/>
                </a:solidFill>
                <a:latin typeface="Arial MT"/>
                <a:cs typeface="Arial MT"/>
              </a:rPr>
              <a:t> </a:t>
            </a:r>
            <a:r>
              <a:rPr sz="2800" dirty="0">
                <a:solidFill>
                  <a:srgbClr val="FF0000"/>
                </a:solidFill>
                <a:latin typeface="Arial MT"/>
                <a:cs typeface="Arial MT"/>
              </a:rPr>
              <a:t>function</a:t>
            </a:r>
            <a:endParaRPr sz="2800" dirty="0">
              <a:latin typeface="Arial MT"/>
              <a:cs typeface="Arial MT"/>
            </a:endParaRPr>
          </a:p>
          <a:p>
            <a:pPr marL="454659" indent="-442595">
              <a:spcBef>
                <a:spcPts val="670"/>
              </a:spcBef>
              <a:buClr>
                <a:srgbClr val="000000"/>
              </a:buClr>
              <a:buChar char="•"/>
              <a:tabLst>
                <a:tab pos="454659" algn="l"/>
                <a:tab pos="455295" algn="l"/>
              </a:tabLst>
            </a:pPr>
            <a:r>
              <a:rPr sz="2800" dirty="0">
                <a:latin typeface="Arial MT"/>
                <a:cs typeface="Arial MT"/>
              </a:rPr>
              <a:t>Constant</a:t>
            </a:r>
            <a:r>
              <a:rPr sz="2800" spc="-30" dirty="0">
                <a:latin typeface="Arial MT"/>
                <a:cs typeface="Arial MT"/>
              </a:rPr>
              <a:t> </a:t>
            </a:r>
            <a:r>
              <a:rPr sz="2800" dirty="0">
                <a:latin typeface="Arial MT"/>
                <a:cs typeface="Arial MT"/>
              </a:rPr>
              <a:t>term</a:t>
            </a:r>
            <a:r>
              <a:rPr sz="2800" spc="-30" dirty="0">
                <a:latin typeface="Arial MT"/>
                <a:cs typeface="Arial MT"/>
              </a:rPr>
              <a:t> </a:t>
            </a:r>
            <a:r>
              <a:rPr sz="2800" spc="-5" dirty="0">
                <a:latin typeface="Arial MT"/>
                <a:cs typeface="Arial MT"/>
              </a:rPr>
              <a:t>K</a:t>
            </a:r>
            <a:endParaRPr sz="2800" dirty="0">
              <a:latin typeface="Arial MT"/>
              <a:cs typeface="Arial MT"/>
            </a:endParaRPr>
          </a:p>
          <a:p>
            <a:pPr marL="454659" indent="-442595">
              <a:spcBef>
                <a:spcPts val="675"/>
              </a:spcBef>
              <a:buChar char="•"/>
              <a:tabLst>
                <a:tab pos="454659" algn="l"/>
                <a:tab pos="455295" algn="l"/>
              </a:tabLst>
            </a:pPr>
            <a:r>
              <a:rPr sz="2800" spc="-5" dirty="0">
                <a:latin typeface="Arial MT"/>
                <a:cs typeface="Arial MT"/>
              </a:rPr>
              <a:t>-</a:t>
            </a:r>
            <a:r>
              <a:rPr sz="2800" spc="-15" dirty="0">
                <a:latin typeface="Arial MT"/>
                <a:cs typeface="Arial MT"/>
              </a:rPr>
              <a:t> </a:t>
            </a:r>
            <a:r>
              <a:rPr sz="2800" spc="-5" dirty="0">
                <a:latin typeface="Arial MT"/>
                <a:cs typeface="Arial MT"/>
              </a:rPr>
              <a:t>Pure</a:t>
            </a:r>
            <a:r>
              <a:rPr sz="2800" spc="10" dirty="0">
                <a:latin typeface="Arial MT"/>
                <a:cs typeface="Arial MT"/>
              </a:rPr>
              <a:t> </a:t>
            </a:r>
            <a:r>
              <a:rPr sz="2800" dirty="0">
                <a:latin typeface="Arial MT"/>
                <a:cs typeface="Arial MT"/>
              </a:rPr>
              <a:t>Differentiator-zero </a:t>
            </a:r>
            <a:r>
              <a:rPr sz="2800" spc="-5" dirty="0">
                <a:latin typeface="Arial MT"/>
                <a:cs typeface="Arial MT"/>
              </a:rPr>
              <a:t>at</a:t>
            </a:r>
            <a:r>
              <a:rPr sz="2800" spc="-15" dirty="0">
                <a:latin typeface="Arial MT"/>
                <a:cs typeface="Arial MT"/>
              </a:rPr>
              <a:t> </a:t>
            </a:r>
            <a:r>
              <a:rPr sz="2800" spc="-5" dirty="0">
                <a:latin typeface="Arial MT"/>
                <a:cs typeface="Arial MT"/>
              </a:rPr>
              <a:t>origin</a:t>
            </a:r>
            <a:r>
              <a:rPr sz="2800" spc="30" dirty="0">
                <a:latin typeface="Arial MT"/>
                <a:cs typeface="Arial MT"/>
              </a:rPr>
              <a:t> </a:t>
            </a:r>
            <a:r>
              <a:rPr sz="2800" dirty="0">
                <a:latin typeface="Arial MT"/>
                <a:cs typeface="Arial MT"/>
              </a:rPr>
              <a:t>-s</a:t>
            </a:r>
          </a:p>
          <a:p>
            <a:pPr marL="504825">
              <a:spcBef>
                <a:spcPts val="670"/>
              </a:spcBef>
            </a:pPr>
            <a:r>
              <a:rPr sz="2800" spc="-5" dirty="0">
                <a:latin typeface="Arial MT"/>
                <a:cs typeface="Arial MT"/>
              </a:rPr>
              <a:t>-Pure</a:t>
            </a:r>
            <a:r>
              <a:rPr sz="2800" spc="-10" dirty="0">
                <a:latin typeface="Arial MT"/>
                <a:cs typeface="Arial MT"/>
              </a:rPr>
              <a:t> </a:t>
            </a:r>
            <a:r>
              <a:rPr sz="2800" dirty="0">
                <a:latin typeface="Arial MT"/>
                <a:cs typeface="Arial MT"/>
              </a:rPr>
              <a:t>Integrator</a:t>
            </a:r>
            <a:r>
              <a:rPr sz="2800" spc="10" dirty="0">
                <a:latin typeface="Arial MT"/>
                <a:cs typeface="Arial MT"/>
              </a:rPr>
              <a:t> </a:t>
            </a:r>
            <a:r>
              <a:rPr sz="2800" spc="-5" dirty="0">
                <a:latin typeface="Arial MT"/>
                <a:cs typeface="Arial MT"/>
              </a:rPr>
              <a:t>– </a:t>
            </a:r>
            <a:r>
              <a:rPr sz="2800" dirty="0">
                <a:latin typeface="Arial MT"/>
                <a:cs typeface="Arial MT"/>
              </a:rPr>
              <a:t>pole</a:t>
            </a:r>
            <a:r>
              <a:rPr sz="2800" spc="-10" dirty="0">
                <a:latin typeface="Arial MT"/>
                <a:cs typeface="Arial MT"/>
              </a:rPr>
              <a:t> </a:t>
            </a:r>
            <a:r>
              <a:rPr sz="2800" dirty="0">
                <a:latin typeface="Arial MT"/>
                <a:cs typeface="Arial MT"/>
              </a:rPr>
              <a:t>at</a:t>
            </a:r>
            <a:r>
              <a:rPr sz="2800" spc="-10" dirty="0">
                <a:latin typeface="Arial MT"/>
                <a:cs typeface="Arial MT"/>
              </a:rPr>
              <a:t> </a:t>
            </a:r>
            <a:r>
              <a:rPr sz="2800" dirty="0">
                <a:latin typeface="Arial MT"/>
                <a:cs typeface="Arial MT"/>
              </a:rPr>
              <a:t>origin-1/s</a:t>
            </a:r>
          </a:p>
        </p:txBody>
      </p:sp>
      <p:sp>
        <p:nvSpPr>
          <p:cNvPr id="4" name="object 4"/>
          <p:cNvSpPr txBox="1"/>
          <p:nvPr/>
        </p:nvSpPr>
        <p:spPr>
          <a:xfrm>
            <a:off x="1941407" y="3557676"/>
            <a:ext cx="3495040" cy="2763577"/>
          </a:xfrm>
          <a:prstGeom prst="rect">
            <a:avLst/>
          </a:prstGeom>
        </p:spPr>
        <p:txBody>
          <a:bodyPr vert="horz" wrap="square" lIns="0" tIns="97790" rIns="0" bIns="0" rtlCol="0">
            <a:spAutoFit/>
          </a:bodyPr>
          <a:lstStyle/>
          <a:p>
            <a:pPr marL="355600" indent="-343535">
              <a:spcBef>
                <a:spcPts val="770"/>
              </a:spcBef>
              <a:buChar char="•"/>
              <a:tabLst>
                <a:tab pos="355600" algn="l"/>
                <a:tab pos="356235" algn="l"/>
              </a:tabLst>
            </a:pPr>
            <a:r>
              <a:rPr sz="2400" spc="-5" dirty="0">
                <a:latin typeface="Arial MT"/>
                <a:cs typeface="Arial MT"/>
              </a:rPr>
              <a:t>First</a:t>
            </a:r>
            <a:r>
              <a:rPr sz="2400" spc="-20" dirty="0">
                <a:latin typeface="Arial MT"/>
                <a:cs typeface="Arial MT"/>
              </a:rPr>
              <a:t> </a:t>
            </a:r>
            <a:r>
              <a:rPr sz="2400" spc="-5" dirty="0">
                <a:latin typeface="Arial MT"/>
                <a:cs typeface="Arial MT"/>
              </a:rPr>
              <a:t>order terms</a:t>
            </a:r>
            <a:endParaRPr sz="2400" dirty="0">
              <a:latin typeface="Arial MT"/>
              <a:cs typeface="Arial MT"/>
            </a:endParaRPr>
          </a:p>
          <a:p>
            <a:pPr marL="504825">
              <a:spcBef>
                <a:spcPts val="675"/>
              </a:spcBef>
            </a:pPr>
            <a:r>
              <a:rPr sz="2400" spc="-5" dirty="0">
                <a:latin typeface="Arial MT"/>
                <a:cs typeface="Arial MT"/>
              </a:rPr>
              <a:t>-</a:t>
            </a:r>
            <a:r>
              <a:rPr sz="2400" spc="-10" dirty="0">
                <a:latin typeface="Arial MT"/>
                <a:cs typeface="Arial MT"/>
              </a:rPr>
              <a:t> </a:t>
            </a:r>
            <a:r>
              <a:rPr sz="2400" spc="-5" dirty="0">
                <a:latin typeface="Arial MT"/>
                <a:cs typeface="Arial MT"/>
              </a:rPr>
              <a:t>zero</a:t>
            </a:r>
            <a:r>
              <a:rPr sz="2400" spc="-15" dirty="0">
                <a:latin typeface="Arial MT"/>
                <a:cs typeface="Arial MT"/>
              </a:rPr>
              <a:t> </a:t>
            </a:r>
            <a:r>
              <a:rPr sz="2400" spc="-5" dirty="0">
                <a:latin typeface="Arial MT"/>
                <a:cs typeface="Arial MT"/>
              </a:rPr>
              <a:t>at real </a:t>
            </a:r>
            <a:r>
              <a:rPr sz="2400" dirty="0">
                <a:latin typeface="Arial MT"/>
                <a:cs typeface="Arial MT"/>
              </a:rPr>
              <a:t>axis</a:t>
            </a:r>
          </a:p>
          <a:p>
            <a:pPr marL="504825">
              <a:spcBef>
                <a:spcPts val="675"/>
              </a:spcBef>
            </a:pPr>
            <a:r>
              <a:rPr sz="2400" spc="-5" dirty="0">
                <a:latin typeface="Arial MT"/>
                <a:cs typeface="Arial MT"/>
              </a:rPr>
              <a:t>-pole</a:t>
            </a:r>
            <a:r>
              <a:rPr sz="2400" spc="-15" dirty="0">
                <a:latin typeface="Arial MT"/>
                <a:cs typeface="Arial MT"/>
              </a:rPr>
              <a:t> </a:t>
            </a:r>
            <a:r>
              <a:rPr sz="2400" spc="-5" dirty="0">
                <a:latin typeface="Arial MT"/>
                <a:cs typeface="Arial MT"/>
              </a:rPr>
              <a:t>at</a:t>
            </a:r>
            <a:r>
              <a:rPr sz="2400" spc="-10" dirty="0">
                <a:latin typeface="Arial MT"/>
                <a:cs typeface="Arial MT"/>
              </a:rPr>
              <a:t> </a:t>
            </a:r>
            <a:r>
              <a:rPr sz="2400" dirty="0">
                <a:latin typeface="Arial MT"/>
                <a:cs typeface="Arial MT"/>
              </a:rPr>
              <a:t>real</a:t>
            </a:r>
            <a:r>
              <a:rPr sz="2400" spc="-10" dirty="0">
                <a:latin typeface="Arial MT"/>
                <a:cs typeface="Arial MT"/>
              </a:rPr>
              <a:t> </a:t>
            </a:r>
            <a:r>
              <a:rPr sz="2400" dirty="0">
                <a:latin typeface="Arial MT"/>
                <a:cs typeface="Arial MT"/>
              </a:rPr>
              <a:t>axis</a:t>
            </a:r>
          </a:p>
          <a:p>
            <a:pPr marL="355600" indent="-343535">
              <a:spcBef>
                <a:spcPts val="670"/>
              </a:spcBef>
              <a:buChar char="•"/>
              <a:tabLst>
                <a:tab pos="355600" algn="l"/>
                <a:tab pos="356235" algn="l"/>
              </a:tabLst>
            </a:pPr>
            <a:r>
              <a:rPr sz="2400" spc="-5" dirty="0">
                <a:latin typeface="Arial MT"/>
                <a:cs typeface="Arial MT"/>
              </a:rPr>
              <a:t>Second</a:t>
            </a:r>
            <a:r>
              <a:rPr sz="2400" spc="-30" dirty="0">
                <a:latin typeface="Arial MT"/>
                <a:cs typeface="Arial MT"/>
              </a:rPr>
              <a:t> </a:t>
            </a:r>
            <a:r>
              <a:rPr sz="2400" dirty="0">
                <a:latin typeface="Arial MT"/>
                <a:cs typeface="Arial MT"/>
              </a:rPr>
              <a:t>order</a:t>
            </a:r>
            <a:r>
              <a:rPr sz="2400" spc="-25" dirty="0">
                <a:latin typeface="Arial MT"/>
                <a:cs typeface="Arial MT"/>
              </a:rPr>
              <a:t> </a:t>
            </a:r>
            <a:r>
              <a:rPr sz="2400" dirty="0">
                <a:latin typeface="Arial MT"/>
                <a:cs typeface="Arial MT"/>
              </a:rPr>
              <a:t>terms</a:t>
            </a:r>
          </a:p>
          <a:p>
            <a:pPr marL="454659">
              <a:spcBef>
                <a:spcPts val="670"/>
              </a:spcBef>
            </a:pPr>
            <a:r>
              <a:rPr sz="2400" spc="-5" dirty="0">
                <a:latin typeface="Arial MT"/>
                <a:cs typeface="Arial MT"/>
              </a:rPr>
              <a:t>-</a:t>
            </a:r>
            <a:r>
              <a:rPr sz="2400" spc="-30" dirty="0">
                <a:latin typeface="Arial MT"/>
                <a:cs typeface="Arial MT"/>
              </a:rPr>
              <a:t> </a:t>
            </a:r>
            <a:r>
              <a:rPr sz="2400" spc="-5" dirty="0">
                <a:latin typeface="Arial MT"/>
                <a:cs typeface="Arial MT"/>
              </a:rPr>
              <a:t>complex</a:t>
            </a:r>
            <a:r>
              <a:rPr sz="2400" dirty="0">
                <a:latin typeface="Arial MT"/>
                <a:cs typeface="Arial MT"/>
              </a:rPr>
              <a:t> zero</a:t>
            </a:r>
          </a:p>
          <a:p>
            <a:pPr marL="454659">
              <a:spcBef>
                <a:spcPts val="675"/>
              </a:spcBef>
            </a:pPr>
            <a:r>
              <a:rPr sz="2400" spc="-5" dirty="0">
                <a:latin typeface="Arial MT"/>
                <a:cs typeface="Arial MT"/>
              </a:rPr>
              <a:t>-complex</a:t>
            </a:r>
            <a:r>
              <a:rPr sz="2400" spc="-20" dirty="0">
                <a:latin typeface="Arial MT"/>
                <a:cs typeface="Arial MT"/>
              </a:rPr>
              <a:t> </a:t>
            </a:r>
            <a:r>
              <a:rPr sz="2400" spc="-5" dirty="0">
                <a:latin typeface="Arial MT"/>
                <a:cs typeface="Arial MT"/>
              </a:rPr>
              <a:t>pole</a:t>
            </a:r>
            <a:endParaRPr sz="2400" dirty="0">
              <a:latin typeface="Arial MT"/>
              <a:cs typeface="Arial MT"/>
            </a:endParaRPr>
          </a:p>
        </p:txBody>
      </p:sp>
      <p:sp>
        <p:nvSpPr>
          <p:cNvPr id="5" name="object 5"/>
          <p:cNvSpPr txBox="1"/>
          <p:nvPr/>
        </p:nvSpPr>
        <p:spPr>
          <a:xfrm>
            <a:off x="6096000" y="4126352"/>
            <a:ext cx="905510" cy="858440"/>
          </a:xfrm>
          <a:prstGeom prst="rect">
            <a:avLst/>
          </a:prstGeom>
        </p:spPr>
        <p:txBody>
          <a:bodyPr vert="horz" wrap="square" lIns="0" tIns="12700" rIns="0" bIns="0" rtlCol="0">
            <a:spAutoFit/>
          </a:bodyPr>
          <a:lstStyle/>
          <a:p>
            <a:pPr marL="12700" marR="5080">
              <a:lnSpc>
                <a:spcPct val="120100"/>
              </a:lnSpc>
              <a:spcBef>
                <a:spcPts val="100"/>
              </a:spcBef>
            </a:pPr>
            <a:r>
              <a:rPr sz="2400" spc="-5" dirty="0">
                <a:latin typeface="Arial MT"/>
                <a:cs typeface="Arial MT"/>
              </a:rPr>
              <a:t>1+s </a:t>
            </a:r>
            <a:r>
              <a:rPr sz="2400" dirty="0">
                <a:latin typeface="Arial MT"/>
                <a:cs typeface="Arial MT"/>
              </a:rPr>
              <a:t> </a:t>
            </a:r>
            <a:r>
              <a:rPr sz="2400" spc="-5" dirty="0">
                <a:latin typeface="Arial MT"/>
                <a:cs typeface="Arial MT"/>
              </a:rPr>
              <a:t>1/</a:t>
            </a:r>
            <a:r>
              <a:rPr sz="2400" spc="5" dirty="0">
                <a:latin typeface="Arial MT"/>
                <a:cs typeface="Arial MT"/>
              </a:rPr>
              <a:t>1</a:t>
            </a:r>
            <a:r>
              <a:rPr sz="2400" spc="-5" dirty="0">
                <a:latin typeface="Arial MT"/>
                <a:cs typeface="Arial MT"/>
              </a:rPr>
              <a:t>+s</a:t>
            </a:r>
            <a:endParaRPr sz="2400" dirty="0">
              <a:latin typeface="Arial MT"/>
              <a:cs typeface="Arial MT"/>
            </a:endParaRPr>
          </a:p>
        </p:txBody>
      </p:sp>
      <p:sp>
        <p:nvSpPr>
          <p:cNvPr id="6" name="object 6"/>
          <p:cNvSpPr txBox="1"/>
          <p:nvPr/>
        </p:nvSpPr>
        <p:spPr>
          <a:xfrm>
            <a:off x="5687695" y="5393435"/>
            <a:ext cx="2627630" cy="927818"/>
          </a:xfrm>
          <a:prstGeom prst="rect">
            <a:avLst/>
          </a:prstGeom>
        </p:spPr>
        <p:txBody>
          <a:bodyPr vert="horz" wrap="square" lIns="0" tIns="98425" rIns="0" bIns="0" rtlCol="0">
            <a:spAutoFit/>
          </a:bodyPr>
          <a:lstStyle/>
          <a:p>
            <a:pPr marL="38100">
              <a:spcBef>
                <a:spcPts val="775"/>
              </a:spcBef>
              <a:tabLst>
                <a:tab pos="1866900" algn="l"/>
              </a:tabLst>
            </a:pPr>
            <a:r>
              <a:rPr sz="2400" spc="-5" dirty="0">
                <a:latin typeface="Arial MT"/>
                <a:cs typeface="Arial MT"/>
              </a:rPr>
              <a:t>s</a:t>
            </a:r>
            <a:r>
              <a:rPr sz="2400" spc="-7" baseline="25525" dirty="0">
                <a:latin typeface="Arial MT"/>
                <a:cs typeface="Arial MT"/>
              </a:rPr>
              <a:t>2</a:t>
            </a:r>
            <a:r>
              <a:rPr sz="2400" spc="-5" dirty="0">
                <a:latin typeface="Arial MT"/>
                <a:cs typeface="Arial MT"/>
              </a:rPr>
              <a:t>+2</a:t>
            </a:r>
            <a:r>
              <a:rPr sz="2400" spc="-5" dirty="0">
                <a:latin typeface="Symbol"/>
                <a:cs typeface="Symbol"/>
              </a:rPr>
              <a:t></a:t>
            </a:r>
            <a:r>
              <a:rPr sz="2400" spc="-7" baseline="-21021" dirty="0">
                <a:latin typeface="Arial MT"/>
                <a:cs typeface="Arial MT"/>
              </a:rPr>
              <a:t>n</a:t>
            </a:r>
            <a:r>
              <a:rPr sz="2400" spc="-5" dirty="0">
                <a:latin typeface="Arial MT"/>
                <a:cs typeface="Arial MT"/>
              </a:rPr>
              <a:t>s+	</a:t>
            </a:r>
            <a:r>
              <a:rPr sz="2400" spc="-10" dirty="0">
                <a:latin typeface="Symbol"/>
                <a:cs typeface="Symbol"/>
              </a:rPr>
              <a:t></a:t>
            </a:r>
            <a:r>
              <a:rPr sz="2400" spc="-15" baseline="-21021" dirty="0">
                <a:latin typeface="Arial MT"/>
                <a:cs typeface="Arial MT"/>
              </a:rPr>
              <a:t>n</a:t>
            </a:r>
            <a:r>
              <a:rPr sz="2400" spc="-15" baseline="25525" dirty="0">
                <a:latin typeface="Arial MT"/>
                <a:cs typeface="Arial MT"/>
              </a:rPr>
              <a:t>2</a:t>
            </a:r>
            <a:endParaRPr sz="2400" baseline="25525" dirty="0">
              <a:latin typeface="Arial MT"/>
              <a:cs typeface="Arial MT"/>
            </a:endParaRPr>
          </a:p>
          <a:p>
            <a:pPr marL="38100">
              <a:spcBef>
                <a:spcPts val="675"/>
              </a:spcBef>
            </a:pPr>
            <a:r>
              <a:rPr sz="2400" spc="-5" dirty="0">
                <a:latin typeface="Arial MT"/>
                <a:cs typeface="Arial MT"/>
              </a:rPr>
              <a:t>1/</a:t>
            </a:r>
            <a:r>
              <a:rPr sz="2400" spc="-40" dirty="0">
                <a:latin typeface="Arial MT"/>
                <a:cs typeface="Arial MT"/>
              </a:rPr>
              <a:t> </a:t>
            </a:r>
            <a:r>
              <a:rPr sz="2400" spc="-5" dirty="0">
                <a:latin typeface="Arial MT"/>
                <a:cs typeface="Arial MT"/>
              </a:rPr>
              <a:t>s</a:t>
            </a:r>
            <a:r>
              <a:rPr sz="2400" spc="-7" baseline="25525" dirty="0">
                <a:latin typeface="Arial MT"/>
                <a:cs typeface="Arial MT"/>
              </a:rPr>
              <a:t>2</a:t>
            </a:r>
            <a:r>
              <a:rPr sz="2400" spc="-5" dirty="0">
                <a:latin typeface="Arial MT"/>
                <a:cs typeface="Arial MT"/>
              </a:rPr>
              <a:t>+2</a:t>
            </a:r>
            <a:r>
              <a:rPr sz="2400" spc="-5" dirty="0">
                <a:latin typeface="Symbol"/>
                <a:cs typeface="Symbol"/>
              </a:rPr>
              <a:t></a:t>
            </a:r>
            <a:r>
              <a:rPr sz="2400" spc="-7" baseline="-21021" dirty="0">
                <a:latin typeface="Arial MT"/>
                <a:cs typeface="Arial MT"/>
              </a:rPr>
              <a:t>n</a:t>
            </a:r>
            <a:r>
              <a:rPr sz="2400" spc="-5" dirty="0">
                <a:latin typeface="Arial MT"/>
                <a:cs typeface="Arial MT"/>
              </a:rPr>
              <a:t>s+</a:t>
            </a:r>
            <a:r>
              <a:rPr sz="2400" spc="-5" dirty="0">
                <a:latin typeface="Symbol"/>
                <a:cs typeface="Symbol"/>
              </a:rPr>
              <a:t></a:t>
            </a:r>
            <a:r>
              <a:rPr sz="2400" spc="-7" baseline="-21021" dirty="0">
                <a:latin typeface="Arial MT"/>
                <a:cs typeface="Arial MT"/>
              </a:rPr>
              <a:t>n</a:t>
            </a:r>
            <a:r>
              <a:rPr sz="2400" spc="-7" baseline="25525" dirty="0">
                <a:latin typeface="Arial MT"/>
                <a:cs typeface="Arial MT"/>
              </a:rPr>
              <a:t>2</a:t>
            </a:r>
            <a:endParaRPr sz="2400" baseline="25525" dirty="0">
              <a:latin typeface="Arial MT"/>
              <a:cs typeface="Arial MT"/>
            </a:endParaRPr>
          </a:p>
        </p:txBody>
      </p:sp>
      <p:pic>
        <p:nvPicPr>
          <p:cNvPr id="7" name="Picture 6">
            <a:extLst>
              <a:ext uri="{FF2B5EF4-FFF2-40B4-BE49-F238E27FC236}">
                <a16:creationId xmlns:a16="http://schemas.microsoft.com/office/drawing/2014/main" xmlns="" id="{E50AA331-55BB-4BD5-A58D-A75DF1B5B9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8" name="Slide Number Placeholder 3">
            <a:extLst>
              <a:ext uri="{FF2B5EF4-FFF2-40B4-BE49-F238E27FC236}">
                <a16:creationId xmlns:a16="http://schemas.microsoft.com/office/drawing/2014/main" xmlns="" id="{FD4F779F-1162-4F6E-8E8B-DFF8FD1C957C}"/>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110</a:t>
            </a:fld>
            <a:endParaRPr lang="en-IN"/>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254" y="483235"/>
            <a:ext cx="279273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rgbClr val="000000"/>
                </a:solidFill>
              </a:rPr>
              <a:t>Constant</a:t>
            </a:r>
            <a:r>
              <a:rPr sz="4400" spc="-80" dirty="0">
                <a:solidFill>
                  <a:srgbClr val="000000"/>
                </a:solidFill>
              </a:rPr>
              <a:t> </a:t>
            </a:r>
            <a:r>
              <a:rPr sz="4400" dirty="0">
                <a:solidFill>
                  <a:srgbClr val="000000"/>
                </a:solidFill>
              </a:rPr>
              <a:t>K</a:t>
            </a:r>
            <a:endParaRPr sz="4400"/>
          </a:p>
        </p:txBody>
      </p:sp>
      <p:grpSp>
        <p:nvGrpSpPr>
          <p:cNvPr id="3" name="object 3"/>
          <p:cNvGrpSpPr/>
          <p:nvPr/>
        </p:nvGrpSpPr>
        <p:grpSpPr>
          <a:xfrm>
            <a:off x="2094316" y="1637394"/>
            <a:ext cx="3956685" cy="2361565"/>
            <a:chOff x="570315" y="1637393"/>
            <a:chExt cx="3956685" cy="2361565"/>
          </a:xfrm>
        </p:grpSpPr>
        <p:sp>
          <p:nvSpPr>
            <p:cNvPr id="4" name="object 4"/>
            <p:cNvSpPr/>
            <p:nvPr/>
          </p:nvSpPr>
          <p:spPr>
            <a:xfrm>
              <a:off x="574442" y="16415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5" name="object 5"/>
            <p:cNvSpPr/>
            <p:nvPr/>
          </p:nvSpPr>
          <p:spPr>
            <a:xfrm>
              <a:off x="1104986" y="2147439"/>
              <a:ext cx="3340100" cy="1481455"/>
            </a:xfrm>
            <a:custGeom>
              <a:avLst/>
              <a:gdLst/>
              <a:ahLst/>
              <a:cxnLst/>
              <a:rect l="l" t="t" r="r" b="b"/>
              <a:pathLst>
                <a:path w="3340100" h="1481454">
                  <a:moveTo>
                    <a:pt x="0" y="1480861"/>
                  </a:moveTo>
                  <a:lnTo>
                    <a:pt x="3339498" y="1480861"/>
                  </a:lnTo>
                </a:path>
                <a:path w="3340100" h="1481454">
                  <a:moveTo>
                    <a:pt x="0" y="493620"/>
                  </a:moveTo>
                  <a:lnTo>
                    <a:pt x="3339498" y="493620"/>
                  </a:lnTo>
                </a:path>
                <a:path w="3340100" h="1481454">
                  <a:moveTo>
                    <a:pt x="0" y="0"/>
                  </a:moveTo>
                  <a:lnTo>
                    <a:pt x="3339498" y="0"/>
                  </a:lnTo>
                </a:path>
              </a:pathLst>
            </a:custGeom>
            <a:ln w="8204">
              <a:solidFill>
                <a:srgbClr val="000000"/>
              </a:solidFill>
            </a:ln>
          </p:spPr>
          <p:txBody>
            <a:bodyPr wrap="square" lIns="0" tIns="0" rIns="0" bIns="0" rtlCol="0"/>
            <a:lstStyle/>
            <a:p>
              <a:endParaRPr/>
            </a:p>
          </p:txBody>
        </p:sp>
        <p:sp>
          <p:nvSpPr>
            <p:cNvPr id="6" name="object 6"/>
            <p:cNvSpPr/>
            <p:nvPr/>
          </p:nvSpPr>
          <p:spPr>
            <a:xfrm>
              <a:off x="1104986" y="2147439"/>
              <a:ext cx="3347720" cy="1481455"/>
            </a:xfrm>
            <a:custGeom>
              <a:avLst/>
              <a:gdLst/>
              <a:ahLst/>
              <a:cxnLst/>
              <a:rect l="l" t="t" r="r" b="b"/>
              <a:pathLst>
                <a:path w="3347720" h="1481454">
                  <a:moveTo>
                    <a:pt x="0" y="0"/>
                  </a:moveTo>
                  <a:lnTo>
                    <a:pt x="3339498" y="0"/>
                  </a:lnTo>
                </a:path>
                <a:path w="3347720" h="1481454">
                  <a:moveTo>
                    <a:pt x="3347706" y="1480861"/>
                  </a:moveTo>
                  <a:lnTo>
                    <a:pt x="8208" y="1480861"/>
                  </a:lnTo>
                </a:path>
                <a:path w="3347720" h="1481454">
                  <a:moveTo>
                    <a:pt x="0" y="1480861"/>
                  </a:moveTo>
                  <a:lnTo>
                    <a:pt x="0" y="8199"/>
                  </a:lnTo>
                </a:path>
              </a:pathLst>
            </a:custGeom>
            <a:ln w="8204">
              <a:solidFill>
                <a:srgbClr val="808080"/>
              </a:solidFill>
            </a:ln>
          </p:spPr>
          <p:txBody>
            <a:bodyPr wrap="square" lIns="0" tIns="0" rIns="0" bIns="0" rtlCol="0"/>
            <a:lstStyle/>
            <a:p>
              <a:endParaRPr/>
            </a:p>
          </p:txBody>
        </p:sp>
        <p:sp>
          <p:nvSpPr>
            <p:cNvPr id="7" name="object 7"/>
            <p:cNvSpPr/>
            <p:nvPr/>
          </p:nvSpPr>
          <p:spPr>
            <a:xfrm>
              <a:off x="1072152" y="2147439"/>
              <a:ext cx="3380740" cy="1481455"/>
            </a:xfrm>
            <a:custGeom>
              <a:avLst/>
              <a:gdLst/>
              <a:ahLst/>
              <a:cxnLst/>
              <a:rect l="l" t="t" r="r" b="b"/>
              <a:pathLst>
                <a:path w="3380740" h="1481454">
                  <a:moveTo>
                    <a:pt x="32834" y="0"/>
                  </a:moveTo>
                  <a:lnTo>
                    <a:pt x="32834" y="1472661"/>
                  </a:lnTo>
                </a:path>
                <a:path w="3380740" h="1481454">
                  <a:moveTo>
                    <a:pt x="0" y="1480861"/>
                  </a:moveTo>
                  <a:lnTo>
                    <a:pt x="24625" y="1480861"/>
                  </a:lnTo>
                </a:path>
                <a:path w="3380740" h="1481454">
                  <a:moveTo>
                    <a:pt x="0" y="987241"/>
                  </a:moveTo>
                  <a:lnTo>
                    <a:pt x="24625" y="987241"/>
                  </a:lnTo>
                </a:path>
                <a:path w="3380740" h="1481454">
                  <a:moveTo>
                    <a:pt x="0" y="493620"/>
                  </a:moveTo>
                  <a:lnTo>
                    <a:pt x="24625" y="493620"/>
                  </a:lnTo>
                </a:path>
                <a:path w="3380740" h="1481454">
                  <a:moveTo>
                    <a:pt x="0" y="0"/>
                  </a:moveTo>
                  <a:lnTo>
                    <a:pt x="24625" y="0"/>
                  </a:lnTo>
                </a:path>
                <a:path w="3380740" h="1481454">
                  <a:moveTo>
                    <a:pt x="32834" y="987241"/>
                  </a:moveTo>
                  <a:lnTo>
                    <a:pt x="3372332" y="987241"/>
                  </a:lnTo>
                </a:path>
                <a:path w="3380740" h="1481454">
                  <a:moveTo>
                    <a:pt x="32834" y="1020039"/>
                  </a:moveTo>
                  <a:lnTo>
                    <a:pt x="32834" y="995440"/>
                  </a:lnTo>
                </a:path>
                <a:path w="3380740" h="1481454">
                  <a:moveTo>
                    <a:pt x="871799" y="1020039"/>
                  </a:moveTo>
                  <a:lnTo>
                    <a:pt x="871799" y="995440"/>
                  </a:lnTo>
                </a:path>
                <a:path w="3380740" h="1481454">
                  <a:moveTo>
                    <a:pt x="1710928" y="1020039"/>
                  </a:moveTo>
                  <a:lnTo>
                    <a:pt x="1710928" y="995440"/>
                  </a:lnTo>
                </a:path>
                <a:path w="3380740" h="1481454">
                  <a:moveTo>
                    <a:pt x="2541630" y="1020039"/>
                  </a:moveTo>
                  <a:lnTo>
                    <a:pt x="2541630" y="995440"/>
                  </a:lnTo>
                </a:path>
                <a:path w="3380740" h="1481454">
                  <a:moveTo>
                    <a:pt x="3380540" y="1020039"/>
                  </a:moveTo>
                  <a:lnTo>
                    <a:pt x="3380540" y="995440"/>
                  </a:lnTo>
                </a:path>
              </a:pathLst>
            </a:custGeom>
            <a:ln w="8204">
              <a:solidFill>
                <a:srgbClr val="000000"/>
              </a:solidFill>
            </a:ln>
          </p:spPr>
          <p:txBody>
            <a:bodyPr wrap="square" lIns="0" tIns="0" rIns="0" bIns="0" rtlCol="0"/>
            <a:lstStyle/>
            <a:p>
              <a:endParaRPr/>
            </a:p>
          </p:txBody>
        </p:sp>
        <p:sp>
          <p:nvSpPr>
            <p:cNvPr id="8" name="object 8"/>
            <p:cNvSpPr/>
            <p:nvPr/>
          </p:nvSpPr>
          <p:spPr>
            <a:xfrm>
              <a:off x="1524441" y="2295580"/>
              <a:ext cx="2500630" cy="0"/>
            </a:xfrm>
            <a:custGeom>
              <a:avLst/>
              <a:gdLst/>
              <a:ahLst/>
              <a:cxnLst/>
              <a:rect l="l" t="t" r="r" b="b"/>
              <a:pathLst>
                <a:path w="2500629">
                  <a:moveTo>
                    <a:pt x="0" y="0"/>
                  </a:moveTo>
                  <a:lnTo>
                    <a:pt x="830701" y="0"/>
                  </a:lnTo>
                </a:path>
                <a:path w="2500629">
                  <a:moveTo>
                    <a:pt x="838910" y="0"/>
                  </a:moveTo>
                  <a:lnTo>
                    <a:pt x="1661732" y="0"/>
                  </a:lnTo>
                </a:path>
                <a:path w="2500629">
                  <a:moveTo>
                    <a:pt x="1669940" y="0"/>
                  </a:moveTo>
                  <a:lnTo>
                    <a:pt x="2500533" y="0"/>
                  </a:lnTo>
                </a:path>
              </a:pathLst>
            </a:custGeom>
            <a:ln w="8204">
              <a:solidFill>
                <a:srgbClr val="FF0000"/>
              </a:solidFill>
            </a:ln>
          </p:spPr>
          <p:txBody>
            <a:bodyPr wrap="square" lIns="0" tIns="0" rIns="0" bIns="0" rtlCol="0"/>
            <a:lstStyle/>
            <a:p>
              <a:endParaRPr/>
            </a:p>
          </p:txBody>
        </p:sp>
        <p:sp>
          <p:nvSpPr>
            <p:cNvPr id="9" name="object 9"/>
            <p:cNvSpPr/>
            <p:nvPr/>
          </p:nvSpPr>
          <p:spPr>
            <a:xfrm>
              <a:off x="1499816" y="2270762"/>
              <a:ext cx="49530" cy="49530"/>
            </a:xfrm>
            <a:custGeom>
              <a:avLst/>
              <a:gdLst/>
              <a:ahLst/>
              <a:cxnLst/>
              <a:rect l="l" t="t" r="r" b="b"/>
              <a:pathLst>
                <a:path w="49530"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10" name="object 10"/>
            <p:cNvSpPr/>
            <p:nvPr/>
          </p:nvSpPr>
          <p:spPr>
            <a:xfrm>
              <a:off x="1499816" y="2270762"/>
              <a:ext cx="49530" cy="49530"/>
            </a:xfrm>
            <a:custGeom>
              <a:avLst/>
              <a:gdLst/>
              <a:ahLst/>
              <a:cxnLst/>
              <a:rect l="l" t="t" r="r" b="b"/>
              <a:pathLst>
                <a:path w="49530"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sp>
          <p:nvSpPr>
            <p:cNvPr id="11" name="object 11"/>
            <p:cNvSpPr/>
            <p:nvPr/>
          </p:nvSpPr>
          <p:spPr>
            <a:xfrm>
              <a:off x="2338726" y="2270762"/>
              <a:ext cx="50165" cy="49530"/>
            </a:xfrm>
            <a:custGeom>
              <a:avLst/>
              <a:gdLst/>
              <a:ahLst/>
              <a:cxnLst/>
              <a:rect l="l" t="t" r="r" b="b"/>
              <a:pathLst>
                <a:path w="50164" h="49530">
                  <a:moveTo>
                    <a:pt x="24625" y="0"/>
                  </a:moveTo>
                  <a:lnTo>
                    <a:pt x="0" y="24817"/>
                  </a:lnTo>
                  <a:lnTo>
                    <a:pt x="24625" y="49416"/>
                  </a:lnTo>
                  <a:lnTo>
                    <a:pt x="49579" y="24817"/>
                  </a:lnTo>
                  <a:lnTo>
                    <a:pt x="24625" y="0"/>
                  </a:lnTo>
                  <a:close/>
                </a:path>
              </a:pathLst>
            </a:custGeom>
            <a:solidFill>
              <a:srgbClr val="000080"/>
            </a:solidFill>
          </p:spPr>
          <p:txBody>
            <a:bodyPr wrap="square" lIns="0" tIns="0" rIns="0" bIns="0" rtlCol="0"/>
            <a:lstStyle/>
            <a:p>
              <a:endParaRPr/>
            </a:p>
          </p:txBody>
        </p:sp>
        <p:sp>
          <p:nvSpPr>
            <p:cNvPr id="12" name="object 12"/>
            <p:cNvSpPr/>
            <p:nvPr/>
          </p:nvSpPr>
          <p:spPr>
            <a:xfrm>
              <a:off x="2338726" y="2270762"/>
              <a:ext cx="50165" cy="49530"/>
            </a:xfrm>
            <a:custGeom>
              <a:avLst/>
              <a:gdLst/>
              <a:ahLst/>
              <a:cxnLst/>
              <a:rect l="l" t="t" r="r" b="b"/>
              <a:pathLst>
                <a:path w="50164" h="49530">
                  <a:moveTo>
                    <a:pt x="24625" y="0"/>
                  </a:moveTo>
                  <a:lnTo>
                    <a:pt x="49579"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sp>
          <p:nvSpPr>
            <p:cNvPr id="13" name="object 13"/>
            <p:cNvSpPr/>
            <p:nvPr/>
          </p:nvSpPr>
          <p:spPr>
            <a:xfrm>
              <a:off x="3169428" y="2270762"/>
              <a:ext cx="50165" cy="49530"/>
            </a:xfrm>
            <a:custGeom>
              <a:avLst/>
              <a:gdLst/>
              <a:ahLst/>
              <a:cxnLst/>
              <a:rect l="l" t="t" r="r" b="b"/>
              <a:pathLst>
                <a:path w="50164" h="49530">
                  <a:moveTo>
                    <a:pt x="24953" y="0"/>
                  </a:moveTo>
                  <a:lnTo>
                    <a:pt x="0" y="24817"/>
                  </a:lnTo>
                  <a:lnTo>
                    <a:pt x="24953" y="49416"/>
                  </a:lnTo>
                  <a:lnTo>
                    <a:pt x="49579" y="24817"/>
                  </a:lnTo>
                  <a:lnTo>
                    <a:pt x="24953" y="0"/>
                  </a:lnTo>
                  <a:close/>
                </a:path>
              </a:pathLst>
            </a:custGeom>
            <a:solidFill>
              <a:srgbClr val="000080"/>
            </a:solidFill>
          </p:spPr>
          <p:txBody>
            <a:bodyPr wrap="square" lIns="0" tIns="0" rIns="0" bIns="0" rtlCol="0"/>
            <a:lstStyle/>
            <a:p>
              <a:endParaRPr/>
            </a:p>
          </p:txBody>
        </p:sp>
        <p:sp>
          <p:nvSpPr>
            <p:cNvPr id="14" name="object 14"/>
            <p:cNvSpPr/>
            <p:nvPr/>
          </p:nvSpPr>
          <p:spPr>
            <a:xfrm>
              <a:off x="3169428" y="2270762"/>
              <a:ext cx="50165" cy="49530"/>
            </a:xfrm>
            <a:custGeom>
              <a:avLst/>
              <a:gdLst/>
              <a:ahLst/>
              <a:cxnLst/>
              <a:rect l="l" t="t" r="r" b="b"/>
              <a:pathLst>
                <a:path w="50164" h="49530">
                  <a:moveTo>
                    <a:pt x="24953" y="0"/>
                  </a:moveTo>
                  <a:lnTo>
                    <a:pt x="49579" y="24817"/>
                  </a:lnTo>
                  <a:lnTo>
                    <a:pt x="24953" y="49416"/>
                  </a:lnTo>
                  <a:lnTo>
                    <a:pt x="0" y="24817"/>
                  </a:lnTo>
                  <a:lnTo>
                    <a:pt x="24953" y="0"/>
                  </a:lnTo>
                  <a:close/>
                </a:path>
              </a:pathLst>
            </a:custGeom>
            <a:ln w="8204">
              <a:solidFill>
                <a:srgbClr val="000080"/>
              </a:solidFill>
            </a:ln>
          </p:spPr>
          <p:txBody>
            <a:bodyPr wrap="square" lIns="0" tIns="0" rIns="0" bIns="0" rtlCol="0"/>
            <a:lstStyle/>
            <a:p>
              <a:endParaRPr/>
            </a:p>
          </p:txBody>
        </p:sp>
        <p:sp>
          <p:nvSpPr>
            <p:cNvPr id="15" name="object 15"/>
            <p:cNvSpPr/>
            <p:nvPr/>
          </p:nvSpPr>
          <p:spPr>
            <a:xfrm>
              <a:off x="4008557" y="2270762"/>
              <a:ext cx="49530" cy="49530"/>
            </a:xfrm>
            <a:custGeom>
              <a:avLst/>
              <a:gdLst/>
              <a:ahLst/>
              <a:cxnLst/>
              <a:rect l="l" t="t" r="r" b="b"/>
              <a:pathLst>
                <a:path w="49529"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16" name="object 16"/>
            <p:cNvSpPr/>
            <p:nvPr/>
          </p:nvSpPr>
          <p:spPr>
            <a:xfrm>
              <a:off x="4008557" y="2270762"/>
              <a:ext cx="49530" cy="49530"/>
            </a:xfrm>
            <a:custGeom>
              <a:avLst/>
              <a:gdLst/>
              <a:ahLst/>
              <a:cxnLst/>
              <a:rect l="l" t="t" r="r" b="b"/>
              <a:pathLst>
                <a:path w="49529"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grpSp>
      <p:sp>
        <p:nvSpPr>
          <p:cNvPr id="17" name="object 17"/>
          <p:cNvSpPr/>
          <p:nvPr/>
        </p:nvSpPr>
        <p:spPr>
          <a:xfrm>
            <a:off x="5976693" y="2147439"/>
            <a:ext cx="0" cy="1473200"/>
          </a:xfrm>
          <a:custGeom>
            <a:avLst/>
            <a:gdLst/>
            <a:ahLst/>
            <a:cxnLst/>
            <a:rect l="l" t="t" r="r" b="b"/>
            <a:pathLst>
              <a:path h="1473200">
                <a:moveTo>
                  <a:pt x="0" y="0"/>
                </a:moveTo>
                <a:lnTo>
                  <a:pt x="0" y="1472661"/>
                </a:lnTo>
              </a:path>
            </a:pathLst>
          </a:custGeom>
          <a:ln w="8208">
            <a:solidFill>
              <a:srgbClr val="808080"/>
            </a:solidFill>
          </a:ln>
        </p:spPr>
        <p:txBody>
          <a:bodyPr wrap="square" lIns="0" tIns="0" rIns="0" bIns="0" rtlCol="0"/>
          <a:lstStyle/>
          <a:p>
            <a:endParaRPr/>
          </a:p>
        </p:txBody>
      </p:sp>
      <p:sp>
        <p:nvSpPr>
          <p:cNvPr id="18" name="object 18"/>
          <p:cNvSpPr txBox="1"/>
          <p:nvPr/>
        </p:nvSpPr>
        <p:spPr>
          <a:xfrm>
            <a:off x="3340337" y="1710872"/>
            <a:ext cx="1480185" cy="171201"/>
          </a:xfrm>
          <a:prstGeom prst="rect">
            <a:avLst/>
          </a:prstGeom>
        </p:spPr>
        <p:txBody>
          <a:bodyPr vert="horz" wrap="square" lIns="0" tIns="17145" rIns="0" bIns="0" rtlCol="0">
            <a:spAutoFit/>
          </a:bodyPr>
          <a:lstStyle/>
          <a:p>
            <a:pPr>
              <a:spcBef>
                <a:spcPts val="135"/>
              </a:spcBef>
            </a:pPr>
            <a:r>
              <a:rPr sz="1000" b="1" spc="20" dirty="0">
                <a:latin typeface="Arial"/>
                <a:cs typeface="Arial"/>
              </a:rPr>
              <a:t>consatnt</a:t>
            </a:r>
            <a:r>
              <a:rPr sz="1000" b="1" spc="-60" dirty="0">
                <a:latin typeface="Arial"/>
                <a:cs typeface="Arial"/>
              </a:rPr>
              <a:t> </a:t>
            </a:r>
            <a:r>
              <a:rPr sz="1000" b="1" spc="10" dirty="0">
                <a:latin typeface="Arial"/>
                <a:cs typeface="Arial"/>
              </a:rPr>
              <a:t>factor</a:t>
            </a:r>
            <a:r>
              <a:rPr sz="1000" b="1" spc="-50" dirty="0">
                <a:latin typeface="Arial"/>
                <a:cs typeface="Arial"/>
              </a:rPr>
              <a:t> </a:t>
            </a:r>
            <a:r>
              <a:rPr sz="1000" b="1" spc="5" dirty="0">
                <a:latin typeface="Arial"/>
                <a:cs typeface="Arial"/>
              </a:rPr>
              <a:t>G(s)</a:t>
            </a:r>
            <a:r>
              <a:rPr sz="1000" b="1" spc="-60" dirty="0">
                <a:latin typeface="Arial"/>
                <a:cs typeface="Arial"/>
              </a:rPr>
              <a:t> </a:t>
            </a:r>
            <a:r>
              <a:rPr sz="1000" b="1" spc="20" dirty="0">
                <a:latin typeface="Arial"/>
                <a:cs typeface="Arial"/>
              </a:rPr>
              <a:t>=</a:t>
            </a:r>
            <a:r>
              <a:rPr sz="1000" b="1" spc="-55" dirty="0">
                <a:latin typeface="Arial"/>
                <a:cs typeface="Arial"/>
              </a:rPr>
              <a:t> </a:t>
            </a:r>
            <a:r>
              <a:rPr sz="1000" b="1" spc="25" dirty="0">
                <a:latin typeface="Arial"/>
                <a:cs typeface="Arial"/>
              </a:rPr>
              <a:t>K</a:t>
            </a:r>
            <a:endParaRPr sz="1000">
              <a:latin typeface="Arial"/>
              <a:cs typeface="Arial"/>
            </a:endParaRPr>
          </a:p>
        </p:txBody>
      </p:sp>
      <p:sp>
        <p:nvSpPr>
          <p:cNvPr id="19" name="object 19"/>
          <p:cNvSpPr txBox="1"/>
          <p:nvPr/>
        </p:nvSpPr>
        <p:spPr>
          <a:xfrm>
            <a:off x="2394496" y="3545631"/>
            <a:ext cx="162560" cy="142347"/>
          </a:xfrm>
          <a:prstGeom prst="rect">
            <a:avLst/>
          </a:prstGeom>
        </p:spPr>
        <p:txBody>
          <a:bodyPr vert="horz" wrap="square" lIns="0" tIns="11430" rIns="0" bIns="0" rtlCol="0">
            <a:spAutoFit/>
          </a:bodyPr>
          <a:lstStyle/>
          <a:p>
            <a:pPr>
              <a:spcBef>
                <a:spcPts val="90"/>
              </a:spcBef>
            </a:pPr>
            <a:r>
              <a:rPr sz="850" spc="-30" dirty="0">
                <a:latin typeface="Arial MT"/>
                <a:cs typeface="Arial MT"/>
              </a:rPr>
              <a:t>-</a:t>
            </a:r>
            <a:r>
              <a:rPr sz="850" spc="-25" dirty="0">
                <a:latin typeface="Arial MT"/>
                <a:cs typeface="Arial MT"/>
              </a:rPr>
              <a:t>2</a:t>
            </a:r>
            <a:r>
              <a:rPr sz="850" spc="-5" dirty="0">
                <a:latin typeface="Arial MT"/>
                <a:cs typeface="Arial MT"/>
              </a:rPr>
              <a:t>0</a:t>
            </a:r>
            <a:endParaRPr sz="850">
              <a:latin typeface="Arial MT"/>
              <a:cs typeface="Arial MT"/>
            </a:endParaRPr>
          </a:p>
        </p:txBody>
      </p:sp>
      <p:sp>
        <p:nvSpPr>
          <p:cNvPr id="20" name="object 20"/>
          <p:cNvSpPr txBox="1"/>
          <p:nvPr/>
        </p:nvSpPr>
        <p:spPr>
          <a:xfrm>
            <a:off x="2485063" y="3052011"/>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0</a:t>
            </a:r>
            <a:endParaRPr sz="850">
              <a:latin typeface="Arial MT"/>
              <a:cs typeface="Arial MT"/>
            </a:endParaRPr>
          </a:p>
        </p:txBody>
      </p:sp>
      <p:sp>
        <p:nvSpPr>
          <p:cNvPr id="21" name="object 21"/>
          <p:cNvSpPr txBox="1"/>
          <p:nvPr/>
        </p:nvSpPr>
        <p:spPr>
          <a:xfrm>
            <a:off x="2427605" y="2558445"/>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20</a:t>
            </a:r>
            <a:endParaRPr sz="850">
              <a:latin typeface="Arial MT"/>
              <a:cs typeface="Arial MT"/>
            </a:endParaRPr>
          </a:p>
        </p:txBody>
      </p:sp>
      <p:sp>
        <p:nvSpPr>
          <p:cNvPr id="22" name="object 22"/>
          <p:cNvSpPr txBox="1"/>
          <p:nvPr/>
        </p:nvSpPr>
        <p:spPr>
          <a:xfrm>
            <a:off x="2427605" y="2064824"/>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40</a:t>
            </a:r>
            <a:endParaRPr sz="850">
              <a:latin typeface="Arial MT"/>
              <a:cs typeface="Arial MT"/>
            </a:endParaRPr>
          </a:p>
        </p:txBody>
      </p:sp>
      <p:sp>
        <p:nvSpPr>
          <p:cNvPr id="23" name="object 23"/>
          <p:cNvSpPr txBox="1"/>
          <p:nvPr/>
        </p:nvSpPr>
        <p:spPr>
          <a:xfrm>
            <a:off x="2970460" y="3208351"/>
            <a:ext cx="1625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5" dirty="0">
                <a:latin typeface="Arial MT"/>
                <a:cs typeface="Arial MT"/>
              </a:rPr>
              <a:t>1</a:t>
            </a:r>
            <a:endParaRPr sz="850">
              <a:latin typeface="Arial MT"/>
              <a:cs typeface="Arial MT"/>
            </a:endParaRPr>
          </a:p>
        </p:txBody>
      </p:sp>
      <p:sp>
        <p:nvSpPr>
          <p:cNvPr id="24" name="object 24"/>
          <p:cNvSpPr txBox="1"/>
          <p:nvPr/>
        </p:nvSpPr>
        <p:spPr>
          <a:xfrm>
            <a:off x="3858676" y="3208351"/>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1</a:t>
            </a:r>
            <a:endParaRPr sz="850">
              <a:latin typeface="Arial MT"/>
              <a:cs typeface="Arial MT"/>
            </a:endParaRPr>
          </a:p>
        </p:txBody>
      </p:sp>
      <p:sp>
        <p:nvSpPr>
          <p:cNvPr id="25" name="object 25"/>
          <p:cNvSpPr txBox="1"/>
          <p:nvPr/>
        </p:nvSpPr>
        <p:spPr>
          <a:xfrm>
            <a:off x="4656436" y="3208351"/>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endParaRPr sz="850">
              <a:latin typeface="Arial MT"/>
              <a:cs typeface="Arial MT"/>
            </a:endParaRPr>
          </a:p>
        </p:txBody>
      </p:sp>
      <p:sp>
        <p:nvSpPr>
          <p:cNvPr id="26" name="object 26"/>
          <p:cNvSpPr txBox="1"/>
          <p:nvPr/>
        </p:nvSpPr>
        <p:spPr>
          <a:xfrm>
            <a:off x="5470829" y="3208351"/>
            <a:ext cx="18542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endParaRPr sz="850">
              <a:latin typeface="Arial MT"/>
              <a:cs typeface="Arial MT"/>
            </a:endParaRPr>
          </a:p>
        </p:txBody>
      </p:sp>
      <p:sp>
        <p:nvSpPr>
          <p:cNvPr id="27" name="object 27"/>
          <p:cNvSpPr txBox="1"/>
          <p:nvPr/>
        </p:nvSpPr>
        <p:spPr>
          <a:xfrm>
            <a:off x="4154731" y="3726844"/>
            <a:ext cx="292735"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10" dirty="0">
                <a:latin typeface="Arial"/>
                <a:cs typeface="Arial"/>
              </a:rPr>
              <a:t>w</a:t>
            </a:r>
            <a:endParaRPr sz="850">
              <a:latin typeface="Arial"/>
              <a:cs typeface="Arial"/>
            </a:endParaRPr>
          </a:p>
        </p:txBody>
      </p:sp>
      <p:sp>
        <p:nvSpPr>
          <p:cNvPr id="28" name="object 28"/>
          <p:cNvSpPr txBox="1"/>
          <p:nvPr/>
        </p:nvSpPr>
        <p:spPr>
          <a:xfrm>
            <a:off x="2202862" y="2461608"/>
            <a:ext cx="130805" cy="862965"/>
          </a:xfrm>
          <a:prstGeom prst="rect">
            <a:avLst/>
          </a:prstGeom>
        </p:spPr>
        <p:txBody>
          <a:bodyPr vert="vert270" wrap="square" lIns="0" tIns="1270" rIns="0" bIns="0" rtlCol="0">
            <a:spAutoFit/>
          </a:bodyPr>
          <a:lstStyle/>
          <a:p>
            <a:pPr marL="12700">
              <a:spcBef>
                <a:spcPts val="10"/>
              </a:spcBef>
            </a:pPr>
            <a:r>
              <a:rPr sz="850" b="1" spc="-5" dirty="0">
                <a:latin typeface="Arial"/>
                <a:cs typeface="Arial"/>
              </a:rPr>
              <a:t>magnitude</a:t>
            </a:r>
            <a:r>
              <a:rPr sz="850" b="1" spc="-30" dirty="0">
                <a:latin typeface="Arial"/>
                <a:cs typeface="Arial"/>
              </a:rPr>
              <a:t> </a:t>
            </a:r>
            <a:r>
              <a:rPr sz="850" b="1" spc="5" dirty="0">
                <a:latin typeface="Arial"/>
                <a:cs typeface="Arial"/>
              </a:rPr>
              <a:t>in</a:t>
            </a:r>
            <a:r>
              <a:rPr sz="850" b="1" spc="-10" dirty="0">
                <a:latin typeface="Arial"/>
                <a:cs typeface="Arial"/>
              </a:rPr>
              <a:t> db</a:t>
            </a:r>
            <a:endParaRPr sz="850">
              <a:latin typeface="Arial"/>
              <a:cs typeface="Arial"/>
            </a:endParaRPr>
          </a:p>
        </p:txBody>
      </p:sp>
      <p:sp>
        <p:nvSpPr>
          <p:cNvPr id="29" name="object 29"/>
          <p:cNvSpPr/>
          <p:nvPr/>
        </p:nvSpPr>
        <p:spPr>
          <a:xfrm>
            <a:off x="2098443" y="16415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grpSp>
        <p:nvGrpSpPr>
          <p:cNvPr id="30" name="object 30"/>
          <p:cNvGrpSpPr/>
          <p:nvPr/>
        </p:nvGrpSpPr>
        <p:grpSpPr>
          <a:xfrm>
            <a:off x="6209116" y="1713594"/>
            <a:ext cx="3956685" cy="2361565"/>
            <a:chOff x="4685115" y="1713593"/>
            <a:chExt cx="3956685" cy="2361565"/>
          </a:xfrm>
        </p:grpSpPr>
        <p:sp>
          <p:nvSpPr>
            <p:cNvPr id="31" name="object 31"/>
            <p:cNvSpPr/>
            <p:nvPr/>
          </p:nvSpPr>
          <p:spPr>
            <a:xfrm>
              <a:off x="4689242" y="17177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32" name="object 32"/>
            <p:cNvSpPr/>
            <p:nvPr/>
          </p:nvSpPr>
          <p:spPr>
            <a:xfrm>
              <a:off x="5219786" y="2223639"/>
              <a:ext cx="3340100" cy="1481455"/>
            </a:xfrm>
            <a:custGeom>
              <a:avLst/>
              <a:gdLst/>
              <a:ahLst/>
              <a:cxnLst/>
              <a:rect l="l" t="t" r="r" b="b"/>
              <a:pathLst>
                <a:path w="3340100" h="1481454">
                  <a:moveTo>
                    <a:pt x="0" y="1480861"/>
                  </a:moveTo>
                  <a:lnTo>
                    <a:pt x="3339498" y="1480861"/>
                  </a:lnTo>
                </a:path>
                <a:path w="3340100" h="1481454">
                  <a:moveTo>
                    <a:pt x="0" y="1110509"/>
                  </a:moveTo>
                  <a:lnTo>
                    <a:pt x="3339498" y="1110509"/>
                  </a:lnTo>
                </a:path>
                <a:path w="3340100" h="1481454">
                  <a:moveTo>
                    <a:pt x="0" y="370078"/>
                  </a:moveTo>
                  <a:lnTo>
                    <a:pt x="3339498" y="370078"/>
                  </a:lnTo>
                </a:path>
                <a:path w="3340100" h="1481454">
                  <a:moveTo>
                    <a:pt x="0" y="0"/>
                  </a:moveTo>
                  <a:lnTo>
                    <a:pt x="3339498" y="0"/>
                  </a:lnTo>
                </a:path>
              </a:pathLst>
            </a:custGeom>
            <a:ln w="8204">
              <a:solidFill>
                <a:srgbClr val="000000"/>
              </a:solidFill>
            </a:ln>
          </p:spPr>
          <p:txBody>
            <a:bodyPr wrap="square" lIns="0" tIns="0" rIns="0" bIns="0" rtlCol="0"/>
            <a:lstStyle/>
            <a:p>
              <a:endParaRPr/>
            </a:p>
          </p:txBody>
        </p:sp>
        <p:sp>
          <p:nvSpPr>
            <p:cNvPr id="33" name="object 33"/>
            <p:cNvSpPr/>
            <p:nvPr/>
          </p:nvSpPr>
          <p:spPr>
            <a:xfrm>
              <a:off x="5219786" y="2223639"/>
              <a:ext cx="3347720" cy="1481455"/>
            </a:xfrm>
            <a:custGeom>
              <a:avLst/>
              <a:gdLst/>
              <a:ahLst/>
              <a:cxnLst/>
              <a:rect l="l" t="t" r="r" b="b"/>
              <a:pathLst>
                <a:path w="3347720" h="1481454">
                  <a:moveTo>
                    <a:pt x="0" y="0"/>
                  </a:moveTo>
                  <a:lnTo>
                    <a:pt x="3339498" y="0"/>
                  </a:lnTo>
                </a:path>
                <a:path w="3347720" h="1481454">
                  <a:moveTo>
                    <a:pt x="3347706" y="0"/>
                  </a:moveTo>
                  <a:lnTo>
                    <a:pt x="3347706" y="1472661"/>
                  </a:lnTo>
                </a:path>
                <a:path w="3347720" h="1481454">
                  <a:moveTo>
                    <a:pt x="3347706" y="1480861"/>
                  </a:moveTo>
                  <a:lnTo>
                    <a:pt x="8208" y="1480861"/>
                  </a:lnTo>
                </a:path>
                <a:path w="3347720" h="1481454">
                  <a:moveTo>
                    <a:pt x="0" y="1480861"/>
                  </a:moveTo>
                  <a:lnTo>
                    <a:pt x="0" y="8199"/>
                  </a:lnTo>
                </a:path>
              </a:pathLst>
            </a:custGeom>
            <a:ln w="8204">
              <a:solidFill>
                <a:srgbClr val="808080"/>
              </a:solidFill>
            </a:ln>
          </p:spPr>
          <p:txBody>
            <a:bodyPr wrap="square" lIns="0" tIns="0" rIns="0" bIns="0" rtlCol="0"/>
            <a:lstStyle/>
            <a:p>
              <a:endParaRPr/>
            </a:p>
          </p:txBody>
        </p:sp>
        <p:sp>
          <p:nvSpPr>
            <p:cNvPr id="34" name="object 34"/>
            <p:cNvSpPr/>
            <p:nvPr/>
          </p:nvSpPr>
          <p:spPr>
            <a:xfrm>
              <a:off x="5186952" y="2223639"/>
              <a:ext cx="3380740" cy="1481455"/>
            </a:xfrm>
            <a:custGeom>
              <a:avLst/>
              <a:gdLst/>
              <a:ahLst/>
              <a:cxnLst/>
              <a:rect l="l" t="t" r="r" b="b"/>
              <a:pathLst>
                <a:path w="3380740" h="1481454">
                  <a:moveTo>
                    <a:pt x="32834" y="0"/>
                  </a:moveTo>
                  <a:lnTo>
                    <a:pt x="32834" y="1472661"/>
                  </a:lnTo>
                </a:path>
                <a:path w="3380740" h="1481454">
                  <a:moveTo>
                    <a:pt x="0" y="1480861"/>
                  </a:moveTo>
                  <a:lnTo>
                    <a:pt x="24625" y="1480861"/>
                  </a:lnTo>
                </a:path>
                <a:path w="3380740" h="1481454">
                  <a:moveTo>
                    <a:pt x="0" y="1110509"/>
                  </a:moveTo>
                  <a:lnTo>
                    <a:pt x="24625" y="1110509"/>
                  </a:lnTo>
                </a:path>
                <a:path w="3380740" h="1481454">
                  <a:moveTo>
                    <a:pt x="0" y="740485"/>
                  </a:moveTo>
                  <a:lnTo>
                    <a:pt x="24625" y="740485"/>
                  </a:lnTo>
                </a:path>
                <a:path w="3380740" h="1481454">
                  <a:moveTo>
                    <a:pt x="0" y="370078"/>
                  </a:moveTo>
                  <a:lnTo>
                    <a:pt x="24625" y="370078"/>
                  </a:lnTo>
                </a:path>
                <a:path w="3380740" h="1481454">
                  <a:moveTo>
                    <a:pt x="0" y="0"/>
                  </a:moveTo>
                  <a:lnTo>
                    <a:pt x="24625" y="0"/>
                  </a:lnTo>
                </a:path>
                <a:path w="3380740" h="1481454">
                  <a:moveTo>
                    <a:pt x="32834" y="740485"/>
                  </a:moveTo>
                  <a:lnTo>
                    <a:pt x="3372332" y="740485"/>
                  </a:lnTo>
                </a:path>
                <a:path w="3380740" h="1481454">
                  <a:moveTo>
                    <a:pt x="32834" y="773284"/>
                  </a:moveTo>
                  <a:lnTo>
                    <a:pt x="32834" y="748685"/>
                  </a:lnTo>
                </a:path>
                <a:path w="3380740" h="1481454">
                  <a:moveTo>
                    <a:pt x="871799" y="773284"/>
                  </a:moveTo>
                  <a:lnTo>
                    <a:pt x="871799" y="748685"/>
                  </a:lnTo>
                </a:path>
                <a:path w="3380740" h="1481454">
                  <a:moveTo>
                    <a:pt x="1710928" y="773284"/>
                  </a:moveTo>
                  <a:lnTo>
                    <a:pt x="1710928" y="748685"/>
                  </a:lnTo>
                </a:path>
                <a:path w="3380740" h="1481454">
                  <a:moveTo>
                    <a:pt x="2541630" y="773284"/>
                  </a:moveTo>
                  <a:lnTo>
                    <a:pt x="2541630" y="748685"/>
                  </a:lnTo>
                </a:path>
                <a:path w="3380740" h="1481454">
                  <a:moveTo>
                    <a:pt x="3380540" y="773284"/>
                  </a:moveTo>
                  <a:lnTo>
                    <a:pt x="3380540" y="748685"/>
                  </a:lnTo>
                </a:path>
              </a:pathLst>
            </a:custGeom>
            <a:ln w="8204">
              <a:solidFill>
                <a:srgbClr val="000000"/>
              </a:solidFill>
            </a:ln>
          </p:spPr>
          <p:txBody>
            <a:bodyPr wrap="square" lIns="0" tIns="0" rIns="0" bIns="0" rtlCol="0"/>
            <a:lstStyle/>
            <a:p>
              <a:endParaRPr/>
            </a:p>
          </p:txBody>
        </p:sp>
        <p:sp>
          <p:nvSpPr>
            <p:cNvPr id="35" name="object 35"/>
            <p:cNvSpPr/>
            <p:nvPr/>
          </p:nvSpPr>
          <p:spPr>
            <a:xfrm>
              <a:off x="5639241" y="2964125"/>
              <a:ext cx="2500630" cy="0"/>
            </a:xfrm>
            <a:custGeom>
              <a:avLst/>
              <a:gdLst/>
              <a:ahLst/>
              <a:cxnLst/>
              <a:rect l="l" t="t" r="r" b="b"/>
              <a:pathLst>
                <a:path w="2500629">
                  <a:moveTo>
                    <a:pt x="0" y="0"/>
                  </a:moveTo>
                  <a:lnTo>
                    <a:pt x="830701" y="0"/>
                  </a:lnTo>
                </a:path>
                <a:path w="2500629">
                  <a:moveTo>
                    <a:pt x="838910" y="0"/>
                  </a:moveTo>
                  <a:lnTo>
                    <a:pt x="1661732" y="0"/>
                  </a:lnTo>
                </a:path>
                <a:path w="2500629">
                  <a:moveTo>
                    <a:pt x="1669940" y="0"/>
                  </a:moveTo>
                  <a:lnTo>
                    <a:pt x="2500533" y="0"/>
                  </a:lnTo>
                </a:path>
              </a:pathLst>
            </a:custGeom>
            <a:ln w="8204">
              <a:solidFill>
                <a:srgbClr val="FF0000"/>
              </a:solidFill>
            </a:ln>
          </p:spPr>
          <p:txBody>
            <a:bodyPr wrap="square" lIns="0" tIns="0" rIns="0" bIns="0" rtlCol="0"/>
            <a:lstStyle/>
            <a:p>
              <a:endParaRPr/>
            </a:p>
          </p:txBody>
        </p:sp>
        <p:sp>
          <p:nvSpPr>
            <p:cNvPr id="36" name="object 36"/>
            <p:cNvSpPr/>
            <p:nvPr/>
          </p:nvSpPr>
          <p:spPr>
            <a:xfrm>
              <a:off x="5614616" y="2939526"/>
              <a:ext cx="49530" cy="49530"/>
            </a:xfrm>
            <a:custGeom>
              <a:avLst/>
              <a:gdLst/>
              <a:ahLst/>
              <a:cxnLst/>
              <a:rect l="l" t="t" r="r" b="b"/>
              <a:pathLst>
                <a:path w="49529" h="49530">
                  <a:moveTo>
                    <a:pt x="24625" y="0"/>
                  </a:moveTo>
                  <a:lnTo>
                    <a:pt x="0" y="24599"/>
                  </a:lnTo>
                  <a:lnTo>
                    <a:pt x="24625" y="49198"/>
                  </a:lnTo>
                  <a:lnTo>
                    <a:pt x="49251" y="24599"/>
                  </a:lnTo>
                  <a:lnTo>
                    <a:pt x="24625" y="0"/>
                  </a:lnTo>
                  <a:close/>
                </a:path>
              </a:pathLst>
            </a:custGeom>
            <a:solidFill>
              <a:srgbClr val="000080"/>
            </a:solidFill>
          </p:spPr>
          <p:txBody>
            <a:bodyPr wrap="square" lIns="0" tIns="0" rIns="0" bIns="0" rtlCol="0"/>
            <a:lstStyle/>
            <a:p>
              <a:endParaRPr/>
            </a:p>
          </p:txBody>
        </p:sp>
        <p:sp>
          <p:nvSpPr>
            <p:cNvPr id="37" name="object 37"/>
            <p:cNvSpPr/>
            <p:nvPr/>
          </p:nvSpPr>
          <p:spPr>
            <a:xfrm>
              <a:off x="5614616" y="2939526"/>
              <a:ext cx="49530" cy="49530"/>
            </a:xfrm>
            <a:custGeom>
              <a:avLst/>
              <a:gdLst/>
              <a:ahLst/>
              <a:cxnLst/>
              <a:rect l="l" t="t" r="r" b="b"/>
              <a:pathLst>
                <a:path w="49529" h="49530">
                  <a:moveTo>
                    <a:pt x="24625" y="0"/>
                  </a:moveTo>
                  <a:lnTo>
                    <a:pt x="49251"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sp>
          <p:nvSpPr>
            <p:cNvPr id="38" name="object 38"/>
            <p:cNvSpPr/>
            <p:nvPr/>
          </p:nvSpPr>
          <p:spPr>
            <a:xfrm>
              <a:off x="6453526" y="2939526"/>
              <a:ext cx="50165" cy="49530"/>
            </a:xfrm>
            <a:custGeom>
              <a:avLst/>
              <a:gdLst/>
              <a:ahLst/>
              <a:cxnLst/>
              <a:rect l="l" t="t" r="r" b="b"/>
              <a:pathLst>
                <a:path w="50165" h="49530">
                  <a:moveTo>
                    <a:pt x="24625" y="0"/>
                  </a:moveTo>
                  <a:lnTo>
                    <a:pt x="0" y="24599"/>
                  </a:lnTo>
                  <a:lnTo>
                    <a:pt x="24625" y="49198"/>
                  </a:lnTo>
                  <a:lnTo>
                    <a:pt x="49579" y="24599"/>
                  </a:lnTo>
                  <a:lnTo>
                    <a:pt x="24625" y="0"/>
                  </a:lnTo>
                  <a:close/>
                </a:path>
              </a:pathLst>
            </a:custGeom>
            <a:solidFill>
              <a:srgbClr val="000080"/>
            </a:solidFill>
          </p:spPr>
          <p:txBody>
            <a:bodyPr wrap="square" lIns="0" tIns="0" rIns="0" bIns="0" rtlCol="0"/>
            <a:lstStyle/>
            <a:p>
              <a:endParaRPr/>
            </a:p>
          </p:txBody>
        </p:sp>
        <p:sp>
          <p:nvSpPr>
            <p:cNvPr id="39" name="object 39"/>
            <p:cNvSpPr/>
            <p:nvPr/>
          </p:nvSpPr>
          <p:spPr>
            <a:xfrm>
              <a:off x="6453526" y="2939526"/>
              <a:ext cx="50165" cy="49530"/>
            </a:xfrm>
            <a:custGeom>
              <a:avLst/>
              <a:gdLst/>
              <a:ahLst/>
              <a:cxnLst/>
              <a:rect l="l" t="t" r="r" b="b"/>
              <a:pathLst>
                <a:path w="50165" h="49530">
                  <a:moveTo>
                    <a:pt x="24625" y="0"/>
                  </a:moveTo>
                  <a:lnTo>
                    <a:pt x="49579"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sp>
          <p:nvSpPr>
            <p:cNvPr id="40" name="object 40"/>
            <p:cNvSpPr/>
            <p:nvPr/>
          </p:nvSpPr>
          <p:spPr>
            <a:xfrm>
              <a:off x="7284228" y="2939526"/>
              <a:ext cx="50165" cy="49530"/>
            </a:xfrm>
            <a:custGeom>
              <a:avLst/>
              <a:gdLst/>
              <a:ahLst/>
              <a:cxnLst/>
              <a:rect l="l" t="t" r="r" b="b"/>
              <a:pathLst>
                <a:path w="50165" h="49530">
                  <a:moveTo>
                    <a:pt x="24953" y="0"/>
                  </a:moveTo>
                  <a:lnTo>
                    <a:pt x="0" y="24599"/>
                  </a:lnTo>
                  <a:lnTo>
                    <a:pt x="24953" y="49198"/>
                  </a:lnTo>
                  <a:lnTo>
                    <a:pt x="49579" y="24599"/>
                  </a:lnTo>
                  <a:lnTo>
                    <a:pt x="24953" y="0"/>
                  </a:lnTo>
                  <a:close/>
                </a:path>
              </a:pathLst>
            </a:custGeom>
            <a:solidFill>
              <a:srgbClr val="000080"/>
            </a:solidFill>
          </p:spPr>
          <p:txBody>
            <a:bodyPr wrap="square" lIns="0" tIns="0" rIns="0" bIns="0" rtlCol="0"/>
            <a:lstStyle/>
            <a:p>
              <a:endParaRPr/>
            </a:p>
          </p:txBody>
        </p:sp>
        <p:sp>
          <p:nvSpPr>
            <p:cNvPr id="41" name="object 41"/>
            <p:cNvSpPr/>
            <p:nvPr/>
          </p:nvSpPr>
          <p:spPr>
            <a:xfrm>
              <a:off x="7284228" y="2939526"/>
              <a:ext cx="50165" cy="49530"/>
            </a:xfrm>
            <a:custGeom>
              <a:avLst/>
              <a:gdLst/>
              <a:ahLst/>
              <a:cxnLst/>
              <a:rect l="l" t="t" r="r" b="b"/>
              <a:pathLst>
                <a:path w="50165" h="49530">
                  <a:moveTo>
                    <a:pt x="24953" y="0"/>
                  </a:moveTo>
                  <a:lnTo>
                    <a:pt x="49579" y="24599"/>
                  </a:lnTo>
                  <a:lnTo>
                    <a:pt x="24953" y="49198"/>
                  </a:lnTo>
                  <a:lnTo>
                    <a:pt x="0" y="24599"/>
                  </a:lnTo>
                  <a:lnTo>
                    <a:pt x="24953" y="0"/>
                  </a:lnTo>
                  <a:close/>
                </a:path>
              </a:pathLst>
            </a:custGeom>
            <a:ln w="8204">
              <a:solidFill>
                <a:srgbClr val="000080"/>
              </a:solidFill>
            </a:ln>
          </p:spPr>
          <p:txBody>
            <a:bodyPr wrap="square" lIns="0" tIns="0" rIns="0" bIns="0" rtlCol="0"/>
            <a:lstStyle/>
            <a:p>
              <a:endParaRPr/>
            </a:p>
          </p:txBody>
        </p:sp>
        <p:sp>
          <p:nvSpPr>
            <p:cNvPr id="42" name="object 42"/>
            <p:cNvSpPr/>
            <p:nvPr/>
          </p:nvSpPr>
          <p:spPr>
            <a:xfrm>
              <a:off x="8123357" y="2939526"/>
              <a:ext cx="49530" cy="49530"/>
            </a:xfrm>
            <a:custGeom>
              <a:avLst/>
              <a:gdLst/>
              <a:ahLst/>
              <a:cxnLst/>
              <a:rect l="l" t="t" r="r" b="b"/>
              <a:pathLst>
                <a:path w="49529" h="49530">
                  <a:moveTo>
                    <a:pt x="24625" y="0"/>
                  </a:moveTo>
                  <a:lnTo>
                    <a:pt x="0" y="24599"/>
                  </a:lnTo>
                  <a:lnTo>
                    <a:pt x="24625" y="49198"/>
                  </a:lnTo>
                  <a:lnTo>
                    <a:pt x="49251" y="24599"/>
                  </a:lnTo>
                  <a:lnTo>
                    <a:pt x="24625" y="0"/>
                  </a:lnTo>
                  <a:close/>
                </a:path>
              </a:pathLst>
            </a:custGeom>
            <a:solidFill>
              <a:srgbClr val="000080"/>
            </a:solidFill>
          </p:spPr>
          <p:txBody>
            <a:bodyPr wrap="square" lIns="0" tIns="0" rIns="0" bIns="0" rtlCol="0"/>
            <a:lstStyle/>
            <a:p>
              <a:endParaRPr/>
            </a:p>
          </p:txBody>
        </p:sp>
        <p:sp>
          <p:nvSpPr>
            <p:cNvPr id="43" name="object 43"/>
            <p:cNvSpPr/>
            <p:nvPr/>
          </p:nvSpPr>
          <p:spPr>
            <a:xfrm>
              <a:off x="8123357" y="2939526"/>
              <a:ext cx="49530" cy="49530"/>
            </a:xfrm>
            <a:custGeom>
              <a:avLst/>
              <a:gdLst/>
              <a:ahLst/>
              <a:cxnLst/>
              <a:rect l="l" t="t" r="r" b="b"/>
              <a:pathLst>
                <a:path w="49529" h="49530">
                  <a:moveTo>
                    <a:pt x="24625" y="0"/>
                  </a:moveTo>
                  <a:lnTo>
                    <a:pt x="49251"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grpSp>
      <p:sp>
        <p:nvSpPr>
          <p:cNvPr id="44" name="object 44"/>
          <p:cNvSpPr txBox="1"/>
          <p:nvPr/>
        </p:nvSpPr>
        <p:spPr>
          <a:xfrm>
            <a:off x="7455137" y="1787072"/>
            <a:ext cx="1480185" cy="171201"/>
          </a:xfrm>
          <a:prstGeom prst="rect">
            <a:avLst/>
          </a:prstGeom>
        </p:spPr>
        <p:txBody>
          <a:bodyPr vert="horz" wrap="square" lIns="0" tIns="17145" rIns="0" bIns="0" rtlCol="0">
            <a:spAutoFit/>
          </a:bodyPr>
          <a:lstStyle/>
          <a:p>
            <a:pPr>
              <a:spcBef>
                <a:spcPts val="135"/>
              </a:spcBef>
            </a:pPr>
            <a:r>
              <a:rPr sz="1000" b="1" spc="20" dirty="0">
                <a:latin typeface="Arial"/>
                <a:cs typeface="Arial"/>
              </a:rPr>
              <a:t>consatnt</a:t>
            </a:r>
            <a:r>
              <a:rPr sz="1000" b="1" spc="-60" dirty="0">
                <a:latin typeface="Arial"/>
                <a:cs typeface="Arial"/>
              </a:rPr>
              <a:t> </a:t>
            </a:r>
            <a:r>
              <a:rPr sz="1000" b="1" spc="10" dirty="0">
                <a:latin typeface="Arial"/>
                <a:cs typeface="Arial"/>
              </a:rPr>
              <a:t>factor</a:t>
            </a:r>
            <a:r>
              <a:rPr sz="1000" b="1" spc="-50" dirty="0">
                <a:latin typeface="Arial"/>
                <a:cs typeface="Arial"/>
              </a:rPr>
              <a:t> </a:t>
            </a:r>
            <a:r>
              <a:rPr sz="1000" b="1" spc="5" dirty="0">
                <a:latin typeface="Arial"/>
                <a:cs typeface="Arial"/>
              </a:rPr>
              <a:t>G(s)</a:t>
            </a:r>
            <a:r>
              <a:rPr sz="1000" b="1" spc="-60" dirty="0">
                <a:latin typeface="Arial"/>
                <a:cs typeface="Arial"/>
              </a:rPr>
              <a:t> </a:t>
            </a:r>
            <a:r>
              <a:rPr sz="1000" b="1" spc="20" dirty="0">
                <a:latin typeface="Arial"/>
                <a:cs typeface="Arial"/>
              </a:rPr>
              <a:t>=</a:t>
            </a:r>
            <a:r>
              <a:rPr sz="1000" b="1" spc="-55" dirty="0">
                <a:latin typeface="Arial"/>
                <a:cs typeface="Arial"/>
              </a:rPr>
              <a:t> </a:t>
            </a:r>
            <a:r>
              <a:rPr sz="1000" b="1" spc="25" dirty="0">
                <a:latin typeface="Arial"/>
                <a:cs typeface="Arial"/>
              </a:rPr>
              <a:t>K</a:t>
            </a:r>
            <a:endParaRPr sz="1000">
              <a:latin typeface="Arial"/>
              <a:cs typeface="Arial"/>
            </a:endParaRPr>
          </a:p>
        </p:txBody>
      </p:sp>
      <p:sp>
        <p:nvSpPr>
          <p:cNvPr id="45" name="object 45"/>
          <p:cNvSpPr txBox="1"/>
          <p:nvPr/>
        </p:nvSpPr>
        <p:spPr>
          <a:xfrm>
            <a:off x="6509296" y="3251753"/>
            <a:ext cx="162560" cy="532197"/>
          </a:xfrm>
          <a:prstGeom prst="rect">
            <a:avLst/>
          </a:prstGeom>
        </p:spPr>
        <p:txBody>
          <a:bodyPr vert="horz" wrap="square" lIns="0" tIns="11430" rIns="0" bIns="0" rtlCol="0">
            <a:spAutoFit/>
          </a:bodyPr>
          <a:lstStyle/>
          <a:p>
            <a:pPr>
              <a:spcBef>
                <a:spcPts val="90"/>
              </a:spcBef>
            </a:pPr>
            <a:r>
              <a:rPr sz="850" spc="-30" dirty="0">
                <a:latin typeface="Arial MT"/>
                <a:cs typeface="Arial MT"/>
              </a:rPr>
              <a:t>-</a:t>
            </a:r>
            <a:r>
              <a:rPr sz="850" spc="-25" dirty="0">
                <a:latin typeface="Arial MT"/>
                <a:cs typeface="Arial MT"/>
              </a:rPr>
              <a:t>4</a:t>
            </a:r>
            <a:r>
              <a:rPr sz="850" spc="-5" dirty="0">
                <a:latin typeface="Arial MT"/>
                <a:cs typeface="Arial MT"/>
              </a:rPr>
              <a:t>5</a:t>
            </a:r>
            <a:endParaRPr sz="850">
              <a:latin typeface="Arial MT"/>
              <a:cs typeface="Arial MT"/>
            </a:endParaRPr>
          </a:p>
          <a:p>
            <a:pPr>
              <a:lnSpc>
                <a:spcPct val="100000"/>
              </a:lnSpc>
            </a:pPr>
            <a:endParaRPr sz="900">
              <a:latin typeface="Arial MT"/>
              <a:cs typeface="Arial MT"/>
            </a:endParaRPr>
          </a:p>
          <a:p>
            <a:pPr>
              <a:spcBef>
                <a:spcPts val="55"/>
              </a:spcBef>
            </a:pPr>
            <a:endParaRPr sz="700">
              <a:latin typeface="Arial MT"/>
              <a:cs typeface="Arial MT"/>
            </a:endParaRPr>
          </a:p>
          <a:p>
            <a:pPr>
              <a:lnSpc>
                <a:spcPct val="100000"/>
              </a:lnSpc>
            </a:pPr>
            <a:r>
              <a:rPr sz="850" spc="-30" dirty="0">
                <a:latin typeface="Arial MT"/>
                <a:cs typeface="Arial MT"/>
              </a:rPr>
              <a:t>-</a:t>
            </a:r>
            <a:r>
              <a:rPr sz="850" spc="-25" dirty="0">
                <a:latin typeface="Arial MT"/>
                <a:cs typeface="Arial MT"/>
              </a:rPr>
              <a:t>9</a:t>
            </a:r>
            <a:r>
              <a:rPr sz="850" spc="-5" dirty="0">
                <a:latin typeface="Arial MT"/>
                <a:cs typeface="Arial MT"/>
              </a:rPr>
              <a:t>0</a:t>
            </a:r>
            <a:endParaRPr sz="850">
              <a:latin typeface="Arial MT"/>
              <a:cs typeface="Arial MT"/>
            </a:endParaRPr>
          </a:p>
        </p:txBody>
      </p:sp>
      <p:sp>
        <p:nvSpPr>
          <p:cNvPr id="46" name="object 46"/>
          <p:cNvSpPr txBox="1"/>
          <p:nvPr/>
        </p:nvSpPr>
        <p:spPr>
          <a:xfrm>
            <a:off x="6542405" y="2141024"/>
            <a:ext cx="130175" cy="922047"/>
          </a:xfrm>
          <a:prstGeom prst="rect">
            <a:avLst/>
          </a:prstGeom>
        </p:spPr>
        <p:txBody>
          <a:bodyPr vert="horz" wrap="square" lIns="0" tIns="11430" rIns="0" bIns="0" rtlCol="0">
            <a:spAutoFit/>
          </a:bodyPr>
          <a:lstStyle/>
          <a:p>
            <a:pPr>
              <a:spcBef>
                <a:spcPts val="90"/>
              </a:spcBef>
            </a:pPr>
            <a:r>
              <a:rPr sz="850" spc="-25" dirty="0">
                <a:latin typeface="Arial MT"/>
                <a:cs typeface="Arial MT"/>
              </a:rPr>
              <a:t>90</a:t>
            </a:r>
            <a:endParaRPr sz="850">
              <a:latin typeface="Arial MT"/>
              <a:cs typeface="Arial MT"/>
            </a:endParaRPr>
          </a:p>
          <a:p>
            <a:pPr>
              <a:lnSpc>
                <a:spcPct val="100000"/>
              </a:lnSpc>
            </a:pPr>
            <a:endParaRPr sz="900">
              <a:latin typeface="Arial MT"/>
              <a:cs typeface="Arial MT"/>
            </a:endParaRPr>
          </a:p>
          <a:p>
            <a:pPr>
              <a:spcBef>
                <a:spcPts val="55"/>
              </a:spcBef>
            </a:pPr>
            <a:endParaRPr sz="700">
              <a:latin typeface="Arial MT"/>
              <a:cs typeface="Arial MT"/>
            </a:endParaRPr>
          </a:p>
          <a:p>
            <a:pPr>
              <a:lnSpc>
                <a:spcPct val="100000"/>
              </a:lnSpc>
            </a:pPr>
            <a:r>
              <a:rPr sz="850" spc="-25" dirty="0">
                <a:latin typeface="Arial MT"/>
                <a:cs typeface="Arial MT"/>
              </a:rPr>
              <a:t>45</a:t>
            </a:r>
            <a:endParaRPr sz="850">
              <a:latin typeface="Arial MT"/>
              <a:cs typeface="Arial MT"/>
            </a:endParaRPr>
          </a:p>
          <a:p>
            <a:pPr>
              <a:lnSpc>
                <a:spcPct val="100000"/>
              </a:lnSpc>
            </a:pPr>
            <a:endParaRPr sz="900">
              <a:latin typeface="Arial MT"/>
              <a:cs typeface="Arial MT"/>
            </a:endParaRPr>
          </a:p>
          <a:p>
            <a:pPr>
              <a:spcBef>
                <a:spcPts val="55"/>
              </a:spcBef>
            </a:pPr>
            <a:endParaRPr sz="700">
              <a:latin typeface="Arial MT"/>
              <a:cs typeface="Arial MT"/>
            </a:endParaRPr>
          </a:p>
          <a:p>
            <a:pPr marL="57150"/>
            <a:r>
              <a:rPr sz="850" spc="-5" dirty="0">
                <a:latin typeface="Arial MT"/>
                <a:cs typeface="Arial MT"/>
              </a:rPr>
              <a:t>0</a:t>
            </a:r>
            <a:endParaRPr sz="850">
              <a:latin typeface="Arial MT"/>
              <a:cs typeface="Arial MT"/>
            </a:endParaRPr>
          </a:p>
        </p:txBody>
      </p:sp>
      <p:sp>
        <p:nvSpPr>
          <p:cNvPr id="47" name="object 47"/>
          <p:cNvSpPr txBox="1"/>
          <p:nvPr/>
        </p:nvSpPr>
        <p:spPr>
          <a:xfrm>
            <a:off x="7085260" y="3037741"/>
            <a:ext cx="1625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5" dirty="0">
                <a:latin typeface="Arial MT"/>
                <a:cs typeface="Arial MT"/>
              </a:rPr>
              <a:t>1</a:t>
            </a:r>
            <a:endParaRPr sz="850">
              <a:latin typeface="Arial MT"/>
              <a:cs typeface="Arial MT"/>
            </a:endParaRPr>
          </a:p>
        </p:txBody>
      </p:sp>
      <p:sp>
        <p:nvSpPr>
          <p:cNvPr id="48" name="object 48"/>
          <p:cNvSpPr txBox="1"/>
          <p:nvPr/>
        </p:nvSpPr>
        <p:spPr>
          <a:xfrm>
            <a:off x="7973476" y="3037741"/>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1</a:t>
            </a:r>
            <a:endParaRPr sz="850">
              <a:latin typeface="Arial MT"/>
              <a:cs typeface="Arial MT"/>
            </a:endParaRPr>
          </a:p>
        </p:txBody>
      </p:sp>
      <p:sp>
        <p:nvSpPr>
          <p:cNvPr id="49" name="object 49"/>
          <p:cNvSpPr txBox="1"/>
          <p:nvPr/>
        </p:nvSpPr>
        <p:spPr>
          <a:xfrm>
            <a:off x="8771236" y="3037741"/>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endParaRPr sz="850">
              <a:latin typeface="Arial MT"/>
              <a:cs typeface="Arial MT"/>
            </a:endParaRPr>
          </a:p>
        </p:txBody>
      </p:sp>
      <p:sp>
        <p:nvSpPr>
          <p:cNvPr id="50" name="object 50"/>
          <p:cNvSpPr txBox="1"/>
          <p:nvPr/>
        </p:nvSpPr>
        <p:spPr>
          <a:xfrm>
            <a:off x="9585629" y="3037741"/>
            <a:ext cx="18542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endParaRPr sz="850">
              <a:latin typeface="Arial MT"/>
              <a:cs typeface="Arial MT"/>
            </a:endParaRPr>
          </a:p>
        </p:txBody>
      </p:sp>
      <p:sp>
        <p:nvSpPr>
          <p:cNvPr id="51" name="object 51"/>
          <p:cNvSpPr txBox="1"/>
          <p:nvPr/>
        </p:nvSpPr>
        <p:spPr>
          <a:xfrm>
            <a:off x="8269531" y="3803044"/>
            <a:ext cx="292735"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10" dirty="0">
                <a:latin typeface="Arial"/>
                <a:cs typeface="Arial"/>
              </a:rPr>
              <a:t>w</a:t>
            </a:r>
            <a:endParaRPr sz="850">
              <a:latin typeface="Arial"/>
              <a:cs typeface="Arial"/>
            </a:endParaRPr>
          </a:p>
        </p:txBody>
      </p:sp>
      <p:sp>
        <p:nvSpPr>
          <p:cNvPr id="52" name="object 52"/>
          <p:cNvSpPr txBox="1"/>
          <p:nvPr/>
        </p:nvSpPr>
        <p:spPr>
          <a:xfrm>
            <a:off x="6317662" y="2479681"/>
            <a:ext cx="130805" cy="995044"/>
          </a:xfrm>
          <a:prstGeom prst="rect">
            <a:avLst/>
          </a:prstGeom>
        </p:spPr>
        <p:txBody>
          <a:bodyPr vert="vert270" wrap="square" lIns="0" tIns="1270" rIns="0" bIns="0" rtlCol="0">
            <a:spAutoFit/>
          </a:bodyPr>
          <a:lstStyle/>
          <a:p>
            <a:pPr marL="12700">
              <a:spcBef>
                <a:spcPts val="10"/>
              </a:spcBef>
            </a:pPr>
            <a:r>
              <a:rPr sz="850" b="1" spc="-15" dirty="0">
                <a:latin typeface="Arial"/>
                <a:cs typeface="Arial"/>
              </a:rPr>
              <a:t>phase </a:t>
            </a:r>
            <a:r>
              <a:rPr sz="850" b="1" spc="-5" dirty="0">
                <a:latin typeface="Arial"/>
                <a:cs typeface="Arial"/>
              </a:rPr>
              <a:t>angle</a:t>
            </a:r>
            <a:r>
              <a:rPr sz="850" b="1" spc="-15" dirty="0">
                <a:latin typeface="Arial"/>
                <a:cs typeface="Arial"/>
              </a:rPr>
              <a:t> </a:t>
            </a:r>
            <a:r>
              <a:rPr sz="850" b="1" spc="5" dirty="0">
                <a:latin typeface="Arial"/>
                <a:cs typeface="Arial"/>
              </a:rPr>
              <a:t>in</a:t>
            </a:r>
            <a:r>
              <a:rPr sz="850" b="1" dirty="0">
                <a:latin typeface="Arial"/>
                <a:cs typeface="Arial"/>
              </a:rPr>
              <a:t> </a:t>
            </a:r>
            <a:r>
              <a:rPr sz="850" b="1" spc="-10" dirty="0">
                <a:latin typeface="Arial"/>
                <a:cs typeface="Arial"/>
              </a:rPr>
              <a:t>deg</a:t>
            </a:r>
            <a:endParaRPr sz="850">
              <a:latin typeface="Arial"/>
              <a:cs typeface="Arial"/>
            </a:endParaRPr>
          </a:p>
        </p:txBody>
      </p:sp>
      <p:sp>
        <p:nvSpPr>
          <p:cNvPr id="53" name="object 53"/>
          <p:cNvSpPr/>
          <p:nvPr/>
        </p:nvSpPr>
        <p:spPr>
          <a:xfrm>
            <a:off x="6213243" y="17177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54" name="object 54"/>
          <p:cNvSpPr txBox="1"/>
          <p:nvPr/>
        </p:nvSpPr>
        <p:spPr>
          <a:xfrm>
            <a:off x="2517445" y="4522470"/>
            <a:ext cx="7687309" cy="1505540"/>
          </a:xfrm>
          <a:prstGeom prst="rect">
            <a:avLst/>
          </a:prstGeom>
        </p:spPr>
        <p:txBody>
          <a:bodyPr vert="horz" wrap="square" lIns="0" tIns="12700" rIns="0" bIns="0" rtlCol="0">
            <a:spAutoFit/>
          </a:bodyPr>
          <a:lstStyle/>
          <a:p>
            <a:pPr marL="12700">
              <a:spcBef>
                <a:spcPts val="100"/>
              </a:spcBef>
            </a:pPr>
            <a:r>
              <a:rPr sz="2400" spc="-5" dirty="0">
                <a:latin typeface="Arial MT"/>
                <a:cs typeface="Arial MT"/>
              </a:rPr>
              <a:t>Magnitude</a:t>
            </a:r>
            <a:r>
              <a:rPr sz="2400" spc="15" dirty="0">
                <a:latin typeface="Arial MT"/>
                <a:cs typeface="Arial MT"/>
              </a:rPr>
              <a:t> </a:t>
            </a:r>
            <a:r>
              <a:rPr sz="2400" spc="-5" dirty="0">
                <a:latin typeface="Arial MT"/>
                <a:cs typeface="Arial MT"/>
              </a:rPr>
              <a:t>plot</a:t>
            </a:r>
            <a:r>
              <a:rPr sz="2400" spc="10" dirty="0">
                <a:latin typeface="Arial MT"/>
                <a:cs typeface="Arial MT"/>
              </a:rPr>
              <a:t> </a:t>
            </a:r>
            <a:r>
              <a:rPr sz="2400" spc="-5" dirty="0">
                <a:latin typeface="Arial MT"/>
                <a:cs typeface="Arial MT"/>
              </a:rPr>
              <a:t>is</a:t>
            </a:r>
            <a:r>
              <a:rPr sz="2400" dirty="0">
                <a:latin typeface="Arial MT"/>
                <a:cs typeface="Arial MT"/>
              </a:rPr>
              <a:t> constant</a:t>
            </a:r>
            <a:r>
              <a:rPr sz="2400" spc="5" dirty="0">
                <a:latin typeface="Arial MT"/>
                <a:cs typeface="Arial MT"/>
              </a:rPr>
              <a:t> </a:t>
            </a:r>
            <a:r>
              <a:rPr sz="2400" spc="-5" dirty="0">
                <a:latin typeface="Arial MT"/>
                <a:cs typeface="Arial MT"/>
              </a:rPr>
              <a:t>and</a:t>
            </a:r>
            <a:r>
              <a:rPr sz="2400" spc="10" dirty="0">
                <a:latin typeface="Arial MT"/>
                <a:cs typeface="Arial MT"/>
              </a:rPr>
              <a:t> </a:t>
            </a:r>
            <a:r>
              <a:rPr sz="2400" spc="-5" dirty="0">
                <a:latin typeface="Arial MT"/>
                <a:cs typeface="Arial MT"/>
              </a:rPr>
              <a:t>independent</a:t>
            </a:r>
            <a:r>
              <a:rPr sz="2400" spc="40" dirty="0">
                <a:latin typeface="Arial MT"/>
                <a:cs typeface="Arial MT"/>
              </a:rPr>
              <a:t> </a:t>
            </a:r>
            <a:r>
              <a:rPr sz="2400" dirty="0">
                <a:latin typeface="Arial MT"/>
                <a:cs typeface="Arial MT"/>
              </a:rPr>
              <a:t>of</a:t>
            </a:r>
            <a:r>
              <a:rPr sz="2400" spc="5" dirty="0">
                <a:latin typeface="Arial MT"/>
                <a:cs typeface="Arial MT"/>
              </a:rPr>
              <a:t> </a:t>
            </a:r>
            <a:r>
              <a:rPr sz="2400" spc="-5" dirty="0">
                <a:latin typeface="Arial MT"/>
                <a:cs typeface="Arial MT"/>
              </a:rPr>
              <a:t>frequency</a:t>
            </a:r>
            <a:endParaRPr sz="2400" dirty="0">
              <a:latin typeface="Arial MT"/>
              <a:cs typeface="Arial MT"/>
            </a:endParaRPr>
          </a:p>
          <a:p>
            <a:pPr>
              <a:spcBef>
                <a:spcPts val="5"/>
              </a:spcBef>
            </a:pPr>
            <a:endParaRPr sz="2500" dirty="0">
              <a:latin typeface="Arial MT"/>
              <a:cs typeface="Arial MT"/>
            </a:endParaRPr>
          </a:p>
          <a:p>
            <a:pPr marL="12700" marR="971550"/>
            <a:r>
              <a:rPr sz="2400" spc="-5" dirty="0">
                <a:latin typeface="Arial MT"/>
                <a:cs typeface="Arial MT"/>
              </a:rPr>
              <a:t>Phase</a:t>
            </a:r>
            <a:r>
              <a:rPr sz="2400" spc="5" dirty="0">
                <a:latin typeface="Arial MT"/>
                <a:cs typeface="Arial MT"/>
              </a:rPr>
              <a:t> </a:t>
            </a:r>
            <a:r>
              <a:rPr sz="2400" spc="-5" dirty="0">
                <a:latin typeface="Arial MT"/>
                <a:cs typeface="Arial MT"/>
              </a:rPr>
              <a:t>plot</a:t>
            </a:r>
            <a:r>
              <a:rPr sz="2400" spc="5" dirty="0">
                <a:latin typeface="Arial MT"/>
                <a:cs typeface="Arial MT"/>
              </a:rPr>
              <a:t> </a:t>
            </a:r>
            <a:r>
              <a:rPr sz="2400" spc="-5" dirty="0">
                <a:latin typeface="Arial MT"/>
                <a:cs typeface="Arial MT"/>
              </a:rPr>
              <a:t>is</a:t>
            </a:r>
            <a:r>
              <a:rPr sz="2400" dirty="0">
                <a:latin typeface="Arial MT"/>
                <a:cs typeface="Arial MT"/>
              </a:rPr>
              <a:t> constant</a:t>
            </a:r>
            <a:r>
              <a:rPr sz="2400" spc="-5" dirty="0">
                <a:latin typeface="Arial MT"/>
                <a:cs typeface="Arial MT"/>
              </a:rPr>
              <a:t> </a:t>
            </a:r>
            <a:r>
              <a:rPr sz="2400" dirty="0">
                <a:latin typeface="Arial MT"/>
                <a:cs typeface="Arial MT"/>
              </a:rPr>
              <a:t>at</a:t>
            </a:r>
            <a:r>
              <a:rPr sz="2400" spc="-15" dirty="0">
                <a:latin typeface="Arial MT"/>
                <a:cs typeface="Arial MT"/>
              </a:rPr>
              <a:t> </a:t>
            </a:r>
            <a:r>
              <a:rPr sz="2400" spc="-5" dirty="0">
                <a:latin typeface="Arial MT"/>
                <a:cs typeface="Arial MT"/>
              </a:rPr>
              <a:t>zero</a:t>
            </a:r>
            <a:r>
              <a:rPr sz="2400" dirty="0">
                <a:latin typeface="Arial MT"/>
                <a:cs typeface="Arial MT"/>
              </a:rPr>
              <a:t> </a:t>
            </a:r>
            <a:r>
              <a:rPr sz="2400" spc="-5" dirty="0">
                <a:latin typeface="Arial MT"/>
                <a:cs typeface="Arial MT"/>
              </a:rPr>
              <a:t>and</a:t>
            </a:r>
            <a:r>
              <a:rPr sz="2400" spc="5" dirty="0">
                <a:latin typeface="Arial MT"/>
                <a:cs typeface="Arial MT"/>
              </a:rPr>
              <a:t> </a:t>
            </a:r>
            <a:r>
              <a:rPr sz="2400" spc="-5" dirty="0">
                <a:latin typeface="Arial MT"/>
                <a:cs typeface="Arial MT"/>
              </a:rPr>
              <a:t>independent</a:t>
            </a:r>
            <a:r>
              <a:rPr sz="2400" spc="35" dirty="0">
                <a:latin typeface="Arial MT"/>
                <a:cs typeface="Arial MT"/>
              </a:rPr>
              <a:t> </a:t>
            </a:r>
            <a:r>
              <a:rPr sz="2400" dirty="0">
                <a:latin typeface="Arial MT"/>
                <a:cs typeface="Arial MT"/>
              </a:rPr>
              <a:t>of </a:t>
            </a:r>
            <a:r>
              <a:rPr sz="2400" spc="-650" dirty="0">
                <a:latin typeface="Arial MT"/>
                <a:cs typeface="Arial MT"/>
              </a:rPr>
              <a:t> </a:t>
            </a:r>
            <a:r>
              <a:rPr sz="2400" spc="-5" dirty="0">
                <a:latin typeface="Arial MT"/>
                <a:cs typeface="Arial MT"/>
              </a:rPr>
              <a:t>frequency</a:t>
            </a:r>
            <a:endParaRPr sz="2400" dirty="0">
              <a:latin typeface="Arial MT"/>
              <a:cs typeface="Arial MT"/>
            </a:endParaRPr>
          </a:p>
        </p:txBody>
      </p:sp>
      <p:pic>
        <p:nvPicPr>
          <p:cNvPr id="55" name="Picture 54">
            <a:extLst>
              <a:ext uri="{FF2B5EF4-FFF2-40B4-BE49-F238E27FC236}">
                <a16:creationId xmlns:a16="http://schemas.microsoft.com/office/drawing/2014/main" xmlns="" id="{DD421205-F2DB-4A79-9D6E-CEB59B095D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6" name="Slide Number Placeholder 3">
            <a:extLst>
              <a:ext uri="{FF2B5EF4-FFF2-40B4-BE49-F238E27FC236}">
                <a16:creationId xmlns:a16="http://schemas.microsoft.com/office/drawing/2014/main" xmlns="" id="{BFC723D1-3106-4365-A8B1-056182812646}"/>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111</a:t>
            </a:fld>
            <a:endParaRPr lang="en-IN"/>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6186" y="483235"/>
            <a:ext cx="4657725" cy="696595"/>
          </a:xfrm>
          <a:prstGeom prst="rect">
            <a:avLst/>
          </a:prstGeom>
        </p:spPr>
        <p:txBody>
          <a:bodyPr vert="horz" wrap="square" lIns="0" tIns="13335" rIns="0" bIns="0" rtlCol="0" anchor="b">
            <a:spAutoFit/>
          </a:bodyPr>
          <a:lstStyle/>
          <a:p>
            <a:pPr marL="12700">
              <a:lnSpc>
                <a:spcPct val="100000"/>
              </a:lnSpc>
              <a:spcBef>
                <a:spcPts val="105"/>
              </a:spcBef>
            </a:pPr>
            <a:r>
              <a:rPr sz="4400" dirty="0"/>
              <a:t>Pure</a:t>
            </a:r>
            <a:r>
              <a:rPr sz="4400" spc="-35" dirty="0"/>
              <a:t> </a:t>
            </a:r>
            <a:r>
              <a:rPr sz="4400" dirty="0"/>
              <a:t>Integrator</a:t>
            </a:r>
            <a:r>
              <a:rPr sz="4400" spc="-35" dirty="0"/>
              <a:t> </a:t>
            </a:r>
            <a:r>
              <a:rPr sz="4400" dirty="0"/>
              <a:t>1/s</a:t>
            </a:r>
            <a:endParaRPr sz="4400"/>
          </a:p>
        </p:txBody>
      </p:sp>
      <p:grpSp>
        <p:nvGrpSpPr>
          <p:cNvPr id="3" name="object 3"/>
          <p:cNvGrpSpPr/>
          <p:nvPr/>
        </p:nvGrpSpPr>
        <p:grpSpPr>
          <a:xfrm>
            <a:off x="2100142" y="1795670"/>
            <a:ext cx="3601085" cy="2733675"/>
            <a:chOff x="576141" y="1795669"/>
            <a:chExt cx="3601085" cy="2733675"/>
          </a:xfrm>
        </p:grpSpPr>
        <p:sp>
          <p:nvSpPr>
            <p:cNvPr id="4" name="object 4"/>
            <p:cNvSpPr/>
            <p:nvPr/>
          </p:nvSpPr>
          <p:spPr>
            <a:xfrm>
              <a:off x="580903" y="18004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sp>
          <p:nvSpPr>
            <p:cNvPr id="5" name="object 5"/>
            <p:cNvSpPr/>
            <p:nvPr/>
          </p:nvSpPr>
          <p:spPr>
            <a:xfrm>
              <a:off x="1233603" y="2586114"/>
              <a:ext cx="2886075" cy="1514475"/>
            </a:xfrm>
            <a:custGeom>
              <a:avLst/>
              <a:gdLst/>
              <a:ahLst/>
              <a:cxnLst/>
              <a:rect l="l" t="t" r="r" b="b"/>
              <a:pathLst>
                <a:path w="2886075" h="1514475">
                  <a:moveTo>
                    <a:pt x="0" y="1514411"/>
                  </a:moveTo>
                  <a:lnTo>
                    <a:pt x="2886002" y="1514411"/>
                  </a:lnTo>
                </a:path>
                <a:path w="2886075" h="1514475">
                  <a:moveTo>
                    <a:pt x="0" y="1133435"/>
                  </a:moveTo>
                  <a:lnTo>
                    <a:pt x="2886002" y="1133435"/>
                  </a:lnTo>
                </a:path>
                <a:path w="2886075" h="1514475">
                  <a:moveTo>
                    <a:pt x="0" y="380976"/>
                  </a:moveTo>
                  <a:lnTo>
                    <a:pt x="2886002" y="380976"/>
                  </a:lnTo>
                </a:path>
                <a:path w="2886075" h="1514475">
                  <a:moveTo>
                    <a:pt x="0" y="0"/>
                  </a:moveTo>
                  <a:lnTo>
                    <a:pt x="2886002" y="0"/>
                  </a:lnTo>
                </a:path>
              </a:pathLst>
            </a:custGeom>
            <a:ln w="9496">
              <a:solidFill>
                <a:srgbClr val="000000"/>
              </a:solidFill>
            </a:ln>
          </p:spPr>
          <p:txBody>
            <a:bodyPr wrap="square" lIns="0" tIns="0" rIns="0" bIns="0" rtlCol="0"/>
            <a:lstStyle/>
            <a:p>
              <a:endParaRPr/>
            </a:p>
          </p:txBody>
        </p:sp>
        <p:sp>
          <p:nvSpPr>
            <p:cNvPr id="6" name="object 6"/>
            <p:cNvSpPr/>
            <p:nvPr/>
          </p:nvSpPr>
          <p:spPr>
            <a:xfrm>
              <a:off x="1195283" y="2586114"/>
              <a:ext cx="2934335" cy="1514475"/>
            </a:xfrm>
            <a:custGeom>
              <a:avLst/>
              <a:gdLst/>
              <a:ahLst/>
              <a:cxnLst/>
              <a:rect l="l" t="t" r="r" b="b"/>
              <a:pathLst>
                <a:path w="2934335" h="1514475">
                  <a:moveTo>
                    <a:pt x="38319" y="0"/>
                  </a:moveTo>
                  <a:lnTo>
                    <a:pt x="38319" y="1504918"/>
                  </a:lnTo>
                </a:path>
                <a:path w="2934335" h="1514475">
                  <a:moveTo>
                    <a:pt x="0" y="1514411"/>
                  </a:moveTo>
                  <a:lnTo>
                    <a:pt x="28818" y="1514411"/>
                  </a:lnTo>
                </a:path>
                <a:path w="2934335" h="1514475">
                  <a:moveTo>
                    <a:pt x="0" y="1133435"/>
                  </a:moveTo>
                  <a:lnTo>
                    <a:pt x="28818" y="1133435"/>
                  </a:lnTo>
                </a:path>
                <a:path w="2934335" h="1514475">
                  <a:moveTo>
                    <a:pt x="0" y="761952"/>
                  </a:moveTo>
                  <a:lnTo>
                    <a:pt x="28818" y="761952"/>
                  </a:lnTo>
                </a:path>
                <a:path w="2934335" h="1514475">
                  <a:moveTo>
                    <a:pt x="0" y="380976"/>
                  </a:moveTo>
                  <a:lnTo>
                    <a:pt x="28818" y="380976"/>
                  </a:lnTo>
                </a:path>
                <a:path w="2934335" h="1514475">
                  <a:moveTo>
                    <a:pt x="0" y="0"/>
                  </a:moveTo>
                  <a:lnTo>
                    <a:pt x="28818" y="0"/>
                  </a:lnTo>
                </a:path>
                <a:path w="2934335" h="1514475">
                  <a:moveTo>
                    <a:pt x="38319" y="761952"/>
                  </a:moveTo>
                  <a:lnTo>
                    <a:pt x="2924322" y="761952"/>
                  </a:lnTo>
                </a:path>
                <a:path w="2934335" h="1514475">
                  <a:moveTo>
                    <a:pt x="38319" y="799923"/>
                  </a:moveTo>
                  <a:lnTo>
                    <a:pt x="38319" y="771444"/>
                  </a:lnTo>
                </a:path>
                <a:path w="2934335" h="1514475">
                  <a:moveTo>
                    <a:pt x="762337" y="799923"/>
                  </a:moveTo>
                  <a:lnTo>
                    <a:pt x="762337" y="771444"/>
                  </a:lnTo>
                </a:path>
                <a:path w="2934335" h="1514475">
                  <a:moveTo>
                    <a:pt x="1485913" y="799923"/>
                  </a:moveTo>
                  <a:lnTo>
                    <a:pt x="1485913" y="771444"/>
                  </a:lnTo>
                </a:path>
                <a:path w="2934335" h="1514475">
                  <a:moveTo>
                    <a:pt x="2209868" y="799923"/>
                  </a:moveTo>
                  <a:lnTo>
                    <a:pt x="2209868" y="771444"/>
                  </a:lnTo>
                </a:path>
                <a:path w="2934335" h="1514475">
                  <a:moveTo>
                    <a:pt x="2933823" y="799923"/>
                  </a:moveTo>
                  <a:lnTo>
                    <a:pt x="2933823" y="771444"/>
                  </a:lnTo>
                </a:path>
              </a:pathLst>
            </a:custGeom>
            <a:ln w="9496">
              <a:solidFill>
                <a:srgbClr val="000000"/>
              </a:solidFill>
            </a:ln>
          </p:spPr>
          <p:txBody>
            <a:bodyPr wrap="square" lIns="0" tIns="0" rIns="0" bIns="0" rtlCol="0"/>
            <a:lstStyle/>
            <a:p>
              <a:endParaRPr/>
            </a:p>
          </p:txBody>
        </p:sp>
        <p:sp>
          <p:nvSpPr>
            <p:cNvPr id="7" name="object 7"/>
            <p:cNvSpPr/>
            <p:nvPr/>
          </p:nvSpPr>
          <p:spPr>
            <a:xfrm>
              <a:off x="1595580" y="2967090"/>
              <a:ext cx="2162175" cy="1133475"/>
            </a:xfrm>
            <a:custGeom>
              <a:avLst/>
              <a:gdLst/>
              <a:ahLst/>
              <a:cxnLst/>
              <a:rect l="l" t="t" r="r" b="b"/>
              <a:pathLst>
                <a:path w="2162175" h="1133475">
                  <a:moveTo>
                    <a:pt x="0" y="0"/>
                  </a:moveTo>
                  <a:lnTo>
                    <a:pt x="714200" y="380976"/>
                  </a:lnTo>
                </a:path>
                <a:path w="2162175" h="1133475">
                  <a:moveTo>
                    <a:pt x="723701" y="380976"/>
                  </a:moveTo>
                  <a:lnTo>
                    <a:pt x="1438156" y="752459"/>
                  </a:lnTo>
                </a:path>
                <a:path w="2162175" h="1133475">
                  <a:moveTo>
                    <a:pt x="1447656" y="752459"/>
                  </a:moveTo>
                  <a:lnTo>
                    <a:pt x="2162111" y="1133435"/>
                  </a:lnTo>
                </a:path>
              </a:pathLst>
            </a:custGeom>
            <a:ln w="9496">
              <a:solidFill>
                <a:srgbClr val="FF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562013" y="2933864"/>
              <a:ext cx="66817" cy="66453"/>
            </a:xfrm>
            <a:prstGeom prst="rect">
              <a:avLst/>
            </a:prstGeom>
          </p:spPr>
        </p:pic>
        <p:pic>
          <p:nvPicPr>
            <p:cNvPr id="9" name="object 9"/>
            <p:cNvPicPr/>
            <p:nvPr/>
          </p:nvPicPr>
          <p:blipFill>
            <a:blip r:embed="rId3" cstate="print"/>
            <a:stretch>
              <a:fillRect/>
            </a:stretch>
          </p:blipFill>
          <p:spPr>
            <a:xfrm>
              <a:off x="2286031" y="3314840"/>
              <a:ext cx="66754" cy="66453"/>
            </a:xfrm>
            <a:prstGeom prst="rect">
              <a:avLst/>
            </a:prstGeom>
          </p:spPr>
        </p:pic>
        <p:pic>
          <p:nvPicPr>
            <p:cNvPr id="10" name="object 10"/>
            <p:cNvPicPr/>
            <p:nvPr/>
          </p:nvPicPr>
          <p:blipFill>
            <a:blip r:embed="rId3" cstate="print"/>
            <a:stretch>
              <a:fillRect/>
            </a:stretch>
          </p:blipFill>
          <p:spPr>
            <a:xfrm>
              <a:off x="3009986" y="3686323"/>
              <a:ext cx="66754" cy="66453"/>
            </a:xfrm>
            <a:prstGeom prst="rect">
              <a:avLst/>
            </a:prstGeom>
          </p:spPr>
        </p:pic>
        <p:sp>
          <p:nvSpPr>
            <p:cNvPr id="11" name="object 11"/>
            <p:cNvSpPr/>
            <p:nvPr/>
          </p:nvSpPr>
          <p:spPr>
            <a:xfrm>
              <a:off x="3738690" y="4072047"/>
              <a:ext cx="57150" cy="52705"/>
            </a:xfrm>
            <a:custGeom>
              <a:avLst/>
              <a:gdLst/>
              <a:ahLst/>
              <a:cxnLst/>
              <a:rect l="l" t="t" r="r" b="b"/>
              <a:pathLst>
                <a:path w="57150" h="52704">
                  <a:moveTo>
                    <a:pt x="28502" y="0"/>
                  </a:moveTo>
                  <a:lnTo>
                    <a:pt x="0" y="28478"/>
                  </a:lnTo>
                  <a:lnTo>
                    <a:pt x="23751" y="52210"/>
                  </a:lnTo>
                  <a:lnTo>
                    <a:pt x="33231" y="52210"/>
                  </a:lnTo>
                  <a:lnTo>
                    <a:pt x="56877" y="28478"/>
                  </a:lnTo>
                  <a:lnTo>
                    <a:pt x="28502" y="0"/>
                  </a:lnTo>
                  <a:close/>
                </a:path>
              </a:pathLst>
            </a:custGeom>
            <a:solidFill>
              <a:srgbClr val="000080"/>
            </a:solidFill>
          </p:spPr>
          <p:txBody>
            <a:bodyPr wrap="square" lIns="0" tIns="0" rIns="0" bIns="0" rtlCol="0"/>
            <a:lstStyle/>
            <a:p>
              <a:endParaRPr/>
            </a:p>
          </p:txBody>
        </p:sp>
        <p:sp>
          <p:nvSpPr>
            <p:cNvPr id="12" name="object 12"/>
            <p:cNvSpPr/>
            <p:nvPr/>
          </p:nvSpPr>
          <p:spPr>
            <a:xfrm>
              <a:off x="3738690" y="4072047"/>
              <a:ext cx="57150" cy="52705"/>
            </a:xfrm>
            <a:custGeom>
              <a:avLst/>
              <a:gdLst/>
              <a:ahLst/>
              <a:cxnLst/>
              <a:rect l="l" t="t" r="r" b="b"/>
              <a:pathLst>
                <a:path w="57150" h="52704">
                  <a:moveTo>
                    <a:pt x="28502" y="0"/>
                  </a:moveTo>
                  <a:lnTo>
                    <a:pt x="56877" y="28478"/>
                  </a:lnTo>
                  <a:lnTo>
                    <a:pt x="33231" y="52210"/>
                  </a:lnTo>
                  <a:lnTo>
                    <a:pt x="23751" y="52210"/>
                  </a:lnTo>
                  <a:lnTo>
                    <a:pt x="0" y="28478"/>
                  </a:lnTo>
                  <a:lnTo>
                    <a:pt x="28502" y="0"/>
                  </a:lnTo>
                </a:path>
              </a:pathLst>
            </a:custGeom>
            <a:ln w="9496">
              <a:solidFill>
                <a:srgbClr val="000080"/>
              </a:solidFill>
            </a:ln>
          </p:spPr>
          <p:txBody>
            <a:bodyPr wrap="square" lIns="0" tIns="0" rIns="0" bIns="0" rtlCol="0"/>
            <a:lstStyle/>
            <a:p>
              <a:endParaRPr/>
            </a:p>
          </p:txBody>
        </p:sp>
      </p:grpSp>
      <p:sp>
        <p:nvSpPr>
          <p:cNvPr id="13" name="object 13"/>
          <p:cNvSpPr txBox="1"/>
          <p:nvPr/>
        </p:nvSpPr>
        <p:spPr>
          <a:xfrm>
            <a:off x="2562206" y="1882721"/>
            <a:ext cx="2703195" cy="197490"/>
          </a:xfrm>
          <a:prstGeom prst="rect">
            <a:avLst/>
          </a:prstGeom>
        </p:spPr>
        <p:txBody>
          <a:bodyPr vert="horz" wrap="square" lIns="0" tIns="12700" rIns="0" bIns="0" rtlCol="0">
            <a:spAutoFit/>
          </a:bodyPr>
          <a:lstStyle/>
          <a:p>
            <a:pPr>
              <a:spcBef>
                <a:spcPts val="100"/>
              </a:spcBef>
            </a:pPr>
            <a:r>
              <a:rPr sz="1200" b="1" dirty="0">
                <a:latin typeface="Arial"/>
                <a:cs typeface="Arial"/>
              </a:rPr>
              <a:t>pure</a:t>
            </a:r>
            <a:r>
              <a:rPr sz="1200" b="1" spc="-40" dirty="0">
                <a:latin typeface="Arial"/>
                <a:cs typeface="Arial"/>
              </a:rPr>
              <a:t> </a:t>
            </a:r>
            <a:r>
              <a:rPr sz="1200" b="1" spc="-10" dirty="0">
                <a:latin typeface="Arial"/>
                <a:cs typeface="Arial"/>
              </a:rPr>
              <a:t>integrator-pole</a:t>
            </a:r>
            <a:r>
              <a:rPr sz="1200" b="1" spc="-40" dirty="0">
                <a:latin typeface="Arial"/>
                <a:cs typeface="Arial"/>
              </a:rPr>
              <a:t> </a:t>
            </a:r>
            <a:r>
              <a:rPr sz="1200" b="1" dirty="0">
                <a:latin typeface="Arial"/>
                <a:cs typeface="Arial"/>
              </a:rPr>
              <a:t>at</a:t>
            </a:r>
            <a:r>
              <a:rPr sz="1200" b="1" spc="-70" dirty="0">
                <a:latin typeface="Arial"/>
                <a:cs typeface="Arial"/>
              </a:rPr>
              <a:t> </a:t>
            </a:r>
            <a:r>
              <a:rPr sz="1200" b="1" spc="-15" dirty="0">
                <a:latin typeface="Arial"/>
                <a:cs typeface="Arial"/>
              </a:rPr>
              <a:t>origin</a:t>
            </a:r>
            <a:r>
              <a:rPr sz="1200" b="1" spc="-30" dirty="0">
                <a:latin typeface="Arial"/>
                <a:cs typeface="Arial"/>
              </a:rPr>
              <a:t> </a:t>
            </a:r>
            <a:r>
              <a:rPr sz="1200" b="1" spc="-20" dirty="0">
                <a:latin typeface="Arial"/>
                <a:cs typeface="Arial"/>
              </a:rPr>
              <a:t>G(s)=1/s</a:t>
            </a:r>
            <a:endParaRPr sz="1200">
              <a:latin typeface="Arial"/>
              <a:cs typeface="Arial"/>
            </a:endParaRPr>
          </a:p>
        </p:txBody>
      </p:sp>
      <p:sp>
        <p:nvSpPr>
          <p:cNvPr id="14" name="object 14"/>
          <p:cNvSpPr txBox="1"/>
          <p:nvPr/>
        </p:nvSpPr>
        <p:spPr>
          <a:xfrm>
            <a:off x="2485882" y="3625845"/>
            <a:ext cx="186690" cy="554990"/>
          </a:xfrm>
          <a:prstGeom prst="rect">
            <a:avLst/>
          </a:prstGeom>
        </p:spPr>
        <p:txBody>
          <a:bodyPr vert="horz" wrap="square" lIns="0" tIns="15875" rIns="0" bIns="0" rtlCol="0">
            <a:spAutoFit/>
          </a:bodyPr>
          <a:lstStyle/>
          <a:p>
            <a:pPr>
              <a:spcBef>
                <a:spcPts val="125"/>
              </a:spcBef>
            </a:pPr>
            <a:r>
              <a:rPr sz="950" spc="-25" dirty="0">
                <a:latin typeface="Arial MT"/>
                <a:cs typeface="Arial MT"/>
              </a:rPr>
              <a:t>-</a:t>
            </a:r>
            <a:r>
              <a:rPr sz="950" spc="-10" dirty="0">
                <a:latin typeface="Arial MT"/>
                <a:cs typeface="Arial MT"/>
              </a:rPr>
              <a:t>2</a:t>
            </a:r>
            <a:r>
              <a:rPr sz="950" spc="10" dirty="0">
                <a:latin typeface="Arial MT"/>
                <a:cs typeface="Arial MT"/>
              </a:rPr>
              <a:t>0</a:t>
            </a:r>
            <a:endParaRPr sz="950">
              <a:latin typeface="Arial MT"/>
              <a:cs typeface="Arial MT"/>
            </a:endParaRPr>
          </a:p>
          <a:p>
            <a:pPr>
              <a:spcBef>
                <a:spcPts val="15"/>
              </a:spcBef>
            </a:pPr>
            <a:endParaRPr sz="1600">
              <a:latin typeface="Arial MT"/>
              <a:cs typeface="Arial MT"/>
            </a:endParaRPr>
          </a:p>
          <a:p>
            <a:pPr>
              <a:spcBef>
                <a:spcPts val="5"/>
              </a:spcBef>
            </a:pPr>
            <a:r>
              <a:rPr sz="950" spc="-25" dirty="0">
                <a:latin typeface="Arial MT"/>
                <a:cs typeface="Arial MT"/>
              </a:rPr>
              <a:t>-</a:t>
            </a:r>
            <a:r>
              <a:rPr sz="950" spc="-10" dirty="0">
                <a:latin typeface="Arial MT"/>
                <a:cs typeface="Arial MT"/>
              </a:rPr>
              <a:t>4</a:t>
            </a:r>
            <a:r>
              <a:rPr sz="950" spc="10" dirty="0">
                <a:latin typeface="Arial MT"/>
                <a:cs typeface="Arial MT"/>
              </a:rPr>
              <a:t>0</a:t>
            </a:r>
            <a:endParaRPr sz="950">
              <a:latin typeface="Arial MT"/>
              <a:cs typeface="Arial MT"/>
            </a:endParaRPr>
          </a:p>
        </p:txBody>
      </p:sp>
      <p:sp>
        <p:nvSpPr>
          <p:cNvPr id="15" name="object 15"/>
          <p:cNvSpPr txBox="1"/>
          <p:nvPr/>
        </p:nvSpPr>
        <p:spPr>
          <a:xfrm>
            <a:off x="2524202" y="2492473"/>
            <a:ext cx="148590" cy="947054"/>
          </a:xfrm>
          <a:prstGeom prst="rect">
            <a:avLst/>
          </a:prstGeom>
        </p:spPr>
        <p:txBody>
          <a:bodyPr vert="horz" wrap="square" lIns="0" tIns="15875" rIns="0" bIns="0" rtlCol="0">
            <a:spAutoFit/>
          </a:bodyPr>
          <a:lstStyle/>
          <a:p>
            <a:pPr>
              <a:spcBef>
                <a:spcPts val="125"/>
              </a:spcBef>
            </a:pPr>
            <a:r>
              <a:rPr sz="950" spc="-10" dirty="0">
                <a:latin typeface="Arial MT"/>
                <a:cs typeface="Arial MT"/>
              </a:rPr>
              <a:t>40</a:t>
            </a:r>
            <a:endParaRPr sz="950">
              <a:latin typeface="Arial MT"/>
              <a:cs typeface="Arial MT"/>
            </a:endParaRPr>
          </a:p>
          <a:p>
            <a:pPr>
              <a:spcBef>
                <a:spcPts val="15"/>
              </a:spcBef>
            </a:pPr>
            <a:endParaRPr sz="1600">
              <a:latin typeface="Arial MT"/>
              <a:cs typeface="Arial MT"/>
            </a:endParaRPr>
          </a:p>
          <a:p>
            <a:pPr>
              <a:spcBef>
                <a:spcPts val="5"/>
              </a:spcBef>
            </a:pPr>
            <a:r>
              <a:rPr sz="950" spc="-10" dirty="0">
                <a:latin typeface="Arial MT"/>
                <a:cs typeface="Arial MT"/>
              </a:rPr>
              <a:t>20</a:t>
            </a:r>
            <a:endParaRPr sz="950">
              <a:latin typeface="Arial MT"/>
              <a:cs typeface="Arial MT"/>
            </a:endParaRPr>
          </a:p>
          <a:p>
            <a:pPr>
              <a:spcBef>
                <a:spcPts val="15"/>
              </a:spcBef>
            </a:pPr>
            <a:endParaRPr sz="1600">
              <a:latin typeface="Arial MT"/>
              <a:cs typeface="Arial MT"/>
            </a:endParaRPr>
          </a:p>
          <a:p>
            <a:pPr marL="66040"/>
            <a:r>
              <a:rPr sz="950" spc="10" dirty="0">
                <a:latin typeface="Arial MT"/>
                <a:cs typeface="Arial MT"/>
              </a:rPr>
              <a:t>0</a:t>
            </a:r>
            <a:endParaRPr sz="950">
              <a:latin typeface="Arial MT"/>
              <a:cs typeface="Arial MT"/>
            </a:endParaRPr>
          </a:p>
        </p:txBody>
      </p:sp>
      <p:sp>
        <p:nvSpPr>
          <p:cNvPr id="16" name="object 16"/>
          <p:cNvSpPr txBox="1"/>
          <p:nvPr/>
        </p:nvSpPr>
        <p:spPr>
          <a:xfrm>
            <a:off x="3029007" y="3435357"/>
            <a:ext cx="18669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0</a:t>
            </a:r>
            <a:r>
              <a:rPr sz="950" spc="30" dirty="0">
                <a:latin typeface="Arial MT"/>
                <a:cs typeface="Arial MT"/>
              </a:rPr>
              <a:t>.</a:t>
            </a:r>
            <a:r>
              <a:rPr sz="950" spc="10" dirty="0">
                <a:latin typeface="Arial MT"/>
                <a:cs typeface="Arial MT"/>
              </a:rPr>
              <a:t>1</a:t>
            </a:r>
            <a:endParaRPr sz="950">
              <a:latin typeface="Arial MT"/>
              <a:cs typeface="Arial MT"/>
            </a:endParaRPr>
          </a:p>
        </p:txBody>
      </p:sp>
      <p:sp>
        <p:nvSpPr>
          <p:cNvPr id="17" name="object 17"/>
          <p:cNvSpPr txBox="1"/>
          <p:nvPr/>
        </p:nvSpPr>
        <p:spPr>
          <a:xfrm>
            <a:off x="3809967" y="3435357"/>
            <a:ext cx="8191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a:t>
            </a:r>
            <a:endParaRPr sz="950">
              <a:latin typeface="Arial MT"/>
              <a:cs typeface="Arial MT"/>
            </a:endParaRPr>
          </a:p>
        </p:txBody>
      </p:sp>
      <p:sp>
        <p:nvSpPr>
          <p:cNvPr id="18" name="object 18"/>
          <p:cNvSpPr txBox="1"/>
          <p:nvPr/>
        </p:nvSpPr>
        <p:spPr>
          <a:xfrm>
            <a:off x="4495919" y="3435357"/>
            <a:ext cx="14668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a:t>
            </a:r>
            <a:endParaRPr sz="950">
              <a:latin typeface="Arial MT"/>
              <a:cs typeface="Arial MT"/>
            </a:endParaRPr>
          </a:p>
        </p:txBody>
      </p:sp>
      <p:sp>
        <p:nvSpPr>
          <p:cNvPr id="19" name="object 19"/>
          <p:cNvSpPr txBox="1"/>
          <p:nvPr/>
        </p:nvSpPr>
        <p:spPr>
          <a:xfrm>
            <a:off x="5191118" y="3435357"/>
            <a:ext cx="21336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100</a:t>
            </a:r>
            <a:endParaRPr sz="950">
              <a:latin typeface="Arial MT"/>
              <a:cs typeface="Arial MT"/>
            </a:endParaRPr>
          </a:p>
        </p:txBody>
      </p:sp>
      <p:sp>
        <p:nvSpPr>
          <p:cNvPr id="20" name="object 20"/>
          <p:cNvSpPr txBox="1"/>
          <p:nvPr/>
        </p:nvSpPr>
        <p:spPr>
          <a:xfrm>
            <a:off x="4057618" y="4216611"/>
            <a:ext cx="299720" cy="162224"/>
          </a:xfrm>
          <a:prstGeom prst="rect">
            <a:avLst/>
          </a:prstGeom>
        </p:spPr>
        <p:txBody>
          <a:bodyPr vert="horz" wrap="square" lIns="0" tIns="15875" rIns="0" bIns="0" rtlCol="0">
            <a:spAutoFit/>
          </a:bodyPr>
          <a:lstStyle/>
          <a:p>
            <a:pPr>
              <a:spcBef>
                <a:spcPts val="125"/>
              </a:spcBef>
            </a:pPr>
            <a:r>
              <a:rPr sz="950" b="1" spc="30" dirty="0">
                <a:latin typeface="Arial"/>
                <a:cs typeface="Arial"/>
              </a:rPr>
              <a:t>l</a:t>
            </a:r>
            <a:r>
              <a:rPr sz="950" b="1" spc="15" dirty="0">
                <a:latin typeface="Arial"/>
                <a:cs typeface="Arial"/>
              </a:rPr>
              <a:t>ogw</a:t>
            </a:r>
            <a:endParaRPr sz="950">
              <a:latin typeface="Arial"/>
              <a:cs typeface="Arial"/>
            </a:endParaRPr>
          </a:p>
        </p:txBody>
      </p:sp>
      <p:sp>
        <p:nvSpPr>
          <p:cNvPr id="21" name="object 21"/>
          <p:cNvSpPr txBox="1"/>
          <p:nvPr/>
        </p:nvSpPr>
        <p:spPr>
          <a:xfrm>
            <a:off x="2266078" y="3027525"/>
            <a:ext cx="146194" cy="624205"/>
          </a:xfrm>
          <a:prstGeom prst="rect">
            <a:avLst/>
          </a:prstGeom>
        </p:spPr>
        <p:txBody>
          <a:bodyPr vert="vert270" wrap="square" lIns="0" tIns="3810" rIns="0" bIns="0" rtlCol="0">
            <a:spAutoFit/>
          </a:bodyPr>
          <a:lstStyle/>
          <a:p>
            <a:pPr marL="12700">
              <a:spcBef>
                <a:spcPts val="30"/>
              </a:spcBef>
            </a:pPr>
            <a:r>
              <a:rPr sz="950" b="1" spc="15" dirty="0">
                <a:latin typeface="Arial"/>
                <a:cs typeface="Arial"/>
              </a:rPr>
              <a:t>mag</a:t>
            </a:r>
            <a:r>
              <a:rPr sz="950" b="1" spc="5" dirty="0">
                <a:latin typeface="Arial"/>
                <a:cs typeface="Arial"/>
              </a:rPr>
              <a:t> </a:t>
            </a:r>
            <a:r>
              <a:rPr sz="950" b="1" spc="20" dirty="0">
                <a:latin typeface="Arial"/>
                <a:cs typeface="Arial"/>
              </a:rPr>
              <a:t>in</a:t>
            </a:r>
            <a:r>
              <a:rPr sz="950" b="1" spc="5" dirty="0">
                <a:latin typeface="Arial"/>
                <a:cs typeface="Arial"/>
              </a:rPr>
              <a:t> </a:t>
            </a:r>
            <a:r>
              <a:rPr sz="950" b="1" spc="10" dirty="0">
                <a:latin typeface="Arial"/>
                <a:cs typeface="Arial"/>
              </a:rPr>
              <a:t>db</a:t>
            </a:r>
            <a:endParaRPr sz="950">
              <a:latin typeface="Arial"/>
              <a:cs typeface="Arial"/>
            </a:endParaRPr>
          </a:p>
        </p:txBody>
      </p:sp>
      <p:sp>
        <p:nvSpPr>
          <p:cNvPr id="22" name="object 22"/>
          <p:cNvSpPr/>
          <p:nvPr/>
        </p:nvSpPr>
        <p:spPr>
          <a:xfrm>
            <a:off x="2104903" y="18004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grpSp>
        <p:nvGrpSpPr>
          <p:cNvPr id="23" name="object 23"/>
          <p:cNvGrpSpPr/>
          <p:nvPr/>
        </p:nvGrpSpPr>
        <p:grpSpPr>
          <a:xfrm>
            <a:off x="6132916" y="1865994"/>
            <a:ext cx="3956685" cy="2361565"/>
            <a:chOff x="4608915" y="1865993"/>
            <a:chExt cx="3956685" cy="2361565"/>
          </a:xfrm>
        </p:grpSpPr>
        <p:sp>
          <p:nvSpPr>
            <p:cNvPr id="24" name="object 24"/>
            <p:cNvSpPr/>
            <p:nvPr/>
          </p:nvSpPr>
          <p:spPr>
            <a:xfrm>
              <a:off x="4613042" y="18701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25" name="object 25"/>
            <p:cNvSpPr/>
            <p:nvPr/>
          </p:nvSpPr>
          <p:spPr>
            <a:xfrm>
              <a:off x="5201319" y="2376039"/>
              <a:ext cx="3282315" cy="1481455"/>
            </a:xfrm>
            <a:custGeom>
              <a:avLst/>
              <a:gdLst/>
              <a:ahLst/>
              <a:cxnLst/>
              <a:rect l="l" t="t" r="r" b="b"/>
              <a:pathLst>
                <a:path w="3282315" h="1481454">
                  <a:moveTo>
                    <a:pt x="0" y="1480861"/>
                  </a:moveTo>
                  <a:lnTo>
                    <a:pt x="3281765" y="1480861"/>
                  </a:lnTo>
                </a:path>
                <a:path w="3282315" h="1481454">
                  <a:moveTo>
                    <a:pt x="0" y="1234051"/>
                  </a:moveTo>
                  <a:lnTo>
                    <a:pt x="3281765" y="1234051"/>
                  </a:lnTo>
                </a:path>
                <a:path w="3282315" h="1481454">
                  <a:moveTo>
                    <a:pt x="0" y="987241"/>
                  </a:moveTo>
                  <a:lnTo>
                    <a:pt x="3281765" y="987241"/>
                  </a:lnTo>
                </a:path>
                <a:path w="3282315" h="1481454">
                  <a:moveTo>
                    <a:pt x="0" y="740485"/>
                  </a:moveTo>
                  <a:lnTo>
                    <a:pt x="3281765" y="740485"/>
                  </a:lnTo>
                </a:path>
                <a:path w="3282315" h="1481454">
                  <a:moveTo>
                    <a:pt x="0" y="246864"/>
                  </a:moveTo>
                  <a:lnTo>
                    <a:pt x="3281765" y="246864"/>
                  </a:lnTo>
                </a:path>
                <a:path w="3282315" h="1481454">
                  <a:moveTo>
                    <a:pt x="0" y="0"/>
                  </a:moveTo>
                  <a:lnTo>
                    <a:pt x="3281765" y="0"/>
                  </a:lnTo>
                </a:path>
              </a:pathLst>
            </a:custGeom>
            <a:ln w="8204">
              <a:solidFill>
                <a:srgbClr val="000000"/>
              </a:solidFill>
            </a:ln>
          </p:spPr>
          <p:txBody>
            <a:bodyPr wrap="square" lIns="0" tIns="0" rIns="0" bIns="0" rtlCol="0"/>
            <a:lstStyle/>
            <a:p>
              <a:endParaRPr/>
            </a:p>
          </p:txBody>
        </p:sp>
        <p:sp>
          <p:nvSpPr>
            <p:cNvPr id="26" name="object 26"/>
            <p:cNvSpPr/>
            <p:nvPr/>
          </p:nvSpPr>
          <p:spPr>
            <a:xfrm>
              <a:off x="5201319" y="2376039"/>
              <a:ext cx="3290570" cy="1481455"/>
            </a:xfrm>
            <a:custGeom>
              <a:avLst/>
              <a:gdLst/>
              <a:ahLst/>
              <a:cxnLst/>
              <a:rect l="l" t="t" r="r" b="b"/>
              <a:pathLst>
                <a:path w="3290570" h="1481454">
                  <a:moveTo>
                    <a:pt x="0" y="0"/>
                  </a:moveTo>
                  <a:lnTo>
                    <a:pt x="3281765" y="0"/>
                  </a:lnTo>
                </a:path>
                <a:path w="3290570" h="1481454">
                  <a:moveTo>
                    <a:pt x="3289973" y="0"/>
                  </a:moveTo>
                  <a:lnTo>
                    <a:pt x="3289973" y="1472661"/>
                  </a:lnTo>
                </a:path>
                <a:path w="3290570" h="1481454">
                  <a:moveTo>
                    <a:pt x="3289973" y="1480861"/>
                  </a:moveTo>
                  <a:lnTo>
                    <a:pt x="8208" y="1480861"/>
                  </a:lnTo>
                </a:path>
                <a:path w="3290570" h="1481454">
                  <a:moveTo>
                    <a:pt x="0" y="1480861"/>
                  </a:moveTo>
                  <a:lnTo>
                    <a:pt x="0" y="8199"/>
                  </a:lnTo>
                </a:path>
              </a:pathLst>
            </a:custGeom>
            <a:ln w="8204">
              <a:solidFill>
                <a:srgbClr val="808080"/>
              </a:solidFill>
            </a:ln>
          </p:spPr>
          <p:txBody>
            <a:bodyPr wrap="square" lIns="0" tIns="0" rIns="0" bIns="0" rtlCol="0"/>
            <a:lstStyle/>
            <a:p>
              <a:endParaRPr/>
            </a:p>
          </p:txBody>
        </p:sp>
        <p:sp>
          <p:nvSpPr>
            <p:cNvPr id="27" name="object 27"/>
            <p:cNvSpPr/>
            <p:nvPr/>
          </p:nvSpPr>
          <p:spPr>
            <a:xfrm>
              <a:off x="5168212" y="2376039"/>
              <a:ext cx="3323590" cy="1481455"/>
            </a:xfrm>
            <a:custGeom>
              <a:avLst/>
              <a:gdLst/>
              <a:ahLst/>
              <a:cxnLst/>
              <a:rect l="l" t="t" r="r" b="b"/>
              <a:pathLst>
                <a:path w="3323590" h="1481454">
                  <a:moveTo>
                    <a:pt x="33107" y="0"/>
                  </a:moveTo>
                  <a:lnTo>
                    <a:pt x="33107" y="1472661"/>
                  </a:lnTo>
                </a:path>
                <a:path w="3323590" h="1481454">
                  <a:moveTo>
                    <a:pt x="0" y="1480861"/>
                  </a:moveTo>
                  <a:lnTo>
                    <a:pt x="24899" y="1480861"/>
                  </a:lnTo>
                </a:path>
                <a:path w="3323590" h="1481454">
                  <a:moveTo>
                    <a:pt x="0" y="1234051"/>
                  </a:moveTo>
                  <a:lnTo>
                    <a:pt x="24899" y="1234051"/>
                  </a:lnTo>
                </a:path>
                <a:path w="3323590" h="1481454">
                  <a:moveTo>
                    <a:pt x="0" y="987241"/>
                  </a:moveTo>
                  <a:lnTo>
                    <a:pt x="24899" y="987241"/>
                  </a:lnTo>
                </a:path>
                <a:path w="3323590" h="1481454">
                  <a:moveTo>
                    <a:pt x="0" y="740485"/>
                  </a:moveTo>
                  <a:lnTo>
                    <a:pt x="24899" y="740485"/>
                  </a:lnTo>
                </a:path>
                <a:path w="3323590" h="1481454">
                  <a:moveTo>
                    <a:pt x="0" y="493620"/>
                  </a:moveTo>
                  <a:lnTo>
                    <a:pt x="24899" y="493620"/>
                  </a:lnTo>
                </a:path>
                <a:path w="3323590" h="1481454">
                  <a:moveTo>
                    <a:pt x="0" y="246864"/>
                  </a:moveTo>
                  <a:lnTo>
                    <a:pt x="24899" y="246864"/>
                  </a:lnTo>
                </a:path>
                <a:path w="3323590" h="1481454">
                  <a:moveTo>
                    <a:pt x="0" y="0"/>
                  </a:moveTo>
                  <a:lnTo>
                    <a:pt x="24899" y="0"/>
                  </a:lnTo>
                </a:path>
                <a:path w="3323590" h="1481454">
                  <a:moveTo>
                    <a:pt x="33107" y="493620"/>
                  </a:moveTo>
                  <a:lnTo>
                    <a:pt x="3314872" y="493620"/>
                  </a:lnTo>
                </a:path>
                <a:path w="3323590" h="1481454">
                  <a:moveTo>
                    <a:pt x="33107" y="526419"/>
                  </a:moveTo>
                  <a:lnTo>
                    <a:pt x="33107" y="501820"/>
                  </a:lnTo>
                </a:path>
                <a:path w="3323590" h="1481454">
                  <a:moveTo>
                    <a:pt x="855601" y="526419"/>
                  </a:moveTo>
                  <a:lnTo>
                    <a:pt x="855601" y="501820"/>
                  </a:lnTo>
                </a:path>
                <a:path w="3323590" h="1481454">
                  <a:moveTo>
                    <a:pt x="1678094" y="526419"/>
                  </a:moveTo>
                  <a:lnTo>
                    <a:pt x="1678094" y="501820"/>
                  </a:lnTo>
                </a:path>
                <a:path w="3323590" h="1481454">
                  <a:moveTo>
                    <a:pt x="2500587" y="526419"/>
                  </a:moveTo>
                  <a:lnTo>
                    <a:pt x="2500587" y="501820"/>
                  </a:lnTo>
                </a:path>
                <a:path w="3323590" h="1481454">
                  <a:moveTo>
                    <a:pt x="3323081" y="526419"/>
                  </a:moveTo>
                  <a:lnTo>
                    <a:pt x="3323081" y="501820"/>
                  </a:lnTo>
                </a:path>
              </a:pathLst>
            </a:custGeom>
            <a:ln w="8204">
              <a:solidFill>
                <a:srgbClr val="000000"/>
              </a:solidFill>
            </a:ln>
          </p:spPr>
          <p:txBody>
            <a:bodyPr wrap="square" lIns="0" tIns="0" rIns="0" bIns="0" rtlCol="0"/>
            <a:lstStyle/>
            <a:p>
              <a:endParaRPr/>
            </a:p>
          </p:txBody>
        </p:sp>
        <p:sp>
          <p:nvSpPr>
            <p:cNvPr id="28" name="object 28"/>
            <p:cNvSpPr/>
            <p:nvPr/>
          </p:nvSpPr>
          <p:spPr>
            <a:xfrm>
              <a:off x="5612566" y="3363280"/>
              <a:ext cx="2459355" cy="0"/>
            </a:xfrm>
            <a:custGeom>
              <a:avLst/>
              <a:gdLst/>
              <a:ahLst/>
              <a:cxnLst/>
              <a:rect l="l" t="t" r="r" b="b"/>
              <a:pathLst>
                <a:path w="2459354">
                  <a:moveTo>
                    <a:pt x="0" y="0"/>
                  </a:moveTo>
                  <a:lnTo>
                    <a:pt x="814339" y="0"/>
                  </a:lnTo>
                </a:path>
                <a:path w="2459354">
                  <a:moveTo>
                    <a:pt x="822548" y="0"/>
                  </a:moveTo>
                  <a:lnTo>
                    <a:pt x="1636832" y="0"/>
                  </a:lnTo>
                </a:path>
                <a:path w="2459354">
                  <a:moveTo>
                    <a:pt x="1645041" y="0"/>
                  </a:moveTo>
                  <a:lnTo>
                    <a:pt x="2459216" y="0"/>
                  </a:lnTo>
                </a:path>
              </a:pathLst>
            </a:custGeom>
            <a:ln w="8204">
              <a:solidFill>
                <a:srgbClr val="FF0000"/>
              </a:solidFill>
            </a:ln>
          </p:spPr>
          <p:txBody>
            <a:bodyPr wrap="square" lIns="0" tIns="0" rIns="0" bIns="0" rtlCol="0"/>
            <a:lstStyle/>
            <a:p>
              <a:endParaRPr/>
            </a:p>
          </p:txBody>
        </p:sp>
        <p:sp>
          <p:nvSpPr>
            <p:cNvPr id="29" name="object 29"/>
            <p:cNvSpPr/>
            <p:nvPr/>
          </p:nvSpPr>
          <p:spPr>
            <a:xfrm>
              <a:off x="5587667" y="3338681"/>
              <a:ext cx="49530" cy="49530"/>
            </a:xfrm>
            <a:custGeom>
              <a:avLst/>
              <a:gdLst/>
              <a:ahLst/>
              <a:cxnLst/>
              <a:rect l="l" t="t" r="r" b="b"/>
              <a:pathLst>
                <a:path w="49529" h="49529">
                  <a:moveTo>
                    <a:pt x="24899" y="0"/>
                  </a:moveTo>
                  <a:lnTo>
                    <a:pt x="0" y="24599"/>
                  </a:lnTo>
                  <a:lnTo>
                    <a:pt x="24899" y="49198"/>
                  </a:lnTo>
                  <a:lnTo>
                    <a:pt x="49524" y="24599"/>
                  </a:lnTo>
                  <a:lnTo>
                    <a:pt x="24899" y="0"/>
                  </a:lnTo>
                  <a:close/>
                </a:path>
              </a:pathLst>
            </a:custGeom>
            <a:solidFill>
              <a:srgbClr val="000080"/>
            </a:solidFill>
          </p:spPr>
          <p:txBody>
            <a:bodyPr wrap="square" lIns="0" tIns="0" rIns="0" bIns="0" rtlCol="0"/>
            <a:lstStyle/>
            <a:p>
              <a:endParaRPr/>
            </a:p>
          </p:txBody>
        </p:sp>
        <p:sp>
          <p:nvSpPr>
            <p:cNvPr id="30" name="object 30"/>
            <p:cNvSpPr/>
            <p:nvPr/>
          </p:nvSpPr>
          <p:spPr>
            <a:xfrm>
              <a:off x="5587667" y="3338681"/>
              <a:ext cx="49530" cy="49530"/>
            </a:xfrm>
            <a:custGeom>
              <a:avLst/>
              <a:gdLst/>
              <a:ahLst/>
              <a:cxnLst/>
              <a:rect l="l" t="t" r="r" b="b"/>
              <a:pathLst>
                <a:path w="49529" h="49529">
                  <a:moveTo>
                    <a:pt x="24899" y="0"/>
                  </a:moveTo>
                  <a:lnTo>
                    <a:pt x="49524" y="24599"/>
                  </a:lnTo>
                  <a:lnTo>
                    <a:pt x="24899" y="49198"/>
                  </a:lnTo>
                  <a:lnTo>
                    <a:pt x="0" y="24599"/>
                  </a:lnTo>
                  <a:lnTo>
                    <a:pt x="24899" y="0"/>
                  </a:lnTo>
                  <a:close/>
                </a:path>
              </a:pathLst>
            </a:custGeom>
            <a:ln w="8204">
              <a:solidFill>
                <a:srgbClr val="000080"/>
              </a:solidFill>
            </a:ln>
          </p:spPr>
          <p:txBody>
            <a:bodyPr wrap="square" lIns="0" tIns="0" rIns="0" bIns="0" rtlCol="0"/>
            <a:lstStyle/>
            <a:p>
              <a:endParaRPr/>
            </a:p>
          </p:txBody>
        </p:sp>
        <p:sp>
          <p:nvSpPr>
            <p:cNvPr id="31" name="object 31"/>
            <p:cNvSpPr/>
            <p:nvPr/>
          </p:nvSpPr>
          <p:spPr>
            <a:xfrm>
              <a:off x="6410488" y="3338681"/>
              <a:ext cx="49530" cy="49530"/>
            </a:xfrm>
            <a:custGeom>
              <a:avLst/>
              <a:gdLst/>
              <a:ahLst/>
              <a:cxnLst/>
              <a:rect l="l" t="t" r="r" b="b"/>
              <a:pathLst>
                <a:path w="49529" h="49529">
                  <a:moveTo>
                    <a:pt x="24625" y="0"/>
                  </a:moveTo>
                  <a:lnTo>
                    <a:pt x="0" y="24599"/>
                  </a:lnTo>
                  <a:lnTo>
                    <a:pt x="24625" y="49198"/>
                  </a:lnTo>
                  <a:lnTo>
                    <a:pt x="49251" y="24599"/>
                  </a:lnTo>
                  <a:lnTo>
                    <a:pt x="24625" y="0"/>
                  </a:lnTo>
                  <a:close/>
                </a:path>
              </a:pathLst>
            </a:custGeom>
            <a:solidFill>
              <a:srgbClr val="000080"/>
            </a:solidFill>
          </p:spPr>
          <p:txBody>
            <a:bodyPr wrap="square" lIns="0" tIns="0" rIns="0" bIns="0" rtlCol="0"/>
            <a:lstStyle/>
            <a:p>
              <a:endParaRPr/>
            </a:p>
          </p:txBody>
        </p:sp>
        <p:sp>
          <p:nvSpPr>
            <p:cNvPr id="32" name="object 32"/>
            <p:cNvSpPr/>
            <p:nvPr/>
          </p:nvSpPr>
          <p:spPr>
            <a:xfrm>
              <a:off x="6410488" y="3338681"/>
              <a:ext cx="49530" cy="49530"/>
            </a:xfrm>
            <a:custGeom>
              <a:avLst/>
              <a:gdLst/>
              <a:ahLst/>
              <a:cxnLst/>
              <a:rect l="l" t="t" r="r" b="b"/>
              <a:pathLst>
                <a:path w="49529" h="49529">
                  <a:moveTo>
                    <a:pt x="24625" y="0"/>
                  </a:moveTo>
                  <a:lnTo>
                    <a:pt x="49251"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sp>
          <p:nvSpPr>
            <p:cNvPr id="33" name="object 33"/>
            <p:cNvSpPr/>
            <p:nvPr/>
          </p:nvSpPr>
          <p:spPr>
            <a:xfrm>
              <a:off x="7232982" y="3338681"/>
              <a:ext cx="49530" cy="49530"/>
            </a:xfrm>
            <a:custGeom>
              <a:avLst/>
              <a:gdLst/>
              <a:ahLst/>
              <a:cxnLst/>
              <a:rect l="l" t="t" r="r" b="b"/>
              <a:pathLst>
                <a:path w="49529" h="49529">
                  <a:moveTo>
                    <a:pt x="24625" y="0"/>
                  </a:moveTo>
                  <a:lnTo>
                    <a:pt x="0" y="24599"/>
                  </a:lnTo>
                  <a:lnTo>
                    <a:pt x="24625" y="49198"/>
                  </a:lnTo>
                  <a:lnTo>
                    <a:pt x="49251" y="24599"/>
                  </a:lnTo>
                  <a:lnTo>
                    <a:pt x="24625" y="0"/>
                  </a:lnTo>
                  <a:close/>
                </a:path>
              </a:pathLst>
            </a:custGeom>
            <a:solidFill>
              <a:srgbClr val="000080"/>
            </a:solidFill>
          </p:spPr>
          <p:txBody>
            <a:bodyPr wrap="square" lIns="0" tIns="0" rIns="0" bIns="0" rtlCol="0"/>
            <a:lstStyle/>
            <a:p>
              <a:endParaRPr/>
            </a:p>
          </p:txBody>
        </p:sp>
        <p:sp>
          <p:nvSpPr>
            <p:cNvPr id="34" name="object 34"/>
            <p:cNvSpPr/>
            <p:nvPr/>
          </p:nvSpPr>
          <p:spPr>
            <a:xfrm>
              <a:off x="7232982" y="3338681"/>
              <a:ext cx="49530" cy="49530"/>
            </a:xfrm>
            <a:custGeom>
              <a:avLst/>
              <a:gdLst/>
              <a:ahLst/>
              <a:cxnLst/>
              <a:rect l="l" t="t" r="r" b="b"/>
              <a:pathLst>
                <a:path w="49529" h="49529">
                  <a:moveTo>
                    <a:pt x="24625" y="0"/>
                  </a:moveTo>
                  <a:lnTo>
                    <a:pt x="49251"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sp>
          <p:nvSpPr>
            <p:cNvPr id="35" name="object 35"/>
            <p:cNvSpPr/>
            <p:nvPr/>
          </p:nvSpPr>
          <p:spPr>
            <a:xfrm>
              <a:off x="8055366" y="3338681"/>
              <a:ext cx="49530" cy="49530"/>
            </a:xfrm>
            <a:custGeom>
              <a:avLst/>
              <a:gdLst/>
              <a:ahLst/>
              <a:cxnLst/>
              <a:rect l="l" t="t" r="r" b="b"/>
              <a:pathLst>
                <a:path w="49529" h="49529">
                  <a:moveTo>
                    <a:pt x="24625" y="0"/>
                  </a:moveTo>
                  <a:lnTo>
                    <a:pt x="0" y="24599"/>
                  </a:lnTo>
                  <a:lnTo>
                    <a:pt x="24625" y="49198"/>
                  </a:lnTo>
                  <a:lnTo>
                    <a:pt x="49251" y="24599"/>
                  </a:lnTo>
                  <a:lnTo>
                    <a:pt x="24625" y="0"/>
                  </a:lnTo>
                  <a:close/>
                </a:path>
              </a:pathLst>
            </a:custGeom>
            <a:solidFill>
              <a:srgbClr val="000080"/>
            </a:solidFill>
          </p:spPr>
          <p:txBody>
            <a:bodyPr wrap="square" lIns="0" tIns="0" rIns="0" bIns="0" rtlCol="0"/>
            <a:lstStyle/>
            <a:p>
              <a:endParaRPr/>
            </a:p>
          </p:txBody>
        </p:sp>
        <p:sp>
          <p:nvSpPr>
            <p:cNvPr id="36" name="object 36"/>
            <p:cNvSpPr/>
            <p:nvPr/>
          </p:nvSpPr>
          <p:spPr>
            <a:xfrm>
              <a:off x="8055366" y="3338681"/>
              <a:ext cx="49530" cy="49530"/>
            </a:xfrm>
            <a:custGeom>
              <a:avLst/>
              <a:gdLst/>
              <a:ahLst/>
              <a:cxnLst/>
              <a:rect l="l" t="t" r="r" b="b"/>
              <a:pathLst>
                <a:path w="49529" h="49529">
                  <a:moveTo>
                    <a:pt x="24625" y="0"/>
                  </a:moveTo>
                  <a:lnTo>
                    <a:pt x="49251"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grpSp>
      <p:sp>
        <p:nvSpPr>
          <p:cNvPr id="37" name="object 37"/>
          <p:cNvSpPr txBox="1"/>
          <p:nvPr/>
        </p:nvSpPr>
        <p:spPr>
          <a:xfrm>
            <a:off x="7305060" y="1939472"/>
            <a:ext cx="1622425" cy="171201"/>
          </a:xfrm>
          <a:prstGeom prst="rect">
            <a:avLst/>
          </a:prstGeom>
        </p:spPr>
        <p:txBody>
          <a:bodyPr vert="horz" wrap="square" lIns="0" tIns="17145" rIns="0" bIns="0" rtlCol="0">
            <a:spAutoFit/>
          </a:bodyPr>
          <a:lstStyle/>
          <a:p>
            <a:pPr>
              <a:spcBef>
                <a:spcPts val="135"/>
              </a:spcBef>
            </a:pPr>
            <a:r>
              <a:rPr sz="1000" b="1" spc="20" dirty="0">
                <a:latin typeface="Arial"/>
                <a:cs typeface="Arial"/>
              </a:rPr>
              <a:t>Pure</a:t>
            </a:r>
            <a:r>
              <a:rPr sz="1000" b="1" spc="-30" dirty="0">
                <a:latin typeface="Arial"/>
                <a:cs typeface="Arial"/>
              </a:rPr>
              <a:t> </a:t>
            </a:r>
            <a:r>
              <a:rPr sz="1000" b="1" spc="10" dirty="0">
                <a:latin typeface="Arial"/>
                <a:cs typeface="Arial"/>
              </a:rPr>
              <a:t>Integrator</a:t>
            </a:r>
            <a:r>
              <a:rPr sz="1000" b="1" spc="-50" dirty="0">
                <a:latin typeface="Arial"/>
                <a:cs typeface="Arial"/>
              </a:rPr>
              <a:t> </a:t>
            </a:r>
            <a:r>
              <a:rPr sz="1000" b="1" spc="5" dirty="0">
                <a:latin typeface="Arial"/>
                <a:cs typeface="Arial"/>
              </a:rPr>
              <a:t>G(s)</a:t>
            </a:r>
            <a:r>
              <a:rPr sz="1000" b="1" spc="-55" dirty="0">
                <a:latin typeface="Arial"/>
                <a:cs typeface="Arial"/>
              </a:rPr>
              <a:t> </a:t>
            </a:r>
            <a:r>
              <a:rPr sz="1000" b="1" spc="20" dirty="0">
                <a:latin typeface="Arial"/>
                <a:cs typeface="Arial"/>
              </a:rPr>
              <a:t>=</a:t>
            </a:r>
            <a:r>
              <a:rPr sz="1000" b="1" spc="-55" dirty="0">
                <a:latin typeface="Arial"/>
                <a:cs typeface="Arial"/>
              </a:rPr>
              <a:t> </a:t>
            </a:r>
            <a:r>
              <a:rPr sz="1000" b="1" spc="20" dirty="0">
                <a:latin typeface="Arial"/>
                <a:cs typeface="Arial"/>
              </a:rPr>
              <a:t>1</a:t>
            </a:r>
            <a:r>
              <a:rPr sz="1000" b="1" spc="-25" dirty="0">
                <a:latin typeface="Arial"/>
                <a:cs typeface="Arial"/>
              </a:rPr>
              <a:t> </a:t>
            </a:r>
            <a:r>
              <a:rPr sz="1000" b="1" spc="10" dirty="0">
                <a:latin typeface="Arial"/>
                <a:cs typeface="Arial"/>
              </a:rPr>
              <a:t>/</a:t>
            </a:r>
            <a:r>
              <a:rPr sz="1000" b="1" spc="-60" dirty="0">
                <a:latin typeface="Arial"/>
                <a:cs typeface="Arial"/>
              </a:rPr>
              <a:t> </a:t>
            </a:r>
            <a:r>
              <a:rPr sz="1000" b="1" spc="20" dirty="0">
                <a:latin typeface="Arial"/>
                <a:cs typeface="Arial"/>
              </a:rPr>
              <a:t>s</a:t>
            </a:r>
            <a:endParaRPr sz="1000">
              <a:latin typeface="Arial"/>
              <a:cs typeface="Arial"/>
            </a:endParaRPr>
          </a:p>
        </p:txBody>
      </p:sp>
      <p:sp>
        <p:nvSpPr>
          <p:cNvPr id="38" name="object 38"/>
          <p:cNvSpPr txBox="1"/>
          <p:nvPr/>
        </p:nvSpPr>
        <p:spPr>
          <a:xfrm>
            <a:off x="6433097" y="3280610"/>
            <a:ext cx="220345" cy="647700"/>
          </a:xfrm>
          <a:prstGeom prst="rect">
            <a:avLst/>
          </a:prstGeom>
        </p:spPr>
        <p:txBody>
          <a:bodyPr vert="horz" wrap="square" lIns="0" tIns="11430" rIns="0" bIns="0" rtlCol="0">
            <a:spAutoFit/>
          </a:bodyPr>
          <a:lstStyle/>
          <a:p>
            <a:pPr marL="57150">
              <a:spcBef>
                <a:spcPts val="90"/>
              </a:spcBef>
            </a:pPr>
            <a:r>
              <a:rPr sz="850" spc="-30" dirty="0">
                <a:latin typeface="Arial MT"/>
                <a:cs typeface="Arial MT"/>
              </a:rPr>
              <a:t>-</a:t>
            </a:r>
            <a:r>
              <a:rPr sz="850" spc="-25" dirty="0">
                <a:latin typeface="Arial MT"/>
                <a:cs typeface="Arial MT"/>
              </a:rPr>
              <a:t>9</a:t>
            </a:r>
            <a:r>
              <a:rPr sz="850" spc="-5" dirty="0">
                <a:latin typeface="Arial MT"/>
                <a:cs typeface="Arial MT"/>
              </a:rPr>
              <a:t>0</a:t>
            </a:r>
            <a:endParaRPr sz="850">
              <a:latin typeface="Arial MT"/>
              <a:cs typeface="Arial MT"/>
            </a:endParaRPr>
          </a:p>
          <a:p>
            <a:pPr>
              <a:spcBef>
                <a:spcPts val="5"/>
              </a:spcBef>
            </a:pPr>
            <a:endParaRPr sz="800">
              <a:latin typeface="Arial MT"/>
              <a:cs typeface="Arial MT"/>
            </a:endParaRPr>
          </a:p>
          <a:p>
            <a:pPr>
              <a:lnSpc>
                <a:spcPct val="100000"/>
              </a:lnSpc>
            </a:pPr>
            <a:r>
              <a:rPr sz="850" spc="-30" dirty="0">
                <a:latin typeface="Arial MT"/>
                <a:cs typeface="Arial MT"/>
              </a:rPr>
              <a:t>-</a:t>
            </a:r>
            <a:r>
              <a:rPr sz="850" spc="-25" dirty="0">
                <a:latin typeface="Arial MT"/>
                <a:cs typeface="Arial MT"/>
              </a:rPr>
              <a:t>13</a:t>
            </a:r>
            <a:r>
              <a:rPr sz="850" spc="-5" dirty="0">
                <a:latin typeface="Arial MT"/>
                <a:cs typeface="Arial MT"/>
              </a:rPr>
              <a:t>5</a:t>
            </a:r>
            <a:endParaRPr sz="850">
              <a:latin typeface="Arial MT"/>
              <a:cs typeface="Arial MT"/>
            </a:endParaRPr>
          </a:p>
          <a:p>
            <a:pPr>
              <a:lnSpc>
                <a:spcPct val="100000"/>
              </a:lnSpc>
            </a:pPr>
            <a:endParaRPr sz="800">
              <a:latin typeface="Arial MT"/>
              <a:cs typeface="Arial MT"/>
            </a:endParaRPr>
          </a:p>
          <a:p>
            <a:pPr>
              <a:lnSpc>
                <a:spcPct val="100000"/>
              </a:lnSpc>
            </a:pPr>
            <a:r>
              <a:rPr sz="850" spc="-30" dirty="0">
                <a:latin typeface="Arial MT"/>
                <a:cs typeface="Arial MT"/>
              </a:rPr>
              <a:t>-</a:t>
            </a:r>
            <a:r>
              <a:rPr sz="850" spc="-25" dirty="0">
                <a:latin typeface="Arial MT"/>
                <a:cs typeface="Arial MT"/>
              </a:rPr>
              <a:t>18</a:t>
            </a:r>
            <a:r>
              <a:rPr sz="850" spc="-5" dirty="0">
                <a:latin typeface="Arial MT"/>
                <a:cs typeface="Arial MT"/>
              </a:rPr>
              <a:t>0</a:t>
            </a:r>
            <a:endParaRPr sz="850">
              <a:latin typeface="Arial MT"/>
              <a:cs typeface="Arial MT"/>
            </a:endParaRPr>
          </a:p>
        </p:txBody>
      </p:sp>
      <p:sp>
        <p:nvSpPr>
          <p:cNvPr id="39" name="object 39"/>
          <p:cNvSpPr txBox="1"/>
          <p:nvPr/>
        </p:nvSpPr>
        <p:spPr>
          <a:xfrm>
            <a:off x="6490830" y="2293423"/>
            <a:ext cx="163195" cy="904094"/>
          </a:xfrm>
          <a:prstGeom prst="rect">
            <a:avLst/>
          </a:prstGeom>
        </p:spPr>
        <p:txBody>
          <a:bodyPr vert="horz" wrap="square" lIns="0" tIns="11430" rIns="0" bIns="0" rtlCol="0">
            <a:spAutoFit/>
          </a:bodyPr>
          <a:lstStyle/>
          <a:p>
            <a:pPr marL="32384">
              <a:spcBef>
                <a:spcPts val="90"/>
              </a:spcBef>
            </a:pPr>
            <a:r>
              <a:rPr sz="850" spc="-25" dirty="0">
                <a:latin typeface="Arial MT"/>
                <a:cs typeface="Arial MT"/>
              </a:rPr>
              <a:t>90</a:t>
            </a:r>
            <a:endParaRPr sz="850">
              <a:latin typeface="Arial MT"/>
              <a:cs typeface="Arial MT"/>
            </a:endParaRPr>
          </a:p>
          <a:p>
            <a:pPr>
              <a:lnSpc>
                <a:spcPct val="100000"/>
              </a:lnSpc>
            </a:pPr>
            <a:endParaRPr sz="800">
              <a:latin typeface="Arial MT"/>
              <a:cs typeface="Arial MT"/>
            </a:endParaRPr>
          </a:p>
          <a:p>
            <a:pPr marL="32384">
              <a:spcBef>
                <a:spcPts val="5"/>
              </a:spcBef>
            </a:pPr>
            <a:r>
              <a:rPr sz="850" spc="-25" dirty="0">
                <a:latin typeface="Arial MT"/>
                <a:cs typeface="Arial MT"/>
              </a:rPr>
              <a:t>45</a:t>
            </a:r>
            <a:endParaRPr sz="850">
              <a:latin typeface="Arial MT"/>
              <a:cs typeface="Arial MT"/>
            </a:endParaRPr>
          </a:p>
          <a:p>
            <a:pPr>
              <a:lnSpc>
                <a:spcPct val="100000"/>
              </a:lnSpc>
            </a:pPr>
            <a:endParaRPr sz="800">
              <a:latin typeface="Arial MT"/>
              <a:cs typeface="Arial MT"/>
            </a:endParaRPr>
          </a:p>
          <a:p>
            <a:pPr marL="90170"/>
            <a:r>
              <a:rPr sz="850" spc="-5" dirty="0">
                <a:latin typeface="Arial MT"/>
                <a:cs typeface="Arial MT"/>
              </a:rPr>
              <a:t>0</a:t>
            </a:r>
            <a:endParaRPr sz="850">
              <a:latin typeface="Arial MT"/>
              <a:cs typeface="Arial MT"/>
            </a:endParaRPr>
          </a:p>
          <a:p>
            <a:pPr>
              <a:spcBef>
                <a:spcPts val="5"/>
              </a:spcBef>
            </a:pPr>
            <a:endParaRPr sz="800">
              <a:latin typeface="Arial MT"/>
              <a:cs typeface="Arial MT"/>
            </a:endParaRPr>
          </a:p>
          <a:p>
            <a:pPr>
              <a:lnSpc>
                <a:spcPct val="100000"/>
              </a:lnSpc>
            </a:pPr>
            <a:r>
              <a:rPr sz="850" spc="-30" dirty="0">
                <a:latin typeface="Arial MT"/>
                <a:cs typeface="Arial MT"/>
              </a:rPr>
              <a:t>-</a:t>
            </a:r>
            <a:r>
              <a:rPr sz="850" spc="-25" dirty="0">
                <a:latin typeface="Arial MT"/>
                <a:cs typeface="Arial MT"/>
              </a:rPr>
              <a:t>4</a:t>
            </a:r>
            <a:r>
              <a:rPr sz="850" spc="-5" dirty="0">
                <a:latin typeface="Arial MT"/>
                <a:cs typeface="Arial MT"/>
              </a:rPr>
              <a:t>5</a:t>
            </a:r>
            <a:endParaRPr sz="850">
              <a:latin typeface="Arial MT"/>
              <a:cs typeface="Arial MT"/>
            </a:endParaRPr>
          </a:p>
        </p:txBody>
      </p:sp>
      <p:sp>
        <p:nvSpPr>
          <p:cNvPr id="40" name="object 40"/>
          <p:cNvSpPr txBox="1"/>
          <p:nvPr/>
        </p:nvSpPr>
        <p:spPr>
          <a:xfrm>
            <a:off x="7058311" y="2943386"/>
            <a:ext cx="1625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5" dirty="0">
                <a:latin typeface="Arial MT"/>
                <a:cs typeface="Arial MT"/>
              </a:rPr>
              <a:t>1</a:t>
            </a:r>
            <a:endParaRPr sz="850">
              <a:latin typeface="Arial MT"/>
              <a:cs typeface="Arial MT"/>
            </a:endParaRPr>
          </a:p>
        </p:txBody>
      </p:sp>
      <p:sp>
        <p:nvSpPr>
          <p:cNvPr id="41" name="object 41"/>
          <p:cNvSpPr txBox="1"/>
          <p:nvPr/>
        </p:nvSpPr>
        <p:spPr>
          <a:xfrm>
            <a:off x="7930329" y="2943386"/>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1</a:t>
            </a:r>
            <a:endParaRPr sz="850">
              <a:latin typeface="Arial MT"/>
              <a:cs typeface="Arial MT"/>
            </a:endParaRPr>
          </a:p>
        </p:txBody>
      </p:sp>
      <p:sp>
        <p:nvSpPr>
          <p:cNvPr id="42" name="object 42"/>
          <p:cNvSpPr txBox="1"/>
          <p:nvPr/>
        </p:nvSpPr>
        <p:spPr>
          <a:xfrm>
            <a:off x="8719661" y="2943386"/>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endParaRPr sz="850">
              <a:latin typeface="Arial MT"/>
              <a:cs typeface="Arial MT"/>
            </a:endParaRPr>
          </a:p>
        </p:txBody>
      </p:sp>
      <p:sp>
        <p:nvSpPr>
          <p:cNvPr id="43" name="object 43"/>
          <p:cNvSpPr txBox="1"/>
          <p:nvPr/>
        </p:nvSpPr>
        <p:spPr>
          <a:xfrm>
            <a:off x="9517638" y="2943386"/>
            <a:ext cx="18542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endParaRPr sz="850">
              <a:latin typeface="Arial MT"/>
              <a:cs typeface="Arial MT"/>
            </a:endParaRPr>
          </a:p>
        </p:txBody>
      </p:sp>
      <p:sp>
        <p:nvSpPr>
          <p:cNvPr id="44" name="object 44"/>
          <p:cNvSpPr txBox="1"/>
          <p:nvPr/>
        </p:nvSpPr>
        <p:spPr>
          <a:xfrm>
            <a:off x="8226384" y="3955444"/>
            <a:ext cx="292735"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10" dirty="0">
                <a:latin typeface="Arial"/>
                <a:cs typeface="Arial"/>
              </a:rPr>
              <a:t>w</a:t>
            </a:r>
            <a:endParaRPr sz="850">
              <a:latin typeface="Arial"/>
              <a:cs typeface="Arial"/>
            </a:endParaRPr>
          </a:p>
        </p:txBody>
      </p:sp>
      <p:sp>
        <p:nvSpPr>
          <p:cNvPr id="45" name="object 45"/>
          <p:cNvSpPr txBox="1"/>
          <p:nvPr/>
        </p:nvSpPr>
        <p:spPr>
          <a:xfrm>
            <a:off x="6241462" y="2632081"/>
            <a:ext cx="130805" cy="995044"/>
          </a:xfrm>
          <a:prstGeom prst="rect">
            <a:avLst/>
          </a:prstGeom>
        </p:spPr>
        <p:txBody>
          <a:bodyPr vert="vert270" wrap="square" lIns="0" tIns="1270" rIns="0" bIns="0" rtlCol="0">
            <a:spAutoFit/>
          </a:bodyPr>
          <a:lstStyle/>
          <a:p>
            <a:pPr marL="12700">
              <a:spcBef>
                <a:spcPts val="10"/>
              </a:spcBef>
            </a:pPr>
            <a:r>
              <a:rPr sz="850" b="1" spc="-15" dirty="0">
                <a:latin typeface="Arial"/>
                <a:cs typeface="Arial"/>
              </a:rPr>
              <a:t>phase </a:t>
            </a:r>
            <a:r>
              <a:rPr sz="850" b="1" spc="-5" dirty="0">
                <a:latin typeface="Arial"/>
                <a:cs typeface="Arial"/>
              </a:rPr>
              <a:t>angle</a:t>
            </a:r>
            <a:r>
              <a:rPr sz="850" b="1" spc="-15" dirty="0">
                <a:latin typeface="Arial"/>
                <a:cs typeface="Arial"/>
              </a:rPr>
              <a:t> </a:t>
            </a:r>
            <a:r>
              <a:rPr sz="850" b="1" spc="5" dirty="0">
                <a:latin typeface="Arial"/>
                <a:cs typeface="Arial"/>
              </a:rPr>
              <a:t>in</a:t>
            </a:r>
            <a:r>
              <a:rPr sz="850" b="1" dirty="0">
                <a:latin typeface="Arial"/>
                <a:cs typeface="Arial"/>
              </a:rPr>
              <a:t> </a:t>
            </a:r>
            <a:r>
              <a:rPr sz="850" b="1" spc="-10" dirty="0">
                <a:latin typeface="Arial"/>
                <a:cs typeface="Arial"/>
              </a:rPr>
              <a:t>deg</a:t>
            </a:r>
            <a:endParaRPr sz="850">
              <a:latin typeface="Arial"/>
              <a:cs typeface="Arial"/>
            </a:endParaRPr>
          </a:p>
        </p:txBody>
      </p:sp>
      <p:sp>
        <p:nvSpPr>
          <p:cNvPr id="46" name="object 46"/>
          <p:cNvSpPr/>
          <p:nvPr/>
        </p:nvSpPr>
        <p:spPr>
          <a:xfrm>
            <a:off x="6137043" y="18701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47" name="object 47"/>
          <p:cNvSpPr txBox="1"/>
          <p:nvPr/>
        </p:nvSpPr>
        <p:spPr>
          <a:xfrm>
            <a:off x="2136141" y="4784597"/>
            <a:ext cx="7742555" cy="1122680"/>
          </a:xfrm>
          <a:prstGeom prst="rect">
            <a:avLst/>
          </a:prstGeom>
        </p:spPr>
        <p:txBody>
          <a:bodyPr vert="horz" wrap="square" lIns="0" tIns="12700" rIns="0" bIns="0" rtlCol="0">
            <a:spAutoFit/>
          </a:bodyPr>
          <a:lstStyle/>
          <a:p>
            <a:pPr marL="12700" marR="5080">
              <a:spcBef>
                <a:spcPts val="100"/>
              </a:spcBef>
              <a:tabLst>
                <a:tab pos="3675379" algn="l"/>
              </a:tabLst>
            </a:pPr>
            <a:r>
              <a:rPr sz="2400" spc="-5" dirty="0">
                <a:latin typeface="Arial MT"/>
                <a:cs typeface="Arial MT"/>
              </a:rPr>
              <a:t>starting</a:t>
            </a:r>
            <a:r>
              <a:rPr sz="2400" spc="-15" dirty="0">
                <a:latin typeface="Arial MT"/>
                <a:cs typeface="Arial MT"/>
              </a:rPr>
              <a:t> </a:t>
            </a:r>
            <a:r>
              <a:rPr sz="2400" spc="-5" dirty="0">
                <a:latin typeface="Arial MT"/>
                <a:cs typeface="Arial MT"/>
              </a:rPr>
              <a:t>point</a:t>
            </a:r>
            <a:r>
              <a:rPr sz="2400" spc="15" dirty="0">
                <a:latin typeface="Arial MT"/>
                <a:cs typeface="Arial MT"/>
              </a:rPr>
              <a:t> </a:t>
            </a:r>
            <a:r>
              <a:rPr sz="2400" dirty="0">
                <a:latin typeface="Arial MT"/>
                <a:cs typeface="Arial MT"/>
              </a:rPr>
              <a:t>of</a:t>
            </a:r>
            <a:r>
              <a:rPr sz="2400" spc="5" dirty="0">
                <a:latin typeface="Arial MT"/>
                <a:cs typeface="Arial MT"/>
              </a:rPr>
              <a:t> </a:t>
            </a:r>
            <a:r>
              <a:rPr sz="2400" spc="-5" dirty="0">
                <a:latin typeface="Arial MT"/>
                <a:cs typeface="Arial MT"/>
              </a:rPr>
              <a:t>magnitude</a:t>
            </a:r>
            <a:r>
              <a:rPr sz="2400" spc="20" dirty="0">
                <a:latin typeface="Arial MT"/>
                <a:cs typeface="Arial MT"/>
              </a:rPr>
              <a:t> </a:t>
            </a:r>
            <a:r>
              <a:rPr sz="2400" spc="-5" dirty="0">
                <a:latin typeface="Arial MT"/>
                <a:cs typeface="Arial MT"/>
              </a:rPr>
              <a:t>plot</a:t>
            </a:r>
            <a:r>
              <a:rPr sz="2400" spc="10" dirty="0">
                <a:latin typeface="Arial MT"/>
                <a:cs typeface="Arial MT"/>
              </a:rPr>
              <a:t> </a:t>
            </a:r>
            <a:r>
              <a:rPr sz="2400" spc="-5" dirty="0">
                <a:latin typeface="Arial MT"/>
                <a:cs typeface="Arial MT"/>
              </a:rPr>
              <a:t>is</a:t>
            </a:r>
            <a:r>
              <a:rPr sz="2400" spc="15" dirty="0">
                <a:latin typeface="Arial MT"/>
                <a:cs typeface="Arial MT"/>
              </a:rPr>
              <a:t> </a:t>
            </a:r>
            <a:r>
              <a:rPr sz="2400" dirty="0">
                <a:latin typeface="Arial MT"/>
                <a:cs typeface="Arial MT"/>
              </a:rPr>
              <a:t>- </a:t>
            </a:r>
            <a:r>
              <a:rPr sz="2400" spc="-5" dirty="0">
                <a:latin typeface="Arial MT"/>
                <a:cs typeface="Arial MT"/>
              </a:rPr>
              <a:t>20</a:t>
            </a:r>
            <a:r>
              <a:rPr sz="2400" dirty="0">
                <a:latin typeface="Arial MT"/>
                <a:cs typeface="Arial MT"/>
              </a:rPr>
              <a:t> </a:t>
            </a:r>
            <a:r>
              <a:rPr sz="2400" spc="-5" dirty="0">
                <a:latin typeface="Arial MT"/>
                <a:cs typeface="Arial MT"/>
              </a:rPr>
              <a:t>log</a:t>
            </a:r>
            <a:r>
              <a:rPr sz="2400" spc="15" dirty="0">
                <a:latin typeface="Arial MT"/>
                <a:cs typeface="Arial MT"/>
              </a:rPr>
              <a:t> </a:t>
            </a:r>
            <a:r>
              <a:rPr sz="2400" dirty="0">
                <a:latin typeface="Symbol"/>
                <a:cs typeface="Symbol"/>
              </a:rPr>
              <a:t></a:t>
            </a:r>
            <a:r>
              <a:rPr sz="2400" spc="60" dirty="0">
                <a:latin typeface="Times New Roman"/>
                <a:cs typeface="Times New Roman"/>
              </a:rPr>
              <a:t> </a:t>
            </a:r>
            <a:r>
              <a:rPr sz="2400" dirty="0">
                <a:latin typeface="Arial MT"/>
                <a:cs typeface="Arial MT"/>
              </a:rPr>
              <a:t>,</a:t>
            </a:r>
            <a:r>
              <a:rPr sz="2400" spc="5" dirty="0">
                <a:latin typeface="Arial MT"/>
                <a:cs typeface="Arial MT"/>
              </a:rPr>
              <a:t> </a:t>
            </a:r>
            <a:r>
              <a:rPr sz="2400" spc="-5" dirty="0">
                <a:latin typeface="Arial MT"/>
                <a:cs typeface="Arial MT"/>
              </a:rPr>
              <a:t>where</a:t>
            </a:r>
            <a:r>
              <a:rPr sz="2400" spc="10" dirty="0">
                <a:latin typeface="Arial MT"/>
                <a:cs typeface="Arial MT"/>
              </a:rPr>
              <a:t> </a:t>
            </a:r>
            <a:r>
              <a:rPr sz="2400" dirty="0">
                <a:latin typeface="Symbol"/>
                <a:cs typeface="Symbol"/>
              </a:rPr>
              <a:t></a:t>
            </a:r>
            <a:r>
              <a:rPr sz="2400" spc="60" dirty="0">
                <a:latin typeface="Times New Roman"/>
                <a:cs typeface="Times New Roman"/>
              </a:rPr>
              <a:t> </a:t>
            </a:r>
            <a:r>
              <a:rPr sz="2400" spc="-5" dirty="0">
                <a:latin typeface="Arial MT"/>
                <a:cs typeface="Arial MT"/>
              </a:rPr>
              <a:t>is </a:t>
            </a:r>
            <a:r>
              <a:rPr sz="2400" dirty="0">
                <a:latin typeface="Arial MT"/>
                <a:cs typeface="Arial MT"/>
              </a:rPr>
              <a:t> </a:t>
            </a:r>
            <a:r>
              <a:rPr sz="2400" spc="-5" dirty="0">
                <a:latin typeface="Arial MT"/>
                <a:cs typeface="Arial MT"/>
              </a:rPr>
              <a:t>the starting frequency in </a:t>
            </a:r>
            <a:r>
              <a:rPr sz="2400" dirty="0">
                <a:latin typeface="Arial MT"/>
                <a:cs typeface="Arial MT"/>
              </a:rPr>
              <a:t>the </a:t>
            </a:r>
            <a:r>
              <a:rPr sz="2400" spc="-5" dirty="0">
                <a:latin typeface="Arial MT"/>
                <a:cs typeface="Arial MT"/>
              </a:rPr>
              <a:t>plot. </a:t>
            </a:r>
            <a:r>
              <a:rPr sz="2400" dirty="0">
                <a:latin typeface="Arial MT"/>
                <a:cs typeface="Arial MT"/>
              </a:rPr>
              <a:t>The </a:t>
            </a:r>
            <a:r>
              <a:rPr sz="2400" spc="-5" dirty="0">
                <a:latin typeface="Arial MT"/>
                <a:cs typeface="Arial MT"/>
              </a:rPr>
              <a:t>plot </a:t>
            </a:r>
            <a:r>
              <a:rPr sz="2400" dirty="0">
                <a:latin typeface="Arial MT"/>
                <a:cs typeface="Arial MT"/>
              </a:rPr>
              <a:t>starts from that </a:t>
            </a:r>
            <a:r>
              <a:rPr sz="2400" spc="-655" dirty="0">
                <a:latin typeface="Arial MT"/>
                <a:cs typeface="Arial MT"/>
              </a:rPr>
              <a:t> </a:t>
            </a:r>
            <a:r>
              <a:rPr sz="2400" spc="-5" dirty="0">
                <a:latin typeface="Arial MT"/>
                <a:cs typeface="Arial MT"/>
              </a:rPr>
              <a:t>point</a:t>
            </a:r>
            <a:r>
              <a:rPr sz="2400" spc="20" dirty="0">
                <a:latin typeface="Arial MT"/>
                <a:cs typeface="Arial MT"/>
              </a:rPr>
              <a:t> </a:t>
            </a:r>
            <a:r>
              <a:rPr sz="2400" spc="-5" dirty="0">
                <a:latin typeface="Arial MT"/>
                <a:cs typeface="Arial MT"/>
              </a:rPr>
              <a:t>and</a:t>
            </a:r>
            <a:r>
              <a:rPr sz="2400" dirty="0">
                <a:latin typeface="Arial MT"/>
                <a:cs typeface="Arial MT"/>
              </a:rPr>
              <a:t> </a:t>
            </a:r>
            <a:r>
              <a:rPr sz="2400" spc="-5" dirty="0">
                <a:latin typeface="Arial MT"/>
                <a:cs typeface="Arial MT"/>
              </a:rPr>
              <a:t>has</a:t>
            </a:r>
            <a:r>
              <a:rPr sz="2400" spc="10" dirty="0">
                <a:latin typeface="Arial MT"/>
                <a:cs typeface="Arial MT"/>
              </a:rPr>
              <a:t> </a:t>
            </a:r>
            <a:r>
              <a:rPr sz="2400" dirty="0">
                <a:latin typeface="Arial MT"/>
                <a:cs typeface="Arial MT"/>
              </a:rPr>
              <a:t>the</a:t>
            </a:r>
            <a:r>
              <a:rPr sz="2400" spc="5" dirty="0">
                <a:latin typeface="Arial MT"/>
                <a:cs typeface="Arial MT"/>
              </a:rPr>
              <a:t> </a:t>
            </a:r>
            <a:r>
              <a:rPr sz="2400" spc="-5" dirty="0">
                <a:latin typeface="Arial MT"/>
                <a:cs typeface="Arial MT"/>
              </a:rPr>
              <a:t>slope</a:t>
            </a:r>
            <a:r>
              <a:rPr sz="2400" spc="20" dirty="0">
                <a:latin typeface="Arial MT"/>
                <a:cs typeface="Arial MT"/>
              </a:rPr>
              <a:t> </a:t>
            </a:r>
            <a:r>
              <a:rPr sz="2400" dirty="0">
                <a:latin typeface="Arial MT"/>
                <a:cs typeface="Arial MT"/>
              </a:rPr>
              <a:t>of	-</a:t>
            </a:r>
            <a:r>
              <a:rPr sz="2400" spc="-15" dirty="0">
                <a:latin typeface="Arial MT"/>
                <a:cs typeface="Arial MT"/>
              </a:rPr>
              <a:t> </a:t>
            </a:r>
            <a:r>
              <a:rPr sz="2400" spc="-5" dirty="0">
                <a:latin typeface="Arial MT"/>
                <a:cs typeface="Arial MT"/>
              </a:rPr>
              <a:t>20 db</a:t>
            </a:r>
            <a:r>
              <a:rPr sz="2400" spc="5" dirty="0">
                <a:latin typeface="Arial MT"/>
                <a:cs typeface="Arial MT"/>
              </a:rPr>
              <a:t> </a:t>
            </a:r>
            <a:r>
              <a:rPr sz="2400" dirty="0">
                <a:latin typeface="Arial MT"/>
                <a:cs typeface="Arial MT"/>
              </a:rPr>
              <a:t>/</a:t>
            </a:r>
            <a:r>
              <a:rPr sz="2400" spc="-5" dirty="0">
                <a:latin typeface="Arial MT"/>
                <a:cs typeface="Arial MT"/>
              </a:rPr>
              <a:t> </a:t>
            </a:r>
            <a:r>
              <a:rPr sz="2400" dirty="0">
                <a:latin typeface="Arial MT"/>
                <a:cs typeface="Arial MT"/>
              </a:rPr>
              <a:t>dec.</a:t>
            </a:r>
          </a:p>
        </p:txBody>
      </p:sp>
      <p:sp>
        <p:nvSpPr>
          <p:cNvPr id="50" name="object 50"/>
          <p:cNvSpPr txBox="1"/>
          <p:nvPr/>
        </p:nvSpPr>
        <p:spPr>
          <a:xfrm>
            <a:off x="2137430" y="5966556"/>
            <a:ext cx="6790055" cy="383438"/>
          </a:xfrm>
          <a:prstGeom prst="rect">
            <a:avLst/>
          </a:prstGeom>
        </p:spPr>
        <p:txBody>
          <a:bodyPr vert="horz" wrap="square" lIns="0" tIns="13970" rIns="0" bIns="0" rtlCol="0">
            <a:spAutoFit/>
          </a:bodyPr>
          <a:lstStyle/>
          <a:p>
            <a:pPr marL="12700">
              <a:spcBef>
                <a:spcPts val="110"/>
              </a:spcBef>
              <a:tabLst>
                <a:tab pos="3355975" algn="l"/>
              </a:tabLst>
            </a:pPr>
            <a:r>
              <a:rPr sz="2400" spc="-5" dirty="0">
                <a:latin typeface="Arial MT"/>
                <a:cs typeface="Arial MT"/>
              </a:rPr>
              <a:t>Phase</a:t>
            </a:r>
            <a:r>
              <a:rPr sz="2400" spc="15" dirty="0">
                <a:latin typeface="Arial MT"/>
                <a:cs typeface="Arial MT"/>
              </a:rPr>
              <a:t> </a:t>
            </a:r>
            <a:r>
              <a:rPr sz="2400" spc="-5" dirty="0">
                <a:latin typeface="Arial MT"/>
                <a:cs typeface="Arial MT"/>
              </a:rPr>
              <a:t>angle</a:t>
            </a:r>
            <a:r>
              <a:rPr sz="2400" spc="20" dirty="0">
                <a:latin typeface="Arial MT"/>
                <a:cs typeface="Arial MT"/>
              </a:rPr>
              <a:t> </a:t>
            </a:r>
            <a:r>
              <a:rPr sz="2400" spc="-5" dirty="0">
                <a:latin typeface="Arial MT"/>
                <a:cs typeface="Arial MT"/>
              </a:rPr>
              <a:t>is</a:t>
            </a:r>
            <a:r>
              <a:rPr sz="2400" spc="10" dirty="0">
                <a:latin typeface="Arial MT"/>
                <a:cs typeface="Arial MT"/>
              </a:rPr>
              <a:t> </a:t>
            </a:r>
            <a:r>
              <a:rPr sz="2400" dirty="0">
                <a:latin typeface="Arial MT"/>
                <a:cs typeface="Arial MT"/>
              </a:rPr>
              <a:t>-</a:t>
            </a:r>
            <a:r>
              <a:rPr sz="2400" spc="5" dirty="0">
                <a:latin typeface="Arial MT"/>
                <a:cs typeface="Arial MT"/>
              </a:rPr>
              <a:t> </a:t>
            </a:r>
            <a:r>
              <a:rPr sz="2400" spc="-5" dirty="0">
                <a:latin typeface="Arial MT"/>
                <a:cs typeface="Arial MT"/>
              </a:rPr>
              <a:t>90</a:t>
            </a:r>
            <a:r>
              <a:rPr sz="2400" spc="-5" dirty="0">
                <a:latin typeface="Symbol"/>
                <a:cs typeface="Symbol"/>
              </a:rPr>
              <a:t></a:t>
            </a:r>
            <a:r>
              <a:rPr sz="2400" spc="75" dirty="0">
                <a:latin typeface="Times New Roman"/>
                <a:cs typeface="Times New Roman"/>
              </a:rPr>
              <a:t> </a:t>
            </a:r>
            <a:r>
              <a:rPr sz="2400" dirty="0">
                <a:latin typeface="Arial MT"/>
                <a:cs typeface="Arial MT"/>
              </a:rPr>
              <a:t>- </a:t>
            </a:r>
            <a:r>
              <a:rPr sz="2400" spc="-5" dirty="0">
                <a:latin typeface="Arial MT"/>
                <a:cs typeface="Arial MT"/>
              </a:rPr>
              <a:t>a	</a:t>
            </a:r>
            <a:r>
              <a:rPr sz="2400" dirty="0">
                <a:latin typeface="Arial MT"/>
                <a:cs typeface="Arial MT"/>
              </a:rPr>
              <a:t>straight</a:t>
            </a:r>
            <a:r>
              <a:rPr sz="2400" spc="-20" dirty="0">
                <a:latin typeface="Arial MT"/>
                <a:cs typeface="Arial MT"/>
              </a:rPr>
              <a:t> </a:t>
            </a:r>
            <a:r>
              <a:rPr sz="2400" spc="-5" dirty="0">
                <a:latin typeface="Arial MT"/>
                <a:cs typeface="Arial MT"/>
              </a:rPr>
              <a:t>line</a:t>
            </a:r>
            <a:r>
              <a:rPr sz="2400" spc="5" dirty="0">
                <a:latin typeface="Arial MT"/>
                <a:cs typeface="Arial MT"/>
              </a:rPr>
              <a:t> </a:t>
            </a:r>
            <a:r>
              <a:rPr sz="2400" spc="-5" dirty="0">
                <a:latin typeface="Arial MT"/>
                <a:cs typeface="Arial MT"/>
              </a:rPr>
              <a:t>with</a:t>
            </a:r>
            <a:r>
              <a:rPr sz="2400" spc="-10" dirty="0">
                <a:latin typeface="Arial MT"/>
                <a:cs typeface="Arial MT"/>
              </a:rPr>
              <a:t> </a:t>
            </a:r>
            <a:r>
              <a:rPr sz="2400" spc="-5" dirty="0">
                <a:latin typeface="Arial MT"/>
                <a:cs typeface="Arial MT"/>
              </a:rPr>
              <a:t>no</a:t>
            </a:r>
            <a:r>
              <a:rPr sz="2400" spc="-15" dirty="0">
                <a:latin typeface="Arial MT"/>
                <a:cs typeface="Arial MT"/>
              </a:rPr>
              <a:t> </a:t>
            </a:r>
            <a:r>
              <a:rPr sz="2400" spc="-5" dirty="0">
                <a:latin typeface="Arial MT"/>
                <a:cs typeface="Arial MT"/>
              </a:rPr>
              <a:t>slope</a:t>
            </a:r>
            <a:endParaRPr sz="2400" dirty="0">
              <a:latin typeface="Arial MT"/>
              <a:cs typeface="Arial MT"/>
            </a:endParaRPr>
          </a:p>
        </p:txBody>
      </p:sp>
      <p:pic>
        <p:nvPicPr>
          <p:cNvPr id="49" name="Picture 48">
            <a:extLst>
              <a:ext uri="{FF2B5EF4-FFF2-40B4-BE49-F238E27FC236}">
                <a16:creationId xmlns:a16="http://schemas.microsoft.com/office/drawing/2014/main" xmlns="" id="{1A416885-6F0F-4CD3-AE52-876567598E2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1" name="Slide Number Placeholder 3">
            <a:extLst>
              <a:ext uri="{FF2B5EF4-FFF2-40B4-BE49-F238E27FC236}">
                <a16:creationId xmlns:a16="http://schemas.microsoft.com/office/drawing/2014/main" xmlns="" id="{EBF6FD7B-C708-481E-80D0-36F71791A1C4}"/>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112</a:t>
            </a:fld>
            <a:endParaRPr lang="en-IN"/>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04058" y="483235"/>
            <a:ext cx="5184775" cy="696595"/>
          </a:xfrm>
          <a:prstGeom prst="rect">
            <a:avLst/>
          </a:prstGeom>
        </p:spPr>
        <p:txBody>
          <a:bodyPr vert="horz" wrap="square" lIns="0" tIns="13335" rIns="0" bIns="0" rtlCol="0" anchor="b">
            <a:spAutoFit/>
          </a:bodyPr>
          <a:lstStyle/>
          <a:p>
            <a:pPr marL="12700">
              <a:lnSpc>
                <a:spcPct val="100000"/>
              </a:lnSpc>
              <a:spcBef>
                <a:spcPts val="105"/>
              </a:spcBef>
            </a:pPr>
            <a:r>
              <a:rPr sz="4400" dirty="0"/>
              <a:t>Pure</a:t>
            </a:r>
            <a:r>
              <a:rPr sz="4400" spc="-35" dirty="0"/>
              <a:t> </a:t>
            </a:r>
            <a:r>
              <a:rPr sz="4400" dirty="0"/>
              <a:t>Differentiator-</a:t>
            </a:r>
            <a:r>
              <a:rPr sz="4400" spc="-45" dirty="0"/>
              <a:t> </a:t>
            </a:r>
            <a:r>
              <a:rPr sz="4400" dirty="0"/>
              <a:t>s</a:t>
            </a:r>
            <a:endParaRPr sz="4400"/>
          </a:p>
        </p:txBody>
      </p:sp>
      <p:grpSp>
        <p:nvGrpSpPr>
          <p:cNvPr id="4" name="object 4"/>
          <p:cNvGrpSpPr/>
          <p:nvPr/>
        </p:nvGrpSpPr>
        <p:grpSpPr>
          <a:xfrm>
            <a:off x="2176342" y="1871870"/>
            <a:ext cx="3601085" cy="2733675"/>
            <a:chOff x="652341" y="1871869"/>
            <a:chExt cx="3601085" cy="2733675"/>
          </a:xfrm>
        </p:grpSpPr>
        <p:sp>
          <p:nvSpPr>
            <p:cNvPr id="5" name="object 5"/>
            <p:cNvSpPr/>
            <p:nvPr/>
          </p:nvSpPr>
          <p:spPr>
            <a:xfrm>
              <a:off x="657103" y="18766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sp>
          <p:nvSpPr>
            <p:cNvPr id="6" name="object 6"/>
            <p:cNvSpPr/>
            <p:nvPr/>
          </p:nvSpPr>
          <p:spPr>
            <a:xfrm>
              <a:off x="1309803" y="2662314"/>
              <a:ext cx="2886075" cy="1514475"/>
            </a:xfrm>
            <a:custGeom>
              <a:avLst/>
              <a:gdLst/>
              <a:ahLst/>
              <a:cxnLst/>
              <a:rect l="l" t="t" r="r" b="b"/>
              <a:pathLst>
                <a:path w="2886075" h="1514475">
                  <a:moveTo>
                    <a:pt x="0" y="1514411"/>
                  </a:moveTo>
                  <a:lnTo>
                    <a:pt x="2886002" y="1514411"/>
                  </a:lnTo>
                </a:path>
                <a:path w="2886075" h="1514475">
                  <a:moveTo>
                    <a:pt x="0" y="1133435"/>
                  </a:moveTo>
                  <a:lnTo>
                    <a:pt x="2886002" y="1133435"/>
                  </a:lnTo>
                </a:path>
                <a:path w="2886075" h="1514475">
                  <a:moveTo>
                    <a:pt x="0" y="380976"/>
                  </a:moveTo>
                  <a:lnTo>
                    <a:pt x="2886002" y="380976"/>
                  </a:lnTo>
                </a:path>
                <a:path w="2886075" h="1514475">
                  <a:moveTo>
                    <a:pt x="0" y="0"/>
                  </a:moveTo>
                  <a:lnTo>
                    <a:pt x="2886002" y="0"/>
                  </a:lnTo>
                </a:path>
              </a:pathLst>
            </a:custGeom>
            <a:ln w="9496">
              <a:solidFill>
                <a:srgbClr val="000000"/>
              </a:solidFill>
            </a:ln>
          </p:spPr>
          <p:txBody>
            <a:bodyPr wrap="square" lIns="0" tIns="0" rIns="0" bIns="0" rtlCol="0"/>
            <a:lstStyle/>
            <a:p>
              <a:endParaRPr/>
            </a:p>
          </p:txBody>
        </p:sp>
        <p:sp>
          <p:nvSpPr>
            <p:cNvPr id="7" name="object 7"/>
            <p:cNvSpPr/>
            <p:nvPr/>
          </p:nvSpPr>
          <p:spPr>
            <a:xfrm>
              <a:off x="1271483" y="2662314"/>
              <a:ext cx="2934335" cy="1514475"/>
            </a:xfrm>
            <a:custGeom>
              <a:avLst/>
              <a:gdLst/>
              <a:ahLst/>
              <a:cxnLst/>
              <a:rect l="l" t="t" r="r" b="b"/>
              <a:pathLst>
                <a:path w="2934335" h="1514475">
                  <a:moveTo>
                    <a:pt x="38319" y="0"/>
                  </a:moveTo>
                  <a:lnTo>
                    <a:pt x="38319" y="1504918"/>
                  </a:lnTo>
                </a:path>
                <a:path w="2934335" h="1514475">
                  <a:moveTo>
                    <a:pt x="0" y="1514411"/>
                  </a:moveTo>
                  <a:lnTo>
                    <a:pt x="28818" y="1514411"/>
                  </a:lnTo>
                </a:path>
                <a:path w="2934335" h="1514475">
                  <a:moveTo>
                    <a:pt x="0" y="1133435"/>
                  </a:moveTo>
                  <a:lnTo>
                    <a:pt x="28818" y="1133435"/>
                  </a:lnTo>
                </a:path>
                <a:path w="2934335" h="1514475">
                  <a:moveTo>
                    <a:pt x="0" y="761952"/>
                  </a:moveTo>
                  <a:lnTo>
                    <a:pt x="28818" y="761952"/>
                  </a:lnTo>
                </a:path>
                <a:path w="2934335" h="1514475">
                  <a:moveTo>
                    <a:pt x="0" y="380976"/>
                  </a:moveTo>
                  <a:lnTo>
                    <a:pt x="28818" y="380976"/>
                  </a:lnTo>
                </a:path>
                <a:path w="2934335" h="1514475">
                  <a:moveTo>
                    <a:pt x="0" y="0"/>
                  </a:moveTo>
                  <a:lnTo>
                    <a:pt x="28818" y="0"/>
                  </a:lnTo>
                </a:path>
                <a:path w="2934335" h="1514475">
                  <a:moveTo>
                    <a:pt x="38319" y="761952"/>
                  </a:moveTo>
                  <a:lnTo>
                    <a:pt x="2924322" y="761952"/>
                  </a:lnTo>
                </a:path>
                <a:path w="2934335" h="1514475">
                  <a:moveTo>
                    <a:pt x="38319" y="799923"/>
                  </a:moveTo>
                  <a:lnTo>
                    <a:pt x="38319" y="771444"/>
                  </a:lnTo>
                </a:path>
                <a:path w="2934335" h="1514475">
                  <a:moveTo>
                    <a:pt x="762337" y="799923"/>
                  </a:moveTo>
                  <a:lnTo>
                    <a:pt x="762337" y="771444"/>
                  </a:lnTo>
                </a:path>
                <a:path w="2934335" h="1514475">
                  <a:moveTo>
                    <a:pt x="1485913" y="799923"/>
                  </a:moveTo>
                  <a:lnTo>
                    <a:pt x="1485913" y="771444"/>
                  </a:lnTo>
                </a:path>
                <a:path w="2934335" h="1514475">
                  <a:moveTo>
                    <a:pt x="2209868" y="799923"/>
                  </a:moveTo>
                  <a:lnTo>
                    <a:pt x="2209868" y="771444"/>
                  </a:lnTo>
                </a:path>
                <a:path w="2934335" h="1514475">
                  <a:moveTo>
                    <a:pt x="2933823" y="799923"/>
                  </a:moveTo>
                  <a:lnTo>
                    <a:pt x="2933823" y="771444"/>
                  </a:lnTo>
                </a:path>
              </a:pathLst>
            </a:custGeom>
            <a:ln w="9496">
              <a:solidFill>
                <a:srgbClr val="000000"/>
              </a:solidFill>
            </a:ln>
          </p:spPr>
          <p:txBody>
            <a:bodyPr wrap="square" lIns="0" tIns="0" rIns="0" bIns="0" rtlCol="0"/>
            <a:lstStyle/>
            <a:p>
              <a:endParaRPr/>
            </a:p>
          </p:txBody>
        </p:sp>
        <p:sp>
          <p:nvSpPr>
            <p:cNvPr id="8" name="object 8"/>
            <p:cNvSpPr/>
            <p:nvPr/>
          </p:nvSpPr>
          <p:spPr>
            <a:xfrm>
              <a:off x="1671780" y="2662314"/>
              <a:ext cx="2162175" cy="1133475"/>
            </a:xfrm>
            <a:custGeom>
              <a:avLst/>
              <a:gdLst/>
              <a:ahLst/>
              <a:cxnLst/>
              <a:rect l="l" t="t" r="r" b="b"/>
              <a:pathLst>
                <a:path w="2162175" h="1133475">
                  <a:moveTo>
                    <a:pt x="0" y="1133435"/>
                  </a:moveTo>
                  <a:lnTo>
                    <a:pt x="714200" y="761952"/>
                  </a:lnTo>
                </a:path>
                <a:path w="2162175" h="1133475">
                  <a:moveTo>
                    <a:pt x="723701" y="761952"/>
                  </a:moveTo>
                  <a:lnTo>
                    <a:pt x="1438156" y="380976"/>
                  </a:lnTo>
                </a:path>
                <a:path w="2162175" h="1133475">
                  <a:moveTo>
                    <a:pt x="1447656" y="380976"/>
                  </a:moveTo>
                  <a:lnTo>
                    <a:pt x="2162111" y="0"/>
                  </a:lnTo>
                </a:path>
              </a:pathLst>
            </a:custGeom>
            <a:ln w="9496">
              <a:solidFill>
                <a:srgbClr val="FF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1638213" y="3762523"/>
              <a:ext cx="66817" cy="66453"/>
            </a:xfrm>
            <a:prstGeom prst="rect">
              <a:avLst/>
            </a:prstGeom>
          </p:spPr>
        </p:pic>
        <p:pic>
          <p:nvPicPr>
            <p:cNvPr id="10" name="object 10"/>
            <p:cNvPicPr/>
            <p:nvPr/>
          </p:nvPicPr>
          <p:blipFill>
            <a:blip r:embed="rId3" cstate="print"/>
            <a:stretch>
              <a:fillRect/>
            </a:stretch>
          </p:blipFill>
          <p:spPr>
            <a:xfrm>
              <a:off x="2362231" y="3391040"/>
              <a:ext cx="66754" cy="66453"/>
            </a:xfrm>
            <a:prstGeom prst="rect">
              <a:avLst/>
            </a:prstGeom>
          </p:spPr>
        </p:pic>
        <p:pic>
          <p:nvPicPr>
            <p:cNvPr id="11" name="object 11"/>
            <p:cNvPicPr/>
            <p:nvPr/>
          </p:nvPicPr>
          <p:blipFill>
            <a:blip r:embed="rId3" cstate="print"/>
            <a:stretch>
              <a:fillRect/>
            </a:stretch>
          </p:blipFill>
          <p:spPr>
            <a:xfrm>
              <a:off x="3086186" y="3010064"/>
              <a:ext cx="66754" cy="66453"/>
            </a:xfrm>
            <a:prstGeom prst="rect">
              <a:avLst/>
            </a:prstGeom>
          </p:spPr>
        </p:pic>
        <p:pic>
          <p:nvPicPr>
            <p:cNvPr id="12" name="object 12"/>
            <p:cNvPicPr/>
            <p:nvPr/>
          </p:nvPicPr>
          <p:blipFill>
            <a:blip r:embed="rId4" cstate="print"/>
            <a:stretch>
              <a:fillRect/>
            </a:stretch>
          </p:blipFill>
          <p:spPr>
            <a:xfrm>
              <a:off x="3810141" y="2629088"/>
              <a:ext cx="66374" cy="66453"/>
            </a:xfrm>
            <a:prstGeom prst="rect">
              <a:avLst/>
            </a:prstGeom>
          </p:spPr>
        </p:pic>
      </p:grpSp>
      <p:sp>
        <p:nvSpPr>
          <p:cNvPr id="13" name="object 13"/>
          <p:cNvSpPr txBox="1"/>
          <p:nvPr/>
        </p:nvSpPr>
        <p:spPr>
          <a:xfrm>
            <a:off x="2581401" y="1958921"/>
            <a:ext cx="2807335" cy="197490"/>
          </a:xfrm>
          <a:prstGeom prst="rect">
            <a:avLst/>
          </a:prstGeom>
        </p:spPr>
        <p:txBody>
          <a:bodyPr vert="horz" wrap="square" lIns="0" tIns="12700" rIns="0" bIns="0" rtlCol="0">
            <a:spAutoFit/>
          </a:bodyPr>
          <a:lstStyle/>
          <a:p>
            <a:pPr>
              <a:spcBef>
                <a:spcPts val="100"/>
              </a:spcBef>
            </a:pPr>
            <a:r>
              <a:rPr sz="1200" b="1" dirty="0">
                <a:latin typeface="Arial"/>
                <a:cs typeface="Arial"/>
              </a:rPr>
              <a:t>pure</a:t>
            </a:r>
            <a:r>
              <a:rPr sz="1200" b="1" spc="-40" dirty="0">
                <a:latin typeface="Arial"/>
                <a:cs typeface="Arial"/>
              </a:rPr>
              <a:t> </a:t>
            </a:r>
            <a:r>
              <a:rPr sz="1200" b="1" spc="-10" dirty="0">
                <a:latin typeface="Arial"/>
                <a:cs typeface="Arial"/>
              </a:rPr>
              <a:t>differentiator-zero</a:t>
            </a:r>
            <a:r>
              <a:rPr sz="1200" b="1" spc="-25" dirty="0">
                <a:latin typeface="Arial"/>
                <a:cs typeface="Arial"/>
              </a:rPr>
              <a:t> </a:t>
            </a:r>
            <a:r>
              <a:rPr sz="1200" b="1" dirty="0">
                <a:latin typeface="Arial"/>
                <a:cs typeface="Arial"/>
              </a:rPr>
              <a:t>at</a:t>
            </a:r>
            <a:r>
              <a:rPr sz="1200" b="1" spc="-70" dirty="0">
                <a:latin typeface="Arial"/>
                <a:cs typeface="Arial"/>
              </a:rPr>
              <a:t> </a:t>
            </a:r>
            <a:r>
              <a:rPr sz="1200" b="1" spc="-15" dirty="0">
                <a:latin typeface="Arial"/>
                <a:cs typeface="Arial"/>
              </a:rPr>
              <a:t>origin</a:t>
            </a:r>
            <a:r>
              <a:rPr sz="1200" b="1" spc="-25" dirty="0">
                <a:latin typeface="Arial"/>
                <a:cs typeface="Arial"/>
              </a:rPr>
              <a:t> </a:t>
            </a:r>
            <a:r>
              <a:rPr sz="1200" b="1" spc="-20" dirty="0">
                <a:latin typeface="Arial"/>
                <a:cs typeface="Arial"/>
              </a:rPr>
              <a:t>G(s)=s</a:t>
            </a:r>
            <a:endParaRPr sz="1200">
              <a:latin typeface="Arial"/>
              <a:cs typeface="Arial"/>
            </a:endParaRPr>
          </a:p>
        </p:txBody>
      </p:sp>
      <p:sp>
        <p:nvSpPr>
          <p:cNvPr id="14" name="object 14"/>
          <p:cNvSpPr txBox="1"/>
          <p:nvPr/>
        </p:nvSpPr>
        <p:spPr>
          <a:xfrm>
            <a:off x="2562082" y="3702045"/>
            <a:ext cx="186690" cy="554990"/>
          </a:xfrm>
          <a:prstGeom prst="rect">
            <a:avLst/>
          </a:prstGeom>
        </p:spPr>
        <p:txBody>
          <a:bodyPr vert="horz" wrap="square" lIns="0" tIns="15875" rIns="0" bIns="0" rtlCol="0">
            <a:spAutoFit/>
          </a:bodyPr>
          <a:lstStyle/>
          <a:p>
            <a:pPr>
              <a:spcBef>
                <a:spcPts val="125"/>
              </a:spcBef>
            </a:pPr>
            <a:r>
              <a:rPr sz="950" spc="-25" dirty="0">
                <a:latin typeface="Arial MT"/>
                <a:cs typeface="Arial MT"/>
              </a:rPr>
              <a:t>-</a:t>
            </a:r>
            <a:r>
              <a:rPr sz="950" spc="-10" dirty="0">
                <a:latin typeface="Arial MT"/>
                <a:cs typeface="Arial MT"/>
              </a:rPr>
              <a:t>2</a:t>
            </a:r>
            <a:r>
              <a:rPr sz="950" spc="10" dirty="0">
                <a:latin typeface="Arial MT"/>
                <a:cs typeface="Arial MT"/>
              </a:rPr>
              <a:t>0</a:t>
            </a:r>
            <a:endParaRPr sz="950">
              <a:latin typeface="Arial MT"/>
              <a:cs typeface="Arial MT"/>
            </a:endParaRPr>
          </a:p>
          <a:p>
            <a:pPr>
              <a:spcBef>
                <a:spcPts val="15"/>
              </a:spcBef>
            </a:pPr>
            <a:endParaRPr sz="1600">
              <a:latin typeface="Arial MT"/>
              <a:cs typeface="Arial MT"/>
            </a:endParaRPr>
          </a:p>
          <a:p>
            <a:pPr>
              <a:spcBef>
                <a:spcPts val="5"/>
              </a:spcBef>
            </a:pPr>
            <a:r>
              <a:rPr sz="950" spc="-25" dirty="0">
                <a:latin typeface="Arial MT"/>
                <a:cs typeface="Arial MT"/>
              </a:rPr>
              <a:t>-</a:t>
            </a:r>
            <a:r>
              <a:rPr sz="950" spc="-10" dirty="0">
                <a:latin typeface="Arial MT"/>
                <a:cs typeface="Arial MT"/>
              </a:rPr>
              <a:t>4</a:t>
            </a:r>
            <a:r>
              <a:rPr sz="950" spc="10" dirty="0">
                <a:latin typeface="Arial MT"/>
                <a:cs typeface="Arial MT"/>
              </a:rPr>
              <a:t>0</a:t>
            </a:r>
            <a:endParaRPr sz="950">
              <a:latin typeface="Arial MT"/>
              <a:cs typeface="Arial MT"/>
            </a:endParaRPr>
          </a:p>
        </p:txBody>
      </p:sp>
      <p:sp>
        <p:nvSpPr>
          <p:cNvPr id="15" name="object 15"/>
          <p:cNvSpPr txBox="1"/>
          <p:nvPr/>
        </p:nvSpPr>
        <p:spPr>
          <a:xfrm>
            <a:off x="2600402" y="2568673"/>
            <a:ext cx="148590" cy="947054"/>
          </a:xfrm>
          <a:prstGeom prst="rect">
            <a:avLst/>
          </a:prstGeom>
        </p:spPr>
        <p:txBody>
          <a:bodyPr vert="horz" wrap="square" lIns="0" tIns="15875" rIns="0" bIns="0" rtlCol="0">
            <a:spAutoFit/>
          </a:bodyPr>
          <a:lstStyle/>
          <a:p>
            <a:pPr>
              <a:spcBef>
                <a:spcPts val="125"/>
              </a:spcBef>
            </a:pPr>
            <a:r>
              <a:rPr sz="950" spc="-10" dirty="0">
                <a:latin typeface="Arial MT"/>
                <a:cs typeface="Arial MT"/>
              </a:rPr>
              <a:t>40</a:t>
            </a:r>
            <a:endParaRPr sz="950">
              <a:latin typeface="Arial MT"/>
              <a:cs typeface="Arial MT"/>
            </a:endParaRPr>
          </a:p>
          <a:p>
            <a:pPr>
              <a:spcBef>
                <a:spcPts val="15"/>
              </a:spcBef>
            </a:pPr>
            <a:endParaRPr sz="1600">
              <a:latin typeface="Arial MT"/>
              <a:cs typeface="Arial MT"/>
            </a:endParaRPr>
          </a:p>
          <a:p>
            <a:pPr>
              <a:spcBef>
                <a:spcPts val="5"/>
              </a:spcBef>
            </a:pPr>
            <a:r>
              <a:rPr sz="950" spc="-10" dirty="0">
                <a:latin typeface="Arial MT"/>
                <a:cs typeface="Arial MT"/>
              </a:rPr>
              <a:t>20</a:t>
            </a:r>
            <a:endParaRPr sz="950">
              <a:latin typeface="Arial MT"/>
              <a:cs typeface="Arial MT"/>
            </a:endParaRPr>
          </a:p>
          <a:p>
            <a:pPr>
              <a:spcBef>
                <a:spcPts val="15"/>
              </a:spcBef>
            </a:pPr>
            <a:endParaRPr sz="1600">
              <a:latin typeface="Arial MT"/>
              <a:cs typeface="Arial MT"/>
            </a:endParaRPr>
          </a:p>
          <a:p>
            <a:pPr marL="66040"/>
            <a:r>
              <a:rPr sz="950" spc="10" dirty="0">
                <a:latin typeface="Arial MT"/>
                <a:cs typeface="Arial MT"/>
              </a:rPr>
              <a:t>0</a:t>
            </a:r>
            <a:endParaRPr sz="950">
              <a:latin typeface="Arial MT"/>
              <a:cs typeface="Arial MT"/>
            </a:endParaRPr>
          </a:p>
        </p:txBody>
      </p:sp>
      <p:sp>
        <p:nvSpPr>
          <p:cNvPr id="16" name="object 16"/>
          <p:cNvSpPr txBox="1"/>
          <p:nvPr/>
        </p:nvSpPr>
        <p:spPr>
          <a:xfrm>
            <a:off x="3105207" y="3511557"/>
            <a:ext cx="18669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0</a:t>
            </a:r>
            <a:r>
              <a:rPr sz="950" spc="30" dirty="0">
                <a:latin typeface="Arial MT"/>
                <a:cs typeface="Arial MT"/>
              </a:rPr>
              <a:t>.</a:t>
            </a:r>
            <a:r>
              <a:rPr sz="950" spc="10" dirty="0">
                <a:latin typeface="Arial MT"/>
                <a:cs typeface="Arial MT"/>
              </a:rPr>
              <a:t>1</a:t>
            </a:r>
            <a:endParaRPr sz="950">
              <a:latin typeface="Arial MT"/>
              <a:cs typeface="Arial MT"/>
            </a:endParaRPr>
          </a:p>
        </p:txBody>
      </p:sp>
      <p:sp>
        <p:nvSpPr>
          <p:cNvPr id="17" name="object 17"/>
          <p:cNvSpPr txBox="1"/>
          <p:nvPr/>
        </p:nvSpPr>
        <p:spPr>
          <a:xfrm>
            <a:off x="3886167" y="3511557"/>
            <a:ext cx="8191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a:t>
            </a:r>
            <a:endParaRPr sz="950">
              <a:latin typeface="Arial MT"/>
              <a:cs typeface="Arial MT"/>
            </a:endParaRPr>
          </a:p>
        </p:txBody>
      </p:sp>
      <p:sp>
        <p:nvSpPr>
          <p:cNvPr id="18" name="object 18"/>
          <p:cNvSpPr txBox="1"/>
          <p:nvPr/>
        </p:nvSpPr>
        <p:spPr>
          <a:xfrm>
            <a:off x="4572119" y="3511557"/>
            <a:ext cx="14668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a:t>
            </a:r>
            <a:endParaRPr sz="950">
              <a:latin typeface="Arial MT"/>
              <a:cs typeface="Arial MT"/>
            </a:endParaRPr>
          </a:p>
        </p:txBody>
      </p:sp>
      <p:sp>
        <p:nvSpPr>
          <p:cNvPr id="19" name="object 19"/>
          <p:cNvSpPr txBox="1"/>
          <p:nvPr/>
        </p:nvSpPr>
        <p:spPr>
          <a:xfrm>
            <a:off x="5267318" y="3511557"/>
            <a:ext cx="21336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100</a:t>
            </a:r>
            <a:endParaRPr sz="950">
              <a:latin typeface="Arial MT"/>
              <a:cs typeface="Arial MT"/>
            </a:endParaRPr>
          </a:p>
        </p:txBody>
      </p:sp>
      <p:sp>
        <p:nvSpPr>
          <p:cNvPr id="20" name="object 20"/>
          <p:cNvSpPr txBox="1"/>
          <p:nvPr/>
        </p:nvSpPr>
        <p:spPr>
          <a:xfrm>
            <a:off x="4133818" y="4292811"/>
            <a:ext cx="299720" cy="162224"/>
          </a:xfrm>
          <a:prstGeom prst="rect">
            <a:avLst/>
          </a:prstGeom>
        </p:spPr>
        <p:txBody>
          <a:bodyPr vert="horz" wrap="square" lIns="0" tIns="15875" rIns="0" bIns="0" rtlCol="0">
            <a:spAutoFit/>
          </a:bodyPr>
          <a:lstStyle/>
          <a:p>
            <a:pPr>
              <a:spcBef>
                <a:spcPts val="125"/>
              </a:spcBef>
            </a:pPr>
            <a:r>
              <a:rPr sz="950" b="1" spc="30" dirty="0">
                <a:latin typeface="Arial"/>
                <a:cs typeface="Arial"/>
              </a:rPr>
              <a:t>l</a:t>
            </a:r>
            <a:r>
              <a:rPr sz="950" b="1" spc="15" dirty="0">
                <a:latin typeface="Arial"/>
                <a:cs typeface="Arial"/>
              </a:rPr>
              <a:t>ogw</a:t>
            </a:r>
            <a:endParaRPr sz="950">
              <a:latin typeface="Arial"/>
              <a:cs typeface="Arial"/>
            </a:endParaRPr>
          </a:p>
        </p:txBody>
      </p:sp>
      <p:sp>
        <p:nvSpPr>
          <p:cNvPr id="21" name="object 21"/>
          <p:cNvSpPr txBox="1"/>
          <p:nvPr/>
        </p:nvSpPr>
        <p:spPr>
          <a:xfrm>
            <a:off x="2342278" y="3103725"/>
            <a:ext cx="146194" cy="624205"/>
          </a:xfrm>
          <a:prstGeom prst="rect">
            <a:avLst/>
          </a:prstGeom>
        </p:spPr>
        <p:txBody>
          <a:bodyPr vert="vert270" wrap="square" lIns="0" tIns="3810" rIns="0" bIns="0" rtlCol="0">
            <a:spAutoFit/>
          </a:bodyPr>
          <a:lstStyle/>
          <a:p>
            <a:pPr marL="12700">
              <a:spcBef>
                <a:spcPts val="30"/>
              </a:spcBef>
            </a:pPr>
            <a:r>
              <a:rPr sz="950" b="1" spc="15" dirty="0">
                <a:latin typeface="Arial"/>
                <a:cs typeface="Arial"/>
              </a:rPr>
              <a:t>mag</a:t>
            </a:r>
            <a:r>
              <a:rPr sz="950" b="1" spc="5" dirty="0">
                <a:latin typeface="Arial"/>
                <a:cs typeface="Arial"/>
              </a:rPr>
              <a:t> </a:t>
            </a:r>
            <a:r>
              <a:rPr sz="950" b="1" spc="20" dirty="0">
                <a:latin typeface="Arial"/>
                <a:cs typeface="Arial"/>
              </a:rPr>
              <a:t>in</a:t>
            </a:r>
            <a:r>
              <a:rPr sz="950" b="1" spc="5" dirty="0">
                <a:latin typeface="Arial"/>
                <a:cs typeface="Arial"/>
              </a:rPr>
              <a:t> </a:t>
            </a:r>
            <a:r>
              <a:rPr sz="950" b="1" spc="10" dirty="0">
                <a:latin typeface="Arial"/>
                <a:cs typeface="Arial"/>
              </a:rPr>
              <a:t>db</a:t>
            </a:r>
            <a:endParaRPr sz="950">
              <a:latin typeface="Arial"/>
              <a:cs typeface="Arial"/>
            </a:endParaRPr>
          </a:p>
        </p:txBody>
      </p:sp>
      <p:sp>
        <p:nvSpPr>
          <p:cNvPr id="22" name="object 22"/>
          <p:cNvSpPr/>
          <p:nvPr/>
        </p:nvSpPr>
        <p:spPr>
          <a:xfrm>
            <a:off x="2181103" y="18766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grpSp>
        <p:nvGrpSpPr>
          <p:cNvPr id="23" name="object 23"/>
          <p:cNvGrpSpPr/>
          <p:nvPr/>
        </p:nvGrpSpPr>
        <p:grpSpPr>
          <a:xfrm>
            <a:off x="6209116" y="1942194"/>
            <a:ext cx="3956685" cy="2361565"/>
            <a:chOff x="4685115" y="1942193"/>
            <a:chExt cx="3956685" cy="2361565"/>
          </a:xfrm>
        </p:grpSpPr>
        <p:sp>
          <p:nvSpPr>
            <p:cNvPr id="24" name="object 24"/>
            <p:cNvSpPr/>
            <p:nvPr/>
          </p:nvSpPr>
          <p:spPr>
            <a:xfrm>
              <a:off x="4689242" y="19463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25" name="object 25"/>
            <p:cNvSpPr/>
            <p:nvPr/>
          </p:nvSpPr>
          <p:spPr>
            <a:xfrm>
              <a:off x="5244412" y="2452239"/>
              <a:ext cx="3315335" cy="1481455"/>
            </a:xfrm>
            <a:custGeom>
              <a:avLst/>
              <a:gdLst/>
              <a:ahLst/>
              <a:cxnLst/>
              <a:rect l="l" t="t" r="r" b="b"/>
              <a:pathLst>
                <a:path w="3315334" h="1481454">
                  <a:moveTo>
                    <a:pt x="0" y="1480861"/>
                  </a:moveTo>
                  <a:lnTo>
                    <a:pt x="3314872" y="1480861"/>
                  </a:lnTo>
                </a:path>
                <a:path w="3315334" h="1481454">
                  <a:moveTo>
                    <a:pt x="0" y="1234051"/>
                  </a:moveTo>
                  <a:lnTo>
                    <a:pt x="3314872" y="1234051"/>
                  </a:lnTo>
                </a:path>
                <a:path w="3315334" h="1481454">
                  <a:moveTo>
                    <a:pt x="0" y="740485"/>
                  </a:moveTo>
                  <a:lnTo>
                    <a:pt x="3314872" y="740485"/>
                  </a:lnTo>
                </a:path>
                <a:path w="3315334" h="1481454">
                  <a:moveTo>
                    <a:pt x="0" y="493620"/>
                  </a:moveTo>
                  <a:lnTo>
                    <a:pt x="3314872" y="493620"/>
                  </a:lnTo>
                </a:path>
                <a:path w="3315334" h="1481454">
                  <a:moveTo>
                    <a:pt x="0" y="246864"/>
                  </a:moveTo>
                  <a:lnTo>
                    <a:pt x="3314872" y="246864"/>
                  </a:lnTo>
                </a:path>
                <a:path w="3315334" h="1481454">
                  <a:moveTo>
                    <a:pt x="0" y="0"/>
                  </a:moveTo>
                  <a:lnTo>
                    <a:pt x="3314872" y="0"/>
                  </a:lnTo>
                </a:path>
              </a:pathLst>
            </a:custGeom>
            <a:ln w="8204">
              <a:solidFill>
                <a:srgbClr val="000000"/>
              </a:solidFill>
            </a:ln>
          </p:spPr>
          <p:txBody>
            <a:bodyPr wrap="square" lIns="0" tIns="0" rIns="0" bIns="0" rtlCol="0"/>
            <a:lstStyle/>
            <a:p>
              <a:endParaRPr/>
            </a:p>
          </p:txBody>
        </p:sp>
        <p:sp>
          <p:nvSpPr>
            <p:cNvPr id="26" name="object 26"/>
            <p:cNvSpPr/>
            <p:nvPr/>
          </p:nvSpPr>
          <p:spPr>
            <a:xfrm>
              <a:off x="5244412" y="2452239"/>
              <a:ext cx="3323590" cy="1481455"/>
            </a:xfrm>
            <a:custGeom>
              <a:avLst/>
              <a:gdLst/>
              <a:ahLst/>
              <a:cxnLst/>
              <a:rect l="l" t="t" r="r" b="b"/>
              <a:pathLst>
                <a:path w="3323590" h="1481454">
                  <a:moveTo>
                    <a:pt x="0" y="0"/>
                  </a:moveTo>
                  <a:lnTo>
                    <a:pt x="3314872" y="0"/>
                  </a:lnTo>
                </a:path>
                <a:path w="3323590" h="1481454">
                  <a:moveTo>
                    <a:pt x="3323081" y="0"/>
                  </a:moveTo>
                  <a:lnTo>
                    <a:pt x="3323081" y="1472661"/>
                  </a:lnTo>
                </a:path>
                <a:path w="3323590" h="1481454">
                  <a:moveTo>
                    <a:pt x="3323081" y="1480861"/>
                  </a:moveTo>
                  <a:lnTo>
                    <a:pt x="8208" y="1480861"/>
                  </a:lnTo>
                </a:path>
                <a:path w="3323590" h="1481454">
                  <a:moveTo>
                    <a:pt x="0" y="1480861"/>
                  </a:moveTo>
                  <a:lnTo>
                    <a:pt x="0" y="8199"/>
                  </a:lnTo>
                </a:path>
              </a:pathLst>
            </a:custGeom>
            <a:ln w="8204">
              <a:solidFill>
                <a:srgbClr val="808080"/>
              </a:solidFill>
            </a:ln>
          </p:spPr>
          <p:txBody>
            <a:bodyPr wrap="square" lIns="0" tIns="0" rIns="0" bIns="0" rtlCol="0"/>
            <a:lstStyle/>
            <a:p>
              <a:endParaRPr/>
            </a:p>
          </p:txBody>
        </p:sp>
        <p:sp>
          <p:nvSpPr>
            <p:cNvPr id="27" name="object 27"/>
            <p:cNvSpPr/>
            <p:nvPr/>
          </p:nvSpPr>
          <p:spPr>
            <a:xfrm>
              <a:off x="5211577" y="2452239"/>
              <a:ext cx="3355975" cy="1481455"/>
            </a:xfrm>
            <a:custGeom>
              <a:avLst/>
              <a:gdLst/>
              <a:ahLst/>
              <a:cxnLst/>
              <a:rect l="l" t="t" r="r" b="b"/>
              <a:pathLst>
                <a:path w="3355975" h="1481454">
                  <a:moveTo>
                    <a:pt x="32834" y="0"/>
                  </a:moveTo>
                  <a:lnTo>
                    <a:pt x="32834" y="1472661"/>
                  </a:lnTo>
                </a:path>
                <a:path w="3355975" h="1481454">
                  <a:moveTo>
                    <a:pt x="0" y="1480861"/>
                  </a:moveTo>
                  <a:lnTo>
                    <a:pt x="24625" y="1480861"/>
                  </a:lnTo>
                </a:path>
                <a:path w="3355975" h="1481454">
                  <a:moveTo>
                    <a:pt x="0" y="1234051"/>
                  </a:moveTo>
                  <a:lnTo>
                    <a:pt x="24625" y="1234051"/>
                  </a:lnTo>
                </a:path>
                <a:path w="3355975" h="1481454">
                  <a:moveTo>
                    <a:pt x="0" y="987241"/>
                  </a:moveTo>
                  <a:lnTo>
                    <a:pt x="24625" y="987241"/>
                  </a:lnTo>
                </a:path>
                <a:path w="3355975" h="1481454">
                  <a:moveTo>
                    <a:pt x="0" y="740485"/>
                  </a:moveTo>
                  <a:lnTo>
                    <a:pt x="24625" y="740485"/>
                  </a:lnTo>
                </a:path>
                <a:path w="3355975" h="1481454">
                  <a:moveTo>
                    <a:pt x="0" y="493620"/>
                  </a:moveTo>
                  <a:lnTo>
                    <a:pt x="24625" y="493620"/>
                  </a:lnTo>
                </a:path>
                <a:path w="3355975" h="1481454">
                  <a:moveTo>
                    <a:pt x="0" y="246864"/>
                  </a:moveTo>
                  <a:lnTo>
                    <a:pt x="24625" y="246864"/>
                  </a:lnTo>
                </a:path>
                <a:path w="3355975" h="1481454">
                  <a:moveTo>
                    <a:pt x="0" y="0"/>
                  </a:moveTo>
                  <a:lnTo>
                    <a:pt x="24625" y="0"/>
                  </a:lnTo>
                </a:path>
                <a:path w="3355975" h="1481454">
                  <a:moveTo>
                    <a:pt x="32834" y="987241"/>
                  </a:moveTo>
                  <a:lnTo>
                    <a:pt x="3347706" y="987241"/>
                  </a:lnTo>
                </a:path>
                <a:path w="3355975" h="1481454">
                  <a:moveTo>
                    <a:pt x="32834" y="1020039"/>
                  </a:moveTo>
                  <a:lnTo>
                    <a:pt x="32834" y="995440"/>
                  </a:lnTo>
                </a:path>
                <a:path w="3355975" h="1481454">
                  <a:moveTo>
                    <a:pt x="863590" y="1020039"/>
                  </a:moveTo>
                  <a:lnTo>
                    <a:pt x="863590" y="995440"/>
                  </a:lnTo>
                </a:path>
                <a:path w="3355975" h="1481454">
                  <a:moveTo>
                    <a:pt x="1694511" y="1020039"/>
                  </a:moveTo>
                  <a:lnTo>
                    <a:pt x="1694511" y="995440"/>
                  </a:lnTo>
                </a:path>
                <a:path w="3355975" h="1481454">
                  <a:moveTo>
                    <a:pt x="2525213" y="1020039"/>
                  </a:moveTo>
                  <a:lnTo>
                    <a:pt x="2525213" y="995440"/>
                  </a:lnTo>
                </a:path>
                <a:path w="3355975" h="1481454">
                  <a:moveTo>
                    <a:pt x="3355915" y="1020039"/>
                  </a:moveTo>
                  <a:lnTo>
                    <a:pt x="3355915" y="995440"/>
                  </a:lnTo>
                </a:path>
              </a:pathLst>
            </a:custGeom>
            <a:ln w="8204">
              <a:solidFill>
                <a:srgbClr val="000000"/>
              </a:solidFill>
            </a:ln>
          </p:spPr>
          <p:txBody>
            <a:bodyPr wrap="square" lIns="0" tIns="0" rIns="0" bIns="0" rtlCol="0"/>
            <a:lstStyle/>
            <a:p>
              <a:endParaRPr/>
            </a:p>
          </p:txBody>
        </p:sp>
        <p:sp>
          <p:nvSpPr>
            <p:cNvPr id="28" name="object 28"/>
            <p:cNvSpPr/>
            <p:nvPr/>
          </p:nvSpPr>
          <p:spPr>
            <a:xfrm>
              <a:off x="5663867" y="2945860"/>
              <a:ext cx="2484120" cy="0"/>
            </a:xfrm>
            <a:custGeom>
              <a:avLst/>
              <a:gdLst/>
              <a:ahLst/>
              <a:cxnLst/>
              <a:rect l="l" t="t" r="r" b="b"/>
              <a:pathLst>
                <a:path w="2484120">
                  <a:moveTo>
                    <a:pt x="0" y="0"/>
                  </a:moveTo>
                  <a:lnTo>
                    <a:pt x="822821" y="0"/>
                  </a:lnTo>
                </a:path>
                <a:path w="2484120">
                  <a:moveTo>
                    <a:pt x="831030" y="0"/>
                  </a:moveTo>
                  <a:lnTo>
                    <a:pt x="1653523" y="0"/>
                  </a:lnTo>
                </a:path>
                <a:path w="2484120">
                  <a:moveTo>
                    <a:pt x="1661732" y="0"/>
                  </a:moveTo>
                  <a:lnTo>
                    <a:pt x="2484116" y="0"/>
                  </a:lnTo>
                </a:path>
              </a:pathLst>
            </a:custGeom>
            <a:ln w="8204">
              <a:solidFill>
                <a:srgbClr val="FF0000"/>
              </a:solidFill>
            </a:ln>
          </p:spPr>
          <p:txBody>
            <a:bodyPr wrap="square" lIns="0" tIns="0" rIns="0" bIns="0" rtlCol="0"/>
            <a:lstStyle/>
            <a:p>
              <a:endParaRPr/>
            </a:p>
          </p:txBody>
        </p:sp>
        <p:sp>
          <p:nvSpPr>
            <p:cNvPr id="29" name="object 29"/>
            <p:cNvSpPr/>
            <p:nvPr/>
          </p:nvSpPr>
          <p:spPr>
            <a:xfrm>
              <a:off x="5639241" y="2921042"/>
              <a:ext cx="49530" cy="49530"/>
            </a:xfrm>
            <a:custGeom>
              <a:avLst/>
              <a:gdLst/>
              <a:ahLst/>
              <a:cxnLst/>
              <a:rect l="l" t="t" r="r" b="b"/>
              <a:pathLst>
                <a:path w="49529" h="49530">
                  <a:moveTo>
                    <a:pt x="24625" y="0"/>
                  </a:moveTo>
                  <a:lnTo>
                    <a:pt x="0" y="24817"/>
                  </a:lnTo>
                  <a:lnTo>
                    <a:pt x="24625" y="49416"/>
                  </a:lnTo>
                  <a:lnTo>
                    <a:pt x="49524" y="24817"/>
                  </a:lnTo>
                  <a:lnTo>
                    <a:pt x="24625" y="0"/>
                  </a:lnTo>
                  <a:close/>
                </a:path>
              </a:pathLst>
            </a:custGeom>
            <a:solidFill>
              <a:srgbClr val="000080"/>
            </a:solidFill>
          </p:spPr>
          <p:txBody>
            <a:bodyPr wrap="square" lIns="0" tIns="0" rIns="0" bIns="0" rtlCol="0"/>
            <a:lstStyle/>
            <a:p>
              <a:endParaRPr/>
            </a:p>
          </p:txBody>
        </p:sp>
        <p:sp>
          <p:nvSpPr>
            <p:cNvPr id="30" name="object 30"/>
            <p:cNvSpPr/>
            <p:nvPr/>
          </p:nvSpPr>
          <p:spPr>
            <a:xfrm>
              <a:off x="5639241" y="2921042"/>
              <a:ext cx="49530" cy="49530"/>
            </a:xfrm>
            <a:custGeom>
              <a:avLst/>
              <a:gdLst/>
              <a:ahLst/>
              <a:cxnLst/>
              <a:rect l="l" t="t" r="r" b="b"/>
              <a:pathLst>
                <a:path w="49529" h="49530">
                  <a:moveTo>
                    <a:pt x="24625" y="0"/>
                  </a:moveTo>
                  <a:lnTo>
                    <a:pt x="49524"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sp>
          <p:nvSpPr>
            <p:cNvPr id="31" name="object 31"/>
            <p:cNvSpPr/>
            <p:nvPr/>
          </p:nvSpPr>
          <p:spPr>
            <a:xfrm>
              <a:off x="6469943" y="2921042"/>
              <a:ext cx="50165" cy="49530"/>
            </a:xfrm>
            <a:custGeom>
              <a:avLst/>
              <a:gdLst/>
              <a:ahLst/>
              <a:cxnLst/>
              <a:rect l="l" t="t" r="r" b="b"/>
              <a:pathLst>
                <a:path w="50165" h="49530">
                  <a:moveTo>
                    <a:pt x="24953" y="0"/>
                  </a:moveTo>
                  <a:lnTo>
                    <a:pt x="0" y="24817"/>
                  </a:lnTo>
                  <a:lnTo>
                    <a:pt x="24953" y="49416"/>
                  </a:lnTo>
                  <a:lnTo>
                    <a:pt x="49579" y="24817"/>
                  </a:lnTo>
                  <a:lnTo>
                    <a:pt x="24953" y="0"/>
                  </a:lnTo>
                  <a:close/>
                </a:path>
              </a:pathLst>
            </a:custGeom>
            <a:solidFill>
              <a:srgbClr val="000080"/>
            </a:solidFill>
          </p:spPr>
          <p:txBody>
            <a:bodyPr wrap="square" lIns="0" tIns="0" rIns="0" bIns="0" rtlCol="0"/>
            <a:lstStyle/>
            <a:p>
              <a:endParaRPr/>
            </a:p>
          </p:txBody>
        </p:sp>
        <p:sp>
          <p:nvSpPr>
            <p:cNvPr id="32" name="object 32"/>
            <p:cNvSpPr/>
            <p:nvPr/>
          </p:nvSpPr>
          <p:spPr>
            <a:xfrm>
              <a:off x="6469943" y="2921042"/>
              <a:ext cx="50165" cy="49530"/>
            </a:xfrm>
            <a:custGeom>
              <a:avLst/>
              <a:gdLst/>
              <a:ahLst/>
              <a:cxnLst/>
              <a:rect l="l" t="t" r="r" b="b"/>
              <a:pathLst>
                <a:path w="50165" h="49530">
                  <a:moveTo>
                    <a:pt x="24953" y="0"/>
                  </a:moveTo>
                  <a:lnTo>
                    <a:pt x="49579" y="24817"/>
                  </a:lnTo>
                  <a:lnTo>
                    <a:pt x="24953" y="49416"/>
                  </a:lnTo>
                  <a:lnTo>
                    <a:pt x="0" y="24817"/>
                  </a:lnTo>
                  <a:lnTo>
                    <a:pt x="24953" y="0"/>
                  </a:lnTo>
                  <a:close/>
                </a:path>
              </a:pathLst>
            </a:custGeom>
            <a:ln w="8204">
              <a:solidFill>
                <a:srgbClr val="000080"/>
              </a:solidFill>
            </a:ln>
          </p:spPr>
          <p:txBody>
            <a:bodyPr wrap="square" lIns="0" tIns="0" rIns="0" bIns="0" rtlCol="0"/>
            <a:lstStyle/>
            <a:p>
              <a:endParaRPr/>
            </a:p>
          </p:txBody>
        </p:sp>
        <p:sp>
          <p:nvSpPr>
            <p:cNvPr id="33" name="object 33"/>
            <p:cNvSpPr/>
            <p:nvPr/>
          </p:nvSpPr>
          <p:spPr>
            <a:xfrm>
              <a:off x="7300973" y="2921042"/>
              <a:ext cx="49530" cy="49530"/>
            </a:xfrm>
            <a:custGeom>
              <a:avLst/>
              <a:gdLst/>
              <a:ahLst/>
              <a:cxnLst/>
              <a:rect l="l" t="t" r="r" b="b"/>
              <a:pathLst>
                <a:path w="49529"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34" name="object 34"/>
            <p:cNvSpPr/>
            <p:nvPr/>
          </p:nvSpPr>
          <p:spPr>
            <a:xfrm>
              <a:off x="7300973" y="2921042"/>
              <a:ext cx="49530" cy="49530"/>
            </a:xfrm>
            <a:custGeom>
              <a:avLst/>
              <a:gdLst/>
              <a:ahLst/>
              <a:cxnLst/>
              <a:rect l="l" t="t" r="r" b="b"/>
              <a:pathLst>
                <a:path w="49529"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sp>
          <p:nvSpPr>
            <p:cNvPr id="35" name="object 35"/>
            <p:cNvSpPr/>
            <p:nvPr/>
          </p:nvSpPr>
          <p:spPr>
            <a:xfrm>
              <a:off x="8131566" y="2921042"/>
              <a:ext cx="49530" cy="49530"/>
            </a:xfrm>
            <a:custGeom>
              <a:avLst/>
              <a:gdLst/>
              <a:ahLst/>
              <a:cxnLst/>
              <a:rect l="l" t="t" r="r" b="b"/>
              <a:pathLst>
                <a:path w="49529"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36" name="object 36"/>
            <p:cNvSpPr/>
            <p:nvPr/>
          </p:nvSpPr>
          <p:spPr>
            <a:xfrm>
              <a:off x="8131566" y="2921042"/>
              <a:ext cx="49530" cy="49530"/>
            </a:xfrm>
            <a:custGeom>
              <a:avLst/>
              <a:gdLst/>
              <a:ahLst/>
              <a:cxnLst/>
              <a:rect l="l" t="t" r="r" b="b"/>
              <a:pathLst>
                <a:path w="49529"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grpSp>
      <p:sp>
        <p:nvSpPr>
          <p:cNvPr id="37" name="object 37"/>
          <p:cNvSpPr txBox="1"/>
          <p:nvPr/>
        </p:nvSpPr>
        <p:spPr>
          <a:xfrm>
            <a:off x="7364953" y="2015672"/>
            <a:ext cx="1655445" cy="171201"/>
          </a:xfrm>
          <a:prstGeom prst="rect">
            <a:avLst/>
          </a:prstGeom>
        </p:spPr>
        <p:txBody>
          <a:bodyPr vert="horz" wrap="square" lIns="0" tIns="17145" rIns="0" bIns="0" rtlCol="0">
            <a:spAutoFit/>
          </a:bodyPr>
          <a:lstStyle/>
          <a:p>
            <a:pPr>
              <a:spcBef>
                <a:spcPts val="135"/>
              </a:spcBef>
            </a:pPr>
            <a:r>
              <a:rPr sz="1000" b="1" spc="20" dirty="0">
                <a:latin typeface="Arial"/>
                <a:cs typeface="Arial"/>
              </a:rPr>
              <a:t>Pure</a:t>
            </a:r>
            <a:r>
              <a:rPr sz="1000" b="1" spc="-25" dirty="0">
                <a:latin typeface="Arial"/>
                <a:cs typeface="Arial"/>
              </a:rPr>
              <a:t> </a:t>
            </a:r>
            <a:r>
              <a:rPr sz="1000" b="1" spc="5" dirty="0">
                <a:latin typeface="Arial"/>
                <a:cs typeface="Arial"/>
              </a:rPr>
              <a:t>Differentiator</a:t>
            </a:r>
            <a:r>
              <a:rPr sz="1000" b="1" spc="-50" dirty="0">
                <a:latin typeface="Arial"/>
                <a:cs typeface="Arial"/>
              </a:rPr>
              <a:t> </a:t>
            </a:r>
            <a:r>
              <a:rPr sz="1000" b="1" spc="5" dirty="0">
                <a:latin typeface="Arial"/>
                <a:cs typeface="Arial"/>
              </a:rPr>
              <a:t>G(s)</a:t>
            </a:r>
            <a:r>
              <a:rPr sz="1000" b="1" spc="-55" dirty="0">
                <a:latin typeface="Arial"/>
                <a:cs typeface="Arial"/>
              </a:rPr>
              <a:t> </a:t>
            </a:r>
            <a:r>
              <a:rPr sz="1000" b="1" spc="20" dirty="0">
                <a:latin typeface="Arial"/>
                <a:cs typeface="Arial"/>
              </a:rPr>
              <a:t>=</a:t>
            </a:r>
            <a:r>
              <a:rPr sz="1000" b="1" spc="-55" dirty="0">
                <a:latin typeface="Arial"/>
                <a:cs typeface="Arial"/>
              </a:rPr>
              <a:t> </a:t>
            </a:r>
            <a:r>
              <a:rPr sz="1000" b="1" spc="20" dirty="0">
                <a:latin typeface="Arial"/>
                <a:cs typeface="Arial"/>
              </a:rPr>
              <a:t>s</a:t>
            </a:r>
            <a:endParaRPr sz="1000">
              <a:latin typeface="Arial"/>
              <a:cs typeface="Arial"/>
            </a:endParaRPr>
          </a:p>
        </p:txBody>
      </p:sp>
      <p:sp>
        <p:nvSpPr>
          <p:cNvPr id="38" name="object 38"/>
          <p:cNvSpPr txBox="1"/>
          <p:nvPr/>
        </p:nvSpPr>
        <p:spPr>
          <a:xfrm>
            <a:off x="6534195" y="3850431"/>
            <a:ext cx="162560" cy="142347"/>
          </a:xfrm>
          <a:prstGeom prst="rect">
            <a:avLst/>
          </a:prstGeom>
        </p:spPr>
        <p:txBody>
          <a:bodyPr vert="horz" wrap="square" lIns="0" tIns="11430" rIns="0" bIns="0" rtlCol="0">
            <a:spAutoFit/>
          </a:bodyPr>
          <a:lstStyle/>
          <a:p>
            <a:pPr>
              <a:spcBef>
                <a:spcPts val="90"/>
              </a:spcBef>
            </a:pPr>
            <a:r>
              <a:rPr sz="850" spc="-30" dirty="0">
                <a:latin typeface="Arial MT"/>
                <a:cs typeface="Arial MT"/>
              </a:rPr>
              <a:t>-</a:t>
            </a:r>
            <a:r>
              <a:rPr sz="850" spc="-25" dirty="0">
                <a:latin typeface="Arial MT"/>
                <a:cs typeface="Arial MT"/>
              </a:rPr>
              <a:t>9</a:t>
            </a:r>
            <a:r>
              <a:rPr sz="850" spc="-5" dirty="0">
                <a:latin typeface="Arial MT"/>
                <a:cs typeface="Arial MT"/>
              </a:rPr>
              <a:t>0</a:t>
            </a:r>
            <a:endParaRPr sz="850">
              <a:latin typeface="Arial MT"/>
              <a:cs typeface="Arial MT"/>
            </a:endParaRPr>
          </a:p>
        </p:txBody>
      </p:sp>
      <p:sp>
        <p:nvSpPr>
          <p:cNvPr id="39" name="object 39"/>
          <p:cNvSpPr txBox="1"/>
          <p:nvPr/>
        </p:nvSpPr>
        <p:spPr>
          <a:xfrm>
            <a:off x="6509296" y="2369624"/>
            <a:ext cx="187960" cy="1411925"/>
          </a:xfrm>
          <a:prstGeom prst="rect">
            <a:avLst/>
          </a:prstGeom>
        </p:spPr>
        <p:txBody>
          <a:bodyPr vert="horz" wrap="square" lIns="0" tIns="11430" rIns="0" bIns="0" rtlCol="0">
            <a:spAutoFit/>
          </a:bodyPr>
          <a:lstStyle/>
          <a:p>
            <a:pPr marR="6985" algn="r">
              <a:spcBef>
                <a:spcPts val="90"/>
              </a:spcBef>
            </a:pPr>
            <a:r>
              <a:rPr sz="850" spc="-25" dirty="0">
                <a:latin typeface="Arial MT"/>
                <a:cs typeface="Arial MT"/>
              </a:rPr>
              <a:t>180</a:t>
            </a:r>
            <a:endParaRPr sz="850">
              <a:latin typeface="Arial MT"/>
              <a:cs typeface="Arial MT"/>
            </a:endParaRPr>
          </a:p>
          <a:p>
            <a:pPr>
              <a:lnSpc>
                <a:spcPct val="100000"/>
              </a:lnSpc>
            </a:pPr>
            <a:endParaRPr sz="800">
              <a:latin typeface="Arial MT"/>
              <a:cs typeface="Arial MT"/>
            </a:endParaRPr>
          </a:p>
          <a:p>
            <a:pPr marR="6985" algn="r">
              <a:spcBef>
                <a:spcPts val="5"/>
              </a:spcBef>
            </a:pPr>
            <a:r>
              <a:rPr sz="850" spc="-25" dirty="0">
                <a:latin typeface="Arial MT"/>
                <a:cs typeface="Arial MT"/>
              </a:rPr>
              <a:t>135</a:t>
            </a:r>
            <a:endParaRPr sz="850">
              <a:latin typeface="Arial MT"/>
              <a:cs typeface="Arial MT"/>
            </a:endParaRPr>
          </a:p>
          <a:p>
            <a:pPr>
              <a:lnSpc>
                <a:spcPct val="100000"/>
              </a:lnSpc>
            </a:pPr>
            <a:endParaRPr sz="800">
              <a:latin typeface="Arial MT"/>
              <a:cs typeface="Arial MT"/>
            </a:endParaRPr>
          </a:p>
          <a:p>
            <a:pPr marR="6985" algn="r"/>
            <a:r>
              <a:rPr sz="850" spc="-25" dirty="0">
                <a:latin typeface="Arial MT"/>
                <a:cs typeface="Arial MT"/>
              </a:rPr>
              <a:t>90</a:t>
            </a:r>
            <a:endParaRPr sz="850">
              <a:latin typeface="Arial MT"/>
              <a:cs typeface="Arial MT"/>
            </a:endParaRPr>
          </a:p>
          <a:p>
            <a:pPr>
              <a:spcBef>
                <a:spcPts val="5"/>
              </a:spcBef>
            </a:pPr>
            <a:endParaRPr sz="800">
              <a:latin typeface="Arial MT"/>
              <a:cs typeface="Arial MT"/>
            </a:endParaRPr>
          </a:p>
          <a:p>
            <a:pPr marR="6985" algn="r"/>
            <a:r>
              <a:rPr sz="850" spc="-25" dirty="0">
                <a:latin typeface="Arial MT"/>
                <a:cs typeface="Arial MT"/>
              </a:rPr>
              <a:t>45</a:t>
            </a:r>
            <a:endParaRPr sz="850">
              <a:latin typeface="Arial MT"/>
              <a:cs typeface="Arial MT"/>
            </a:endParaRPr>
          </a:p>
          <a:p>
            <a:pPr>
              <a:lnSpc>
                <a:spcPct val="100000"/>
              </a:lnSpc>
            </a:pPr>
            <a:endParaRPr sz="800">
              <a:latin typeface="Arial MT"/>
              <a:cs typeface="Arial MT"/>
            </a:endParaRPr>
          </a:p>
          <a:p>
            <a:pPr marR="5080" algn="r">
              <a:spcBef>
                <a:spcPts val="5"/>
              </a:spcBef>
            </a:pPr>
            <a:r>
              <a:rPr sz="850" spc="-5" dirty="0">
                <a:latin typeface="Arial MT"/>
                <a:cs typeface="Arial MT"/>
              </a:rPr>
              <a:t>0</a:t>
            </a:r>
            <a:endParaRPr sz="850">
              <a:latin typeface="Arial MT"/>
              <a:cs typeface="Arial MT"/>
            </a:endParaRPr>
          </a:p>
          <a:p>
            <a:pPr>
              <a:lnSpc>
                <a:spcPct val="100000"/>
              </a:lnSpc>
            </a:pPr>
            <a:endParaRPr sz="800">
              <a:latin typeface="Arial MT"/>
              <a:cs typeface="Arial MT"/>
            </a:endParaRPr>
          </a:p>
          <a:p>
            <a:pPr marR="5080" algn="r"/>
            <a:r>
              <a:rPr sz="850" spc="-20" dirty="0">
                <a:latin typeface="Arial MT"/>
                <a:cs typeface="Arial MT"/>
              </a:rPr>
              <a:t>-45</a:t>
            </a:r>
            <a:endParaRPr sz="850">
              <a:latin typeface="Arial MT"/>
              <a:cs typeface="Arial MT"/>
            </a:endParaRPr>
          </a:p>
        </p:txBody>
      </p:sp>
      <p:sp>
        <p:nvSpPr>
          <p:cNvPr id="40" name="object 40"/>
          <p:cNvSpPr txBox="1"/>
          <p:nvPr/>
        </p:nvSpPr>
        <p:spPr>
          <a:xfrm>
            <a:off x="7109886" y="3513151"/>
            <a:ext cx="1625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5" dirty="0">
                <a:latin typeface="Arial MT"/>
                <a:cs typeface="Arial MT"/>
              </a:rPr>
              <a:t>1</a:t>
            </a:r>
            <a:endParaRPr sz="850">
              <a:latin typeface="Arial MT"/>
              <a:cs typeface="Arial MT"/>
            </a:endParaRPr>
          </a:p>
        </p:txBody>
      </p:sp>
      <p:sp>
        <p:nvSpPr>
          <p:cNvPr id="41" name="object 41"/>
          <p:cNvSpPr txBox="1"/>
          <p:nvPr/>
        </p:nvSpPr>
        <p:spPr>
          <a:xfrm>
            <a:off x="7989894" y="3513151"/>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1</a:t>
            </a:r>
            <a:endParaRPr sz="850">
              <a:latin typeface="Arial MT"/>
              <a:cs typeface="Arial MT"/>
            </a:endParaRPr>
          </a:p>
        </p:txBody>
      </p:sp>
      <p:sp>
        <p:nvSpPr>
          <p:cNvPr id="42" name="object 42"/>
          <p:cNvSpPr txBox="1"/>
          <p:nvPr/>
        </p:nvSpPr>
        <p:spPr>
          <a:xfrm>
            <a:off x="8787763" y="3513151"/>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endParaRPr sz="850">
              <a:latin typeface="Arial MT"/>
              <a:cs typeface="Arial MT"/>
            </a:endParaRPr>
          </a:p>
        </p:txBody>
      </p:sp>
      <p:sp>
        <p:nvSpPr>
          <p:cNvPr id="43" name="object 43"/>
          <p:cNvSpPr txBox="1"/>
          <p:nvPr/>
        </p:nvSpPr>
        <p:spPr>
          <a:xfrm>
            <a:off x="9593838" y="3513151"/>
            <a:ext cx="18542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endParaRPr sz="850">
              <a:latin typeface="Arial MT"/>
              <a:cs typeface="Arial MT"/>
            </a:endParaRPr>
          </a:p>
        </p:txBody>
      </p:sp>
      <p:sp>
        <p:nvSpPr>
          <p:cNvPr id="44" name="object 44"/>
          <p:cNvSpPr txBox="1"/>
          <p:nvPr/>
        </p:nvSpPr>
        <p:spPr>
          <a:xfrm>
            <a:off x="8286167" y="4031644"/>
            <a:ext cx="292735"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10" dirty="0">
                <a:latin typeface="Arial"/>
                <a:cs typeface="Arial"/>
              </a:rPr>
              <a:t>w</a:t>
            </a:r>
            <a:endParaRPr sz="850">
              <a:latin typeface="Arial"/>
              <a:cs typeface="Arial"/>
            </a:endParaRPr>
          </a:p>
        </p:txBody>
      </p:sp>
      <p:sp>
        <p:nvSpPr>
          <p:cNvPr id="45" name="object 45"/>
          <p:cNvSpPr txBox="1"/>
          <p:nvPr/>
        </p:nvSpPr>
        <p:spPr>
          <a:xfrm>
            <a:off x="6317662" y="2708281"/>
            <a:ext cx="130805" cy="995044"/>
          </a:xfrm>
          <a:prstGeom prst="rect">
            <a:avLst/>
          </a:prstGeom>
        </p:spPr>
        <p:txBody>
          <a:bodyPr vert="vert270" wrap="square" lIns="0" tIns="1270" rIns="0" bIns="0" rtlCol="0">
            <a:spAutoFit/>
          </a:bodyPr>
          <a:lstStyle/>
          <a:p>
            <a:pPr marL="12700">
              <a:spcBef>
                <a:spcPts val="10"/>
              </a:spcBef>
            </a:pPr>
            <a:r>
              <a:rPr sz="850" b="1" spc="-15" dirty="0">
                <a:latin typeface="Arial"/>
                <a:cs typeface="Arial"/>
              </a:rPr>
              <a:t>phase </a:t>
            </a:r>
            <a:r>
              <a:rPr sz="850" b="1" spc="-5" dirty="0">
                <a:latin typeface="Arial"/>
                <a:cs typeface="Arial"/>
              </a:rPr>
              <a:t>angle</a:t>
            </a:r>
            <a:r>
              <a:rPr sz="850" b="1" spc="-15" dirty="0">
                <a:latin typeface="Arial"/>
                <a:cs typeface="Arial"/>
              </a:rPr>
              <a:t> </a:t>
            </a:r>
            <a:r>
              <a:rPr sz="850" b="1" spc="5" dirty="0">
                <a:latin typeface="Arial"/>
                <a:cs typeface="Arial"/>
              </a:rPr>
              <a:t>in</a:t>
            </a:r>
            <a:r>
              <a:rPr sz="850" b="1" dirty="0">
                <a:latin typeface="Arial"/>
                <a:cs typeface="Arial"/>
              </a:rPr>
              <a:t> </a:t>
            </a:r>
            <a:r>
              <a:rPr sz="850" b="1" spc="-10" dirty="0">
                <a:latin typeface="Arial"/>
                <a:cs typeface="Arial"/>
              </a:rPr>
              <a:t>deg</a:t>
            </a:r>
            <a:endParaRPr sz="850">
              <a:latin typeface="Arial"/>
              <a:cs typeface="Arial"/>
            </a:endParaRPr>
          </a:p>
        </p:txBody>
      </p:sp>
      <p:sp>
        <p:nvSpPr>
          <p:cNvPr id="46" name="object 46"/>
          <p:cNvSpPr/>
          <p:nvPr/>
        </p:nvSpPr>
        <p:spPr>
          <a:xfrm>
            <a:off x="6213243" y="19463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47" name="object 47"/>
          <p:cNvSpPr txBox="1"/>
          <p:nvPr/>
        </p:nvSpPr>
        <p:spPr>
          <a:xfrm>
            <a:off x="2593645" y="4751071"/>
            <a:ext cx="7654925" cy="1123315"/>
          </a:xfrm>
          <a:prstGeom prst="rect">
            <a:avLst/>
          </a:prstGeom>
        </p:spPr>
        <p:txBody>
          <a:bodyPr vert="horz" wrap="square" lIns="0" tIns="12700" rIns="0" bIns="0" rtlCol="0">
            <a:spAutoFit/>
          </a:bodyPr>
          <a:lstStyle/>
          <a:p>
            <a:pPr marL="12700" marR="5080">
              <a:spcBef>
                <a:spcPts val="100"/>
              </a:spcBef>
              <a:tabLst>
                <a:tab pos="4264025" algn="l"/>
              </a:tabLst>
            </a:pPr>
            <a:r>
              <a:rPr sz="2400" spc="-5" dirty="0">
                <a:latin typeface="Arial MT"/>
                <a:cs typeface="Arial MT"/>
              </a:rPr>
              <a:t>starting</a:t>
            </a:r>
            <a:r>
              <a:rPr sz="2400" spc="-15" dirty="0">
                <a:latin typeface="Arial MT"/>
                <a:cs typeface="Arial MT"/>
              </a:rPr>
              <a:t> </a:t>
            </a:r>
            <a:r>
              <a:rPr sz="2400" spc="-5" dirty="0">
                <a:latin typeface="Arial MT"/>
                <a:cs typeface="Arial MT"/>
              </a:rPr>
              <a:t>point</a:t>
            </a:r>
            <a:r>
              <a:rPr sz="2400" spc="20" dirty="0">
                <a:latin typeface="Arial MT"/>
                <a:cs typeface="Arial MT"/>
              </a:rPr>
              <a:t> </a:t>
            </a:r>
            <a:r>
              <a:rPr sz="2400" dirty="0">
                <a:latin typeface="Arial MT"/>
                <a:cs typeface="Arial MT"/>
              </a:rPr>
              <a:t>of</a:t>
            </a:r>
            <a:r>
              <a:rPr sz="2400" spc="5" dirty="0">
                <a:latin typeface="Arial MT"/>
                <a:cs typeface="Arial MT"/>
              </a:rPr>
              <a:t> </a:t>
            </a:r>
            <a:r>
              <a:rPr sz="2400" spc="-5" dirty="0">
                <a:latin typeface="Arial MT"/>
                <a:cs typeface="Arial MT"/>
              </a:rPr>
              <a:t>magnitude</a:t>
            </a:r>
            <a:r>
              <a:rPr sz="2400" spc="20" dirty="0">
                <a:latin typeface="Arial MT"/>
                <a:cs typeface="Arial MT"/>
              </a:rPr>
              <a:t> </a:t>
            </a:r>
            <a:r>
              <a:rPr sz="2400" spc="-5" dirty="0">
                <a:latin typeface="Arial MT"/>
                <a:cs typeface="Arial MT"/>
              </a:rPr>
              <a:t>plot</a:t>
            </a:r>
            <a:r>
              <a:rPr sz="2400" spc="10" dirty="0">
                <a:latin typeface="Arial MT"/>
                <a:cs typeface="Arial MT"/>
              </a:rPr>
              <a:t> </a:t>
            </a:r>
            <a:r>
              <a:rPr sz="2400" spc="-5" dirty="0">
                <a:latin typeface="Arial MT"/>
                <a:cs typeface="Arial MT"/>
              </a:rPr>
              <a:t>is</a:t>
            </a:r>
            <a:r>
              <a:rPr sz="2400" spc="5" dirty="0">
                <a:latin typeface="Arial MT"/>
                <a:cs typeface="Arial MT"/>
              </a:rPr>
              <a:t> </a:t>
            </a:r>
            <a:r>
              <a:rPr sz="2400" dirty="0">
                <a:latin typeface="Arial MT"/>
                <a:cs typeface="Arial MT"/>
              </a:rPr>
              <a:t>+ </a:t>
            </a:r>
            <a:r>
              <a:rPr sz="2400" spc="-10" dirty="0">
                <a:latin typeface="Arial MT"/>
                <a:cs typeface="Arial MT"/>
              </a:rPr>
              <a:t>20</a:t>
            </a:r>
            <a:r>
              <a:rPr sz="2400" spc="5" dirty="0">
                <a:latin typeface="Arial MT"/>
                <a:cs typeface="Arial MT"/>
              </a:rPr>
              <a:t> </a:t>
            </a:r>
            <a:r>
              <a:rPr sz="2400" spc="-5" dirty="0">
                <a:latin typeface="Arial MT"/>
                <a:cs typeface="Arial MT"/>
              </a:rPr>
              <a:t>log</a:t>
            </a:r>
            <a:r>
              <a:rPr sz="2400" spc="30" dirty="0">
                <a:latin typeface="Arial MT"/>
                <a:cs typeface="Arial MT"/>
              </a:rPr>
              <a:t> </a:t>
            </a:r>
            <a:r>
              <a:rPr sz="2400" dirty="0">
                <a:latin typeface="Symbol"/>
                <a:cs typeface="Symbol"/>
              </a:rPr>
              <a:t></a:t>
            </a:r>
            <a:r>
              <a:rPr sz="2400" spc="60" dirty="0">
                <a:latin typeface="Times New Roman"/>
                <a:cs typeface="Times New Roman"/>
              </a:rPr>
              <a:t> </a:t>
            </a:r>
            <a:r>
              <a:rPr sz="2400" dirty="0">
                <a:latin typeface="Arial MT"/>
                <a:cs typeface="Arial MT"/>
              </a:rPr>
              <a:t>, </a:t>
            </a:r>
            <a:r>
              <a:rPr sz="2400" spc="-5" dirty="0">
                <a:latin typeface="Arial MT"/>
                <a:cs typeface="Arial MT"/>
              </a:rPr>
              <a:t>where</a:t>
            </a:r>
            <a:r>
              <a:rPr sz="2400" spc="15" dirty="0">
                <a:latin typeface="Arial MT"/>
                <a:cs typeface="Arial MT"/>
              </a:rPr>
              <a:t> </a:t>
            </a:r>
            <a:r>
              <a:rPr sz="2400" dirty="0">
                <a:latin typeface="Symbol"/>
                <a:cs typeface="Symbol"/>
              </a:rPr>
              <a:t></a:t>
            </a:r>
            <a:r>
              <a:rPr sz="2400" spc="60" dirty="0">
                <a:latin typeface="Times New Roman"/>
                <a:cs typeface="Times New Roman"/>
              </a:rPr>
              <a:t> </a:t>
            </a:r>
            <a:r>
              <a:rPr sz="2400" spc="-5" dirty="0">
                <a:latin typeface="Arial MT"/>
                <a:cs typeface="Arial MT"/>
              </a:rPr>
              <a:t>is </a:t>
            </a:r>
            <a:r>
              <a:rPr sz="2400" spc="-655" dirty="0">
                <a:latin typeface="Arial MT"/>
                <a:cs typeface="Arial MT"/>
              </a:rPr>
              <a:t> </a:t>
            </a:r>
            <a:r>
              <a:rPr sz="2400" dirty="0">
                <a:latin typeface="Arial MT"/>
                <a:cs typeface="Arial MT"/>
              </a:rPr>
              <a:t>the </a:t>
            </a:r>
            <a:r>
              <a:rPr sz="2400" spc="-5" dirty="0">
                <a:latin typeface="Arial MT"/>
                <a:cs typeface="Arial MT"/>
              </a:rPr>
              <a:t>starting</a:t>
            </a:r>
            <a:r>
              <a:rPr sz="2400" spc="15" dirty="0">
                <a:latin typeface="Arial MT"/>
                <a:cs typeface="Arial MT"/>
              </a:rPr>
              <a:t> </a:t>
            </a:r>
            <a:r>
              <a:rPr sz="2400" spc="-5" dirty="0">
                <a:latin typeface="Arial MT"/>
                <a:cs typeface="Arial MT"/>
              </a:rPr>
              <a:t>frequency</a:t>
            </a:r>
            <a:r>
              <a:rPr sz="2400" spc="20" dirty="0">
                <a:latin typeface="Arial MT"/>
                <a:cs typeface="Arial MT"/>
              </a:rPr>
              <a:t> </a:t>
            </a:r>
            <a:r>
              <a:rPr sz="2400" spc="-5" dirty="0">
                <a:latin typeface="Arial MT"/>
                <a:cs typeface="Arial MT"/>
              </a:rPr>
              <a:t>in</a:t>
            </a:r>
            <a:r>
              <a:rPr sz="2400" spc="25" dirty="0">
                <a:latin typeface="Arial MT"/>
                <a:cs typeface="Arial MT"/>
              </a:rPr>
              <a:t> </a:t>
            </a:r>
            <a:r>
              <a:rPr sz="2400" dirty="0">
                <a:latin typeface="Arial MT"/>
                <a:cs typeface="Arial MT"/>
              </a:rPr>
              <a:t>the</a:t>
            </a:r>
            <a:r>
              <a:rPr sz="2400" spc="5" dirty="0">
                <a:latin typeface="Arial MT"/>
                <a:cs typeface="Arial MT"/>
              </a:rPr>
              <a:t> </a:t>
            </a:r>
            <a:r>
              <a:rPr sz="2400" spc="-5" dirty="0">
                <a:latin typeface="Arial MT"/>
                <a:cs typeface="Arial MT"/>
              </a:rPr>
              <a:t>plot.</a:t>
            </a:r>
            <a:r>
              <a:rPr sz="2400" spc="-25" dirty="0">
                <a:latin typeface="Arial MT"/>
                <a:cs typeface="Arial MT"/>
              </a:rPr>
              <a:t> </a:t>
            </a:r>
            <a:r>
              <a:rPr sz="2400" spc="-5" dirty="0">
                <a:latin typeface="Arial MT"/>
                <a:cs typeface="Arial MT"/>
              </a:rPr>
              <a:t>The</a:t>
            </a:r>
            <a:r>
              <a:rPr sz="2400" spc="20" dirty="0">
                <a:latin typeface="Arial MT"/>
                <a:cs typeface="Arial MT"/>
              </a:rPr>
              <a:t> </a:t>
            </a:r>
            <a:r>
              <a:rPr sz="2400" spc="-5" dirty="0">
                <a:latin typeface="Arial MT"/>
                <a:cs typeface="Arial MT"/>
              </a:rPr>
              <a:t>plot</a:t>
            </a:r>
            <a:r>
              <a:rPr sz="2400" spc="15" dirty="0">
                <a:latin typeface="Arial MT"/>
                <a:cs typeface="Arial MT"/>
              </a:rPr>
              <a:t> </a:t>
            </a:r>
            <a:r>
              <a:rPr sz="2400" dirty="0">
                <a:latin typeface="Arial MT"/>
                <a:cs typeface="Arial MT"/>
              </a:rPr>
              <a:t>starts from </a:t>
            </a:r>
            <a:r>
              <a:rPr sz="2400" spc="5" dirty="0">
                <a:latin typeface="Arial MT"/>
                <a:cs typeface="Arial MT"/>
              </a:rPr>
              <a:t> </a:t>
            </a:r>
            <a:r>
              <a:rPr sz="2400" dirty="0">
                <a:latin typeface="Arial MT"/>
                <a:cs typeface="Arial MT"/>
              </a:rPr>
              <a:t>that</a:t>
            </a:r>
            <a:r>
              <a:rPr sz="2400" spc="5" dirty="0">
                <a:latin typeface="Arial MT"/>
                <a:cs typeface="Arial MT"/>
              </a:rPr>
              <a:t> </a:t>
            </a:r>
            <a:r>
              <a:rPr sz="2400" spc="-5" dirty="0">
                <a:latin typeface="Arial MT"/>
                <a:cs typeface="Arial MT"/>
              </a:rPr>
              <a:t>point</a:t>
            </a:r>
            <a:r>
              <a:rPr sz="2400" spc="10" dirty="0">
                <a:latin typeface="Arial MT"/>
                <a:cs typeface="Arial MT"/>
              </a:rPr>
              <a:t> </a:t>
            </a:r>
            <a:r>
              <a:rPr sz="2400" spc="-5" dirty="0">
                <a:latin typeface="Arial MT"/>
                <a:cs typeface="Arial MT"/>
              </a:rPr>
              <a:t>and</a:t>
            </a:r>
            <a:r>
              <a:rPr sz="2400" spc="10" dirty="0">
                <a:latin typeface="Arial MT"/>
                <a:cs typeface="Arial MT"/>
              </a:rPr>
              <a:t> </a:t>
            </a:r>
            <a:r>
              <a:rPr sz="2400" spc="-5" dirty="0">
                <a:latin typeface="Arial MT"/>
                <a:cs typeface="Arial MT"/>
              </a:rPr>
              <a:t>has</a:t>
            </a:r>
            <a:r>
              <a:rPr sz="2400" spc="5" dirty="0">
                <a:latin typeface="Arial MT"/>
                <a:cs typeface="Arial MT"/>
              </a:rPr>
              <a:t> </a:t>
            </a:r>
            <a:r>
              <a:rPr sz="2400" dirty="0">
                <a:latin typeface="Arial MT"/>
                <a:cs typeface="Arial MT"/>
              </a:rPr>
              <a:t>the</a:t>
            </a:r>
            <a:r>
              <a:rPr sz="2400" spc="5" dirty="0">
                <a:latin typeface="Arial MT"/>
                <a:cs typeface="Arial MT"/>
              </a:rPr>
              <a:t> </a:t>
            </a:r>
            <a:r>
              <a:rPr sz="2400" spc="-5" dirty="0">
                <a:latin typeface="Arial MT"/>
                <a:cs typeface="Arial MT"/>
              </a:rPr>
              <a:t>slope</a:t>
            </a:r>
            <a:r>
              <a:rPr sz="2400" spc="20" dirty="0">
                <a:latin typeface="Arial MT"/>
                <a:cs typeface="Arial MT"/>
              </a:rPr>
              <a:t> </a:t>
            </a:r>
            <a:r>
              <a:rPr sz="2400" dirty="0">
                <a:latin typeface="Arial MT"/>
                <a:cs typeface="Arial MT"/>
              </a:rPr>
              <a:t>of	+</a:t>
            </a:r>
            <a:r>
              <a:rPr sz="2400" spc="5" dirty="0">
                <a:latin typeface="Arial MT"/>
                <a:cs typeface="Arial MT"/>
              </a:rPr>
              <a:t> </a:t>
            </a:r>
            <a:r>
              <a:rPr sz="2400" spc="-10" dirty="0">
                <a:latin typeface="Arial MT"/>
                <a:cs typeface="Arial MT"/>
              </a:rPr>
              <a:t>20</a:t>
            </a:r>
            <a:r>
              <a:rPr sz="2400" spc="-5" dirty="0">
                <a:latin typeface="Arial MT"/>
                <a:cs typeface="Arial MT"/>
              </a:rPr>
              <a:t> db </a:t>
            </a:r>
            <a:r>
              <a:rPr sz="2400" dirty="0">
                <a:latin typeface="Arial MT"/>
                <a:cs typeface="Arial MT"/>
              </a:rPr>
              <a:t>/</a:t>
            </a:r>
            <a:r>
              <a:rPr sz="2400" spc="-20" dirty="0">
                <a:latin typeface="Arial MT"/>
                <a:cs typeface="Arial MT"/>
              </a:rPr>
              <a:t> </a:t>
            </a:r>
            <a:r>
              <a:rPr sz="2400" dirty="0">
                <a:latin typeface="Arial MT"/>
                <a:cs typeface="Arial MT"/>
              </a:rPr>
              <a:t>dec.</a:t>
            </a:r>
          </a:p>
        </p:txBody>
      </p:sp>
      <p:sp>
        <p:nvSpPr>
          <p:cNvPr id="48" name="object 48"/>
          <p:cNvSpPr txBox="1"/>
          <p:nvPr/>
        </p:nvSpPr>
        <p:spPr>
          <a:xfrm>
            <a:off x="3208448" y="5884627"/>
            <a:ext cx="6789655" cy="382156"/>
          </a:xfrm>
          <a:prstGeom prst="rect">
            <a:avLst/>
          </a:prstGeom>
        </p:spPr>
        <p:txBody>
          <a:bodyPr vert="horz" wrap="square" lIns="0" tIns="12700" rIns="0" bIns="0" rtlCol="0">
            <a:spAutoFit/>
          </a:bodyPr>
          <a:lstStyle/>
          <a:p>
            <a:pPr marL="38100">
              <a:spcBef>
                <a:spcPts val="100"/>
              </a:spcBef>
            </a:pPr>
            <a:r>
              <a:rPr sz="2400" spc="-5" dirty="0">
                <a:latin typeface="Arial MT"/>
                <a:cs typeface="Arial MT"/>
              </a:rPr>
              <a:t>Phase</a:t>
            </a:r>
            <a:r>
              <a:rPr sz="2400" spc="20" dirty="0">
                <a:latin typeface="Arial MT"/>
                <a:cs typeface="Arial MT"/>
              </a:rPr>
              <a:t> </a:t>
            </a:r>
            <a:r>
              <a:rPr sz="2400" spc="-5" dirty="0">
                <a:latin typeface="Arial MT"/>
                <a:cs typeface="Arial MT"/>
              </a:rPr>
              <a:t>angle</a:t>
            </a:r>
            <a:r>
              <a:rPr sz="2400" spc="30" dirty="0">
                <a:latin typeface="Arial MT"/>
                <a:cs typeface="Arial MT"/>
              </a:rPr>
              <a:t> </a:t>
            </a:r>
            <a:r>
              <a:rPr sz="2400" spc="-5" dirty="0">
                <a:latin typeface="Arial MT"/>
                <a:cs typeface="Arial MT"/>
              </a:rPr>
              <a:t>is</a:t>
            </a:r>
            <a:r>
              <a:rPr sz="2400" spc="15" dirty="0">
                <a:latin typeface="Arial MT"/>
                <a:cs typeface="Arial MT"/>
              </a:rPr>
              <a:t> </a:t>
            </a:r>
            <a:r>
              <a:rPr sz="2400" dirty="0">
                <a:latin typeface="Arial MT"/>
                <a:cs typeface="Arial MT"/>
              </a:rPr>
              <a:t>+</a:t>
            </a:r>
            <a:r>
              <a:rPr sz="2400" spc="15" dirty="0">
                <a:latin typeface="Arial MT"/>
                <a:cs typeface="Arial MT"/>
              </a:rPr>
              <a:t> </a:t>
            </a:r>
            <a:r>
              <a:rPr sz="2400" spc="-360" dirty="0">
                <a:latin typeface="Arial MT"/>
                <a:cs typeface="Arial MT"/>
              </a:rPr>
              <a:t>90</a:t>
            </a:r>
            <a:r>
              <a:rPr sz="2100" spc="-540" baseline="21825" dirty="0">
                <a:latin typeface="Arial MT"/>
                <a:cs typeface="Arial MT"/>
              </a:rPr>
              <a:t>r</a:t>
            </a:r>
            <a:r>
              <a:rPr sz="2400" spc="-360" dirty="0">
                <a:latin typeface="Symbol"/>
                <a:cs typeface="Symbol"/>
              </a:rPr>
              <a:t></a:t>
            </a:r>
            <a:r>
              <a:rPr lang="en-IN" sz="2400" spc="-360" dirty="0">
                <a:cs typeface="Symbol"/>
              </a:rPr>
              <a:t>straight </a:t>
            </a:r>
            <a:r>
              <a:rPr sz="2100" spc="-540" baseline="21825" dirty="0">
                <a:latin typeface="Arial MT"/>
                <a:cs typeface="Arial MT"/>
              </a:rPr>
              <a:t>.</a:t>
            </a:r>
            <a:r>
              <a:rPr lang="en-IN" sz="2100" spc="-509" baseline="21825" dirty="0">
                <a:latin typeface="Arial MT"/>
                <a:cs typeface="Arial MT"/>
              </a:rPr>
              <a:t> </a:t>
            </a:r>
            <a:r>
              <a:rPr lang="en-IN" sz="2400" spc="-5" dirty="0">
                <a:latin typeface="Arial MT"/>
                <a:cs typeface="Arial MT"/>
              </a:rPr>
              <a:t>l</a:t>
            </a:r>
            <a:r>
              <a:rPr sz="2400" spc="-5" dirty="0" err="1">
                <a:latin typeface="Arial MT"/>
                <a:cs typeface="Arial MT"/>
              </a:rPr>
              <a:t>ine</a:t>
            </a:r>
            <a:r>
              <a:rPr sz="2400" spc="35" dirty="0">
                <a:latin typeface="Arial MT"/>
                <a:cs typeface="Arial MT"/>
              </a:rPr>
              <a:t> </a:t>
            </a:r>
            <a:r>
              <a:rPr sz="2400" spc="-5" dirty="0">
                <a:latin typeface="Arial MT"/>
                <a:cs typeface="Arial MT"/>
              </a:rPr>
              <a:t>with</a:t>
            </a:r>
            <a:r>
              <a:rPr sz="2400" spc="20" dirty="0">
                <a:latin typeface="Arial MT"/>
                <a:cs typeface="Arial MT"/>
              </a:rPr>
              <a:t> </a:t>
            </a:r>
            <a:r>
              <a:rPr sz="2400" spc="-5" dirty="0">
                <a:latin typeface="Arial MT"/>
                <a:cs typeface="Arial MT"/>
              </a:rPr>
              <a:t>no</a:t>
            </a:r>
            <a:r>
              <a:rPr sz="2400" spc="15" dirty="0">
                <a:latin typeface="Arial MT"/>
                <a:cs typeface="Arial MT"/>
              </a:rPr>
              <a:t> </a:t>
            </a:r>
            <a:r>
              <a:rPr sz="2400" spc="-5" dirty="0">
                <a:latin typeface="Arial MT"/>
                <a:cs typeface="Arial MT"/>
              </a:rPr>
              <a:t>slope</a:t>
            </a:r>
            <a:endParaRPr sz="2400" dirty="0">
              <a:latin typeface="Arial MT"/>
              <a:cs typeface="Arial MT"/>
            </a:endParaRPr>
          </a:p>
        </p:txBody>
      </p:sp>
      <p:pic>
        <p:nvPicPr>
          <p:cNvPr id="49" name="Picture 48">
            <a:extLst>
              <a:ext uri="{FF2B5EF4-FFF2-40B4-BE49-F238E27FC236}">
                <a16:creationId xmlns:a16="http://schemas.microsoft.com/office/drawing/2014/main" xmlns="" id="{80A6E976-E9B0-468B-A375-069FB4505CD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0" name="Slide Number Placeholder 3">
            <a:extLst>
              <a:ext uri="{FF2B5EF4-FFF2-40B4-BE49-F238E27FC236}">
                <a16:creationId xmlns:a16="http://schemas.microsoft.com/office/drawing/2014/main" xmlns="" id="{92967C6B-0929-4A7A-8D01-11453502D36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113</a:t>
            </a:fld>
            <a:endParaRPr lang="en-IN"/>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93745" y="483235"/>
            <a:ext cx="5604510" cy="696595"/>
          </a:xfrm>
          <a:prstGeom prst="rect">
            <a:avLst/>
          </a:prstGeom>
        </p:spPr>
        <p:txBody>
          <a:bodyPr vert="horz" wrap="square" lIns="0" tIns="13335" rIns="0" bIns="0" rtlCol="0" anchor="b">
            <a:spAutoFit/>
          </a:bodyPr>
          <a:lstStyle/>
          <a:p>
            <a:pPr marL="12700">
              <a:lnSpc>
                <a:spcPct val="100000"/>
              </a:lnSpc>
              <a:spcBef>
                <a:spcPts val="105"/>
              </a:spcBef>
              <a:tabLst>
                <a:tab pos="4673600" algn="l"/>
              </a:tabLst>
            </a:pPr>
            <a:r>
              <a:rPr sz="4400" dirty="0"/>
              <a:t>Zero at real axis</a:t>
            </a:r>
            <a:r>
              <a:rPr sz="4400" spc="-10" dirty="0"/>
              <a:t> </a:t>
            </a:r>
            <a:r>
              <a:rPr sz="4400" dirty="0"/>
              <a:t>-	1+s</a:t>
            </a:r>
            <a:endParaRPr sz="4400"/>
          </a:p>
        </p:txBody>
      </p:sp>
      <p:grpSp>
        <p:nvGrpSpPr>
          <p:cNvPr id="4" name="object 4"/>
          <p:cNvGrpSpPr/>
          <p:nvPr/>
        </p:nvGrpSpPr>
        <p:grpSpPr>
          <a:xfrm>
            <a:off x="2176342" y="1567070"/>
            <a:ext cx="3601085" cy="2733675"/>
            <a:chOff x="652341" y="1567069"/>
            <a:chExt cx="3601085" cy="2733675"/>
          </a:xfrm>
        </p:grpSpPr>
        <p:sp>
          <p:nvSpPr>
            <p:cNvPr id="5" name="object 5"/>
            <p:cNvSpPr/>
            <p:nvPr/>
          </p:nvSpPr>
          <p:spPr>
            <a:xfrm>
              <a:off x="657103" y="15718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sp>
          <p:nvSpPr>
            <p:cNvPr id="6" name="object 6"/>
            <p:cNvSpPr/>
            <p:nvPr/>
          </p:nvSpPr>
          <p:spPr>
            <a:xfrm>
              <a:off x="1309803" y="2357514"/>
              <a:ext cx="2886075" cy="1514475"/>
            </a:xfrm>
            <a:custGeom>
              <a:avLst/>
              <a:gdLst/>
              <a:ahLst/>
              <a:cxnLst/>
              <a:rect l="l" t="t" r="r" b="b"/>
              <a:pathLst>
                <a:path w="2886075" h="1514475">
                  <a:moveTo>
                    <a:pt x="0" y="1514411"/>
                  </a:moveTo>
                  <a:lnTo>
                    <a:pt x="2886002" y="1514411"/>
                  </a:lnTo>
                </a:path>
                <a:path w="2886075" h="1514475">
                  <a:moveTo>
                    <a:pt x="0" y="1133435"/>
                  </a:moveTo>
                  <a:lnTo>
                    <a:pt x="2886002" y="1133435"/>
                  </a:lnTo>
                </a:path>
                <a:path w="2886075" h="1514475">
                  <a:moveTo>
                    <a:pt x="0" y="380976"/>
                  </a:moveTo>
                  <a:lnTo>
                    <a:pt x="2886002" y="380976"/>
                  </a:lnTo>
                </a:path>
                <a:path w="2886075" h="1514475">
                  <a:moveTo>
                    <a:pt x="0" y="0"/>
                  </a:moveTo>
                  <a:lnTo>
                    <a:pt x="2886002" y="0"/>
                  </a:lnTo>
                </a:path>
              </a:pathLst>
            </a:custGeom>
            <a:ln w="9496">
              <a:solidFill>
                <a:srgbClr val="000000"/>
              </a:solidFill>
            </a:ln>
          </p:spPr>
          <p:txBody>
            <a:bodyPr wrap="square" lIns="0" tIns="0" rIns="0" bIns="0" rtlCol="0"/>
            <a:lstStyle/>
            <a:p>
              <a:endParaRPr/>
            </a:p>
          </p:txBody>
        </p:sp>
        <p:sp>
          <p:nvSpPr>
            <p:cNvPr id="7" name="object 7"/>
            <p:cNvSpPr/>
            <p:nvPr/>
          </p:nvSpPr>
          <p:spPr>
            <a:xfrm>
              <a:off x="1271483" y="2357514"/>
              <a:ext cx="2934335" cy="1514475"/>
            </a:xfrm>
            <a:custGeom>
              <a:avLst/>
              <a:gdLst/>
              <a:ahLst/>
              <a:cxnLst/>
              <a:rect l="l" t="t" r="r" b="b"/>
              <a:pathLst>
                <a:path w="2934335" h="1514475">
                  <a:moveTo>
                    <a:pt x="38319" y="0"/>
                  </a:moveTo>
                  <a:lnTo>
                    <a:pt x="38319" y="1504918"/>
                  </a:lnTo>
                </a:path>
                <a:path w="2934335" h="1514475">
                  <a:moveTo>
                    <a:pt x="0" y="1514411"/>
                  </a:moveTo>
                  <a:lnTo>
                    <a:pt x="28818" y="1514411"/>
                  </a:lnTo>
                </a:path>
                <a:path w="2934335" h="1514475">
                  <a:moveTo>
                    <a:pt x="0" y="1133435"/>
                  </a:moveTo>
                  <a:lnTo>
                    <a:pt x="28818" y="1133435"/>
                  </a:lnTo>
                </a:path>
                <a:path w="2934335" h="1514475">
                  <a:moveTo>
                    <a:pt x="0" y="761952"/>
                  </a:moveTo>
                  <a:lnTo>
                    <a:pt x="28818" y="761952"/>
                  </a:lnTo>
                </a:path>
                <a:path w="2934335" h="1514475">
                  <a:moveTo>
                    <a:pt x="0" y="380976"/>
                  </a:moveTo>
                  <a:lnTo>
                    <a:pt x="28818" y="380976"/>
                  </a:lnTo>
                </a:path>
                <a:path w="2934335" h="1514475">
                  <a:moveTo>
                    <a:pt x="0" y="0"/>
                  </a:moveTo>
                  <a:lnTo>
                    <a:pt x="28818" y="0"/>
                  </a:lnTo>
                </a:path>
                <a:path w="2934335" h="1514475">
                  <a:moveTo>
                    <a:pt x="38319" y="761952"/>
                  </a:moveTo>
                  <a:lnTo>
                    <a:pt x="2924322" y="761952"/>
                  </a:lnTo>
                </a:path>
                <a:path w="2934335" h="1514475">
                  <a:moveTo>
                    <a:pt x="38319" y="799923"/>
                  </a:moveTo>
                  <a:lnTo>
                    <a:pt x="38319" y="771444"/>
                  </a:lnTo>
                </a:path>
                <a:path w="2934335" h="1514475">
                  <a:moveTo>
                    <a:pt x="762337" y="799923"/>
                  </a:moveTo>
                  <a:lnTo>
                    <a:pt x="762337" y="771444"/>
                  </a:lnTo>
                </a:path>
                <a:path w="2934335" h="1514475">
                  <a:moveTo>
                    <a:pt x="1485913" y="799923"/>
                  </a:moveTo>
                  <a:lnTo>
                    <a:pt x="1485913" y="771444"/>
                  </a:lnTo>
                </a:path>
                <a:path w="2934335" h="1514475">
                  <a:moveTo>
                    <a:pt x="2209868" y="799923"/>
                  </a:moveTo>
                  <a:lnTo>
                    <a:pt x="2209868" y="771444"/>
                  </a:lnTo>
                </a:path>
                <a:path w="2934335" h="1514475">
                  <a:moveTo>
                    <a:pt x="2933823" y="799923"/>
                  </a:moveTo>
                  <a:lnTo>
                    <a:pt x="2933823" y="771444"/>
                  </a:lnTo>
                </a:path>
              </a:pathLst>
            </a:custGeom>
            <a:ln w="9496">
              <a:solidFill>
                <a:srgbClr val="000000"/>
              </a:solidFill>
            </a:ln>
          </p:spPr>
          <p:txBody>
            <a:bodyPr wrap="square" lIns="0" tIns="0" rIns="0" bIns="0" rtlCol="0"/>
            <a:lstStyle/>
            <a:p>
              <a:endParaRPr/>
            </a:p>
          </p:txBody>
        </p:sp>
        <p:sp>
          <p:nvSpPr>
            <p:cNvPr id="8" name="object 8"/>
            <p:cNvSpPr/>
            <p:nvPr/>
          </p:nvSpPr>
          <p:spPr>
            <a:xfrm>
              <a:off x="1671780" y="2357514"/>
              <a:ext cx="2162175" cy="762000"/>
            </a:xfrm>
            <a:custGeom>
              <a:avLst/>
              <a:gdLst/>
              <a:ahLst/>
              <a:cxnLst/>
              <a:rect l="l" t="t" r="r" b="b"/>
              <a:pathLst>
                <a:path w="2162175" h="762000">
                  <a:moveTo>
                    <a:pt x="0" y="761952"/>
                  </a:moveTo>
                  <a:lnTo>
                    <a:pt x="714200" y="761952"/>
                  </a:lnTo>
                </a:path>
                <a:path w="2162175" h="762000">
                  <a:moveTo>
                    <a:pt x="723701" y="761952"/>
                  </a:moveTo>
                  <a:lnTo>
                    <a:pt x="1438156" y="380976"/>
                  </a:lnTo>
                </a:path>
                <a:path w="2162175" h="762000">
                  <a:moveTo>
                    <a:pt x="1447656" y="380976"/>
                  </a:moveTo>
                  <a:lnTo>
                    <a:pt x="2162111" y="0"/>
                  </a:lnTo>
                </a:path>
              </a:pathLst>
            </a:custGeom>
            <a:ln w="9496">
              <a:solidFill>
                <a:srgbClr val="FF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1638213" y="3086240"/>
              <a:ext cx="66817" cy="66453"/>
            </a:xfrm>
            <a:prstGeom prst="rect">
              <a:avLst/>
            </a:prstGeom>
          </p:spPr>
        </p:pic>
        <p:pic>
          <p:nvPicPr>
            <p:cNvPr id="10" name="object 10"/>
            <p:cNvPicPr/>
            <p:nvPr/>
          </p:nvPicPr>
          <p:blipFill>
            <a:blip r:embed="rId3" cstate="print"/>
            <a:stretch>
              <a:fillRect/>
            </a:stretch>
          </p:blipFill>
          <p:spPr>
            <a:xfrm>
              <a:off x="2362231" y="3086240"/>
              <a:ext cx="66754" cy="66453"/>
            </a:xfrm>
            <a:prstGeom prst="rect">
              <a:avLst/>
            </a:prstGeom>
          </p:spPr>
        </p:pic>
        <p:pic>
          <p:nvPicPr>
            <p:cNvPr id="11" name="object 11"/>
            <p:cNvPicPr/>
            <p:nvPr/>
          </p:nvPicPr>
          <p:blipFill>
            <a:blip r:embed="rId3" cstate="print"/>
            <a:stretch>
              <a:fillRect/>
            </a:stretch>
          </p:blipFill>
          <p:spPr>
            <a:xfrm>
              <a:off x="3086186" y="2705264"/>
              <a:ext cx="66754" cy="66453"/>
            </a:xfrm>
            <a:prstGeom prst="rect">
              <a:avLst/>
            </a:prstGeom>
          </p:spPr>
        </p:pic>
        <p:pic>
          <p:nvPicPr>
            <p:cNvPr id="12" name="object 12"/>
            <p:cNvPicPr/>
            <p:nvPr/>
          </p:nvPicPr>
          <p:blipFill>
            <a:blip r:embed="rId4" cstate="print"/>
            <a:stretch>
              <a:fillRect/>
            </a:stretch>
          </p:blipFill>
          <p:spPr>
            <a:xfrm>
              <a:off x="3810141" y="2324288"/>
              <a:ext cx="66374" cy="66453"/>
            </a:xfrm>
            <a:prstGeom prst="rect">
              <a:avLst/>
            </a:prstGeom>
          </p:spPr>
        </p:pic>
      </p:grpSp>
      <p:sp>
        <p:nvSpPr>
          <p:cNvPr id="13" name="object 13"/>
          <p:cNvSpPr txBox="1"/>
          <p:nvPr/>
        </p:nvSpPr>
        <p:spPr>
          <a:xfrm>
            <a:off x="2857555" y="1637161"/>
            <a:ext cx="2255520" cy="400174"/>
          </a:xfrm>
          <a:prstGeom prst="rect">
            <a:avLst/>
          </a:prstGeom>
        </p:spPr>
        <p:txBody>
          <a:bodyPr vert="horz" wrap="square" lIns="0" tIns="12700" rIns="0" bIns="0" rtlCol="0">
            <a:spAutoFit/>
          </a:bodyPr>
          <a:lstStyle/>
          <a:p>
            <a:pPr marL="761365" marR="5080" indent="-762000">
              <a:lnSpc>
                <a:spcPct val="109400"/>
              </a:lnSpc>
              <a:spcBef>
                <a:spcPts val="100"/>
              </a:spcBef>
            </a:pPr>
            <a:r>
              <a:rPr sz="1200" b="1" spc="-30" dirty="0">
                <a:latin typeface="Arial"/>
                <a:cs typeface="Arial"/>
              </a:rPr>
              <a:t>f</a:t>
            </a:r>
            <a:r>
              <a:rPr sz="1200" b="1" spc="-35" dirty="0">
                <a:latin typeface="Arial"/>
                <a:cs typeface="Arial"/>
              </a:rPr>
              <a:t>i</a:t>
            </a:r>
            <a:r>
              <a:rPr sz="1200" b="1" spc="-20" dirty="0">
                <a:latin typeface="Arial"/>
                <a:cs typeface="Arial"/>
              </a:rPr>
              <a:t>r</a:t>
            </a:r>
            <a:r>
              <a:rPr sz="1200" b="1" spc="5" dirty="0">
                <a:latin typeface="Arial"/>
                <a:cs typeface="Arial"/>
              </a:rPr>
              <a:t>s</a:t>
            </a:r>
            <a:r>
              <a:rPr sz="1200" b="1" dirty="0">
                <a:latin typeface="Arial"/>
                <a:cs typeface="Arial"/>
              </a:rPr>
              <a:t>t</a:t>
            </a:r>
            <a:r>
              <a:rPr sz="1200" b="1" spc="-65" dirty="0">
                <a:latin typeface="Arial"/>
                <a:cs typeface="Arial"/>
              </a:rPr>
              <a:t> </a:t>
            </a:r>
            <a:r>
              <a:rPr sz="1200" b="1" spc="10" dirty="0">
                <a:latin typeface="Arial"/>
                <a:cs typeface="Arial"/>
              </a:rPr>
              <a:t>o</a:t>
            </a:r>
            <a:r>
              <a:rPr sz="1200" b="1" spc="-20" dirty="0">
                <a:latin typeface="Arial"/>
                <a:cs typeface="Arial"/>
              </a:rPr>
              <a:t>r</a:t>
            </a:r>
            <a:r>
              <a:rPr sz="1200" b="1" spc="10" dirty="0">
                <a:latin typeface="Arial"/>
                <a:cs typeface="Arial"/>
              </a:rPr>
              <a:t>d</a:t>
            </a:r>
            <a:r>
              <a:rPr sz="1200" b="1" spc="5" dirty="0">
                <a:latin typeface="Arial"/>
                <a:cs typeface="Arial"/>
              </a:rPr>
              <a:t>e</a:t>
            </a:r>
            <a:r>
              <a:rPr sz="1200" b="1" dirty="0">
                <a:latin typeface="Arial"/>
                <a:cs typeface="Arial"/>
              </a:rPr>
              <a:t>r</a:t>
            </a:r>
            <a:r>
              <a:rPr sz="1200" b="1" spc="-55" dirty="0">
                <a:latin typeface="Arial"/>
                <a:cs typeface="Arial"/>
              </a:rPr>
              <a:t> </a:t>
            </a:r>
            <a:r>
              <a:rPr sz="1200" b="1" spc="-30" dirty="0">
                <a:latin typeface="Arial"/>
                <a:cs typeface="Arial"/>
              </a:rPr>
              <a:t>t</a:t>
            </a:r>
            <a:r>
              <a:rPr sz="1200" b="1" spc="5" dirty="0">
                <a:latin typeface="Arial"/>
                <a:cs typeface="Arial"/>
              </a:rPr>
              <a:t>e</a:t>
            </a:r>
            <a:r>
              <a:rPr sz="1200" b="1" spc="-20" dirty="0">
                <a:latin typeface="Arial"/>
                <a:cs typeface="Arial"/>
              </a:rPr>
              <a:t>rm</a:t>
            </a:r>
            <a:r>
              <a:rPr sz="1200" b="1" spc="-30" dirty="0">
                <a:latin typeface="Arial"/>
                <a:cs typeface="Arial"/>
              </a:rPr>
              <a:t>-</a:t>
            </a:r>
            <a:r>
              <a:rPr sz="1200" b="1" spc="70" dirty="0">
                <a:latin typeface="Arial"/>
                <a:cs typeface="Arial"/>
              </a:rPr>
              <a:t>z</a:t>
            </a:r>
            <a:r>
              <a:rPr sz="1200" b="1" spc="5" dirty="0">
                <a:latin typeface="Arial"/>
                <a:cs typeface="Arial"/>
              </a:rPr>
              <a:t>e</a:t>
            </a:r>
            <a:r>
              <a:rPr sz="1200" b="1" spc="-20" dirty="0">
                <a:latin typeface="Arial"/>
                <a:cs typeface="Arial"/>
              </a:rPr>
              <a:t>r</a:t>
            </a:r>
            <a:r>
              <a:rPr sz="1200" b="1" dirty="0">
                <a:latin typeface="Arial"/>
                <a:cs typeface="Arial"/>
              </a:rPr>
              <a:t>o</a:t>
            </a:r>
            <a:r>
              <a:rPr sz="1200" b="1" spc="-20" dirty="0">
                <a:latin typeface="Arial"/>
                <a:cs typeface="Arial"/>
              </a:rPr>
              <a:t> </a:t>
            </a:r>
            <a:r>
              <a:rPr sz="1200" b="1" spc="5" dirty="0">
                <a:latin typeface="Arial"/>
                <a:cs typeface="Arial"/>
              </a:rPr>
              <a:t>a</a:t>
            </a:r>
            <a:r>
              <a:rPr sz="1200" b="1" dirty="0">
                <a:latin typeface="Arial"/>
                <a:cs typeface="Arial"/>
              </a:rPr>
              <a:t>t</a:t>
            </a:r>
            <a:r>
              <a:rPr sz="1200" b="1" spc="-65" dirty="0">
                <a:latin typeface="Arial"/>
                <a:cs typeface="Arial"/>
              </a:rPr>
              <a:t> </a:t>
            </a:r>
            <a:r>
              <a:rPr sz="1200" b="1" spc="-20" dirty="0">
                <a:latin typeface="Arial"/>
                <a:cs typeface="Arial"/>
              </a:rPr>
              <a:t>r</a:t>
            </a:r>
            <a:r>
              <a:rPr sz="1200" b="1" spc="5" dirty="0">
                <a:latin typeface="Arial"/>
                <a:cs typeface="Arial"/>
              </a:rPr>
              <a:t>ea</a:t>
            </a:r>
            <a:r>
              <a:rPr sz="1200" b="1" dirty="0">
                <a:latin typeface="Arial"/>
                <a:cs typeface="Arial"/>
              </a:rPr>
              <a:t>l</a:t>
            </a:r>
            <a:r>
              <a:rPr sz="1200" b="1" spc="-70" dirty="0">
                <a:latin typeface="Arial"/>
                <a:cs typeface="Arial"/>
              </a:rPr>
              <a:t> </a:t>
            </a:r>
            <a:r>
              <a:rPr sz="1200" b="1" spc="5" dirty="0">
                <a:latin typeface="Arial"/>
                <a:cs typeface="Arial"/>
              </a:rPr>
              <a:t>ax</a:t>
            </a:r>
            <a:r>
              <a:rPr sz="1200" b="1" spc="-35" dirty="0">
                <a:latin typeface="Arial"/>
                <a:cs typeface="Arial"/>
              </a:rPr>
              <a:t>i</a:t>
            </a:r>
            <a:r>
              <a:rPr sz="1200" b="1" dirty="0">
                <a:latin typeface="Arial"/>
                <a:cs typeface="Arial"/>
              </a:rPr>
              <a:t>s  </a:t>
            </a:r>
            <a:r>
              <a:rPr sz="1200" b="1" spc="-15" dirty="0">
                <a:latin typeface="Arial"/>
                <a:cs typeface="Arial"/>
              </a:rPr>
              <a:t>G(s)=1+sT</a:t>
            </a:r>
            <a:endParaRPr sz="1200">
              <a:latin typeface="Arial"/>
              <a:cs typeface="Arial"/>
            </a:endParaRPr>
          </a:p>
        </p:txBody>
      </p:sp>
      <p:sp>
        <p:nvSpPr>
          <p:cNvPr id="14" name="object 14"/>
          <p:cNvSpPr txBox="1"/>
          <p:nvPr/>
        </p:nvSpPr>
        <p:spPr>
          <a:xfrm>
            <a:off x="2562082" y="3397245"/>
            <a:ext cx="186690" cy="554990"/>
          </a:xfrm>
          <a:prstGeom prst="rect">
            <a:avLst/>
          </a:prstGeom>
        </p:spPr>
        <p:txBody>
          <a:bodyPr vert="horz" wrap="square" lIns="0" tIns="15875" rIns="0" bIns="0" rtlCol="0">
            <a:spAutoFit/>
          </a:bodyPr>
          <a:lstStyle/>
          <a:p>
            <a:pPr>
              <a:spcBef>
                <a:spcPts val="125"/>
              </a:spcBef>
            </a:pPr>
            <a:r>
              <a:rPr sz="950" spc="-25" dirty="0">
                <a:latin typeface="Arial MT"/>
                <a:cs typeface="Arial MT"/>
              </a:rPr>
              <a:t>-</a:t>
            </a:r>
            <a:r>
              <a:rPr sz="950" spc="-10" dirty="0">
                <a:latin typeface="Arial MT"/>
                <a:cs typeface="Arial MT"/>
              </a:rPr>
              <a:t>2</a:t>
            </a:r>
            <a:r>
              <a:rPr sz="950" spc="10" dirty="0">
                <a:latin typeface="Arial MT"/>
                <a:cs typeface="Arial MT"/>
              </a:rPr>
              <a:t>0</a:t>
            </a:r>
            <a:endParaRPr sz="950">
              <a:latin typeface="Arial MT"/>
              <a:cs typeface="Arial MT"/>
            </a:endParaRPr>
          </a:p>
          <a:p>
            <a:pPr>
              <a:spcBef>
                <a:spcPts val="15"/>
              </a:spcBef>
            </a:pPr>
            <a:endParaRPr sz="1600">
              <a:latin typeface="Arial MT"/>
              <a:cs typeface="Arial MT"/>
            </a:endParaRPr>
          </a:p>
          <a:p>
            <a:pPr>
              <a:spcBef>
                <a:spcPts val="5"/>
              </a:spcBef>
            </a:pPr>
            <a:r>
              <a:rPr sz="950" spc="-25" dirty="0">
                <a:latin typeface="Arial MT"/>
                <a:cs typeface="Arial MT"/>
              </a:rPr>
              <a:t>-</a:t>
            </a:r>
            <a:r>
              <a:rPr sz="950" spc="-10" dirty="0">
                <a:latin typeface="Arial MT"/>
                <a:cs typeface="Arial MT"/>
              </a:rPr>
              <a:t>4</a:t>
            </a:r>
            <a:r>
              <a:rPr sz="950" spc="10" dirty="0">
                <a:latin typeface="Arial MT"/>
                <a:cs typeface="Arial MT"/>
              </a:rPr>
              <a:t>0</a:t>
            </a:r>
            <a:endParaRPr sz="950">
              <a:latin typeface="Arial MT"/>
              <a:cs typeface="Arial MT"/>
            </a:endParaRPr>
          </a:p>
        </p:txBody>
      </p:sp>
      <p:sp>
        <p:nvSpPr>
          <p:cNvPr id="15" name="object 15"/>
          <p:cNvSpPr txBox="1"/>
          <p:nvPr/>
        </p:nvSpPr>
        <p:spPr>
          <a:xfrm>
            <a:off x="2600402" y="2263873"/>
            <a:ext cx="148590" cy="947054"/>
          </a:xfrm>
          <a:prstGeom prst="rect">
            <a:avLst/>
          </a:prstGeom>
        </p:spPr>
        <p:txBody>
          <a:bodyPr vert="horz" wrap="square" lIns="0" tIns="15875" rIns="0" bIns="0" rtlCol="0">
            <a:spAutoFit/>
          </a:bodyPr>
          <a:lstStyle/>
          <a:p>
            <a:pPr>
              <a:spcBef>
                <a:spcPts val="125"/>
              </a:spcBef>
            </a:pPr>
            <a:r>
              <a:rPr sz="950" spc="-10" dirty="0">
                <a:latin typeface="Arial MT"/>
                <a:cs typeface="Arial MT"/>
              </a:rPr>
              <a:t>40</a:t>
            </a:r>
            <a:endParaRPr sz="950">
              <a:latin typeface="Arial MT"/>
              <a:cs typeface="Arial MT"/>
            </a:endParaRPr>
          </a:p>
          <a:p>
            <a:pPr>
              <a:spcBef>
                <a:spcPts val="15"/>
              </a:spcBef>
            </a:pPr>
            <a:endParaRPr sz="1600">
              <a:latin typeface="Arial MT"/>
              <a:cs typeface="Arial MT"/>
            </a:endParaRPr>
          </a:p>
          <a:p>
            <a:pPr>
              <a:spcBef>
                <a:spcPts val="5"/>
              </a:spcBef>
            </a:pPr>
            <a:r>
              <a:rPr sz="950" spc="-10" dirty="0">
                <a:latin typeface="Arial MT"/>
                <a:cs typeface="Arial MT"/>
              </a:rPr>
              <a:t>20</a:t>
            </a:r>
            <a:endParaRPr sz="950">
              <a:latin typeface="Arial MT"/>
              <a:cs typeface="Arial MT"/>
            </a:endParaRPr>
          </a:p>
          <a:p>
            <a:pPr>
              <a:spcBef>
                <a:spcPts val="15"/>
              </a:spcBef>
            </a:pPr>
            <a:endParaRPr sz="1600">
              <a:latin typeface="Arial MT"/>
              <a:cs typeface="Arial MT"/>
            </a:endParaRPr>
          </a:p>
          <a:p>
            <a:pPr marL="66040"/>
            <a:r>
              <a:rPr sz="950" spc="10" dirty="0">
                <a:latin typeface="Arial MT"/>
                <a:cs typeface="Arial MT"/>
              </a:rPr>
              <a:t>0</a:t>
            </a:r>
            <a:endParaRPr sz="950">
              <a:latin typeface="Arial MT"/>
              <a:cs typeface="Arial MT"/>
            </a:endParaRPr>
          </a:p>
        </p:txBody>
      </p:sp>
      <p:sp>
        <p:nvSpPr>
          <p:cNvPr id="16" name="object 16"/>
          <p:cNvSpPr txBox="1"/>
          <p:nvPr/>
        </p:nvSpPr>
        <p:spPr>
          <a:xfrm>
            <a:off x="3057703" y="3206757"/>
            <a:ext cx="29845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0</a:t>
            </a:r>
            <a:r>
              <a:rPr sz="950" spc="30" dirty="0">
                <a:latin typeface="Arial MT"/>
                <a:cs typeface="Arial MT"/>
              </a:rPr>
              <a:t>.</a:t>
            </a:r>
            <a:r>
              <a:rPr sz="950" spc="-10" dirty="0">
                <a:latin typeface="Arial MT"/>
                <a:cs typeface="Arial MT"/>
              </a:rPr>
              <a:t>1</a:t>
            </a:r>
            <a:r>
              <a:rPr sz="950" spc="30" dirty="0">
                <a:latin typeface="Arial MT"/>
                <a:cs typeface="Arial MT"/>
              </a:rPr>
              <a:t>/</a:t>
            </a:r>
            <a:r>
              <a:rPr sz="950" spc="15" dirty="0">
                <a:latin typeface="Arial MT"/>
                <a:cs typeface="Arial MT"/>
              </a:rPr>
              <a:t>T</a:t>
            </a:r>
            <a:endParaRPr sz="950">
              <a:latin typeface="Arial MT"/>
              <a:cs typeface="Arial MT"/>
            </a:endParaRPr>
          </a:p>
        </p:txBody>
      </p:sp>
      <p:sp>
        <p:nvSpPr>
          <p:cNvPr id="17" name="object 17"/>
          <p:cNvSpPr txBox="1"/>
          <p:nvPr/>
        </p:nvSpPr>
        <p:spPr>
          <a:xfrm>
            <a:off x="3829163" y="3206757"/>
            <a:ext cx="19367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a:t>
            </a:r>
            <a:r>
              <a:rPr sz="950" spc="30" dirty="0">
                <a:latin typeface="Arial MT"/>
                <a:cs typeface="Arial MT"/>
              </a:rPr>
              <a:t>/</a:t>
            </a:r>
            <a:r>
              <a:rPr sz="950" spc="15" dirty="0">
                <a:latin typeface="Arial MT"/>
                <a:cs typeface="Arial MT"/>
              </a:rPr>
              <a:t>T</a:t>
            </a:r>
            <a:endParaRPr sz="950">
              <a:latin typeface="Arial MT"/>
              <a:cs typeface="Arial MT"/>
            </a:endParaRPr>
          </a:p>
        </p:txBody>
      </p:sp>
      <p:sp>
        <p:nvSpPr>
          <p:cNvPr id="18" name="object 18"/>
          <p:cNvSpPr txBox="1"/>
          <p:nvPr/>
        </p:nvSpPr>
        <p:spPr>
          <a:xfrm>
            <a:off x="4524361" y="3206757"/>
            <a:ext cx="26035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a:t>
            </a:r>
            <a:r>
              <a:rPr sz="950" spc="30" dirty="0">
                <a:latin typeface="Arial MT"/>
                <a:cs typeface="Arial MT"/>
              </a:rPr>
              <a:t>/</a:t>
            </a:r>
            <a:r>
              <a:rPr sz="950" spc="15" dirty="0">
                <a:latin typeface="Arial MT"/>
                <a:cs typeface="Arial MT"/>
              </a:rPr>
              <a:t>T</a:t>
            </a:r>
            <a:endParaRPr sz="950">
              <a:latin typeface="Arial MT"/>
              <a:cs typeface="Arial MT"/>
            </a:endParaRPr>
          </a:p>
        </p:txBody>
      </p:sp>
      <p:sp>
        <p:nvSpPr>
          <p:cNvPr id="19" name="object 19"/>
          <p:cNvSpPr txBox="1"/>
          <p:nvPr/>
        </p:nvSpPr>
        <p:spPr>
          <a:xfrm>
            <a:off x="5210314" y="3206757"/>
            <a:ext cx="32702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100</a:t>
            </a:r>
            <a:r>
              <a:rPr sz="950" spc="30" dirty="0">
                <a:latin typeface="Arial MT"/>
                <a:cs typeface="Arial MT"/>
              </a:rPr>
              <a:t>/</a:t>
            </a:r>
            <a:r>
              <a:rPr sz="950" spc="15" dirty="0">
                <a:latin typeface="Arial MT"/>
                <a:cs typeface="Arial MT"/>
              </a:rPr>
              <a:t>T</a:t>
            </a:r>
            <a:endParaRPr sz="950">
              <a:latin typeface="Arial MT"/>
              <a:cs typeface="Arial MT"/>
            </a:endParaRPr>
          </a:p>
        </p:txBody>
      </p:sp>
      <p:sp>
        <p:nvSpPr>
          <p:cNvPr id="20" name="object 20"/>
          <p:cNvSpPr txBox="1"/>
          <p:nvPr/>
        </p:nvSpPr>
        <p:spPr>
          <a:xfrm>
            <a:off x="4095815" y="3988011"/>
            <a:ext cx="383540" cy="162224"/>
          </a:xfrm>
          <a:prstGeom prst="rect">
            <a:avLst/>
          </a:prstGeom>
        </p:spPr>
        <p:txBody>
          <a:bodyPr vert="horz" wrap="square" lIns="0" tIns="15875" rIns="0" bIns="0" rtlCol="0">
            <a:spAutoFit/>
          </a:bodyPr>
          <a:lstStyle/>
          <a:p>
            <a:pPr>
              <a:spcBef>
                <a:spcPts val="125"/>
              </a:spcBef>
            </a:pPr>
            <a:r>
              <a:rPr sz="950" b="1" spc="30" dirty="0">
                <a:latin typeface="Arial"/>
                <a:cs typeface="Arial"/>
              </a:rPr>
              <a:t>l</a:t>
            </a:r>
            <a:r>
              <a:rPr sz="950" b="1" spc="15" dirty="0">
                <a:latin typeface="Arial"/>
                <a:cs typeface="Arial"/>
              </a:rPr>
              <a:t>og</a:t>
            </a:r>
            <a:r>
              <a:rPr sz="950" b="1" spc="80" dirty="0">
                <a:latin typeface="Arial"/>
                <a:cs typeface="Arial"/>
              </a:rPr>
              <a:t>w</a:t>
            </a:r>
            <a:r>
              <a:rPr sz="950" b="1" spc="15" dirty="0">
                <a:latin typeface="Arial"/>
                <a:cs typeface="Arial"/>
              </a:rPr>
              <a:t>T</a:t>
            </a:r>
            <a:endParaRPr sz="950">
              <a:latin typeface="Arial"/>
              <a:cs typeface="Arial"/>
            </a:endParaRPr>
          </a:p>
        </p:txBody>
      </p:sp>
      <p:sp>
        <p:nvSpPr>
          <p:cNvPr id="21" name="object 21"/>
          <p:cNvSpPr txBox="1"/>
          <p:nvPr/>
        </p:nvSpPr>
        <p:spPr>
          <a:xfrm>
            <a:off x="2342278" y="2798925"/>
            <a:ext cx="146194" cy="624205"/>
          </a:xfrm>
          <a:prstGeom prst="rect">
            <a:avLst/>
          </a:prstGeom>
        </p:spPr>
        <p:txBody>
          <a:bodyPr vert="vert270" wrap="square" lIns="0" tIns="3810" rIns="0" bIns="0" rtlCol="0">
            <a:spAutoFit/>
          </a:bodyPr>
          <a:lstStyle/>
          <a:p>
            <a:pPr marL="12700">
              <a:spcBef>
                <a:spcPts val="30"/>
              </a:spcBef>
            </a:pPr>
            <a:r>
              <a:rPr sz="950" b="1" spc="15" dirty="0">
                <a:latin typeface="Arial"/>
                <a:cs typeface="Arial"/>
              </a:rPr>
              <a:t>mag</a:t>
            </a:r>
            <a:r>
              <a:rPr sz="950" b="1" spc="5" dirty="0">
                <a:latin typeface="Arial"/>
                <a:cs typeface="Arial"/>
              </a:rPr>
              <a:t> </a:t>
            </a:r>
            <a:r>
              <a:rPr sz="950" b="1" spc="20" dirty="0">
                <a:latin typeface="Arial"/>
                <a:cs typeface="Arial"/>
              </a:rPr>
              <a:t>in</a:t>
            </a:r>
            <a:r>
              <a:rPr sz="950" b="1" spc="5" dirty="0">
                <a:latin typeface="Arial"/>
                <a:cs typeface="Arial"/>
              </a:rPr>
              <a:t> </a:t>
            </a:r>
            <a:r>
              <a:rPr sz="950" b="1" spc="10" dirty="0">
                <a:latin typeface="Arial"/>
                <a:cs typeface="Arial"/>
              </a:rPr>
              <a:t>db</a:t>
            </a:r>
            <a:endParaRPr sz="950">
              <a:latin typeface="Arial"/>
              <a:cs typeface="Arial"/>
            </a:endParaRPr>
          </a:p>
        </p:txBody>
      </p:sp>
      <p:sp>
        <p:nvSpPr>
          <p:cNvPr id="22" name="object 22"/>
          <p:cNvSpPr/>
          <p:nvPr/>
        </p:nvSpPr>
        <p:spPr>
          <a:xfrm>
            <a:off x="2181103" y="15718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grpSp>
        <p:nvGrpSpPr>
          <p:cNvPr id="23" name="object 23"/>
          <p:cNvGrpSpPr/>
          <p:nvPr/>
        </p:nvGrpSpPr>
        <p:grpSpPr>
          <a:xfrm>
            <a:off x="6209116" y="1561194"/>
            <a:ext cx="3956685" cy="2361565"/>
            <a:chOff x="4685115" y="1561193"/>
            <a:chExt cx="3956685" cy="2361565"/>
          </a:xfrm>
        </p:grpSpPr>
        <p:sp>
          <p:nvSpPr>
            <p:cNvPr id="24" name="object 24"/>
            <p:cNvSpPr/>
            <p:nvPr/>
          </p:nvSpPr>
          <p:spPr>
            <a:xfrm>
              <a:off x="4689242" y="15653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25" name="object 25"/>
            <p:cNvSpPr/>
            <p:nvPr/>
          </p:nvSpPr>
          <p:spPr>
            <a:xfrm>
              <a:off x="5244412" y="2071239"/>
              <a:ext cx="3315335" cy="1481455"/>
            </a:xfrm>
            <a:custGeom>
              <a:avLst/>
              <a:gdLst/>
              <a:ahLst/>
              <a:cxnLst/>
              <a:rect l="l" t="t" r="r" b="b"/>
              <a:pathLst>
                <a:path w="3315334" h="1481454">
                  <a:moveTo>
                    <a:pt x="0" y="1480861"/>
                  </a:moveTo>
                  <a:lnTo>
                    <a:pt x="3314872" y="1480861"/>
                  </a:lnTo>
                </a:path>
                <a:path w="3315334" h="1481454">
                  <a:moveTo>
                    <a:pt x="0" y="1234051"/>
                  </a:moveTo>
                  <a:lnTo>
                    <a:pt x="3314872" y="1234051"/>
                  </a:lnTo>
                </a:path>
                <a:path w="3315334" h="1481454">
                  <a:moveTo>
                    <a:pt x="0" y="740485"/>
                  </a:moveTo>
                  <a:lnTo>
                    <a:pt x="3314872" y="740485"/>
                  </a:lnTo>
                </a:path>
                <a:path w="3315334" h="1481454">
                  <a:moveTo>
                    <a:pt x="0" y="493620"/>
                  </a:moveTo>
                  <a:lnTo>
                    <a:pt x="3314872" y="493620"/>
                  </a:lnTo>
                </a:path>
                <a:path w="3315334" h="1481454">
                  <a:moveTo>
                    <a:pt x="0" y="246864"/>
                  </a:moveTo>
                  <a:lnTo>
                    <a:pt x="3314872" y="246864"/>
                  </a:lnTo>
                </a:path>
                <a:path w="3315334" h="1481454">
                  <a:moveTo>
                    <a:pt x="0" y="0"/>
                  </a:moveTo>
                  <a:lnTo>
                    <a:pt x="3314872" y="0"/>
                  </a:lnTo>
                </a:path>
              </a:pathLst>
            </a:custGeom>
            <a:ln w="8204">
              <a:solidFill>
                <a:srgbClr val="000000"/>
              </a:solidFill>
            </a:ln>
          </p:spPr>
          <p:txBody>
            <a:bodyPr wrap="square" lIns="0" tIns="0" rIns="0" bIns="0" rtlCol="0"/>
            <a:lstStyle/>
            <a:p>
              <a:endParaRPr/>
            </a:p>
          </p:txBody>
        </p:sp>
        <p:sp>
          <p:nvSpPr>
            <p:cNvPr id="26" name="object 26"/>
            <p:cNvSpPr/>
            <p:nvPr/>
          </p:nvSpPr>
          <p:spPr>
            <a:xfrm>
              <a:off x="5244412" y="2071239"/>
              <a:ext cx="3323590" cy="1481455"/>
            </a:xfrm>
            <a:custGeom>
              <a:avLst/>
              <a:gdLst/>
              <a:ahLst/>
              <a:cxnLst/>
              <a:rect l="l" t="t" r="r" b="b"/>
              <a:pathLst>
                <a:path w="3323590" h="1481454">
                  <a:moveTo>
                    <a:pt x="0" y="0"/>
                  </a:moveTo>
                  <a:lnTo>
                    <a:pt x="3314872" y="0"/>
                  </a:lnTo>
                </a:path>
                <a:path w="3323590" h="1481454">
                  <a:moveTo>
                    <a:pt x="3323081" y="0"/>
                  </a:moveTo>
                  <a:lnTo>
                    <a:pt x="3323081" y="1472661"/>
                  </a:lnTo>
                </a:path>
                <a:path w="3323590" h="1481454">
                  <a:moveTo>
                    <a:pt x="3323081" y="1480861"/>
                  </a:moveTo>
                  <a:lnTo>
                    <a:pt x="8208" y="1480861"/>
                  </a:lnTo>
                </a:path>
                <a:path w="3323590" h="1481454">
                  <a:moveTo>
                    <a:pt x="0" y="1480861"/>
                  </a:moveTo>
                  <a:lnTo>
                    <a:pt x="0" y="8199"/>
                  </a:lnTo>
                </a:path>
              </a:pathLst>
            </a:custGeom>
            <a:ln w="8204">
              <a:solidFill>
                <a:srgbClr val="808080"/>
              </a:solidFill>
            </a:ln>
          </p:spPr>
          <p:txBody>
            <a:bodyPr wrap="square" lIns="0" tIns="0" rIns="0" bIns="0" rtlCol="0"/>
            <a:lstStyle/>
            <a:p>
              <a:endParaRPr/>
            </a:p>
          </p:txBody>
        </p:sp>
        <p:sp>
          <p:nvSpPr>
            <p:cNvPr id="27" name="object 27"/>
            <p:cNvSpPr/>
            <p:nvPr/>
          </p:nvSpPr>
          <p:spPr>
            <a:xfrm>
              <a:off x="5211577" y="2071239"/>
              <a:ext cx="3355975" cy="1481455"/>
            </a:xfrm>
            <a:custGeom>
              <a:avLst/>
              <a:gdLst/>
              <a:ahLst/>
              <a:cxnLst/>
              <a:rect l="l" t="t" r="r" b="b"/>
              <a:pathLst>
                <a:path w="3355975" h="1481454">
                  <a:moveTo>
                    <a:pt x="32834" y="0"/>
                  </a:moveTo>
                  <a:lnTo>
                    <a:pt x="32834" y="1472661"/>
                  </a:lnTo>
                </a:path>
                <a:path w="3355975" h="1481454">
                  <a:moveTo>
                    <a:pt x="0" y="1480861"/>
                  </a:moveTo>
                  <a:lnTo>
                    <a:pt x="24625" y="1480861"/>
                  </a:lnTo>
                </a:path>
                <a:path w="3355975" h="1481454">
                  <a:moveTo>
                    <a:pt x="0" y="1234051"/>
                  </a:moveTo>
                  <a:lnTo>
                    <a:pt x="24625" y="1234051"/>
                  </a:lnTo>
                </a:path>
                <a:path w="3355975" h="1481454">
                  <a:moveTo>
                    <a:pt x="0" y="987241"/>
                  </a:moveTo>
                  <a:lnTo>
                    <a:pt x="24625" y="987241"/>
                  </a:lnTo>
                </a:path>
                <a:path w="3355975" h="1481454">
                  <a:moveTo>
                    <a:pt x="0" y="740485"/>
                  </a:moveTo>
                  <a:lnTo>
                    <a:pt x="24625" y="740485"/>
                  </a:lnTo>
                </a:path>
                <a:path w="3355975" h="1481454">
                  <a:moveTo>
                    <a:pt x="0" y="493620"/>
                  </a:moveTo>
                  <a:lnTo>
                    <a:pt x="24625" y="493620"/>
                  </a:lnTo>
                </a:path>
                <a:path w="3355975" h="1481454">
                  <a:moveTo>
                    <a:pt x="0" y="246864"/>
                  </a:moveTo>
                  <a:lnTo>
                    <a:pt x="24625" y="246864"/>
                  </a:lnTo>
                </a:path>
                <a:path w="3355975" h="1481454">
                  <a:moveTo>
                    <a:pt x="0" y="0"/>
                  </a:moveTo>
                  <a:lnTo>
                    <a:pt x="24625" y="0"/>
                  </a:lnTo>
                </a:path>
                <a:path w="3355975" h="1481454">
                  <a:moveTo>
                    <a:pt x="32834" y="987241"/>
                  </a:moveTo>
                  <a:lnTo>
                    <a:pt x="3347706" y="987241"/>
                  </a:lnTo>
                </a:path>
                <a:path w="3355975" h="1481454">
                  <a:moveTo>
                    <a:pt x="32834" y="1020039"/>
                  </a:moveTo>
                  <a:lnTo>
                    <a:pt x="32834" y="995440"/>
                  </a:lnTo>
                </a:path>
                <a:path w="3355975" h="1481454">
                  <a:moveTo>
                    <a:pt x="863590" y="1020039"/>
                  </a:moveTo>
                  <a:lnTo>
                    <a:pt x="863590" y="995440"/>
                  </a:lnTo>
                </a:path>
                <a:path w="3355975" h="1481454">
                  <a:moveTo>
                    <a:pt x="1694511" y="1020039"/>
                  </a:moveTo>
                  <a:lnTo>
                    <a:pt x="1694511" y="995440"/>
                  </a:lnTo>
                </a:path>
                <a:path w="3355975" h="1481454">
                  <a:moveTo>
                    <a:pt x="2525213" y="1020039"/>
                  </a:moveTo>
                  <a:lnTo>
                    <a:pt x="2525213" y="995440"/>
                  </a:lnTo>
                </a:path>
                <a:path w="3355975" h="1481454">
                  <a:moveTo>
                    <a:pt x="3355915" y="1020039"/>
                  </a:moveTo>
                  <a:lnTo>
                    <a:pt x="3355915" y="995440"/>
                  </a:lnTo>
                </a:path>
              </a:pathLst>
            </a:custGeom>
            <a:ln w="8204">
              <a:solidFill>
                <a:srgbClr val="000000"/>
              </a:solidFill>
            </a:ln>
          </p:spPr>
          <p:txBody>
            <a:bodyPr wrap="square" lIns="0" tIns="0" rIns="0" bIns="0" rtlCol="0"/>
            <a:lstStyle/>
            <a:p>
              <a:endParaRPr/>
            </a:p>
          </p:txBody>
        </p:sp>
        <p:sp>
          <p:nvSpPr>
            <p:cNvPr id="28" name="object 28"/>
            <p:cNvSpPr/>
            <p:nvPr/>
          </p:nvSpPr>
          <p:spPr>
            <a:xfrm>
              <a:off x="5663867" y="2564860"/>
              <a:ext cx="2484120" cy="494030"/>
            </a:xfrm>
            <a:custGeom>
              <a:avLst/>
              <a:gdLst/>
              <a:ahLst/>
              <a:cxnLst/>
              <a:rect l="l" t="t" r="r" b="b"/>
              <a:pathLst>
                <a:path w="2484120" h="494030">
                  <a:moveTo>
                    <a:pt x="0" y="493620"/>
                  </a:moveTo>
                  <a:lnTo>
                    <a:pt x="822821" y="246864"/>
                  </a:lnTo>
                </a:path>
                <a:path w="2484120" h="494030">
                  <a:moveTo>
                    <a:pt x="831030" y="246864"/>
                  </a:moveTo>
                  <a:lnTo>
                    <a:pt x="1653523" y="0"/>
                  </a:lnTo>
                </a:path>
                <a:path w="2484120" h="494030">
                  <a:moveTo>
                    <a:pt x="1661732" y="0"/>
                  </a:moveTo>
                  <a:lnTo>
                    <a:pt x="2484116" y="0"/>
                  </a:lnTo>
                </a:path>
              </a:pathLst>
            </a:custGeom>
            <a:ln w="8204">
              <a:solidFill>
                <a:srgbClr val="FF0000"/>
              </a:solidFill>
            </a:ln>
          </p:spPr>
          <p:txBody>
            <a:bodyPr wrap="square" lIns="0" tIns="0" rIns="0" bIns="0" rtlCol="0"/>
            <a:lstStyle/>
            <a:p>
              <a:endParaRPr/>
            </a:p>
          </p:txBody>
        </p:sp>
        <p:sp>
          <p:nvSpPr>
            <p:cNvPr id="29" name="object 29"/>
            <p:cNvSpPr/>
            <p:nvPr/>
          </p:nvSpPr>
          <p:spPr>
            <a:xfrm>
              <a:off x="5639241" y="3033881"/>
              <a:ext cx="49530" cy="49530"/>
            </a:xfrm>
            <a:custGeom>
              <a:avLst/>
              <a:gdLst/>
              <a:ahLst/>
              <a:cxnLst/>
              <a:rect l="l" t="t" r="r" b="b"/>
              <a:pathLst>
                <a:path w="49529" h="49530">
                  <a:moveTo>
                    <a:pt x="24625" y="0"/>
                  </a:moveTo>
                  <a:lnTo>
                    <a:pt x="0" y="24599"/>
                  </a:lnTo>
                  <a:lnTo>
                    <a:pt x="24625" y="49198"/>
                  </a:lnTo>
                  <a:lnTo>
                    <a:pt x="49524" y="24599"/>
                  </a:lnTo>
                  <a:lnTo>
                    <a:pt x="24625" y="0"/>
                  </a:lnTo>
                  <a:close/>
                </a:path>
              </a:pathLst>
            </a:custGeom>
            <a:solidFill>
              <a:srgbClr val="000080"/>
            </a:solidFill>
          </p:spPr>
          <p:txBody>
            <a:bodyPr wrap="square" lIns="0" tIns="0" rIns="0" bIns="0" rtlCol="0"/>
            <a:lstStyle/>
            <a:p>
              <a:endParaRPr/>
            </a:p>
          </p:txBody>
        </p:sp>
        <p:sp>
          <p:nvSpPr>
            <p:cNvPr id="30" name="object 30"/>
            <p:cNvSpPr/>
            <p:nvPr/>
          </p:nvSpPr>
          <p:spPr>
            <a:xfrm>
              <a:off x="5639241" y="3033881"/>
              <a:ext cx="49530" cy="49530"/>
            </a:xfrm>
            <a:custGeom>
              <a:avLst/>
              <a:gdLst/>
              <a:ahLst/>
              <a:cxnLst/>
              <a:rect l="l" t="t" r="r" b="b"/>
              <a:pathLst>
                <a:path w="49529" h="49530">
                  <a:moveTo>
                    <a:pt x="24625" y="0"/>
                  </a:moveTo>
                  <a:lnTo>
                    <a:pt x="49524" y="24599"/>
                  </a:lnTo>
                  <a:lnTo>
                    <a:pt x="24625" y="49198"/>
                  </a:lnTo>
                  <a:lnTo>
                    <a:pt x="0" y="24599"/>
                  </a:lnTo>
                  <a:lnTo>
                    <a:pt x="24625" y="0"/>
                  </a:lnTo>
                  <a:close/>
                </a:path>
              </a:pathLst>
            </a:custGeom>
            <a:ln w="8204">
              <a:solidFill>
                <a:srgbClr val="000080"/>
              </a:solidFill>
            </a:ln>
          </p:spPr>
          <p:txBody>
            <a:bodyPr wrap="square" lIns="0" tIns="0" rIns="0" bIns="0" rtlCol="0"/>
            <a:lstStyle/>
            <a:p>
              <a:endParaRPr/>
            </a:p>
          </p:txBody>
        </p:sp>
        <p:sp>
          <p:nvSpPr>
            <p:cNvPr id="31" name="object 31"/>
            <p:cNvSpPr/>
            <p:nvPr/>
          </p:nvSpPr>
          <p:spPr>
            <a:xfrm>
              <a:off x="6469943" y="2787126"/>
              <a:ext cx="50165" cy="49530"/>
            </a:xfrm>
            <a:custGeom>
              <a:avLst/>
              <a:gdLst/>
              <a:ahLst/>
              <a:cxnLst/>
              <a:rect l="l" t="t" r="r" b="b"/>
              <a:pathLst>
                <a:path w="50165" h="49530">
                  <a:moveTo>
                    <a:pt x="24953" y="0"/>
                  </a:moveTo>
                  <a:lnTo>
                    <a:pt x="0" y="24599"/>
                  </a:lnTo>
                  <a:lnTo>
                    <a:pt x="24953" y="49198"/>
                  </a:lnTo>
                  <a:lnTo>
                    <a:pt x="49579" y="24599"/>
                  </a:lnTo>
                  <a:lnTo>
                    <a:pt x="24953" y="0"/>
                  </a:lnTo>
                  <a:close/>
                </a:path>
              </a:pathLst>
            </a:custGeom>
            <a:solidFill>
              <a:srgbClr val="000080"/>
            </a:solidFill>
          </p:spPr>
          <p:txBody>
            <a:bodyPr wrap="square" lIns="0" tIns="0" rIns="0" bIns="0" rtlCol="0"/>
            <a:lstStyle/>
            <a:p>
              <a:endParaRPr/>
            </a:p>
          </p:txBody>
        </p:sp>
        <p:sp>
          <p:nvSpPr>
            <p:cNvPr id="32" name="object 32"/>
            <p:cNvSpPr/>
            <p:nvPr/>
          </p:nvSpPr>
          <p:spPr>
            <a:xfrm>
              <a:off x="6469943" y="2787126"/>
              <a:ext cx="50165" cy="49530"/>
            </a:xfrm>
            <a:custGeom>
              <a:avLst/>
              <a:gdLst/>
              <a:ahLst/>
              <a:cxnLst/>
              <a:rect l="l" t="t" r="r" b="b"/>
              <a:pathLst>
                <a:path w="50165" h="49530">
                  <a:moveTo>
                    <a:pt x="24953" y="0"/>
                  </a:moveTo>
                  <a:lnTo>
                    <a:pt x="49579" y="24599"/>
                  </a:lnTo>
                  <a:lnTo>
                    <a:pt x="24953" y="49198"/>
                  </a:lnTo>
                  <a:lnTo>
                    <a:pt x="0" y="24599"/>
                  </a:lnTo>
                  <a:lnTo>
                    <a:pt x="24953" y="0"/>
                  </a:lnTo>
                  <a:close/>
                </a:path>
              </a:pathLst>
            </a:custGeom>
            <a:ln w="8204">
              <a:solidFill>
                <a:srgbClr val="000080"/>
              </a:solidFill>
            </a:ln>
          </p:spPr>
          <p:txBody>
            <a:bodyPr wrap="square" lIns="0" tIns="0" rIns="0" bIns="0" rtlCol="0"/>
            <a:lstStyle/>
            <a:p>
              <a:endParaRPr/>
            </a:p>
          </p:txBody>
        </p:sp>
        <p:sp>
          <p:nvSpPr>
            <p:cNvPr id="33" name="object 33"/>
            <p:cNvSpPr/>
            <p:nvPr/>
          </p:nvSpPr>
          <p:spPr>
            <a:xfrm>
              <a:off x="7300973" y="2540042"/>
              <a:ext cx="49530" cy="49530"/>
            </a:xfrm>
            <a:custGeom>
              <a:avLst/>
              <a:gdLst/>
              <a:ahLst/>
              <a:cxnLst/>
              <a:rect l="l" t="t" r="r" b="b"/>
              <a:pathLst>
                <a:path w="49529"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34" name="object 34"/>
            <p:cNvSpPr/>
            <p:nvPr/>
          </p:nvSpPr>
          <p:spPr>
            <a:xfrm>
              <a:off x="7300973" y="2540042"/>
              <a:ext cx="49530" cy="49530"/>
            </a:xfrm>
            <a:custGeom>
              <a:avLst/>
              <a:gdLst/>
              <a:ahLst/>
              <a:cxnLst/>
              <a:rect l="l" t="t" r="r" b="b"/>
              <a:pathLst>
                <a:path w="49529"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sp>
          <p:nvSpPr>
            <p:cNvPr id="35" name="object 35"/>
            <p:cNvSpPr/>
            <p:nvPr/>
          </p:nvSpPr>
          <p:spPr>
            <a:xfrm>
              <a:off x="8131566" y="2540042"/>
              <a:ext cx="49530" cy="49530"/>
            </a:xfrm>
            <a:custGeom>
              <a:avLst/>
              <a:gdLst/>
              <a:ahLst/>
              <a:cxnLst/>
              <a:rect l="l" t="t" r="r" b="b"/>
              <a:pathLst>
                <a:path w="49529" h="49530">
                  <a:moveTo>
                    <a:pt x="24625" y="0"/>
                  </a:moveTo>
                  <a:lnTo>
                    <a:pt x="0" y="24817"/>
                  </a:lnTo>
                  <a:lnTo>
                    <a:pt x="24625" y="49416"/>
                  </a:lnTo>
                  <a:lnTo>
                    <a:pt x="49251" y="24817"/>
                  </a:lnTo>
                  <a:lnTo>
                    <a:pt x="24625" y="0"/>
                  </a:lnTo>
                  <a:close/>
                </a:path>
              </a:pathLst>
            </a:custGeom>
            <a:solidFill>
              <a:srgbClr val="000080"/>
            </a:solidFill>
          </p:spPr>
          <p:txBody>
            <a:bodyPr wrap="square" lIns="0" tIns="0" rIns="0" bIns="0" rtlCol="0"/>
            <a:lstStyle/>
            <a:p>
              <a:endParaRPr/>
            </a:p>
          </p:txBody>
        </p:sp>
        <p:sp>
          <p:nvSpPr>
            <p:cNvPr id="36" name="object 36"/>
            <p:cNvSpPr/>
            <p:nvPr/>
          </p:nvSpPr>
          <p:spPr>
            <a:xfrm>
              <a:off x="8131566" y="2540042"/>
              <a:ext cx="49530" cy="49530"/>
            </a:xfrm>
            <a:custGeom>
              <a:avLst/>
              <a:gdLst/>
              <a:ahLst/>
              <a:cxnLst/>
              <a:rect l="l" t="t" r="r" b="b"/>
              <a:pathLst>
                <a:path w="49529" h="49530">
                  <a:moveTo>
                    <a:pt x="24625" y="0"/>
                  </a:moveTo>
                  <a:lnTo>
                    <a:pt x="49251" y="24817"/>
                  </a:lnTo>
                  <a:lnTo>
                    <a:pt x="24625" y="49416"/>
                  </a:lnTo>
                  <a:lnTo>
                    <a:pt x="0" y="24817"/>
                  </a:lnTo>
                  <a:lnTo>
                    <a:pt x="24625" y="0"/>
                  </a:lnTo>
                  <a:close/>
                </a:path>
              </a:pathLst>
            </a:custGeom>
            <a:ln w="8204">
              <a:solidFill>
                <a:srgbClr val="000080"/>
              </a:solidFill>
            </a:ln>
          </p:spPr>
          <p:txBody>
            <a:bodyPr wrap="square" lIns="0" tIns="0" rIns="0" bIns="0" rtlCol="0"/>
            <a:lstStyle/>
            <a:p>
              <a:endParaRPr/>
            </a:p>
          </p:txBody>
        </p:sp>
      </p:grpSp>
      <p:sp>
        <p:nvSpPr>
          <p:cNvPr id="37" name="object 37"/>
          <p:cNvSpPr txBox="1"/>
          <p:nvPr/>
        </p:nvSpPr>
        <p:spPr>
          <a:xfrm>
            <a:off x="6731473" y="1651071"/>
            <a:ext cx="2656840" cy="171201"/>
          </a:xfrm>
          <a:prstGeom prst="rect">
            <a:avLst/>
          </a:prstGeom>
        </p:spPr>
        <p:txBody>
          <a:bodyPr vert="horz" wrap="square" lIns="0" tIns="17145" rIns="0" bIns="0" rtlCol="0">
            <a:spAutoFit/>
          </a:bodyPr>
          <a:lstStyle/>
          <a:p>
            <a:pPr>
              <a:spcBef>
                <a:spcPts val="135"/>
              </a:spcBef>
            </a:pPr>
            <a:r>
              <a:rPr sz="1000" b="1" spc="5" dirty="0">
                <a:latin typeface="Arial"/>
                <a:cs typeface="Arial"/>
              </a:rPr>
              <a:t>First</a:t>
            </a:r>
            <a:r>
              <a:rPr sz="1000" b="1" spc="-50" dirty="0">
                <a:latin typeface="Arial"/>
                <a:cs typeface="Arial"/>
              </a:rPr>
              <a:t> </a:t>
            </a:r>
            <a:r>
              <a:rPr sz="1000" b="1" spc="20" dirty="0">
                <a:latin typeface="Arial"/>
                <a:cs typeface="Arial"/>
              </a:rPr>
              <a:t>order</a:t>
            </a:r>
            <a:r>
              <a:rPr sz="1000" b="1" spc="-45" dirty="0">
                <a:latin typeface="Arial"/>
                <a:cs typeface="Arial"/>
              </a:rPr>
              <a:t> </a:t>
            </a:r>
            <a:r>
              <a:rPr sz="1000" b="1" spc="15" dirty="0">
                <a:latin typeface="Arial"/>
                <a:cs typeface="Arial"/>
              </a:rPr>
              <a:t>term-zero</a:t>
            </a:r>
            <a:r>
              <a:rPr sz="1000" b="1" spc="-10" dirty="0">
                <a:latin typeface="Arial"/>
                <a:cs typeface="Arial"/>
              </a:rPr>
              <a:t> </a:t>
            </a:r>
            <a:r>
              <a:rPr sz="1000" b="1" spc="15" dirty="0">
                <a:latin typeface="Arial"/>
                <a:cs typeface="Arial"/>
              </a:rPr>
              <a:t>at</a:t>
            </a:r>
            <a:r>
              <a:rPr sz="1000" b="1" spc="-50" dirty="0">
                <a:latin typeface="Arial"/>
                <a:cs typeface="Arial"/>
              </a:rPr>
              <a:t> </a:t>
            </a:r>
            <a:r>
              <a:rPr sz="1000" b="1" spc="10" dirty="0">
                <a:latin typeface="Arial"/>
                <a:cs typeface="Arial"/>
              </a:rPr>
              <a:t>real</a:t>
            </a:r>
            <a:r>
              <a:rPr sz="1000" b="1" spc="-50" dirty="0">
                <a:latin typeface="Arial"/>
                <a:cs typeface="Arial"/>
              </a:rPr>
              <a:t> </a:t>
            </a:r>
            <a:r>
              <a:rPr sz="1000" b="1" spc="10" dirty="0">
                <a:latin typeface="Arial"/>
                <a:cs typeface="Arial"/>
              </a:rPr>
              <a:t>axis</a:t>
            </a:r>
            <a:r>
              <a:rPr sz="1000" b="1" spc="-20" dirty="0">
                <a:latin typeface="Arial"/>
                <a:cs typeface="Arial"/>
              </a:rPr>
              <a:t> </a:t>
            </a:r>
            <a:r>
              <a:rPr sz="1000" b="1" spc="5" dirty="0">
                <a:latin typeface="Arial"/>
                <a:cs typeface="Arial"/>
              </a:rPr>
              <a:t>G(s)=1+sT</a:t>
            </a:r>
            <a:endParaRPr sz="1000">
              <a:latin typeface="Arial"/>
              <a:cs typeface="Arial"/>
            </a:endParaRPr>
          </a:p>
        </p:txBody>
      </p:sp>
      <p:sp>
        <p:nvSpPr>
          <p:cNvPr id="38" name="object 38"/>
          <p:cNvSpPr txBox="1"/>
          <p:nvPr/>
        </p:nvSpPr>
        <p:spPr>
          <a:xfrm>
            <a:off x="6534195" y="3469431"/>
            <a:ext cx="162560" cy="142347"/>
          </a:xfrm>
          <a:prstGeom prst="rect">
            <a:avLst/>
          </a:prstGeom>
        </p:spPr>
        <p:txBody>
          <a:bodyPr vert="horz" wrap="square" lIns="0" tIns="11430" rIns="0" bIns="0" rtlCol="0">
            <a:spAutoFit/>
          </a:bodyPr>
          <a:lstStyle/>
          <a:p>
            <a:pPr>
              <a:spcBef>
                <a:spcPts val="90"/>
              </a:spcBef>
            </a:pPr>
            <a:r>
              <a:rPr sz="850" spc="-30" dirty="0">
                <a:latin typeface="Arial MT"/>
                <a:cs typeface="Arial MT"/>
              </a:rPr>
              <a:t>-</a:t>
            </a:r>
            <a:r>
              <a:rPr sz="850" spc="-25" dirty="0">
                <a:latin typeface="Arial MT"/>
                <a:cs typeface="Arial MT"/>
              </a:rPr>
              <a:t>9</a:t>
            </a:r>
            <a:r>
              <a:rPr sz="850" spc="-5" dirty="0">
                <a:latin typeface="Arial MT"/>
                <a:cs typeface="Arial MT"/>
              </a:rPr>
              <a:t>0</a:t>
            </a:r>
            <a:endParaRPr sz="850">
              <a:latin typeface="Arial MT"/>
              <a:cs typeface="Arial MT"/>
            </a:endParaRPr>
          </a:p>
        </p:txBody>
      </p:sp>
      <p:sp>
        <p:nvSpPr>
          <p:cNvPr id="39" name="object 39"/>
          <p:cNvSpPr txBox="1"/>
          <p:nvPr/>
        </p:nvSpPr>
        <p:spPr>
          <a:xfrm>
            <a:off x="6509296" y="1988624"/>
            <a:ext cx="187960" cy="1411925"/>
          </a:xfrm>
          <a:prstGeom prst="rect">
            <a:avLst/>
          </a:prstGeom>
        </p:spPr>
        <p:txBody>
          <a:bodyPr vert="horz" wrap="square" lIns="0" tIns="11430" rIns="0" bIns="0" rtlCol="0">
            <a:spAutoFit/>
          </a:bodyPr>
          <a:lstStyle/>
          <a:p>
            <a:pPr marR="6985" algn="r">
              <a:spcBef>
                <a:spcPts val="90"/>
              </a:spcBef>
            </a:pPr>
            <a:r>
              <a:rPr sz="850" spc="-25" dirty="0">
                <a:latin typeface="Arial MT"/>
                <a:cs typeface="Arial MT"/>
              </a:rPr>
              <a:t>180</a:t>
            </a:r>
            <a:endParaRPr sz="850">
              <a:latin typeface="Arial MT"/>
              <a:cs typeface="Arial MT"/>
            </a:endParaRPr>
          </a:p>
          <a:p>
            <a:pPr>
              <a:lnSpc>
                <a:spcPct val="100000"/>
              </a:lnSpc>
            </a:pPr>
            <a:endParaRPr sz="800">
              <a:latin typeface="Arial MT"/>
              <a:cs typeface="Arial MT"/>
            </a:endParaRPr>
          </a:p>
          <a:p>
            <a:pPr marR="6985" algn="r">
              <a:spcBef>
                <a:spcPts val="5"/>
              </a:spcBef>
            </a:pPr>
            <a:r>
              <a:rPr sz="850" spc="-25" dirty="0">
                <a:latin typeface="Arial MT"/>
                <a:cs typeface="Arial MT"/>
              </a:rPr>
              <a:t>135</a:t>
            </a:r>
            <a:endParaRPr sz="850">
              <a:latin typeface="Arial MT"/>
              <a:cs typeface="Arial MT"/>
            </a:endParaRPr>
          </a:p>
          <a:p>
            <a:pPr>
              <a:lnSpc>
                <a:spcPct val="100000"/>
              </a:lnSpc>
            </a:pPr>
            <a:endParaRPr sz="800">
              <a:latin typeface="Arial MT"/>
              <a:cs typeface="Arial MT"/>
            </a:endParaRPr>
          </a:p>
          <a:p>
            <a:pPr marR="6985" algn="r"/>
            <a:r>
              <a:rPr sz="850" spc="-25" dirty="0">
                <a:latin typeface="Arial MT"/>
                <a:cs typeface="Arial MT"/>
              </a:rPr>
              <a:t>90</a:t>
            </a:r>
            <a:endParaRPr sz="850">
              <a:latin typeface="Arial MT"/>
              <a:cs typeface="Arial MT"/>
            </a:endParaRPr>
          </a:p>
          <a:p>
            <a:pPr>
              <a:spcBef>
                <a:spcPts val="5"/>
              </a:spcBef>
            </a:pPr>
            <a:endParaRPr sz="800">
              <a:latin typeface="Arial MT"/>
              <a:cs typeface="Arial MT"/>
            </a:endParaRPr>
          </a:p>
          <a:p>
            <a:pPr marR="6985" algn="r"/>
            <a:r>
              <a:rPr sz="850" spc="-25" dirty="0">
                <a:latin typeface="Arial MT"/>
                <a:cs typeface="Arial MT"/>
              </a:rPr>
              <a:t>45</a:t>
            </a:r>
            <a:endParaRPr sz="850">
              <a:latin typeface="Arial MT"/>
              <a:cs typeface="Arial MT"/>
            </a:endParaRPr>
          </a:p>
          <a:p>
            <a:pPr>
              <a:lnSpc>
                <a:spcPct val="100000"/>
              </a:lnSpc>
            </a:pPr>
            <a:endParaRPr sz="800">
              <a:latin typeface="Arial MT"/>
              <a:cs typeface="Arial MT"/>
            </a:endParaRPr>
          </a:p>
          <a:p>
            <a:pPr marR="5080" algn="r">
              <a:spcBef>
                <a:spcPts val="5"/>
              </a:spcBef>
            </a:pPr>
            <a:r>
              <a:rPr sz="850" spc="-5" dirty="0">
                <a:latin typeface="Arial MT"/>
                <a:cs typeface="Arial MT"/>
              </a:rPr>
              <a:t>0</a:t>
            </a:r>
            <a:endParaRPr sz="850">
              <a:latin typeface="Arial MT"/>
              <a:cs typeface="Arial MT"/>
            </a:endParaRPr>
          </a:p>
          <a:p>
            <a:pPr>
              <a:lnSpc>
                <a:spcPct val="100000"/>
              </a:lnSpc>
            </a:pPr>
            <a:endParaRPr sz="800">
              <a:latin typeface="Arial MT"/>
              <a:cs typeface="Arial MT"/>
            </a:endParaRPr>
          </a:p>
          <a:p>
            <a:pPr marR="5080" algn="r"/>
            <a:r>
              <a:rPr sz="850" spc="-20" dirty="0">
                <a:latin typeface="Arial MT"/>
                <a:cs typeface="Arial MT"/>
              </a:rPr>
              <a:t>-45</a:t>
            </a:r>
            <a:endParaRPr sz="850">
              <a:latin typeface="Arial MT"/>
              <a:cs typeface="Arial MT"/>
            </a:endParaRPr>
          </a:p>
        </p:txBody>
      </p:sp>
      <p:sp>
        <p:nvSpPr>
          <p:cNvPr id="40" name="object 40"/>
          <p:cNvSpPr txBox="1"/>
          <p:nvPr/>
        </p:nvSpPr>
        <p:spPr>
          <a:xfrm>
            <a:off x="7068844" y="3132151"/>
            <a:ext cx="25844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25" dirty="0">
                <a:latin typeface="Arial MT"/>
                <a:cs typeface="Arial MT"/>
              </a:rPr>
              <a:t>1</a:t>
            </a:r>
            <a:r>
              <a:rPr sz="850" spc="15" dirty="0">
                <a:latin typeface="Arial MT"/>
                <a:cs typeface="Arial MT"/>
              </a:rPr>
              <a:t>/</a:t>
            </a:r>
            <a:r>
              <a:rPr sz="850" spc="-5" dirty="0">
                <a:latin typeface="Arial MT"/>
                <a:cs typeface="Arial MT"/>
              </a:rPr>
              <a:t>T</a:t>
            </a:r>
            <a:endParaRPr sz="850">
              <a:latin typeface="Arial MT"/>
              <a:cs typeface="Arial MT"/>
            </a:endParaRPr>
          </a:p>
        </p:txBody>
      </p:sp>
      <p:sp>
        <p:nvSpPr>
          <p:cNvPr id="41" name="object 41"/>
          <p:cNvSpPr txBox="1"/>
          <p:nvPr/>
        </p:nvSpPr>
        <p:spPr>
          <a:xfrm>
            <a:off x="7940643" y="3132151"/>
            <a:ext cx="16827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a:t>
            </a:r>
            <a:r>
              <a:rPr sz="850" spc="15" dirty="0">
                <a:latin typeface="Arial MT"/>
                <a:cs typeface="Arial MT"/>
              </a:rPr>
              <a:t>/</a:t>
            </a:r>
            <a:r>
              <a:rPr sz="850" spc="-5" dirty="0">
                <a:latin typeface="Arial MT"/>
                <a:cs typeface="Arial MT"/>
              </a:rPr>
              <a:t>T</a:t>
            </a:r>
            <a:endParaRPr sz="850">
              <a:latin typeface="Arial MT"/>
              <a:cs typeface="Arial MT"/>
            </a:endParaRPr>
          </a:p>
        </p:txBody>
      </p:sp>
      <p:sp>
        <p:nvSpPr>
          <p:cNvPr id="42" name="object 42"/>
          <p:cNvSpPr txBox="1"/>
          <p:nvPr/>
        </p:nvSpPr>
        <p:spPr>
          <a:xfrm>
            <a:off x="8746609" y="3132151"/>
            <a:ext cx="2260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r>
              <a:rPr sz="850" spc="15" dirty="0">
                <a:latin typeface="Arial MT"/>
                <a:cs typeface="Arial MT"/>
              </a:rPr>
              <a:t>/</a:t>
            </a:r>
            <a:r>
              <a:rPr sz="850" spc="-5" dirty="0">
                <a:latin typeface="Arial MT"/>
                <a:cs typeface="Arial MT"/>
              </a:rPr>
              <a:t>T</a:t>
            </a:r>
            <a:endParaRPr sz="850">
              <a:latin typeface="Arial MT"/>
              <a:cs typeface="Arial MT"/>
            </a:endParaRPr>
          </a:p>
        </p:txBody>
      </p:sp>
      <p:sp>
        <p:nvSpPr>
          <p:cNvPr id="43" name="object 43"/>
          <p:cNvSpPr txBox="1"/>
          <p:nvPr/>
        </p:nvSpPr>
        <p:spPr>
          <a:xfrm>
            <a:off x="9544587" y="3132151"/>
            <a:ext cx="28321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r>
              <a:rPr sz="850" spc="15" dirty="0">
                <a:latin typeface="Arial MT"/>
                <a:cs typeface="Arial MT"/>
              </a:rPr>
              <a:t>/</a:t>
            </a:r>
            <a:r>
              <a:rPr sz="850" spc="-5" dirty="0">
                <a:latin typeface="Arial MT"/>
                <a:cs typeface="Arial MT"/>
              </a:rPr>
              <a:t>T</a:t>
            </a:r>
            <a:endParaRPr sz="850">
              <a:latin typeface="Arial MT"/>
              <a:cs typeface="Arial MT"/>
            </a:endParaRPr>
          </a:p>
        </p:txBody>
      </p:sp>
      <p:sp>
        <p:nvSpPr>
          <p:cNvPr id="44" name="object 44"/>
          <p:cNvSpPr txBox="1"/>
          <p:nvPr/>
        </p:nvSpPr>
        <p:spPr>
          <a:xfrm>
            <a:off x="8253114" y="3650644"/>
            <a:ext cx="365760"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20" dirty="0">
                <a:latin typeface="Arial"/>
                <a:cs typeface="Arial"/>
              </a:rPr>
              <a:t>wT</a:t>
            </a:r>
            <a:endParaRPr sz="850">
              <a:latin typeface="Arial"/>
              <a:cs typeface="Arial"/>
            </a:endParaRPr>
          </a:p>
        </p:txBody>
      </p:sp>
      <p:sp>
        <p:nvSpPr>
          <p:cNvPr id="45" name="object 45"/>
          <p:cNvSpPr txBox="1"/>
          <p:nvPr/>
        </p:nvSpPr>
        <p:spPr>
          <a:xfrm>
            <a:off x="6317662" y="2327281"/>
            <a:ext cx="130805" cy="995044"/>
          </a:xfrm>
          <a:prstGeom prst="rect">
            <a:avLst/>
          </a:prstGeom>
        </p:spPr>
        <p:txBody>
          <a:bodyPr vert="vert270" wrap="square" lIns="0" tIns="1270" rIns="0" bIns="0" rtlCol="0">
            <a:spAutoFit/>
          </a:bodyPr>
          <a:lstStyle/>
          <a:p>
            <a:pPr marL="12700">
              <a:spcBef>
                <a:spcPts val="10"/>
              </a:spcBef>
            </a:pPr>
            <a:r>
              <a:rPr sz="850" b="1" spc="-15" dirty="0">
                <a:latin typeface="Arial"/>
                <a:cs typeface="Arial"/>
              </a:rPr>
              <a:t>phase </a:t>
            </a:r>
            <a:r>
              <a:rPr sz="850" b="1" spc="-5" dirty="0">
                <a:latin typeface="Arial"/>
                <a:cs typeface="Arial"/>
              </a:rPr>
              <a:t>angle</a:t>
            </a:r>
            <a:r>
              <a:rPr sz="850" b="1" spc="-15" dirty="0">
                <a:latin typeface="Arial"/>
                <a:cs typeface="Arial"/>
              </a:rPr>
              <a:t> </a:t>
            </a:r>
            <a:r>
              <a:rPr sz="850" b="1" spc="5" dirty="0">
                <a:latin typeface="Arial"/>
                <a:cs typeface="Arial"/>
              </a:rPr>
              <a:t>in</a:t>
            </a:r>
            <a:r>
              <a:rPr sz="850" b="1" dirty="0">
                <a:latin typeface="Arial"/>
                <a:cs typeface="Arial"/>
              </a:rPr>
              <a:t> </a:t>
            </a:r>
            <a:r>
              <a:rPr sz="850" b="1" spc="-10" dirty="0">
                <a:latin typeface="Arial"/>
                <a:cs typeface="Arial"/>
              </a:rPr>
              <a:t>deg</a:t>
            </a:r>
            <a:endParaRPr sz="850">
              <a:latin typeface="Arial"/>
              <a:cs typeface="Arial"/>
            </a:endParaRPr>
          </a:p>
        </p:txBody>
      </p:sp>
      <p:sp>
        <p:nvSpPr>
          <p:cNvPr id="46" name="object 46"/>
          <p:cNvSpPr/>
          <p:nvPr/>
        </p:nvSpPr>
        <p:spPr>
          <a:xfrm>
            <a:off x="6213243" y="1451003"/>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47" name="object 47"/>
          <p:cNvSpPr txBox="1"/>
          <p:nvPr/>
        </p:nvSpPr>
        <p:spPr>
          <a:xfrm>
            <a:off x="2186940" y="4446272"/>
            <a:ext cx="8176260" cy="2475037"/>
          </a:xfrm>
          <a:prstGeom prst="rect">
            <a:avLst/>
          </a:prstGeom>
        </p:spPr>
        <p:txBody>
          <a:bodyPr vert="horz" wrap="square" lIns="0" tIns="12700" rIns="0" bIns="0" rtlCol="0">
            <a:spAutoFit/>
          </a:bodyPr>
          <a:lstStyle/>
          <a:p>
            <a:pPr marL="38100" marR="30480">
              <a:spcBef>
                <a:spcPts val="100"/>
              </a:spcBef>
            </a:pPr>
            <a:r>
              <a:rPr sz="2000" dirty="0">
                <a:latin typeface="Arial MT"/>
                <a:cs typeface="Arial MT"/>
              </a:rPr>
              <a:t>For a constant zero at real axis, in low frequency region, phase angle </a:t>
            </a:r>
            <a:r>
              <a:rPr sz="2000" spc="5" dirty="0">
                <a:latin typeface="Arial MT"/>
                <a:cs typeface="Arial MT"/>
              </a:rPr>
              <a:t> </a:t>
            </a:r>
            <a:r>
              <a:rPr sz="2000" dirty="0">
                <a:latin typeface="Arial MT"/>
                <a:cs typeface="Arial MT"/>
              </a:rPr>
              <a:t>is 0</a:t>
            </a:r>
            <a:r>
              <a:rPr sz="2000" dirty="0">
                <a:latin typeface="Symbol"/>
                <a:cs typeface="Symbol"/>
              </a:rPr>
              <a:t></a:t>
            </a:r>
            <a:r>
              <a:rPr sz="2000" spc="45" dirty="0">
                <a:latin typeface="Times New Roman"/>
                <a:cs typeface="Times New Roman"/>
              </a:rPr>
              <a:t> </a:t>
            </a:r>
            <a:r>
              <a:rPr sz="2000" dirty="0">
                <a:latin typeface="Arial MT"/>
                <a:cs typeface="Arial MT"/>
              </a:rPr>
              <a:t>and</a:t>
            </a:r>
            <a:r>
              <a:rPr sz="2000" spc="-15" dirty="0">
                <a:latin typeface="Arial MT"/>
                <a:cs typeface="Arial MT"/>
              </a:rPr>
              <a:t> </a:t>
            </a:r>
            <a:r>
              <a:rPr sz="2000" dirty="0">
                <a:latin typeface="Arial MT"/>
                <a:cs typeface="Arial MT"/>
              </a:rPr>
              <a:t>in</a:t>
            </a:r>
            <a:r>
              <a:rPr sz="2000" spc="5" dirty="0">
                <a:latin typeface="Arial MT"/>
                <a:cs typeface="Arial MT"/>
              </a:rPr>
              <a:t> </a:t>
            </a:r>
            <a:r>
              <a:rPr sz="2000" dirty="0">
                <a:latin typeface="Arial MT"/>
                <a:cs typeface="Arial MT"/>
              </a:rPr>
              <a:t>high</a:t>
            </a:r>
            <a:r>
              <a:rPr sz="2000" spc="-10" dirty="0">
                <a:latin typeface="Arial MT"/>
                <a:cs typeface="Arial MT"/>
              </a:rPr>
              <a:t> </a:t>
            </a:r>
            <a:r>
              <a:rPr sz="2000" dirty="0">
                <a:latin typeface="Arial MT"/>
                <a:cs typeface="Arial MT"/>
              </a:rPr>
              <a:t>frequency</a:t>
            </a:r>
            <a:r>
              <a:rPr sz="2000" spc="-50" dirty="0">
                <a:latin typeface="Arial MT"/>
                <a:cs typeface="Arial MT"/>
              </a:rPr>
              <a:t> </a:t>
            </a:r>
            <a:r>
              <a:rPr sz="2000" dirty="0">
                <a:latin typeface="Arial MT"/>
                <a:cs typeface="Arial MT"/>
              </a:rPr>
              <a:t>region,</a:t>
            </a:r>
            <a:r>
              <a:rPr sz="2000" spc="-15" dirty="0">
                <a:latin typeface="Arial MT"/>
                <a:cs typeface="Arial MT"/>
              </a:rPr>
              <a:t> </a:t>
            </a:r>
            <a:r>
              <a:rPr sz="2000" dirty="0">
                <a:latin typeface="Arial MT"/>
                <a:cs typeface="Arial MT"/>
              </a:rPr>
              <a:t>phase</a:t>
            </a:r>
            <a:r>
              <a:rPr sz="2000" spc="-30" dirty="0">
                <a:latin typeface="Arial MT"/>
                <a:cs typeface="Arial MT"/>
              </a:rPr>
              <a:t> </a:t>
            </a:r>
            <a:r>
              <a:rPr sz="2000" dirty="0">
                <a:latin typeface="Arial MT"/>
                <a:cs typeface="Arial MT"/>
              </a:rPr>
              <a:t>angle</a:t>
            </a:r>
            <a:r>
              <a:rPr sz="2000" spc="-10" dirty="0">
                <a:latin typeface="Arial MT"/>
                <a:cs typeface="Arial MT"/>
              </a:rPr>
              <a:t> </a:t>
            </a:r>
            <a:r>
              <a:rPr sz="2000" dirty="0">
                <a:latin typeface="Arial MT"/>
                <a:cs typeface="Arial MT"/>
              </a:rPr>
              <a:t>is</a:t>
            </a:r>
            <a:r>
              <a:rPr sz="2000" spc="-15" dirty="0">
                <a:latin typeface="Arial MT"/>
                <a:cs typeface="Arial MT"/>
              </a:rPr>
              <a:t> </a:t>
            </a:r>
            <a:r>
              <a:rPr sz="2000" dirty="0">
                <a:latin typeface="Arial MT"/>
                <a:cs typeface="Arial MT"/>
              </a:rPr>
              <a:t>+</a:t>
            </a:r>
            <a:r>
              <a:rPr sz="2000" spc="-10" dirty="0">
                <a:latin typeface="Arial MT"/>
                <a:cs typeface="Arial MT"/>
              </a:rPr>
              <a:t> </a:t>
            </a:r>
            <a:r>
              <a:rPr sz="2000" dirty="0">
                <a:latin typeface="Arial MT"/>
                <a:cs typeface="Arial MT"/>
              </a:rPr>
              <a:t>90</a:t>
            </a:r>
            <a:r>
              <a:rPr sz="2000" dirty="0">
                <a:latin typeface="Symbol"/>
                <a:cs typeface="Symbol"/>
              </a:rPr>
              <a:t></a:t>
            </a:r>
            <a:r>
              <a:rPr sz="2000" dirty="0">
                <a:latin typeface="Arial MT"/>
                <a:cs typeface="Arial MT"/>
              </a:rPr>
              <a:t>,in</a:t>
            </a:r>
            <a:r>
              <a:rPr sz="2000" spc="-20" dirty="0">
                <a:latin typeface="Arial MT"/>
                <a:cs typeface="Arial MT"/>
              </a:rPr>
              <a:t> </a:t>
            </a:r>
            <a:r>
              <a:rPr sz="2000" dirty="0">
                <a:latin typeface="Arial MT"/>
                <a:cs typeface="Arial MT"/>
              </a:rPr>
              <a:t>between</a:t>
            </a:r>
            <a:r>
              <a:rPr sz="2000" spc="-30" dirty="0">
                <a:latin typeface="Arial MT"/>
                <a:cs typeface="Arial MT"/>
              </a:rPr>
              <a:t> </a:t>
            </a:r>
            <a:r>
              <a:rPr sz="2000" dirty="0">
                <a:latin typeface="Arial MT"/>
                <a:cs typeface="Arial MT"/>
              </a:rPr>
              <a:t>the </a:t>
            </a:r>
            <a:r>
              <a:rPr sz="2000" spc="-540" dirty="0">
                <a:latin typeface="Arial MT"/>
                <a:cs typeface="Arial MT"/>
              </a:rPr>
              <a:t> </a:t>
            </a:r>
            <a:r>
              <a:rPr sz="2000" dirty="0">
                <a:latin typeface="Arial MT"/>
                <a:cs typeface="Arial MT"/>
              </a:rPr>
              <a:t>slope</a:t>
            </a:r>
            <a:r>
              <a:rPr sz="2000" spc="-20" dirty="0">
                <a:latin typeface="Arial MT"/>
                <a:cs typeface="Arial MT"/>
              </a:rPr>
              <a:t> </a:t>
            </a:r>
            <a:r>
              <a:rPr sz="2000" dirty="0">
                <a:latin typeface="Arial MT"/>
                <a:cs typeface="Arial MT"/>
              </a:rPr>
              <a:t>is</a:t>
            </a:r>
            <a:r>
              <a:rPr sz="2000" spc="-15" dirty="0">
                <a:latin typeface="Arial MT"/>
                <a:cs typeface="Arial MT"/>
              </a:rPr>
              <a:t> </a:t>
            </a:r>
            <a:r>
              <a:rPr sz="2000" dirty="0">
                <a:latin typeface="Arial MT"/>
                <a:cs typeface="Arial MT"/>
              </a:rPr>
              <a:t>+</a:t>
            </a:r>
            <a:r>
              <a:rPr sz="2000" spc="-15" dirty="0">
                <a:latin typeface="Arial MT"/>
                <a:cs typeface="Arial MT"/>
              </a:rPr>
              <a:t> </a:t>
            </a:r>
            <a:r>
              <a:rPr sz="2000" dirty="0">
                <a:latin typeface="Arial MT"/>
                <a:cs typeface="Arial MT"/>
              </a:rPr>
              <a:t>45</a:t>
            </a:r>
            <a:r>
              <a:rPr sz="2000" dirty="0">
                <a:latin typeface="Symbol"/>
                <a:cs typeface="Symbol"/>
              </a:rPr>
              <a:t></a:t>
            </a:r>
            <a:r>
              <a:rPr sz="2000" spc="40" dirty="0">
                <a:latin typeface="Times New Roman"/>
                <a:cs typeface="Times New Roman"/>
              </a:rPr>
              <a:t> </a:t>
            </a:r>
            <a:r>
              <a:rPr sz="2000" dirty="0">
                <a:latin typeface="Arial MT"/>
                <a:cs typeface="Arial MT"/>
              </a:rPr>
              <a:t>/</a:t>
            </a:r>
            <a:r>
              <a:rPr sz="2000" spc="-10" dirty="0">
                <a:latin typeface="Arial MT"/>
                <a:cs typeface="Arial MT"/>
              </a:rPr>
              <a:t> </a:t>
            </a:r>
            <a:r>
              <a:rPr sz="2000" dirty="0">
                <a:latin typeface="Arial MT"/>
                <a:cs typeface="Arial MT"/>
              </a:rPr>
              <a:t>dec.</a:t>
            </a:r>
          </a:p>
          <a:p>
            <a:pPr marL="38100" marR="193675">
              <a:spcBef>
                <a:spcPts val="1205"/>
              </a:spcBef>
            </a:pPr>
            <a:r>
              <a:rPr sz="2000" dirty="0">
                <a:latin typeface="Arial MT"/>
                <a:cs typeface="Arial MT"/>
              </a:rPr>
              <a:t>For</a:t>
            </a:r>
            <a:r>
              <a:rPr sz="2000" spc="-15" dirty="0">
                <a:latin typeface="Arial MT"/>
                <a:cs typeface="Arial MT"/>
              </a:rPr>
              <a:t> </a:t>
            </a:r>
            <a:r>
              <a:rPr sz="2000" dirty="0">
                <a:latin typeface="Arial MT"/>
                <a:cs typeface="Arial MT"/>
              </a:rPr>
              <a:t>a</a:t>
            </a:r>
            <a:r>
              <a:rPr sz="2000" spc="-10" dirty="0">
                <a:latin typeface="Arial MT"/>
                <a:cs typeface="Arial MT"/>
              </a:rPr>
              <a:t> </a:t>
            </a:r>
            <a:r>
              <a:rPr sz="2000" dirty="0">
                <a:latin typeface="Arial MT"/>
                <a:cs typeface="Arial MT"/>
              </a:rPr>
              <a:t>constant</a:t>
            </a:r>
            <a:r>
              <a:rPr sz="2000" spc="-50" dirty="0">
                <a:latin typeface="Arial MT"/>
                <a:cs typeface="Arial MT"/>
              </a:rPr>
              <a:t> </a:t>
            </a:r>
            <a:r>
              <a:rPr sz="2000" dirty="0">
                <a:latin typeface="Arial MT"/>
                <a:cs typeface="Arial MT"/>
              </a:rPr>
              <a:t>zero</a:t>
            </a:r>
            <a:r>
              <a:rPr sz="2000" spc="-20" dirty="0">
                <a:latin typeface="Arial MT"/>
                <a:cs typeface="Arial MT"/>
              </a:rPr>
              <a:t> </a:t>
            </a:r>
            <a:r>
              <a:rPr sz="2000" dirty="0">
                <a:latin typeface="Arial MT"/>
                <a:cs typeface="Arial MT"/>
              </a:rPr>
              <a:t>at</a:t>
            </a:r>
            <a:r>
              <a:rPr sz="2000" spc="-5" dirty="0">
                <a:latin typeface="Arial MT"/>
                <a:cs typeface="Arial MT"/>
              </a:rPr>
              <a:t> </a:t>
            </a:r>
            <a:r>
              <a:rPr sz="2000" dirty="0">
                <a:latin typeface="Arial MT"/>
                <a:cs typeface="Arial MT"/>
              </a:rPr>
              <a:t>real</a:t>
            </a:r>
            <a:r>
              <a:rPr sz="2000" spc="-15" dirty="0">
                <a:latin typeface="Arial MT"/>
                <a:cs typeface="Arial MT"/>
              </a:rPr>
              <a:t> </a:t>
            </a:r>
            <a:r>
              <a:rPr sz="2000" dirty="0">
                <a:latin typeface="Arial MT"/>
                <a:cs typeface="Arial MT"/>
              </a:rPr>
              <a:t>axis,</a:t>
            </a:r>
            <a:r>
              <a:rPr sz="2000" spc="-20" dirty="0">
                <a:latin typeface="Arial MT"/>
                <a:cs typeface="Arial MT"/>
              </a:rPr>
              <a:t> </a:t>
            </a:r>
            <a:r>
              <a:rPr sz="2000" dirty="0">
                <a:latin typeface="Arial MT"/>
                <a:cs typeface="Arial MT"/>
              </a:rPr>
              <a:t>find</a:t>
            </a:r>
            <a:r>
              <a:rPr sz="2000" spc="-5" dirty="0">
                <a:latin typeface="Arial MT"/>
                <a:cs typeface="Arial MT"/>
              </a:rPr>
              <a:t> </a:t>
            </a:r>
            <a:r>
              <a:rPr sz="2000" dirty="0">
                <a:latin typeface="Arial MT"/>
                <a:cs typeface="Arial MT"/>
              </a:rPr>
              <a:t>the</a:t>
            </a:r>
            <a:r>
              <a:rPr sz="2000" spc="-20" dirty="0">
                <a:latin typeface="Arial MT"/>
                <a:cs typeface="Arial MT"/>
              </a:rPr>
              <a:t> </a:t>
            </a:r>
            <a:r>
              <a:rPr sz="2000" dirty="0">
                <a:latin typeface="Arial MT"/>
                <a:cs typeface="Arial MT"/>
              </a:rPr>
              <a:t>corner</a:t>
            </a:r>
            <a:r>
              <a:rPr sz="2000" spc="-45" dirty="0">
                <a:latin typeface="Arial MT"/>
                <a:cs typeface="Arial MT"/>
              </a:rPr>
              <a:t> </a:t>
            </a:r>
            <a:r>
              <a:rPr sz="2000" dirty="0">
                <a:latin typeface="Arial MT"/>
                <a:cs typeface="Arial MT"/>
              </a:rPr>
              <a:t>frequency</a:t>
            </a:r>
            <a:r>
              <a:rPr sz="2000" spc="5" dirty="0">
                <a:latin typeface="Arial MT"/>
                <a:cs typeface="Arial MT"/>
              </a:rPr>
              <a:t> </a:t>
            </a:r>
            <a:r>
              <a:rPr sz="2000" spc="-15" dirty="0">
                <a:latin typeface="Symbol"/>
                <a:cs typeface="Symbol"/>
              </a:rPr>
              <a:t></a:t>
            </a:r>
            <a:r>
              <a:rPr sz="1950" spc="-22" baseline="-21367" dirty="0">
                <a:latin typeface="Arial MT"/>
                <a:cs typeface="Arial MT"/>
              </a:rPr>
              <a:t>c</a:t>
            </a:r>
            <a:r>
              <a:rPr sz="1950" spc="330" baseline="-21367" dirty="0">
                <a:latin typeface="Arial MT"/>
                <a:cs typeface="Arial MT"/>
              </a:rPr>
              <a:t> </a:t>
            </a:r>
            <a:r>
              <a:rPr sz="2000" dirty="0">
                <a:latin typeface="Arial MT"/>
                <a:cs typeface="Arial MT"/>
              </a:rPr>
              <a:t>=</a:t>
            </a:r>
            <a:r>
              <a:rPr sz="2000" spc="-15" dirty="0">
                <a:latin typeface="Arial MT"/>
                <a:cs typeface="Arial MT"/>
              </a:rPr>
              <a:t> </a:t>
            </a:r>
            <a:r>
              <a:rPr sz="2000" spc="-40" dirty="0">
                <a:latin typeface="Arial MT"/>
                <a:cs typeface="Arial MT"/>
              </a:rPr>
              <a:t>1/T.Up </a:t>
            </a:r>
            <a:r>
              <a:rPr sz="2000" spc="-540" dirty="0">
                <a:latin typeface="Arial MT"/>
                <a:cs typeface="Arial MT"/>
              </a:rPr>
              <a:t> </a:t>
            </a:r>
            <a:r>
              <a:rPr sz="2000" dirty="0">
                <a:latin typeface="Arial MT"/>
                <a:cs typeface="Arial MT"/>
              </a:rPr>
              <a:t>to</a:t>
            </a:r>
            <a:r>
              <a:rPr sz="2000" spc="-25" dirty="0">
                <a:latin typeface="Arial MT"/>
                <a:cs typeface="Arial MT"/>
              </a:rPr>
              <a:t> </a:t>
            </a:r>
            <a:r>
              <a:rPr sz="2000" spc="-5" dirty="0">
                <a:latin typeface="Symbol"/>
                <a:cs typeface="Symbol"/>
              </a:rPr>
              <a:t></a:t>
            </a:r>
            <a:r>
              <a:rPr sz="1950" spc="-7" baseline="-21367" dirty="0">
                <a:latin typeface="Arial MT"/>
                <a:cs typeface="Arial MT"/>
              </a:rPr>
              <a:t>c</a:t>
            </a:r>
            <a:r>
              <a:rPr sz="2000" spc="-5" dirty="0">
                <a:latin typeface="Arial MT"/>
                <a:cs typeface="Arial MT"/>
              </a:rPr>
              <a:t>,the</a:t>
            </a:r>
            <a:r>
              <a:rPr sz="2000" spc="20" dirty="0">
                <a:latin typeface="Arial MT"/>
                <a:cs typeface="Arial MT"/>
              </a:rPr>
              <a:t> </a:t>
            </a:r>
            <a:r>
              <a:rPr sz="2000" dirty="0">
                <a:latin typeface="Arial MT"/>
                <a:cs typeface="Arial MT"/>
              </a:rPr>
              <a:t>magnitude</a:t>
            </a:r>
            <a:r>
              <a:rPr sz="2000" spc="-25" dirty="0">
                <a:latin typeface="Arial MT"/>
                <a:cs typeface="Arial MT"/>
              </a:rPr>
              <a:t> </a:t>
            </a:r>
            <a:r>
              <a:rPr sz="2000" dirty="0">
                <a:latin typeface="Arial MT"/>
                <a:cs typeface="Arial MT"/>
              </a:rPr>
              <a:t>plot</a:t>
            </a:r>
            <a:r>
              <a:rPr sz="2000" spc="-10" dirty="0">
                <a:latin typeface="Arial MT"/>
                <a:cs typeface="Arial MT"/>
              </a:rPr>
              <a:t> </a:t>
            </a:r>
            <a:r>
              <a:rPr sz="2000" dirty="0">
                <a:latin typeface="Arial MT"/>
                <a:cs typeface="Arial MT"/>
              </a:rPr>
              <a:t>is</a:t>
            </a:r>
            <a:r>
              <a:rPr sz="2000" spc="-15" dirty="0">
                <a:latin typeface="Arial MT"/>
                <a:cs typeface="Arial MT"/>
              </a:rPr>
              <a:t> </a:t>
            </a:r>
            <a:r>
              <a:rPr sz="2000" dirty="0">
                <a:latin typeface="Arial MT"/>
                <a:cs typeface="Arial MT"/>
              </a:rPr>
              <a:t>a straight</a:t>
            </a:r>
            <a:r>
              <a:rPr sz="2000" spc="-35" dirty="0">
                <a:latin typeface="Arial MT"/>
                <a:cs typeface="Arial MT"/>
              </a:rPr>
              <a:t> </a:t>
            </a:r>
            <a:r>
              <a:rPr sz="2000" dirty="0">
                <a:latin typeface="Arial MT"/>
                <a:cs typeface="Arial MT"/>
              </a:rPr>
              <a:t>line at</a:t>
            </a:r>
            <a:r>
              <a:rPr sz="2000" spc="-25" dirty="0">
                <a:latin typeface="Arial MT"/>
                <a:cs typeface="Arial MT"/>
              </a:rPr>
              <a:t> </a:t>
            </a:r>
            <a:r>
              <a:rPr sz="2000" dirty="0">
                <a:latin typeface="Arial MT"/>
                <a:cs typeface="Arial MT"/>
              </a:rPr>
              <a:t>0</a:t>
            </a:r>
            <a:r>
              <a:rPr sz="2000" spc="-5" dirty="0">
                <a:latin typeface="Arial MT"/>
                <a:cs typeface="Arial MT"/>
              </a:rPr>
              <a:t> </a:t>
            </a:r>
            <a:r>
              <a:rPr sz="2000" dirty="0">
                <a:latin typeface="Arial MT"/>
                <a:cs typeface="Arial MT"/>
              </a:rPr>
              <a:t>db</a:t>
            </a:r>
            <a:r>
              <a:rPr sz="2000" spc="-15" dirty="0">
                <a:latin typeface="Arial MT"/>
                <a:cs typeface="Arial MT"/>
              </a:rPr>
              <a:t> </a:t>
            </a:r>
            <a:r>
              <a:rPr sz="2000" dirty="0">
                <a:latin typeface="Arial MT"/>
                <a:cs typeface="Arial MT"/>
              </a:rPr>
              <a:t>and</a:t>
            </a:r>
            <a:r>
              <a:rPr sz="2000" spc="-15" dirty="0">
                <a:latin typeface="Arial MT"/>
                <a:cs typeface="Arial MT"/>
              </a:rPr>
              <a:t> </a:t>
            </a:r>
            <a:r>
              <a:rPr sz="2000" dirty="0">
                <a:latin typeface="Arial MT"/>
                <a:cs typeface="Arial MT"/>
              </a:rPr>
              <a:t>beyond</a:t>
            </a:r>
            <a:r>
              <a:rPr sz="2000" spc="-5" dirty="0">
                <a:latin typeface="Arial MT"/>
                <a:cs typeface="Arial MT"/>
              </a:rPr>
              <a:t> </a:t>
            </a:r>
            <a:r>
              <a:rPr sz="2000" spc="-15" dirty="0">
                <a:latin typeface="Symbol"/>
                <a:cs typeface="Symbol"/>
              </a:rPr>
              <a:t></a:t>
            </a:r>
            <a:r>
              <a:rPr sz="2000" spc="-15" dirty="0">
                <a:latin typeface="Arial MT"/>
                <a:cs typeface="Arial MT"/>
              </a:rPr>
              <a:t>c,</a:t>
            </a:r>
            <a:r>
              <a:rPr sz="2000" spc="15" dirty="0">
                <a:latin typeface="Arial MT"/>
                <a:cs typeface="Arial MT"/>
              </a:rPr>
              <a:t> </a:t>
            </a:r>
            <a:r>
              <a:rPr sz="2000" dirty="0" err="1">
                <a:latin typeface="Arial MT"/>
                <a:cs typeface="Arial MT"/>
              </a:rPr>
              <a:t>the</a:t>
            </a:r>
            <a:r>
              <a:rPr lang="en-US" sz="2000" dirty="0" err="1">
                <a:latin typeface="Arial MT"/>
                <a:cs typeface="Arial MT"/>
              </a:rPr>
              <a:t>plot</a:t>
            </a:r>
            <a:r>
              <a:rPr lang="en-US" sz="2000" spc="-10" dirty="0">
                <a:latin typeface="Arial MT"/>
                <a:cs typeface="Arial MT"/>
              </a:rPr>
              <a:t> </a:t>
            </a:r>
            <a:r>
              <a:rPr lang="en-US" sz="2000" dirty="0">
                <a:latin typeface="Arial MT"/>
                <a:cs typeface="Arial MT"/>
              </a:rPr>
              <a:t>has</a:t>
            </a:r>
            <a:r>
              <a:rPr lang="en-US" sz="2000" spc="-20" dirty="0">
                <a:latin typeface="Arial MT"/>
                <a:cs typeface="Arial MT"/>
              </a:rPr>
              <a:t> </a:t>
            </a:r>
            <a:r>
              <a:rPr lang="en-US" sz="2000" dirty="0">
                <a:latin typeface="Arial MT"/>
                <a:cs typeface="Arial MT"/>
              </a:rPr>
              <a:t>a</a:t>
            </a:r>
            <a:r>
              <a:rPr lang="en-US" sz="2000" spc="5" dirty="0">
                <a:latin typeface="Arial MT"/>
                <a:cs typeface="Arial MT"/>
              </a:rPr>
              <a:t> </a:t>
            </a:r>
            <a:r>
              <a:rPr lang="en-US" sz="2000" dirty="0">
                <a:latin typeface="Arial MT"/>
                <a:cs typeface="Arial MT"/>
              </a:rPr>
              <a:t>line of</a:t>
            </a:r>
            <a:r>
              <a:rPr lang="en-US" sz="2000" spc="-15" dirty="0">
                <a:latin typeface="Arial MT"/>
                <a:cs typeface="Arial MT"/>
              </a:rPr>
              <a:t> </a:t>
            </a:r>
            <a:r>
              <a:rPr lang="en-US" sz="2000" dirty="0">
                <a:latin typeface="Arial MT"/>
                <a:cs typeface="Arial MT"/>
              </a:rPr>
              <a:t>slope	+</a:t>
            </a:r>
            <a:r>
              <a:rPr lang="en-US" sz="2000" spc="-65" dirty="0">
                <a:latin typeface="Arial MT"/>
                <a:cs typeface="Arial MT"/>
              </a:rPr>
              <a:t> </a:t>
            </a:r>
            <a:r>
              <a:rPr lang="en-US" sz="2000" spc="-285" dirty="0">
                <a:latin typeface="Arial MT"/>
                <a:cs typeface="Arial MT"/>
              </a:rPr>
              <a:t>20</a:t>
            </a:r>
            <a:r>
              <a:rPr lang="en-US" sz="2100" spc="-427" baseline="-23809" dirty="0">
                <a:latin typeface="Arial MT"/>
                <a:cs typeface="Arial MT"/>
              </a:rPr>
              <a:t>.</a:t>
            </a:r>
            <a:r>
              <a:rPr lang="en-US" sz="2000" spc="-285" dirty="0">
                <a:latin typeface="Arial MT"/>
                <a:cs typeface="Arial MT"/>
              </a:rPr>
              <a:t>d</a:t>
            </a:r>
            <a:r>
              <a:rPr lang="en-US" sz="2100" spc="-427" baseline="-23809" dirty="0">
                <a:latin typeface="Arial MT"/>
                <a:cs typeface="Arial MT"/>
              </a:rPr>
              <a:t>.</a:t>
            </a:r>
            <a:r>
              <a:rPr lang="en-US" sz="2000" spc="-285" dirty="0">
                <a:latin typeface="Arial MT"/>
                <a:cs typeface="Arial MT"/>
              </a:rPr>
              <a:t>b/dec</a:t>
            </a:r>
            <a:endParaRPr lang="en-US" sz="2100" baseline="-23809" dirty="0">
              <a:latin typeface="Arial MT"/>
              <a:cs typeface="Arial MT"/>
            </a:endParaRPr>
          </a:p>
          <a:p>
            <a:pPr marL="38100" marR="193675">
              <a:spcBef>
                <a:spcPts val="1205"/>
              </a:spcBef>
            </a:pPr>
            <a:endParaRPr sz="2000" dirty="0">
              <a:latin typeface="Arial MT"/>
              <a:cs typeface="Arial MT"/>
            </a:endParaRPr>
          </a:p>
        </p:txBody>
      </p:sp>
      <p:pic>
        <p:nvPicPr>
          <p:cNvPr id="48" name="Picture 47">
            <a:extLst>
              <a:ext uri="{FF2B5EF4-FFF2-40B4-BE49-F238E27FC236}">
                <a16:creationId xmlns:a16="http://schemas.microsoft.com/office/drawing/2014/main" xmlns="" id="{0844A052-5823-49E1-ADEF-3AB39113C9C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9" name="Slide Number Placeholder 3">
            <a:extLst>
              <a:ext uri="{FF2B5EF4-FFF2-40B4-BE49-F238E27FC236}">
                <a16:creationId xmlns:a16="http://schemas.microsoft.com/office/drawing/2014/main" xmlns="" id="{89B93D17-6907-476F-930E-17A8E2E30D68}"/>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114</a:t>
            </a:fld>
            <a:endParaRPr lang="en-IN"/>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54554" y="137617"/>
            <a:ext cx="7283450" cy="635000"/>
          </a:xfrm>
          <a:prstGeom prst="rect">
            <a:avLst/>
          </a:prstGeom>
        </p:spPr>
        <p:txBody>
          <a:bodyPr vert="horz" wrap="square" lIns="0" tIns="12065" rIns="0" bIns="0" rtlCol="0" anchor="b">
            <a:spAutoFit/>
          </a:bodyPr>
          <a:lstStyle/>
          <a:p>
            <a:pPr marL="38100">
              <a:lnSpc>
                <a:spcPct val="100000"/>
              </a:lnSpc>
              <a:spcBef>
                <a:spcPts val="95"/>
              </a:spcBef>
            </a:pPr>
            <a:r>
              <a:rPr sz="4000" spc="-5" dirty="0"/>
              <a:t>Complex</a:t>
            </a:r>
            <a:r>
              <a:rPr sz="4000" spc="15" dirty="0"/>
              <a:t> </a:t>
            </a:r>
            <a:r>
              <a:rPr sz="4000" spc="-5" dirty="0"/>
              <a:t>pole</a:t>
            </a:r>
            <a:r>
              <a:rPr sz="4000" spc="5" dirty="0"/>
              <a:t> </a:t>
            </a:r>
            <a:r>
              <a:rPr sz="4000" spc="-5" dirty="0"/>
              <a:t>-</a:t>
            </a:r>
            <a:r>
              <a:rPr sz="4000" spc="5" dirty="0"/>
              <a:t> </a:t>
            </a:r>
            <a:r>
              <a:rPr sz="4000" spc="-5" dirty="0"/>
              <a:t>1/ s</a:t>
            </a:r>
            <a:r>
              <a:rPr sz="3975" spc="-7" baseline="25157" dirty="0"/>
              <a:t>2</a:t>
            </a:r>
            <a:r>
              <a:rPr sz="4000" spc="-5" dirty="0"/>
              <a:t>+2</a:t>
            </a:r>
            <a:r>
              <a:rPr sz="4000" spc="-5" dirty="0">
                <a:latin typeface="Symbol"/>
                <a:cs typeface="Symbol"/>
              </a:rPr>
              <a:t></a:t>
            </a:r>
            <a:r>
              <a:rPr sz="3975" spc="-7" baseline="-20964" dirty="0"/>
              <a:t>n</a:t>
            </a:r>
            <a:r>
              <a:rPr sz="4000" spc="-5" dirty="0"/>
              <a:t>s+</a:t>
            </a:r>
            <a:r>
              <a:rPr sz="4000" spc="-5" dirty="0">
                <a:latin typeface="Symbol"/>
                <a:cs typeface="Symbol"/>
              </a:rPr>
              <a:t></a:t>
            </a:r>
            <a:r>
              <a:rPr sz="3975" spc="-7" baseline="-20964" dirty="0"/>
              <a:t>n</a:t>
            </a:r>
            <a:r>
              <a:rPr sz="3975" spc="-7" baseline="25157" dirty="0"/>
              <a:t>2</a:t>
            </a:r>
            <a:endParaRPr sz="3975" baseline="25157">
              <a:latin typeface="Symbol"/>
              <a:cs typeface="Symbol"/>
            </a:endParaRPr>
          </a:p>
        </p:txBody>
      </p:sp>
      <p:grpSp>
        <p:nvGrpSpPr>
          <p:cNvPr id="4" name="object 4"/>
          <p:cNvGrpSpPr/>
          <p:nvPr/>
        </p:nvGrpSpPr>
        <p:grpSpPr>
          <a:xfrm>
            <a:off x="2023942" y="1262270"/>
            <a:ext cx="3601085" cy="2733675"/>
            <a:chOff x="499941" y="1262269"/>
            <a:chExt cx="3601085" cy="2733675"/>
          </a:xfrm>
        </p:grpSpPr>
        <p:sp>
          <p:nvSpPr>
            <p:cNvPr id="5" name="object 5"/>
            <p:cNvSpPr/>
            <p:nvPr/>
          </p:nvSpPr>
          <p:spPr>
            <a:xfrm>
              <a:off x="504703" y="12670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sp>
          <p:nvSpPr>
            <p:cNvPr id="6" name="object 6"/>
            <p:cNvSpPr/>
            <p:nvPr/>
          </p:nvSpPr>
          <p:spPr>
            <a:xfrm>
              <a:off x="1223908" y="2100178"/>
              <a:ext cx="2820035" cy="1514475"/>
            </a:xfrm>
            <a:custGeom>
              <a:avLst/>
              <a:gdLst/>
              <a:ahLst/>
              <a:cxnLst/>
              <a:rect l="l" t="t" r="r" b="b"/>
              <a:pathLst>
                <a:path w="2820035" h="1514475">
                  <a:moveTo>
                    <a:pt x="0" y="1514411"/>
                  </a:moveTo>
                  <a:lnTo>
                    <a:pt x="2819497" y="1514411"/>
                  </a:lnTo>
                </a:path>
                <a:path w="2820035" h="1514475">
                  <a:moveTo>
                    <a:pt x="0" y="1295445"/>
                  </a:moveTo>
                  <a:lnTo>
                    <a:pt x="2819497" y="1295445"/>
                  </a:lnTo>
                </a:path>
                <a:path w="2820035" h="1514475">
                  <a:moveTo>
                    <a:pt x="0" y="1085971"/>
                  </a:moveTo>
                  <a:lnTo>
                    <a:pt x="2819497" y="1085971"/>
                  </a:lnTo>
                </a:path>
                <a:path w="2820035" h="1514475">
                  <a:moveTo>
                    <a:pt x="0" y="867005"/>
                  </a:moveTo>
                  <a:lnTo>
                    <a:pt x="2819497" y="867005"/>
                  </a:lnTo>
                </a:path>
                <a:path w="2820035" h="1514475">
                  <a:moveTo>
                    <a:pt x="0" y="647785"/>
                  </a:moveTo>
                  <a:lnTo>
                    <a:pt x="2819497" y="647785"/>
                  </a:lnTo>
                </a:path>
                <a:path w="2820035" h="1514475">
                  <a:moveTo>
                    <a:pt x="0" y="219346"/>
                  </a:moveTo>
                  <a:lnTo>
                    <a:pt x="2819497" y="219346"/>
                  </a:lnTo>
                </a:path>
                <a:path w="2820035" h="1514475">
                  <a:moveTo>
                    <a:pt x="0" y="0"/>
                  </a:moveTo>
                  <a:lnTo>
                    <a:pt x="2819497" y="0"/>
                  </a:lnTo>
                </a:path>
              </a:pathLst>
            </a:custGeom>
            <a:ln w="9496">
              <a:solidFill>
                <a:srgbClr val="000000"/>
              </a:solidFill>
            </a:ln>
          </p:spPr>
          <p:txBody>
            <a:bodyPr wrap="square" lIns="0" tIns="0" rIns="0" bIns="0" rtlCol="0"/>
            <a:lstStyle/>
            <a:p>
              <a:endParaRPr/>
            </a:p>
          </p:txBody>
        </p:sp>
        <p:sp>
          <p:nvSpPr>
            <p:cNvPr id="7" name="object 7"/>
            <p:cNvSpPr/>
            <p:nvPr/>
          </p:nvSpPr>
          <p:spPr>
            <a:xfrm>
              <a:off x="1185905" y="2100178"/>
              <a:ext cx="2867025" cy="1514475"/>
            </a:xfrm>
            <a:custGeom>
              <a:avLst/>
              <a:gdLst/>
              <a:ahLst/>
              <a:cxnLst/>
              <a:rect l="l" t="t" r="r" b="b"/>
              <a:pathLst>
                <a:path w="2867025" h="1514475">
                  <a:moveTo>
                    <a:pt x="38002" y="0"/>
                  </a:moveTo>
                  <a:lnTo>
                    <a:pt x="38002" y="1504918"/>
                  </a:lnTo>
                </a:path>
                <a:path w="2867025" h="1514475">
                  <a:moveTo>
                    <a:pt x="0" y="1514411"/>
                  </a:moveTo>
                  <a:lnTo>
                    <a:pt x="28502" y="1514411"/>
                  </a:lnTo>
                </a:path>
                <a:path w="2867025" h="1514475">
                  <a:moveTo>
                    <a:pt x="0" y="1295445"/>
                  </a:moveTo>
                  <a:lnTo>
                    <a:pt x="28502" y="1295445"/>
                  </a:lnTo>
                </a:path>
                <a:path w="2867025" h="1514475">
                  <a:moveTo>
                    <a:pt x="0" y="1085971"/>
                  </a:moveTo>
                  <a:lnTo>
                    <a:pt x="28502" y="1085971"/>
                  </a:lnTo>
                </a:path>
                <a:path w="2867025" h="1514475">
                  <a:moveTo>
                    <a:pt x="0" y="867005"/>
                  </a:moveTo>
                  <a:lnTo>
                    <a:pt x="28502" y="867005"/>
                  </a:lnTo>
                </a:path>
                <a:path w="2867025" h="1514475">
                  <a:moveTo>
                    <a:pt x="0" y="647785"/>
                  </a:moveTo>
                  <a:lnTo>
                    <a:pt x="28502" y="647785"/>
                  </a:lnTo>
                </a:path>
                <a:path w="2867025" h="1514475">
                  <a:moveTo>
                    <a:pt x="0" y="428819"/>
                  </a:moveTo>
                  <a:lnTo>
                    <a:pt x="28502" y="428819"/>
                  </a:lnTo>
                </a:path>
                <a:path w="2867025" h="1514475">
                  <a:moveTo>
                    <a:pt x="0" y="219346"/>
                  </a:moveTo>
                  <a:lnTo>
                    <a:pt x="28502" y="219346"/>
                  </a:lnTo>
                </a:path>
                <a:path w="2867025" h="1514475">
                  <a:moveTo>
                    <a:pt x="0" y="0"/>
                  </a:moveTo>
                  <a:lnTo>
                    <a:pt x="28502" y="0"/>
                  </a:lnTo>
                </a:path>
                <a:path w="2867025" h="1514475">
                  <a:moveTo>
                    <a:pt x="38002" y="428819"/>
                  </a:moveTo>
                  <a:lnTo>
                    <a:pt x="2857500" y="428819"/>
                  </a:lnTo>
                </a:path>
                <a:path w="2867025" h="1514475">
                  <a:moveTo>
                    <a:pt x="38002" y="466790"/>
                  </a:moveTo>
                  <a:lnTo>
                    <a:pt x="38002" y="438312"/>
                  </a:lnTo>
                </a:path>
                <a:path w="2867025" h="1514475">
                  <a:moveTo>
                    <a:pt x="743019" y="466790"/>
                  </a:moveTo>
                  <a:lnTo>
                    <a:pt x="743019" y="438312"/>
                  </a:lnTo>
                </a:path>
                <a:path w="2867025" h="1514475">
                  <a:moveTo>
                    <a:pt x="1457474" y="466790"/>
                  </a:moveTo>
                  <a:lnTo>
                    <a:pt x="1457474" y="438312"/>
                  </a:lnTo>
                </a:path>
                <a:path w="2867025" h="1514475">
                  <a:moveTo>
                    <a:pt x="2162047" y="466790"/>
                  </a:moveTo>
                  <a:lnTo>
                    <a:pt x="2162047" y="438312"/>
                  </a:lnTo>
                </a:path>
                <a:path w="2867025" h="1514475">
                  <a:moveTo>
                    <a:pt x="2867001" y="466790"/>
                  </a:moveTo>
                  <a:lnTo>
                    <a:pt x="2867001" y="438312"/>
                  </a:lnTo>
                </a:path>
              </a:pathLst>
            </a:custGeom>
            <a:ln w="9496">
              <a:solidFill>
                <a:srgbClr val="000000"/>
              </a:solidFill>
            </a:ln>
          </p:spPr>
          <p:txBody>
            <a:bodyPr wrap="square" lIns="0" tIns="0" rIns="0" bIns="0" rtlCol="0"/>
            <a:lstStyle/>
            <a:p>
              <a:endParaRPr/>
            </a:p>
          </p:txBody>
        </p:sp>
        <p:sp>
          <p:nvSpPr>
            <p:cNvPr id="8" name="object 8"/>
            <p:cNvSpPr/>
            <p:nvPr/>
          </p:nvSpPr>
          <p:spPr>
            <a:xfrm>
              <a:off x="1576385" y="2528998"/>
              <a:ext cx="2115185" cy="866775"/>
            </a:xfrm>
            <a:custGeom>
              <a:avLst/>
              <a:gdLst/>
              <a:ahLst/>
              <a:cxnLst/>
              <a:rect l="l" t="t" r="r" b="b"/>
              <a:pathLst>
                <a:path w="2115185" h="866775">
                  <a:moveTo>
                    <a:pt x="0" y="0"/>
                  </a:moveTo>
                  <a:lnTo>
                    <a:pt x="695452" y="0"/>
                  </a:lnTo>
                </a:path>
                <a:path w="2115185" h="866775">
                  <a:moveTo>
                    <a:pt x="704953" y="0"/>
                  </a:moveTo>
                  <a:lnTo>
                    <a:pt x="1409653" y="438185"/>
                  </a:lnTo>
                </a:path>
                <a:path w="2115185" h="866775">
                  <a:moveTo>
                    <a:pt x="1419407" y="438185"/>
                  </a:moveTo>
                  <a:lnTo>
                    <a:pt x="2114607" y="866625"/>
                  </a:lnTo>
                </a:path>
              </a:pathLst>
            </a:custGeom>
            <a:ln w="9496">
              <a:solidFill>
                <a:srgbClr val="FF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1543134" y="2495771"/>
              <a:ext cx="66501" cy="66453"/>
            </a:xfrm>
            <a:prstGeom prst="rect">
              <a:avLst/>
            </a:prstGeom>
          </p:spPr>
        </p:pic>
        <p:pic>
          <p:nvPicPr>
            <p:cNvPr id="10" name="object 10"/>
            <p:cNvPicPr/>
            <p:nvPr/>
          </p:nvPicPr>
          <p:blipFill>
            <a:blip r:embed="rId2" cstate="print"/>
            <a:stretch>
              <a:fillRect/>
            </a:stretch>
          </p:blipFill>
          <p:spPr>
            <a:xfrm>
              <a:off x="2248088" y="2495771"/>
              <a:ext cx="66501" cy="66453"/>
            </a:xfrm>
            <a:prstGeom prst="rect">
              <a:avLst/>
            </a:prstGeom>
          </p:spPr>
        </p:pic>
        <p:pic>
          <p:nvPicPr>
            <p:cNvPr id="11" name="object 11"/>
            <p:cNvPicPr/>
            <p:nvPr/>
          </p:nvPicPr>
          <p:blipFill>
            <a:blip r:embed="rId3" cstate="print"/>
            <a:stretch>
              <a:fillRect/>
            </a:stretch>
          </p:blipFill>
          <p:spPr>
            <a:xfrm>
              <a:off x="2962289" y="2933640"/>
              <a:ext cx="66754" cy="66769"/>
            </a:xfrm>
            <a:prstGeom prst="rect">
              <a:avLst/>
            </a:prstGeom>
          </p:spPr>
        </p:pic>
        <p:pic>
          <p:nvPicPr>
            <p:cNvPr id="12" name="object 12"/>
            <p:cNvPicPr/>
            <p:nvPr/>
          </p:nvPicPr>
          <p:blipFill>
            <a:blip r:embed="rId4" cstate="print"/>
            <a:stretch>
              <a:fillRect/>
            </a:stretch>
          </p:blipFill>
          <p:spPr>
            <a:xfrm>
              <a:off x="3667242" y="3362397"/>
              <a:ext cx="66754" cy="66453"/>
            </a:xfrm>
            <a:prstGeom prst="rect">
              <a:avLst/>
            </a:prstGeom>
          </p:spPr>
        </p:pic>
      </p:grpSp>
      <p:sp>
        <p:nvSpPr>
          <p:cNvPr id="13" name="object 13"/>
          <p:cNvSpPr txBox="1"/>
          <p:nvPr/>
        </p:nvSpPr>
        <p:spPr>
          <a:xfrm>
            <a:off x="2657334" y="1301858"/>
            <a:ext cx="2399030" cy="197490"/>
          </a:xfrm>
          <a:prstGeom prst="rect">
            <a:avLst/>
          </a:prstGeom>
        </p:spPr>
        <p:txBody>
          <a:bodyPr vert="horz" wrap="square" lIns="0" tIns="12700" rIns="0" bIns="0" rtlCol="0">
            <a:spAutoFit/>
          </a:bodyPr>
          <a:lstStyle/>
          <a:p>
            <a:pPr>
              <a:spcBef>
                <a:spcPts val="100"/>
              </a:spcBef>
            </a:pPr>
            <a:r>
              <a:rPr sz="1200" b="1" spc="5" dirty="0">
                <a:latin typeface="Arial"/>
                <a:cs typeface="Arial"/>
              </a:rPr>
              <a:t>sec</a:t>
            </a:r>
            <a:r>
              <a:rPr sz="1200" b="1" spc="10" dirty="0">
                <a:latin typeface="Arial"/>
                <a:cs typeface="Arial"/>
              </a:rPr>
              <a:t>on</a:t>
            </a:r>
            <a:r>
              <a:rPr sz="1200" b="1" dirty="0">
                <a:latin typeface="Arial"/>
                <a:cs typeface="Arial"/>
              </a:rPr>
              <a:t>d</a:t>
            </a:r>
            <a:r>
              <a:rPr sz="1200" b="1" spc="-20" dirty="0">
                <a:latin typeface="Arial"/>
                <a:cs typeface="Arial"/>
              </a:rPr>
              <a:t> </a:t>
            </a:r>
            <a:r>
              <a:rPr sz="1200" b="1" spc="10" dirty="0">
                <a:latin typeface="Arial"/>
                <a:cs typeface="Arial"/>
              </a:rPr>
              <a:t>o</a:t>
            </a:r>
            <a:r>
              <a:rPr sz="1200" b="1" spc="-20" dirty="0">
                <a:latin typeface="Arial"/>
                <a:cs typeface="Arial"/>
              </a:rPr>
              <a:t>r</a:t>
            </a:r>
            <a:r>
              <a:rPr sz="1200" b="1" spc="10" dirty="0">
                <a:latin typeface="Arial"/>
                <a:cs typeface="Arial"/>
              </a:rPr>
              <a:t>d</a:t>
            </a:r>
            <a:r>
              <a:rPr sz="1200" b="1" spc="5" dirty="0">
                <a:latin typeface="Arial"/>
                <a:cs typeface="Arial"/>
              </a:rPr>
              <a:t>e</a:t>
            </a:r>
            <a:r>
              <a:rPr sz="1200" b="1" dirty="0">
                <a:latin typeface="Arial"/>
                <a:cs typeface="Arial"/>
              </a:rPr>
              <a:t>r</a:t>
            </a:r>
            <a:r>
              <a:rPr sz="1200" b="1" spc="-55" dirty="0">
                <a:latin typeface="Arial"/>
                <a:cs typeface="Arial"/>
              </a:rPr>
              <a:t> </a:t>
            </a:r>
            <a:r>
              <a:rPr sz="1200" b="1" spc="-30" dirty="0">
                <a:latin typeface="Arial"/>
                <a:cs typeface="Arial"/>
              </a:rPr>
              <a:t>t</a:t>
            </a:r>
            <a:r>
              <a:rPr sz="1200" b="1" spc="5" dirty="0">
                <a:latin typeface="Arial"/>
                <a:cs typeface="Arial"/>
              </a:rPr>
              <a:t>e</a:t>
            </a:r>
            <a:r>
              <a:rPr sz="1200" b="1" spc="-20" dirty="0">
                <a:latin typeface="Arial"/>
                <a:cs typeface="Arial"/>
              </a:rPr>
              <a:t>rm</a:t>
            </a:r>
            <a:r>
              <a:rPr sz="1200" b="1" dirty="0">
                <a:latin typeface="Arial"/>
                <a:cs typeface="Arial"/>
              </a:rPr>
              <a:t>-</a:t>
            </a:r>
            <a:r>
              <a:rPr sz="1200" b="1" spc="-65" dirty="0">
                <a:latin typeface="Arial"/>
                <a:cs typeface="Arial"/>
              </a:rPr>
              <a:t> </a:t>
            </a:r>
            <a:r>
              <a:rPr sz="1200" b="1" spc="5" dirty="0">
                <a:latin typeface="Arial"/>
                <a:cs typeface="Arial"/>
              </a:rPr>
              <a:t>c</a:t>
            </a:r>
            <a:r>
              <a:rPr sz="1200" b="1" spc="10" dirty="0">
                <a:latin typeface="Arial"/>
                <a:cs typeface="Arial"/>
              </a:rPr>
              <a:t>o</a:t>
            </a:r>
            <a:r>
              <a:rPr sz="1200" b="1" spc="-20" dirty="0">
                <a:latin typeface="Arial"/>
                <a:cs typeface="Arial"/>
              </a:rPr>
              <a:t>m</a:t>
            </a:r>
            <a:r>
              <a:rPr sz="1200" b="1" spc="10" dirty="0">
                <a:latin typeface="Arial"/>
                <a:cs typeface="Arial"/>
              </a:rPr>
              <a:t>p</a:t>
            </a:r>
            <a:r>
              <a:rPr sz="1200" b="1" spc="-35" dirty="0">
                <a:latin typeface="Arial"/>
                <a:cs typeface="Arial"/>
              </a:rPr>
              <a:t>l</a:t>
            </a:r>
            <a:r>
              <a:rPr sz="1200" b="1" spc="5" dirty="0">
                <a:latin typeface="Arial"/>
                <a:cs typeface="Arial"/>
              </a:rPr>
              <a:t>e</a:t>
            </a:r>
            <a:r>
              <a:rPr sz="1200" b="1" dirty="0">
                <a:latin typeface="Arial"/>
                <a:cs typeface="Arial"/>
              </a:rPr>
              <a:t>x</a:t>
            </a:r>
            <a:r>
              <a:rPr sz="1200" b="1" spc="-30" dirty="0">
                <a:latin typeface="Arial"/>
                <a:cs typeface="Arial"/>
              </a:rPr>
              <a:t> </a:t>
            </a:r>
            <a:r>
              <a:rPr sz="1200" b="1" spc="10" dirty="0">
                <a:latin typeface="Arial"/>
                <a:cs typeface="Arial"/>
              </a:rPr>
              <a:t>po</a:t>
            </a:r>
            <a:r>
              <a:rPr sz="1200" b="1" spc="-35" dirty="0">
                <a:latin typeface="Arial"/>
                <a:cs typeface="Arial"/>
              </a:rPr>
              <a:t>l</a:t>
            </a:r>
            <a:r>
              <a:rPr sz="1200" b="1" dirty="0">
                <a:latin typeface="Arial"/>
                <a:cs typeface="Arial"/>
              </a:rPr>
              <a:t>e</a:t>
            </a:r>
            <a:endParaRPr sz="1200">
              <a:latin typeface="Arial"/>
              <a:cs typeface="Arial"/>
            </a:endParaRPr>
          </a:p>
        </p:txBody>
      </p:sp>
      <p:sp>
        <p:nvSpPr>
          <p:cNvPr id="14" name="object 14"/>
          <p:cNvSpPr txBox="1"/>
          <p:nvPr/>
        </p:nvSpPr>
        <p:spPr>
          <a:xfrm>
            <a:off x="2409683" y="1936290"/>
            <a:ext cx="253365" cy="1758950"/>
          </a:xfrm>
          <a:prstGeom prst="rect">
            <a:avLst/>
          </a:prstGeom>
        </p:spPr>
        <p:txBody>
          <a:bodyPr vert="horz" wrap="square" lIns="0" tIns="86360" rIns="0" bIns="0" rtlCol="0">
            <a:spAutoFit/>
          </a:bodyPr>
          <a:lstStyle/>
          <a:p>
            <a:pPr marL="104775">
              <a:spcBef>
                <a:spcPts val="680"/>
              </a:spcBef>
            </a:pPr>
            <a:r>
              <a:rPr sz="950" spc="-10" dirty="0">
                <a:latin typeface="Arial MT"/>
                <a:cs typeface="Arial MT"/>
              </a:rPr>
              <a:t>40</a:t>
            </a:r>
            <a:endParaRPr sz="950">
              <a:latin typeface="Arial MT"/>
              <a:cs typeface="Arial MT"/>
            </a:endParaRPr>
          </a:p>
          <a:p>
            <a:pPr marL="104775">
              <a:spcBef>
                <a:spcPts val="580"/>
              </a:spcBef>
            </a:pPr>
            <a:r>
              <a:rPr sz="950" spc="-10" dirty="0">
                <a:latin typeface="Arial MT"/>
                <a:cs typeface="Arial MT"/>
              </a:rPr>
              <a:t>20</a:t>
            </a:r>
            <a:endParaRPr sz="950">
              <a:latin typeface="Arial MT"/>
              <a:cs typeface="Arial MT"/>
            </a:endParaRPr>
          </a:p>
          <a:p>
            <a:pPr marL="171450">
              <a:spcBef>
                <a:spcPts val="509"/>
              </a:spcBef>
            </a:pPr>
            <a:r>
              <a:rPr sz="950" spc="10" dirty="0">
                <a:latin typeface="Arial MT"/>
                <a:cs typeface="Arial MT"/>
              </a:rPr>
              <a:t>0</a:t>
            </a:r>
            <a:endParaRPr sz="950">
              <a:latin typeface="Arial MT"/>
              <a:cs typeface="Arial MT"/>
            </a:endParaRPr>
          </a:p>
          <a:p>
            <a:pPr marL="66675">
              <a:spcBef>
                <a:spcPts val="590"/>
              </a:spcBef>
            </a:pPr>
            <a:r>
              <a:rPr sz="950" spc="-25" dirty="0">
                <a:latin typeface="Arial MT"/>
                <a:cs typeface="Arial MT"/>
              </a:rPr>
              <a:t>-</a:t>
            </a:r>
            <a:r>
              <a:rPr sz="950" spc="-10" dirty="0">
                <a:latin typeface="Arial MT"/>
                <a:cs typeface="Arial MT"/>
              </a:rPr>
              <a:t>2</a:t>
            </a:r>
            <a:r>
              <a:rPr sz="950" spc="10" dirty="0">
                <a:latin typeface="Arial MT"/>
                <a:cs typeface="Arial MT"/>
              </a:rPr>
              <a:t>0</a:t>
            </a:r>
            <a:endParaRPr sz="950">
              <a:latin typeface="Arial MT"/>
              <a:cs typeface="Arial MT"/>
            </a:endParaRPr>
          </a:p>
          <a:p>
            <a:pPr marL="66675">
              <a:spcBef>
                <a:spcPts val="580"/>
              </a:spcBef>
            </a:pPr>
            <a:r>
              <a:rPr sz="950" spc="-25" dirty="0">
                <a:latin typeface="Arial MT"/>
                <a:cs typeface="Arial MT"/>
              </a:rPr>
              <a:t>-</a:t>
            </a:r>
            <a:r>
              <a:rPr sz="950" spc="-10" dirty="0">
                <a:latin typeface="Arial MT"/>
                <a:cs typeface="Arial MT"/>
              </a:rPr>
              <a:t>4</a:t>
            </a:r>
            <a:r>
              <a:rPr sz="950" spc="10" dirty="0">
                <a:latin typeface="Arial MT"/>
                <a:cs typeface="Arial MT"/>
              </a:rPr>
              <a:t>0</a:t>
            </a:r>
            <a:endParaRPr sz="950">
              <a:latin typeface="Arial MT"/>
              <a:cs typeface="Arial MT"/>
            </a:endParaRPr>
          </a:p>
          <a:p>
            <a:pPr marL="66675">
              <a:spcBef>
                <a:spcPts val="585"/>
              </a:spcBef>
            </a:pPr>
            <a:r>
              <a:rPr sz="950" spc="-25" dirty="0">
                <a:latin typeface="Arial MT"/>
                <a:cs typeface="Arial MT"/>
              </a:rPr>
              <a:t>-</a:t>
            </a:r>
            <a:r>
              <a:rPr sz="950" spc="-10" dirty="0">
                <a:latin typeface="Arial MT"/>
                <a:cs typeface="Arial MT"/>
              </a:rPr>
              <a:t>6</a:t>
            </a:r>
            <a:r>
              <a:rPr sz="950" spc="10" dirty="0">
                <a:latin typeface="Arial MT"/>
                <a:cs typeface="Arial MT"/>
              </a:rPr>
              <a:t>0</a:t>
            </a:r>
            <a:endParaRPr sz="950">
              <a:latin typeface="Arial MT"/>
              <a:cs typeface="Arial MT"/>
            </a:endParaRPr>
          </a:p>
          <a:p>
            <a:pPr marL="66675">
              <a:spcBef>
                <a:spcPts val="515"/>
              </a:spcBef>
            </a:pPr>
            <a:r>
              <a:rPr sz="950" spc="-25" dirty="0">
                <a:latin typeface="Arial MT"/>
                <a:cs typeface="Arial MT"/>
              </a:rPr>
              <a:t>-</a:t>
            </a:r>
            <a:r>
              <a:rPr sz="950" spc="-10" dirty="0">
                <a:latin typeface="Arial MT"/>
                <a:cs typeface="Arial MT"/>
              </a:rPr>
              <a:t>8</a:t>
            </a:r>
            <a:r>
              <a:rPr sz="950" spc="10" dirty="0">
                <a:latin typeface="Arial MT"/>
                <a:cs typeface="Arial MT"/>
              </a:rPr>
              <a:t>0</a:t>
            </a:r>
            <a:endParaRPr sz="950">
              <a:latin typeface="Arial MT"/>
              <a:cs typeface="Arial MT"/>
            </a:endParaRPr>
          </a:p>
          <a:p>
            <a:pPr>
              <a:spcBef>
                <a:spcPts val="580"/>
              </a:spcBef>
            </a:pPr>
            <a:r>
              <a:rPr sz="950" spc="-25" dirty="0">
                <a:latin typeface="Arial MT"/>
                <a:cs typeface="Arial MT"/>
              </a:rPr>
              <a:t>-</a:t>
            </a:r>
            <a:r>
              <a:rPr sz="950" spc="-10" dirty="0">
                <a:latin typeface="Arial MT"/>
                <a:cs typeface="Arial MT"/>
              </a:rPr>
              <a:t>10</a:t>
            </a:r>
            <a:r>
              <a:rPr sz="950" spc="10" dirty="0">
                <a:latin typeface="Arial MT"/>
                <a:cs typeface="Arial MT"/>
              </a:rPr>
              <a:t>0</a:t>
            </a:r>
            <a:endParaRPr sz="950">
              <a:latin typeface="Arial MT"/>
              <a:cs typeface="Arial MT"/>
            </a:endParaRPr>
          </a:p>
        </p:txBody>
      </p:sp>
      <p:sp>
        <p:nvSpPr>
          <p:cNvPr id="15" name="object 15"/>
          <p:cNvSpPr txBox="1"/>
          <p:nvPr/>
        </p:nvSpPr>
        <p:spPr>
          <a:xfrm>
            <a:off x="3009811" y="2616225"/>
            <a:ext cx="18669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0</a:t>
            </a:r>
            <a:r>
              <a:rPr sz="950" spc="30" dirty="0">
                <a:latin typeface="Arial MT"/>
                <a:cs typeface="Arial MT"/>
              </a:rPr>
              <a:t>.</a:t>
            </a:r>
            <a:r>
              <a:rPr sz="950" spc="10" dirty="0">
                <a:latin typeface="Arial MT"/>
                <a:cs typeface="Arial MT"/>
              </a:rPr>
              <a:t>1</a:t>
            </a:r>
            <a:endParaRPr sz="950">
              <a:latin typeface="Arial MT"/>
              <a:cs typeface="Arial MT"/>
            </a:endParaRPr>
          </a:p>
        </p:txBody>
      </p:sp>
      <p:sp>
        <p:nvSpPr>
          <p:cNvPr id="16" name="object 16"/>
          <p:cNvSpPr txBox="1"/>
          <p:nvPr/>
        </p:nvSpPr>
        <p:spPr>
          <a:xfrm>
            <a:off x="3772150" y="2616225"/>
            <a:ext cx="8191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a:t>
            </a:r>
            <a:endParaRPr sz="950">
              <a:latin typeface="Arial MT"/>
              <a:cs typeface="Arial MT"/>
            </a:endParaRPr>
          </a:p>
        </p:txBody>
      </p:sp>
      <p:sp>
        <p:nvSpPr>
          <p:cNvPr id="17" name="object 17"/>
          <p:cNvSpPr txBox="1"/>
          <p:nvPr/>
        </p:nvSpPr>
        <p:spPr>
          <a:xfrm>
            <a:off x="4448221" y="2616225"/>
            <a:ext cx="146685"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a:t>
            </a:r>
            <a:endParaRPr sz="950">
              <a:latin typeface="Arial MT"/>
              <a:cs typeface="Arial MT"/>
            </a:endParaRPr>
          </a:p>
        </p:txBody>
      </p:sp>
      <p:sp>
        <p:nvSpPr>
          <p:cNvPr id="18" name="object 18"/>
          <p:cNvSpPr txBox="1"/>
          <p:nvPr/>
        </p:nvSpPr>
        <p:spPr>
          <a:xfrm>
            <a:off x="5124672" y="2616225"/>
            <a:ext cx="213360" cy="162224"/>
          </a:xfrm>
          <a:prstGeom prst="rect">
            <a:avLst/>
          </a:prstGeom>
        </p:spPr>
        <p:txBody>
          <a:bodyPr vert="horz" wrap="square" lIns="0" tIns="15875" rIns="0" bIns="0" rtlCol="0">
            <a:spAutoFit/>
          </a:bodyPr>
          <a:lstStyle/>
          <a:p>
            <a:pPr>
              <a:spcBef>
                <a:spcPts val="125"/>
              </a:spcBef>
            </a:pPr>
            <a:r>
              <a:rPr sz="950" spc="-10" dirty="0">
                <a:latin typeface="Arial MT"/>
                <a:cs typeface="Arial MT"/>
              </a:rPr>
              <a:t>100</a:t>
            </a:r>
            <a:endParaRPr sz="950">
              <a:latin typeface="Arial MT"/>
              <a:cs typeface="Arial MT"/>
            </a:endParaRPr>
          </a:p>
        </p:txBody>
      </p:sp>
      <p:sp>
        <p:nvSpPr>
          <p:cNvPr id="19" name="object 19"/>
          <p:cNvSpPr txBox="1"/>
          <p:nvPr/>
        </p:nvSpPr>
        <p:spPr>
          <a:xfrm>
            <a:off x="3981418" y="3730675"/>
            <a:ext cx="337820" cy="162224"/>
          </a:xfrm>
          <a:prstGeom prst="rect">
            <a:avLst/>
          </a:prstGeom>
        </p:spPr>
        <p:txBody>
          <a:bodyPr vert="horz" wrap="square" lIns="0" tIns="15875" rIns="0" bIns="0" rtlCol="0">
            <a:spAutoFit/>
          </a:bodyPr>
          <a:lstStyle/>
          <a:p>
            <a:pPr>
              <a:spcBef>
                <a:spcPts val="125"/>
              </a:spcBef>
            </a:pPr>
            <a:r>
              <a:rPr sz="950" b="1" spc="20" dirty="0">
                <a:latin typeface="Arial"/>
                <a:cs typeface="Arial"/>
              </a:rPr>
              <a:t>log</a:t>
            </a:r>
            <a:r>
              <a:rPr sz="950" b="1" spc="-30" dirty="0">
                <a:latin typeface="Arial"/>
                <a:cs typeface="Arial"/>
              </a:rPr>
              <a:t> </a:t>
            </a:r>
            <a:r>
              <a:rPr sz="950" b="1" i="1" spc="15" dirty="0">
                <a:latin typeface="Arial"/>
                <a:cs typeface="Arial"/>
              </a:rPr>
              <a:t>w</a:t>
            </a:r>
            <a:endParaRPr sz="950">
              <a:latin typeface="Arial"/>
              <a:cs typeface="Arial"/>
            </a:endParaRPr>
          </a:p>
        </p:txBody>
      </p:sp>
      <p:sp>
        <p:nvSpPr>
          <p:cNvPr id="20" name="object 20"/>
          <p:cNvSpPr txBox="1"/>
          <p:nvPr/>
        </p:nvSpPr>
        <p:spPr>
          <a:xfrm>
            <a:off x="2189878" y="2541905"/>
            <a:ext cx="146194" cy="624205"/>
          </a:xfrm>
          <a:prstGeom prst="rect">
            <a:avLst/>
          </a:prstGeom>
        </p:spPr>
        <p:txBody>
          <a:bodyPr vert="vert270" wrap="square" lIns="0" tIns="3810" rIns="0" bIns="0" rtlCol="0">
            <a:spAutoFit/>
          </a:bodyPr>
          <a:lstStyle/>
          <a:p>
            <a:pPr marL="12700">
              <a:spcBef>
                <a:spcPts val="30"/>
              </a:spcBef>
            </a:pPr>
            <a:r>
              <a:rPr sz="950" b="1" spc="15" dirty="0">
                <a:latin typeface="Arial"/>
                <a:cs typeface="Arial"/>
              </a:rPr>
              <a:t>mag</a:t>
            </a:r>
            <a:r>
              <a:rPr sz="950" b="1" spc="5" dirty="0">
                <a:latin typeface="Arial"/>
                <a:cs typeface="Arial"/>
              </a:rPr>
              <a:t> </a:t>
            </a:r>
            <a:r>
              <a:rPr sz="950" b="1" spc="20" dirty="0">
                <a:latin typeface="Arial"/>
                <a:cs typeface="Arial"/>
              </a:rPr>
              <a:t>in</a:t>
            </a:r>
            <a:r>
              <a:rPr sz="950" b="1" spc="5" dirty="0">
                <a:latin typeface="Arial"/>
                <a:cs typeface="Arial"/>
              </a:rPr>
              <a:t> </a:t>
            </a:r>
            <a:r>
              <a:rPr sz="950" b="1" spc="10" dirty="0">
                <a:latin typeface="Arial"/>
                <a:cs typeface="Arial"/>
              </a:rPr>
              <a:t>db</a:t>
            </a:r>
            <a:endParaRPr sz="950">
              <a:latin typeface="Arial"/>
              <a:cs typeface="Arial"/>
            </a:endParaRPr>
          </a:p>
        </p:txBody>
      </p:sp>
      <p:sp>
        <p:nvSpPr>
          <p:cNvPr id="21" name="object 21"/>
          <p:cNvSpPr/>
          <p:nvPr/>
        </p:nvSpPr>
        <p:spPr>
          <a:xfrm>
            <a:off x="2028703" y="1267032"/>
            <a:ext cx="3591560" cy="2724150"/>
          </a:xfrm>
          <a:custGeom>
            <a:avLst/>
            <a:gdLst/>
            <a:ahLst/>
            <a:cxnLst/>
            <a:rect l="l" t="t" r="r" b="b"/>
            <a:pathLst>
              <a:path w="3591560" h="2724150">
                <a:moveTo>
                  <a:pt x="0" y="2723788"/>
                </a:moveTo>
                <a:lnTo>
                  <a:pt x="3591273" y="2723788"/>
                </a:lnTo>
                <a:lnTo>
                  <a:pt x="3591273" y="0"/>
                </a:lnTo>
                <a:lnTo>
                  <a:pt x="0" y="0"/>
                </a:lnTo>
                <a:lnTo>
                  <a:pt x="0" y="2723788"/>
                </a:lnTo>
                <a:close/>
              </a:path>
            </a:pathLst>
          </a:custGeom>
          <a:ln w="9495">
            <a:solidFill>
              <a:srgbClr val="000000"/>
            </a:solidFill>
          </a:ln>
        </p:spPr>
        <p:txBody>
          <a:bodyPr wrap="square" lIns="0" tIns="0" rIns="0" bIns="0" rtlCol="0"/>
          <a:lstStyle/>
          <a:p>
            <a:endParaRPr/>
          </a:p>
        </p:txBody>
      </p:sp>
      <p:grpSp>
        <p:nvGrpSpPr>
          <p:cNvPr id="22" name="object 22"/>
          <p:cNvGrpSpPr/>
          <p:nvPr/>
        </p:nvGrpSpPr>
        <p:grpSpPr>
          <a:xfrm>
            <a:off x="6056716" y="1332594"/>
            <a:ext cx="3956685" cy="2361565"/>
            <a:chOff x="4532715" y="1332593"/>
            <a:chExt cx="3956685" cy="2361565"/>
          </a:xfrm>
        </p:grpSpPr>
        <p:sp>
          <p:nvSpPr>
            <p:cNvPr id="23" name="object 23"/>
            <p:cNvSpPr/>
            <p:nvPr/>
          </p:nvSpPr>
          <p:spPr>
            <a:xfrm>
              <a:off x="4536842" y="13367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24" name="object 24"/>
            <p:cNvSpPr/>
            <p:nvPr/>
          </p:nvSpPr>
          <p:spPr>
            <a:xfrm>
              <a:off x="5125119" y="1842639"/>
              <a:ext cx="3282315" cy="1481455"/>
            </a:xfrm>
            <a:custGeom>
              <a:avLst/>
              <a:gdLst/>
              <a:ahLst/>
              <a:cxnLst/>
              <a:rect l="l" t="t" r="r" b="b"/>
              <a:pathLst>
                <a:path w="3282315" h="1481454">
                  <a:moveTo>
                    <a:pt x="0" y="1480861"/>
                  </a:moveTo>
                  <a:lnTo>
                    <a:pt x="3281765" y="1480861"/>
                  </a:lnTo>
                </a:path>
                <a:path w="3282315" h="1481454">
                  <a:moveTo>
                    <a:pt x="0" y="1299922"/>
                  </a:moveTo>
                  <a:lnTo>
                    <a:pt x="3281765" y="1299922"/>
                  </a:lnTo>
                </a:path>
                <a:path w="3282315" h="1481454">
                  <a:moveTo>
                    <a:pt x="0" y="1110509"/>
                  </a:moveTo>
                  <a:lnTo>
                    <a:pt x="3281765" y="1110509"/>
                  </a:lnTo>
                </a:path>
                <a:path w="3282315" h="1481454">
                  <a:moveTo>
                    <a:pt x="0" y="929570"/>
                  </a:moveTo>
                  <a:lnTo>
                    <a:pt x="3281765" y="929570"/>
                  </a:lnTo>
                </a:path>
                <a:path w="3282315" h="1481454">
                  <a:moveTo>
                    <a:pt x="0" y="559545"/>
                  </a:moveTo>
                  <a:lnTo>
                    <a:pt x="3281765" y="559545"/>
                  </a:lnTo>
                </a:path>
                <a:path w="3282315" h="1481454">
                  <a:moveTo>
                    <a:pt x="0" y="370078"/>
                  </a:moveTo>
                  <a:lnTo>
                    <a:pt x="3281765" y="370078"/>
                  </a:lnTo>
                </a:path>
                <a:path w="3282315" h="1481454">
                  <a:moveTo>
                    <a:pt x="0" y="189139"/>
                  </a:moveTo>
                  <a:lnTo>
                    <a:pt x="3281765" y="189139"/>
                  </a:lnTo>
                </a:path>
                <a:path w="3282315" h="1481454">
                  <a:moveTo>
                    <a:pt x="0" y="0"/>
                  </a:moveTo>
                  <a:lnTo>
                    <a:pt x="3281765" y="0"/>
                  </a:lnTo>
                </a:path>
              </a:pathLst>
            </a:custGeom>
            <a:ln w="8204">
              <a:solidFill>
                <a:srgbClr val="000000"/>
              </a:solidFill>
            </a:ln>
          </p:spPr>
          <p:txBody>
            <a:bodyPr wrap="square" lIns="0" tIns="0" rIns="0" bIns="0" rtlCol="0"/>
            <a:lstStyle/>
            <a:p>
              <a:endParaRPr/>
            </a:p>
          </p:txBody>
        </p:sp>
        <p:sp>
          <p:nvSpPr>
            <p:cNvPr id="25" name="object 25"/>
            <p:cNvSpPr/>
            <p:nvPr/>
          </p:nvSpPr>
          <p:spPr>
            <a:xfrm>
              <a:off x="5125119" y="1842639"/>
              <a:ext cx="3290570" cy="1481455"/>
            </a:xfrm>
            <a:custGeom>
              <a:avLst/>
              <a:gdLst/>
              <a:ahLst/>
              <a:cxnLst/>
              <a:rect l="l" t="t" r="r" b="b"/>
              <a:pathLst>
                <a:path w="3290570" h="1481454">
                  <a:moveTo>
                    <a:pt x="0" y="0"/>
                  </a:moveTo>
                  <a:lnTo>
                    <a:pt x="3281765" y="0"/>
                  </a:lnTo>
                </a:path>
                <a:path w="3290570" h="1481454">
                  <a:moveTo>
                    <a:pt x="3289973" y="0"/>
                  </a:moveTo>
                  <a:lnTo>
                    <a:pt x="3289973" y="1472661"/>
                  </a:lnTo>
                </a:path>
                <a:path w="3290570" h="1481454">
                  <a:moveTo>
                    <a:pt x="3289973" y="1480861"/>
                  </a:moveTo>
                  <a:lnTo>
                    <a:pt x="8208" y="1480861"/>
                  </a:lnTo>
                </a:path>
                <a:path w="3290570" h="1481454">
                  <a:moveTo>
                    <a:pt x="0" y="1480861"/>
                  </a:moveTo>
                  <a:lnTo>
                    <a:pt x="0" y="8199"/>
                  </a:lnTo>
                </a:path>
              </a:pathLst>
            </a:custGeom>
            <a:ln w="8204">
              <a:solidFill>
                <a:srgbClr val="808080"/>
              </a:solidFill>
            </a:ln>
          </p:spPr>
          <p:txBody>
            <a:bodyPr wrap="square" lIns="0" tIns="0" rIns="0" bIns="0" rtlCol="0"/>
            <a:lstStyle/>
            <a:p>
              <a:endParaRPr/>
            </a:p>
          </p:txBody>
        </p:sp>
        <p:sp>
          <p:nvSpPr>
            <p:cNvPr id="26" name="object 26"/>
            <p:cNvSpPr/>
            <p:nvPr/>
          </p:nvSpPr>
          <p:spPr>
            <a:xfrm>
              <a:off x="5092012" y="1842639"/>
              <a:ext cx="3323590" cy="1481455"/>
            </a:xfrm>
            <a:custGeom>
              <a:avLst/>
              <a:gdLst/>
              <a:ahLst/>
              <a:cxnLst/>
              <a:rect l="l" t="t" r="r" b="b"/>
              <a:pathLst>
                <a:path w="3323590" h="1481454">
                  <a:moveTo>
                    <a:pt x="33107" y="0"/>
                  </a:moveTo>
                  <a:lnTo>
                    <a:pt x="33107" y="1472661"/>
                  </a:lnTo>
                </a:path>
                <a:path w="3323590" h="1481454">
                  <a:moveTo>
                    <a:pt x="0" y="1480861"/>
                  </a:moveTo>
                  <a:lnTo>
                    <a:pt x="24899" y="1480861"/>
                  </a:lnTo>
                </a:path>
                <a:path w="3323590" h="1481454">
                  <a:moveTo>
                    <a:pt x="0" y="1299922"/>
                  </a:moveTo>
                  <a:lnTo>
                    <a:pt x="24899" y="1299922"/>
                  </a:lnTo>
                </a:path>
                <a:path w="3323590" h="1481454">
                  <a:moveTo>
                    <a:pt x="0" y="1110509"/>
                  </a:moveTo>
                  <a:lnTo>
                    <a:pt x="24899" y="1110509"/>
                  </a:lnTo>
                </a:path>
                <a:path w="3323590" h="1481454">
                  <a:moveTo>
                    <a:pt x="0" y="929570"/>
                  </a:moveTo>
                  <a:lnTo>
                    <a:pt x="24899" y="929570"/>
                  </a:lnTo>
                </a:path>
                <a:path w="3323590" h="1481454">
                  <a:moveTo>
                    <a:pt x="0" y="740485"/>
                  </a:moveTo>
                  <a:lnTo>
                    <a:pt x="24899" y="740485"/>
                  </a:lnTo>
                </a:path>
                <a:path w="3323590" h="1481454">
                  <a:moveTo>
                    <a:pt x="0" y="559545"/>
                  </a:moveTo>
                  <a:lnTo>
                    <a:pt x="24899" y="559545"/>
                  </a:lnTo>
                </a:path>
                <a:path w="3323590" h="1481454">
                  <a:moveTo>
                    <a:pt x="0" y="370078"/>
                  </a:moveTo>
                  <a:lnTo>
                    <a:pt x="24899" y="370078"/>
                  </a:lnTo>
                </a:path>
                <a:path w="3323590" h="1481454">
                  <a:moveTo>
                    <a:pt x="0" y="189139"/>
                  </a:moveTo>
                  <a:lnTo>
                    <a:pt x="24899" y="189139"/>
                  </a:lnTo>
                </a:path>
                <a:path w="3323590" h="1481454">
                  <a:moveTo>
                    <a:pt x="0" y="0"/>
                  </a:moveTo>
                  <a:lnTo>
                    <a:pt x="24899" y="0"/>
                  </a:lnTo>
                </a:path>
                <a:path w="3323590" h="1481454">
                  <a:moveTo>
                    <a:pt x="33107" y="740485"/>
                  </a:moveTo>
                  <a:lnTo>
                    <a:pt x="3314872" y="740485"/>
                  </a:lnTo>
                </a:path>
                <a:path w="3323590" h="1481454">
                  <a:moveTo>
                    <a:pt x="33107" y="773284"/>
                  </a:moveTo>
                  <a:lnTo>
                    <a:pt x="33107" y="748685"/>
                  </a:lnTo>
                </a:path>
                <a:path w="3323590" h="1481454">
                  <a:moveTo>
                    <a:pt x="855601" y="773284"/>
                  </a:moveTo>
                  <a:lnTo>
                    <a:pt x="855601" y="748685"/>
                  </a:lnTo>
                </a:path>
                <a:path w="3323590" h="1481454">
                  <a:moveTo>
                    <a:pt x="1678094" y="773284"/>
                  </a:moveTo>
                  <a:lnTo>
                    <a:pt x="1678094" y="748685"/>
                  </a:lnTo>
                </a:path>
                <a:path w="3323590" h="1481454">
                  <a:moveTo>
                    <a:pt x="2500587" y="773284"/>
                  </a:moveTo>
                  <a:lnTo>
                    <a:pt x="2500587" y="748685"/>
                  </a:lnTo>
                </a:path>
                <a:path w="3323590" h="1481454">
                  <a:moveTo>
                    <a:pt x="3323081" y="773284"/>
                  </a:moveTo>
                  <a:lnTo>
                    <a:pt x="3323081" y="748685"/>
                  </a:lnTo>
                </a:path>
              </a:pathLst>
            </a:custGeom>
            <a:ln w="8204">
              <a:solidFill>
                <a:srgbClr val="000000"/>
              </a:solidFill>
            </a:ln>
          </p:spPr>
          <p:txBody>
            <a:bodyPr wrap="square" lIns="0" tIns="0" rIns="0" bIns="0" rtlCol="0"/>
            <a:lstStyle/>
            <a:p>
              <a:endParaRPr/>
            </a:p>
          </p:txBody>
        </p:sp>
        <p:sp>
          <p:nvSpPr>
            <p:cNvPr id="27" name="object 27"/>
            <p:cNvSpPr/>
            <p:nvPr/>
          </p:nvSpPr>
          <p:spPr>
            <a:xfrm>
              <a:off x="5536366" y="2583125"/>
              <a:ext cx="2459355" cy="740410"/>
            </a:xfrm>
            <a:custGeom>
              <a:avLst/>
              <a:gdLst/>
              <a:ahLst/>
              <a:cxnLst/>
              <a:rect l="l" t="t" r="r" b="b"/>
              <a:pathLst>
                <a:path w="2459354" h="740410">
                  <a:moveTo>
                    <a:pt x="0" y="0"/>
                  </a:moveTo>
                  <a:lnTo>
                    <a:pt x="814339" y="370024"/>
                  </a:lnTo>
                </a:path>
                <a:path w="2459354" h="740410">
                  <a:moveTo>
                    <a:pt x="822548" y="370024"/>
                  </a:moveTo>
                  <a:lnTo>
                    <a:pt x="1636832" y="740376"/>
                  </a:lnTo>
                </a:path>
                <a:path w="2459354" h="740410">
                  <a:moveTo>
                    <a:pt x="1645041" y="740376"/>
                  </a:moveTo>
                  <a:lnTo>
                    <a:pt x="2459216" y="740376"/>
                  </a:lnTo>
                </a:path>
              </a:pathLst>
            </a:custGeom>
            <a:ln w="8204">
              <a:solidFill>
                <a:srgbClr val="FF0000"/>
              </a:solidFill>
            </a:ln>
          </p:spPr>
          <p:txBody>
            <a:bodyPr wrap="square" lIns="0" tIns="0" rIns="0" bIns="0" rtlCol="0"/>
            <a:lstStyle/>
            <a:p>
              <a:endParaRPr/>
            </a:p>
          </p:txBody>
        </p:sp>
        <p:sp>
          <p:nvSpPr>
            <p:cNvPr id="28" name="object 28"/>
            <p:cNvSpPr/>
            <p:nvPr/>
          </p:nvSpPr>
          <p:spPr>
            <a:xfrm>
              <a:off x="5511467" y="2558526"/>
              <a:ext cx="49530" cy="49530"/>
            </a:xfrm>
            <a:custGeom>
              <a:avLst/>
              <a:gdLst/>
              <a:ahLst/>
              <a:cxnLst/>
              <a:rect l="l" t="t" r="r" b="b"/>
              <a:pathLst>
                <a:path w="49529" h="49530">
                  <a:moveTo>
                    <a:pt x="24899" y="0"/>
                  </a:moveTo>
                  <a:lnTo>
                    <a:pt x="0" y="24599"/>
                  </a:lnTo>
                  <a:lnTo>
                    <a:pt x="24899" y="49198"/>
                  </a:lnTo>
                  <a:lnTo>
                    <a:pt x="49524" y="24599"/>
                  </a:lnTo>
                  <a:lnTo>
                    <a:pt x="24899" y="0"/>
                  </a:lnTo>
                  <a:close/>
                </a:path>
              </a:pathLst>
            </a:custGeom>
            <a:solidFill>
              <a:srgbClr val="000080"/>
            </a:solidFill>
          </p:spPr>
          <p:txBody>
            <a:bodyPr wrap="square" lIns="0" tIns="0" rIns="0" bIns="0" rtlCol="0"/>
            <a:lstStyle/>
            <a:p>
              <a:endParaRPr/>
            </a:p>
          </p:txBody>
        </p:sp>
        <p:sp>
          <p:nvSpPr>
            <p:cNvPr id="29" name="object 29"/>
            <p:cNvSpPr/>
            <p:nvPr/>
          </p:nvSpPr>
          <p:spPr>
            <a:xfrm>
              <a:off x="5511467" y="2558526"/>
              <a:ext cx="49530" cy="49530"/>
            </a:xfrm>
            <a:custGeom>
              <a:avLst/>
              <a:gdLst/>
              <a:ahLst/>
              <a:cxnLst/>
              <a:rect l="l" t="t" r="r" b="b"/>
              <a:pathLst>
                <a:path w="49529" h="49530">
                  <a:moveTo>
                    <a:pt x="24899" y="0"/>
                  </a:moveTo>
                  <a:lnTo>
                    <a:pt x="49524" y="24599"/>
                  </a:lnTo>
                  <a:lnTo>
                    <a:pt x="24899" y="49198"/>
                  </a:lnTo>
                  <a:lnTo>
                    <a:pt x="0" y="24599"/>
                  </a:lnTo>
                  <a:lnTo>
                    <a:pt x="24899" y="0"/>
                  </a:lnTo>
                  <a:close/>
                </a:path>
              </a:pathLst>
            </a:custGeom>
            <a:ln w="8204">
              <a:solidFill>
                <a:srgbClr val="000080"/>
              </a:solidFill>
            </a:ln>
          </p:spPr>
          <p:txBody>
            <a:bodyPr wrap="square" lIns="0" tIns="0" rIns="0" bIns="0" rtlCol="0"/>
            <a:lstStyle/>
            <a:p>
              <a:endParaRPr/>
            </a:p>
          </p:txBody>
        </p:sp>
        <p:sp>
          <p:nvSpPr>
            <p:cNvPr id="30" name="object 30"/>
            <p:cNvSpPr/>
            <p:nvPr/>
          </p:nvSpPr>
          <p:spPr>
            <a:xfrm>
              <a:off x="6334288" y="2928550"/>
              <a:ext cx="49530" cy="49530"/>
            </a:xfrm>
            <a:custGeom>
              <a:avLst/>
              <a:gdLst/>
              <a:ahLst/>
              <a:cxnLst/>
              <a:rect l="l" t="t" r="r" b="b"/>
              <a:pathLst>
                <a:path w="49529" h="49530">
                  <a:moveTo>
                    <a:pt x="24625" y="0"/>
                  </a:moveTo>
                  <a:lnTo>
                    <a:pt x="0" y="24599"/>
                  </a:lnTo>
                  <a:lnTo>
                    <a:pt x="24625" y="49471"/>
                  </a:lnTo>
                  <a:lnTo>
                    <a:pt x="49251" y="24599"/>
                  </a:lnTo>
                  <a:lnTo>
                    <a:pt x="24625" y="0"/>
                  </a:lnTo>
                  <a:close/>
                </a:path>
              </a:pathLst>
            </a:custGeom>
            <a:solidFill>
              <a:srgbClr val="000080"/>
            </a:solidFill>
          </p:spPr>
          <p:txBody>
            <a:bodyPr wrap="square" lIns="0" tIns="0" rIns="0" bIns="0" rtlCol="0"/>
            <a:lstStyle/>
            <a:p>
              <a:endParaRPr/>
            </a:p>
          </p:txBody>
        </p:sp>
        <p:sp>
          <p:nvSpPr>
            <p:cNvPr id="31" name="object 31"/>
            <p:cNvSpPr/>
            <p:nvPr/>
          </p:nvSpPr>
          <p:spPr>
            <a:xfrm>
              <a:off x="6334288" y="2928550"/>
              <a:ext cx="49530" cy="49530"/>
            </a:xfrm>
            <a:custGeom>
              <a:avLst/>
              <a:gdLst/>
              <a:ahLst/>
              <a:cxnLst/>
              <a:rect l="l" t="t" r="r" b="b"/>
              <a:pathLst>
                <a:path w="49529" h="49530">
                  <a:moveTo>
                    <a:pt x="24625" y="0"/>
                  </a:moveTo>
                  <a:lnTo>
                    <a:pt x="49251" y="24599"/>
                  </a:lnTo>
                  <a:lnTo>
                    <a:pt x="24625" y="49471"/>
                  </a:lnTo>
                  <a:lnTo>
                    <a:pt x="0" y="24599"/>
                  </a:lnTo>
                  <a:lnTo>
                    <a:pt x="24625" y="0"/>
                  </a:lnTo>
                  <a:close/>
                </a:path>
              </a:pathLst>
            </a:custGeom>
            <a:ln w="8204">
              <a:solidFill>
                <a:srgbClr val="000080"/>
              </a:solidFill>
            </a:ln>
          </p:spPr>
          <p:txBody>
            <a:bodyPr wrap="square" lIns="0" tIns="0" rIns="0" bIns="0" rtlCol="0"/>
            <a:lstStyle/>
            <a:p>
              <a:endParaRPr/>
            </a:p>
          </p:txBody>
        </p:sp>
        <p:sp>
          <p:nvSpPr>
            <p:cNvPr id="32" name="object 32"/>
            <p:cNvSpPr/>
            <p:nvPr/>
          </p:nvSpPr>
          <p:spPr>
            <a:xfrm>
              <a:off x="7156782" y="3298902"/>
              <a:ext cx="49530" cy="45720"/>
            </a:xfrm>
            <a:custGeom>
              <a:avLst/>
              <a:gdLst/>
              <a:ahLst/>
              <a:cxnLst/>
              <a:rect l="l" t="t" r="r" b="b"/>
              <a:pathLst>
                <a:path w="49529" h="45720">
                  <a:moveTo>
                    <a:pt x="24625" y="0"/>
                  </a:moveTo>
                  <a:lnTo>
                    <a:pt x="0" y="24599"/>
                  </a:lnTo>
                  <a:lnTo>
                    <a:pt x="20521" y="45098"/>
                  </a:lnTo>
                  <a:lnTo>
                    <a:pt x="28729" y="45098"/>
                  </a:lnTo>
                  <a:lnTo>
                    <a:pt x="49251" y="24599"/>
                  </a:lnTo>
                  <a:lnTo>
                    <a:pt x="24625" y="0"/>
                  </a:lnTo>
                  <a:close/>
                </a:path>
              </a:pathLst>
            </a:custGeom>
            <a:solidFill>
              <a:srgbClr val="000080"/>
            </a:solidFill>
          </p:spPr>
          <p:txBody>
            <a:bodyPr wrap="square" lIns="0" tIns="0" rIns="0" bIns="0" rtlCol="0"/>
            <a:lstStyle/>
            <a:p>
              <a:endParaRPr/>
            </a:p>
          </p:txBody>
        </p:sp>
        <p:sp>
          <p:nvSpPr>
            <p:cNvPr id="33" name="object 33"/>
            <p:cNvSpPr/>
            <p:nvPr/>
          </p:nvSpPr>
          <p:spPr>
            <a:xfrm>
              <a:off x="7156782" y="3298902"/>
              <a:ext cx="49530" cy="45720"/>
            </a:xfrm>
            <a:custGeom>
              <a:avLst/>
              <a:gdLst/>
              <a:ahLst/>
              <a:cxnLst/>
              <a:rect l="l" t="t" r="r" b="b"/>
              <a:pathLst>
                <a:path w="49529" h="45720">
                  <a:moveTo>
                    <a:pt x="24625" y="0"/>
                  </a:moveTo>
                  <a:lnTo>
                    <a:pt x="49251" y="24599"/>
                  </a:lnTo>
                  <a:lnTo>
                    <a:pt x="28729" y="45098"/>
                  </a:lnTo>
                  <a:lnTo>
                    <a:pt x="20521" y="45098"/>
                  </a:lnTo>
                  <a:lnTo>
                    <a:pt x="0" y="24599"/>
                  </a:lnTo>
                  <a:lnTo>
                    <a:pt x="24625" y="0"/>
                  </a:lnTo>
                </a:path>
              </a:pathLst>
            </a:custGeom>
            <a:ln w="8203">
              <a:solidFill>
                <a:srgbClr val="000080"/>
              </a:solidFill>
            </a:ln>
          </p:spPr>
          <p:txBody>
            <a:bodyPr wrap="square" lIns="0" tIns="0" rIns="0" bIns="0" rtlCol="0"/>
            <a:lstStyle/>
            <a:p>
              <a:endParaRPr/>
            </a:p>
          </p:txBody>
        </p:sp>
        <p:sp>
          <p:nvSpPr>
            <p:cNvPr id="34" name="object 34"/>
            <p:cNvSpPr/>
            <p:nvPr/>
          </p:nvSpPr>
          <p:spPr>
            <a:xfrm>
              <a:off x="7979166" y="3298902"/>
              <a:ext cx="49530" cy="45720"/>
            </a:xfrm>
            <a:custGeom>
              <a:avLst/>
              <a:gdLst/>
              <a:ahLst/>
              <a:cxnLst/>
              <a:rect l="l" t="t" r="r" b="b"/>
              <a:pathLst>
                <a:path w="49529" h="45720">
                  <a:moveTo>
                    <a:pt x="24625" y="0"/>
                  </a:moveTo>
                  <a:lnTo>
                    <a:pt x="0" y="24599"/>
                  </a:lnTo>
                  <a:lnTo>
                    <a:pt x="20521" y="45098"/>
                  </a:lnTo>
                  <a:lnTo>
                    <a:pt x="28729" y="45098"/>
                  </a:lnTo>
                  <a:lnTo>
                    <a:pt x="49251" y="24599"/>
                  </a:lnTo>
                  <a:lnTo>
                    <a:pt x="24625" y="0"/>
                  </a:lnTo>
                  <a:close/>
                </a:path>
              </a:pathLst>
            </a:custGeom>
            <a:solidFill>
              <a:srgbClr val="000080"/>
            </a:solidFill>
          </p:spPr>
          <p:txBody>
            <a:bodyPr wrap="square" lIns="0" tIns="0" rIns="0" bIns="0" rtlCol="0"/>
            <a:lstStyle/>
            <a:p>
              <a:endParaRPr/>
            </a:p>
          </p:txBody>
        </p:sp>
        <p:sp>
          <p:nvSpPr>
            <p:cNvPr id="35" name="object 35"/>
            <p:cNvSpPr/>
            <p:nvPr/>
          </p:nvSpPr>
          <p:spPr>
            <a:xfrm>
              <a:off x="7979166" y="3298902"/>
              <a:ext cx="49530" cy="45720"/>
            </a:xfrm>
            <a:custGeom>
              <a:avLst/>
              <a:gdLst/>
              <a:ahLst/>
              <a:cxnLst/>
              <a:rect l="l" t="t" r="r" b="b"/>
              <a:pathLst>
                <a:path w="49529" h="45720">
                  <a:moveTo>
                    <a:pt x="24625" y="0"/>
                  </a:moveTo>
                  <a:lnTo>
                    <a:pt x="49251" y="24599"/>
                  </a:lnTo>
                  <a:lnTo>
                    <a:pt x="28729" y="45098"/>
                  </a:lnTo>
                  <a:lnTo>
                    <a:pt x="20521" y="45098"/>
                  </a:lnTo>
                  <a:lnTo>
                    <a:pt x="0" y="24599"/>
                  </a:lnTo>
                  <a:lnTo>
                    <a:pt x="24625" y="0"/>
                  </a:lnTo>
                </a:path>
              </a:pathLst>
            </a:custGeom>
            <a:ln w="8203">
              <a:solidFill>
                <a:srgbClr val="000080"/>
              </a:solidFill>
            </a:ln>
          </p:spPr>
          <p:txBody>
            <a:bodyPr wrap="square" lIns="0" tIns="0" rIns="0" bIns="0" rtlCol="0"/>
            <a:lstStyle/>
            <a:p>
              <a:endParaRPr/>
            </a:p>
          </p:txBody>
        </p:sp>
      </p:grpSp>
      <p:sp>
        <p:nvSpPr>
          <p:cNvPr id="36" name="object 36"/>
          <p:cNvSpPr txBox="1"/>
          <p:nvPr/>
        </p:nvSpPr>
        <p:spPr>
          <a:xfrm>
            <a:off x="7006738" y="1406072"/>
            <a:ext cx="2074545" cy="171201"/>
          </a:xfrm>
          <a:prstGeom prst="rect">
            <a:avLst/>
          </a:prstGeom>
        </p:spPr>
        <p:txBody>
          <a:bodyPr vert="horz" wrap="square" lIns="0" tIns="17145" rIns="0" bIns="0" rtlCol="0">
            <a:spAutoFit/>
          </a:bodyPr>
          <a:lstStyle/>
          <a:p>
            <a:pPr>
              <a:spcBef>
                <a:spcPts val="135"/>
              </a:spcBef>
            </a:pPr>
            <a:r>
              <a:rPr sz="1000" b="1" spc="25" dirty="0">
                <a:latin typeface="Arial"/>
                <a:cs typeface="Arial"/>
              </a:rPr>
              <a:t>second</a:t>
            </a:r>
            <a:r>
              <a:rPr sz="1000" b="1" spc="-20" dirty="0">
                <a:latin typeface="Arial"/>
                <a:cs typeface="Arial"/>
              </a:rPr>
              <a:t> </a:t>
            </a:r>
            <a:r>
              <a:rPr sz="1000" b="1" spc="20" dirty="0">
                <a:latin typeface="Arial"/>
                <a:cs typeface="Arial"/>
              </a:rPr>
              <a:t>order</a:t>
            </a:r>
            <a:r>
              <a:rPr sz="1000" b="1" spc="-50" dirty="0">
                <a:latin typeface="Arial"/>
                <a:cs typeface="Arial"/>
              </a:rPr>
              <a:t> </a:t>
            </a:r>
            <a:r>
              <a:rPr sz="1000" b="1" spc="5" dirty="0">
                <a:latin typeface="Arial"/>
                <a:cs typeface="Arial"/>
              </a:rPr>
              <a:t>term-</a:t>
            </a:r>
            <a:r>
              <a:rPr sz="1000" b="1" spc="-50" dirty="0">
                <a:latin typeface="Arial"/>
                <a:cs typeface="Arial"/>
              </a:rPr>
              <a:t> </a:t>
            </a:r>
            <a:r>
              <a:rPr sz="1000" b="1" spc="15" dirty="0">
                <a:latin typeface="Arial"/>
                <a:cs typeface="Arial"/>
              </a:rPr>
              <a:t>complex</a:t>
            </a:r>
            <a:r>
              <a:rPr sz="1000" b="1" spc="-25" dirty="0">
                <a:latin typeface="Arial"/>
                <a:cs typeface="Arial"/>
              </a:rPr>
              <a:t> </a:t>
            </a:r>
            <a:r>
              <a:rPr sz="1000" b="1" spc="15" dirty="0">
                <a:latin typeface="Arial"/>
                <a:cs typeface="Arial"/>
              </a:rPr>
              <a:t>pole</a:t>
            </a:r>
            <a:endParaRPr sz="1000">
              <a:latin typeface="Arial"/>
              <a:cs typeface="Arial"/>
            </a:endParaRPr>
          </a:p>
        </p:txBody>
      </p:sp>
      <p:sp>
        <p:nvSpPr>
          <p:cNvPr id="37" name="object 37"/>
          <p:cNvSpPr txBox="1"/>
          <p:nvPr/>
        </p:nvSpPr>
        <p:spPr>
          <a:xfrm>
            <a:off x="6356897" y="1698910"/>
            <a:ext cx="220979" cy="1696085"/>
          </a:xfrm>
          <a:prstGeom prst="rect">
            <a:avLst/>
          </a:prstGeom>
        </p:spPr>
        <p:txBody>
          <a:bodyPr vert="horz" wrap="square" lIns="0" tIns="72390" rIns="0" bIns="0" rtlCol="0">
            <a:spAutoFit/>
          </a:bodyPr>
          <a:lstStyle/>
          <a:p>
            <a:pPr marR="6985" algn="r">
              <a:spcBef>
                <a:spcPts val="570"/>
              </a:spcBef>
            </a:pPr>
            <a:r>
              <a:rPr sz="850" spc="-25" dirty="0">
                <a:latin typeface="Arial MT"/>
                <a:cs typeface="Arial MT"/>
              </a:rPr>
              <a:t>180</a:t>
            </a:r>
            <a:endParaRPr sz="850">
              <a:latin typeface="Arial MT"/>
              <a:cs typeface="Arial MT"/>
            </a:endParaRPr>
          </a:p>
          <a:p>
            <a:pPr marR="6985" algn="r">
              <a:spcBef>
                <a:spcPts val="470"/>
              </a:spcBef>
            </a:pPr>
            <a:r>
              <a:rPr sz="850" spc="-25" dirty="0">
                <a:latin typeface="Arial MT"/>
                <a:cs typeface="Arial MT"/>
              </a:rPr>
              <a:t>135</a:t>
            </a:r>
            <a:endParaRPr sz="850">
              <a:latin typeface="Arial MT"/>
              <a:cs typeface="Arial MT"/>
            </a:endParaRPr>
          </a:p>
          <a:p>
            <a:pPr marR="6985" algn="r">
              <a:spcBef>
                <a:spcPts val="405"/>
              </a:spcBef>
            </a:pPr>
            <a:r>
              <a:rPr sz="850" spc="-25" dirty="0">
                <a:latin typeface="Arial MT"/>
                <a:cs typeface="Arial MT"/>
              </a:rPr>
              <a:t>90</a:t>
            </a:r>
            <a:endParaRPr sz="850">
              <a:latin typeface="Arial MT"/>
              <a:cs typeface="Arial MT"/>
            </a:endParaRPr>
          </a:p>
          <a:p>
            <a:pPr marR="6985" algn="r">
              <a:spcBef>
                <a:spcPts val="470"/>
              </a:spcBef>
            </a:pPr>
            <a:r>
              <a:rPr sz="850" spc="-25" dirty="0">
                <a:latin typeface="Arial MT"/>
                <a:cs typeface="Arial MT"/>
              </a:rPr>
              <a:t>45</a:t>
            </a:r>
            <a:endParaRPr sz="850">
              <a:latin typeface="Arial MT"/>
              <a:cs typeface="Arial MT"/>
            </a:endParaRPr>
          </a:p>
          <a:p>
            <a:pPr marR="5080" algn="r">
              <a:spcBef>
                <a:spcPts val="405"/>
              </a:spcBef>
            </a:pPr>
            <a:r>
              <a:rPr sz="850" spc="-5" dirty="0">
                <a:latin typeface="Arial MT"/>
                <a:cs typeface="Arial MT"/>
              </a:rPr>
              <a:t>0</a:t>
            </a:r>
            <a:endParaRPr sz="850">
              <a:latin typeface="Arial MT"/>
              <a:cs typeface="Arial MT"/>
            </a:endParaRPr>
          </a:p>
          <a:p>
            <a:pPr marR="5080" algn="r">
              <a:spcBef>
                <a:spcPts val="470"/>
              </a:spcBef>
            </a:pPr>
            <a:r>
              <a:rPr sz="850" spc="-20" dirty="0">
                <a:latin typeface="Arial MT"/>
                <a:cs typeface="Arial MT"/>
              </a:rPr>
              <a:t>-45</a:t>
            </a:r>
            <a:endParaRPr sz="850">
              <a:latin typeface="Arial MT"/>
              <a:cs typeface="Arial MT"/>
            </a:endParaRPr>
          </a:p>
          <a:p>
            <a:pPr marR="5080" algn="r">
              <a:spcBef>
                <a:spcPts val="405"/>
              </a:spcBef>
            </a:pPr>
            <a:r>
              <a:rPr sz="850" spc="-20" dirty="0">
                <a:latin typeface="Arial MT"/>
                <a:cs typeface="Arial MT"/>
              </a:rPr>
              <a:t>-90</a:t>
            </a:r>
            <a:endParaRPr sz="850">
              <a:latin typeface="Arial MT"/>
              <a:cs typeface="Arial MT"/>
            </a:endParaRPr>
          </a:p>
          <a:p>
            <a:pPr marR="5080" algn="r">
              <a:spcBef>
                <a:spcPts val="470"/>
              </a:spcBef>
            </a:pPr>
            <a:r>
              <a:rPr sz="850" spc="-30" dirty="0">
                <a:latin typeface="Arial MT"/>
                <a:cs typeface="Arial MT"/>
              </a:rPr>
              <a:t>-</a:t>
            </a:r>
            <a:r>
              <a:rPr sz="850" spc="-25" dirty="0">
                <a:latin typeface="Arial MT"/>
                <a:cs typeface="Arial MT"/>
              </a:rPr>
              <a:t>13</a:t>
            </a:r>
            <a:r>
              <a:rPr sz="850" spc="-5" dirty="0">
                <a:latin typeface="Arial MT"/>
                <a:cs typeface="Arial MT"/>
              </a:rPr>
              <a:t>5</a:t>
            </a:r>
            <a:endParaRPr sz="850">
              <a:latin typeface="Arial MT"/>
              <a:cs typeface="Arial MT"/>
            </a:endParaRPr>
          </a:p>
          <a:p>
            <a:pPr marR="5080" algn="r">
              <a:spcBef>
                <a:spcPts val="405"/>
              </a:spcBef>
            </a:pPr>
            <a:r>
              <a:rPr sz="850" spc="-30" dirty="0">
                <a:latin typeface="Arial MT"/>
                <a:cs typeface="Arial MT"/>
              </a:rPr>
              <a:t>-</a:t>
            </a:r>
            <a:r>
              <a:rPr sz="850" spc="-25" dirty="0">
                <a:latin typeface="Arial MT"/>
                <a:cs typeface="Arial MT"/>
              </a:rPr>
              <a:t>18</a:t>
            </a:r>
            <a:r>
              <a:rPr sz="850" spc="-5" dirty="0">
                <a:latin typeface="Arial MT"/>
                <a:cs typeface="Arial MT"/>
              </a:rPr>
              <a:t>0</a:t>
            </a:r>
            <a:endParaRPr sz="850">
              <a:latin typeface="Arial MT"/>
              <a:cs typeface="Arial MT"/>
            </a:endParaRPr>
          </a:p>
        </p:txBody>
      </p:sp>
      <p:sp>
        <p:nvSpPr>
          <p:cNvPr id="38" name="object 38"/>
          <p:cNvSpPr txBox="1"/>
          <p:nvPr/>
        </p:nvSpPr>
        <p:spPr>
          <a:xfrm>
            <a:off x="6982111" y="2656741"/>
            <a:ext cx="16256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0</a:t>
            </a:r>
            <a:r>
              <a:rPr sz="850" spc="15" dirty="0">
                <a:latin typeface="Arial MT"/>
                <a:cs typeface="Arial MT"/>
              </a:rPr>
              <a:t>.</a:t>
            </a:r>
            <a:r>
              <a:rPr sz="850" spc="-5" dirty="0">
                <a:latin typeface="Arial MT"/>
                <a:cs typeface="Arial MT"/>
              </a:rPr>
              <a:t>1</a:t>
            </a:r>
            <a:endParaRPr sz="850">
              <a:latin typeface="Arial MT"/>
              <a:cs typeface="Arial MT"/>
            </a:endParaRPr>
          </a:p>
        </p:txBody>
      </p:sp>
      <p:sp>
        <p:nvSpPr>
          <p:cNvPr id="39" name="object 39"/>
          <p:cNvSpPr txBox="1"/>
          <p:nvPr/>
        </p:nvSpPr>
        <p:spPr>
          <a:xfrm>
            <a:off x="7854129" y="2656741"/>
            <a:ext cx="72390" cy="142347"/>
          </a:xfrm>
          <a:prstGeom prst="rect">
            <a:avLst/>
          </a:prstGeom>
        </p:spPr>
        <p:txBody>
          <a:bodyPr vert="horz" wrap="square" lIns="0" tIns="11430" rIns="0" bIns="0" rtlCol="0">
            <a:spAutoFit/>
          </a:bodyPr>
          <a:lstStyle/>
          <a:p>
            <a:pPr>
              <a:spcBef>
                <a:spcPts val="90"/>
              </a:spcBef>
            </a:pPr>
            <a:r>
              <a:rPr sz="850" spc="-5" dirty="0">
                <a:latin typeface="Arial MT"/>
                <a:cs typeface="Arial MT"/>
              </a:rPr>
              <a:t>1</a:t>
            </a:r>
            <a:endParaRPr sz="850">
              <a:latin typeface="Arial MT"/>
              <a:cs typeface="Arial MT"/>
            </a:endParaRPr>
          </a:p>
        </p:txBody>
      </p:sp>
      <p:sp>
        <p:nvSpPr>
          <p:cNvPr id="40" name="object 40"/>
          <p:cNvSpPr txBox="1"/>
          <p:nvPr/>
        </p:nvSpPr>
        <p:spPr>
          <a:xfrm>
            <a:off x="8643461" y="2656741"/>
            <a:ext cx="127635"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a:t>
            </a:r>
            <a:endParaRPr sz="850">
              <a:latin typeface="Arial MT"/>
              <a:cs typeface="Arial MT"/>
            </a:endParaRPr>
          </a:p>
        </p:txBody>
      </p:sp>
      <p:sp>
        <p:nvSpPr>
          <p:cNvPr id="41" name="object 41"/>
          <p:cNvSpPr txBox="1"/>
          <p:nvPr/>
        </p:nvSpPr>
        <p:spPr>
          <a:xfrm>
            <a:off x="9441438" y="2656741"/>
            <a:ext cx="185420" cy="142347"/>
          </a:xfrm>
          <a:prstGeom prst="rect">
            <a:avLst/>
          </a:prstGeom>
        </p:spPr>
        <p:txBody>
          <a:bodyPr vert="horz" wrap="square" lIns="0" tIns="11430" rIns="0" bIns="0" rtlCol="0">
            <a:spAutoFit/>
          </a:bodyPr>
          <a:lstStyle/>
          <a:p>
            <a:pPr>
              <a:spcBef>
                <a:spcPts val="90"/>
              </a:spcBef>
            </a:pPr>
            <a:r>
              <a:rPr sz="850" spc="-25" dirty="0">
                <a:latin typeface="Arial MT"/>
                <a:cs typeface="Arial MT"/>
              </a:rPr>
              <a:t>100</a:t>
            </a:r>
            <a:endParaRPr sz="850">
              <a:latin typeface="Arial MT"/>
              <a:cs typeface="Arial MT"/>
            </a:endParaRPr>
          </a:p>
        </p:txBody>
      </p:sp>
      <p:sp>
        <p:nvSpPr>
          <p:cNvPr id="42" name="object 42"/>
          <p:cNvSpPr txBox="1"/>
          <p:nvPr/>
        </p:nvSpPr>
        <p:spPr>
          <a:xfrm>
            <a:off x="8150184" y="3422044"/>
            <a:ext cx="292735" cy="142347"/>
          </a:xfrm>
          <a:prstGeom prst="rect">
            <a:avLst/>
          </a:prstGeom>
        </p:spPr>
        <p:txBody>
          <a:bodyPr vert="horz" wrap="square" lIns="0" tIns="11430" rIns="0" bIns="0" rtlCol="0">
            <a:spAutoFit/>
          </a:bodyPr>
          <a:lstStyle/>
          <a:p>
            <a:pPr>
              <a:spcBef>
                <a:spcPts val="90"/>
              </a:spcBef>
            </a:pPr>
            <a:r>
              <a:rPr sz="850" b="1" dirty="0">
                <a:latin typeface="Arial"/>
                <a:cs typeface="Arial"/>
              </a:rPr>
              <a:t>log</a:t>
            </a:r>
            <a:r>
              <a:rPr sz="850" b="1" spc="-40" dirty="0">
                <a:latin typeface="Arial"/>
                <a:cs typeface="Arial"/>
              </a:rPr>
              <a:t> </a:t>
            </a:r>
            <a:r>
              <a:rPr sz="850" b="1" spc="-10" dirty="0">
                <a:latin typeface="Arial"/>
                <a:cs typeface="Arial"/>
              </a:rPr>
              <a:t>w</a:t>
            </a:r>
            <a:endParaRPr sz="850">
              <a:latin typeface="Arial"/>
              <a:cs typeface="Arial"/>
            </a:endParaRPr>
          </a:p>
        </p:txBody>
      </p:sp>
      <p:sp>
        <p:nvSpPr>
          <p:cNvPr id="43" name="object 43"/>
          <p:cNvSpPr txBox="1"/>
          <p:nvPr/>
        </p:nvSpPr>
        <p:spPr>
          <a:xfrm>
            <a:off x="6165262" y="2098681"/>
            <a:ext cx="130805" cy="995044"/>
          </a:xfrm>
          <a:prstGeom prst="rect">
            <a:avLst/>
          </a:prstGeom>
        </p:spPr>
        <p:txBody>
          <a:bodyPr vert="vert270" wrap="square" lIns="0" tIns="1270" rIns="0" bIns="0" rtlCol="0">
            <a:spAutoFit/>
          </a:bodyPr>
          <a:lstStyle/>
          <a:p>
            <a:pPr marL="12700">
              <a:spcBef>
                <a:spcPts val="10"/>
              </a:spcBef>
            </a:pPr>
            <a:r>
              <a:rPr sz="850" b="1" spc="-15" dirty="0">
                <a:latin typeface="Arial"/>
                <a:cs typeface="Arial"/>
              </a:rPr>
              <a:t>phase </a:t>
            </a:r>
            <a:r>
              <a:rPr sz="850" b="1" spc="-5" dirty="0">
                <a:latin typeface="Arial"/>
                <a:cs typeface="Arial"/>
              </a:rPr>
              <a:t>angle</a:t>
            </a:r>
            <a:r>
              <a:rPr sz="850" b="1" spc="-15" dirty="0">
                <a:latin typeface="Arial"/>
                <a:cs typeface="Arial"/>
              </a:rPr>
              <a:t> </a:t>
            </a:r>
            <a:r>
              <a:rPr sz="850" b="1" spc="5" dirty="0">
                <a:latin typeface="Arial"/>
                <a:cs typeface="Arial"/>
              </a:rPr>
              <a:t>in</a:t>
            </a:r>
            <a:r>
              <a:rPr sz="850" b="1" dirty="0">
                <a:latin typeface="Arial"/>
                <a:cs typeface="Arial"/>
              </a:rPr>
              <a:t> </a:t>
            </a:r>
            <a:r>
              <a:rPr sz="850" b="1" spc="-10" dirty="0">
                <a:latin typeface="Arial"/>
                <a:cs typeface="Arial"/>
              </a:rPr>
              <a:t>deg</a:t>
            </a:r>
            <a:endParaRPr sz="850">
              <a:latin typeface="Arial"/>
              <a:cs typeface="Arial"/>
            </a:endParaRPr>
          </a:p>
        </p:txBody>
      </p:sp>
      <p:sp>
        <p:nvSpPr>
          <p:cNvPr id="44" name="object 44"/>
          <p:cNvSpPr/>
          <p:nvPr/>
        </p:nvSpPr>
        <p:spPr>
          <a:xfrm>
            <a:off x="6060843" y="1336720"/>
            <a:ext cx="3948429" cy="2353310"/>
          </a:xfrm>
          <a:custGeom>
            <a:avLst/>
            <a:gdLst/>
            <a:ahLst/>
            <a:cxnLst/>
            <a:rect l="l" t="t" r="r" b="b"/>
            <a:pathLst>
              <a:path w="3948429" h="2353310">
                <a:moveTo>
                  <a:pt x="0" y="2352760"/>
                </a:moveTo>
                <a:lnTo>
                  <a:pt x="3948077" y="2352760"/>
                </a:lnTo>
                <a:lnTo>
                  <a:pt x="3948077" y="0"/>
                </a:lnTo>
                <a:lnTo>
                  <a:pt x="0" y="0"/>
                </a:lnTo>
                <a:lnTo>
                  <a:pt x="0" y="2352760"/>
                </a:lnTo>
                <a:close/>
              </a:path>
            </a:pathLst>
          </a:custGeom>
          <a:ln w="8201">
            <a:solidFill>
              <a:srgbClr val="000000"/>
            </a:solidFill>
          </a:ln>
        </p:spPr>
        <p:txBody>
          <a:bodyPr wrap="square" lIns="0" tIns="0" rIns="0" bIns="0" rtlCol="0"/>
          <a:lstStyle/>
          <a:p>
            <a:endParaRPr/>
          </a:p>
        </p:txBody>
      </p:sp>
      <p:sp>
        <p:nvSpPr>
          <p:cNvPr id="45" name="object 45"/>
          <p:cNvSpPr txBox="1"/>
          <p:nvPr/>
        </p:nvSpPr>
        <p:spPr>
          <a:xfrm>
            <a:off x="1856741" y="4137637"/>
            <a:ext cx="8269605" cy="2174954"/>
          </a:xfrm>
          <a:prstGeom prst="rect">
            <a:avLst/>
          </a:prstGeom>
        </p:spPr>
        <p:txBody>
          <a:bodyPr vert="horz" wrap="square" lIns="0" tIns="12700" rIns="0" bIns="0" rtlCol="0">
            <a:spAutoFit/>
          </a:bodyPr>
          <a:lstStyle/>
          <a:p>
            <a:pPr marL="63500" marR="55880">
              <a:spcBef>
                <a:spcPts val="100"/>
              </a:spcBef>
              <a:tabLst>
                <a:tab pos="1770380" algn="l"/>
              </a:tabLst>
            </a:pPr>
            <a:r>
              <a:rPr sz="2000" dirty="0">
                <a:latin typeface="Arial MT"/>
                <a:cs typeface="Arial MT"/>
              </a:rPr>
              <a:t>For a complex pole,find the corner frequency </a:t>
            </a:r>
            <a:r>
              <a:rPr sz="2000" spc="-15" dirty="0">
                <a:latin typeface="Symbol"/>
                <a:cs typeface="Symbol"/>
              </a:rPr>
              <a:t></a:t>
            </a:r>
            <a:r>
              <a:rPr sz="1950" spc="-22" baseline="-21367" dirty="0">
                <a:latin typeface="Arial MT"/>
                <a:cs typeface="Arial MT"/>
              </a:rPr>
              <a:t>c</a:t>
            </a:r>
            <a:r>
              <a:rPr sz="1950" spc="-15" baseline="-21367" dirty="0">
                <a:latin typeface="Arial MT"/>
                <a:cs typeface="Arial MT"/>
              </a:rPr>
              <a:t> </a:t>
            </a:r>
            <a:r>
              <a:rPr sz="2000" spc="-10" dirty="0">
                <a:latin typeface="Arial MT"/>
                <a:cs typeface="Arial MT"/>
              </a:rPr>
              <a:t>=</a:t>
            </a:r>
            <a:r>
              <a:rPr sz="2000" spc="-10" dirty="0">
                <a:latin typeface="Symbol"/>
                <a:cs typeface="Symbol"/>
              </a:rPr>
              <a:t></a:t>
            </a:r>
            <a:r>
              <a:rPr sz="1950" spc="-15" baseline="-21367" dirty="0">
                <a:latin typeface="Arial MT"/>
                <a:cs typeface="Arial MT"/>
              </a:rPr>
              <a:t>n </a:t>
            </a:r>
            <a:r>
              <a:rPr sz="2000" dirty="0">
                <a:latin typeface="Arial MT"/>
                <a:cs typeface="Arial MT"/>
              </a:rPr>
              <a:t>.Up </a:t>
            </a:r>
            <a:r>
              <a:rPr sz="2000" spc="-5" dirty="0">
                <a:latin typeface="Arial MT"/>
                <a:cs typeface="Arial MT"/>
              </a:rPr>
              <a:t>to </a:t>
            </a:r>
            <a:r>
              <a:rPr sz="2000" spc="-5" dirty="0">
                <a:latin typeface="Symbol"/>
                <a:cs typeface="Symbol"/>
              </a:rPr>
              <a:t></a:t>
            </a:r>
            <a:r>
              <a:rPr sz="1950" spc="-7" baseline="-21367" dirty="0">
                <a:latin typeface="Arial MT"/>
                <a:cs typeface="Arial MT"/>
              </a:rPr>
              <a:t>c</a:t>
            </a:r>
            <a:r>
              <a:rPr sz="2000" spc="-5" dirty="0">
                <a:latin typeface="Arial MT"/>
                <a:cs typeface="Arial MT"/>
              </a:rPr>
              <a:t>,the </a:t>
            </a:r>
            <a:r>
              <a:rPr sz="2000" dirty="0">
                <a:latin typeface="Arial MT"/>
                <a:cs typeface="Arial MT"/>
              </a:rPr>
              <a:t> magnitude</a:t>
            </a:r>
            <a:r>
              <a:rPr sz="2000" spc="-25" dirty="0">
                <a:latin typeface="Arial MT"/>
                <a:cs typeface="Arial MT"/>
              </a:rPr>
              <a:t> </a:t>
            </a:r>
            <a:r>
              <a:rPr sz="2000" dirty="0">
                <a:latin typeface="Arial MT"/>
                <a:cs typeface="Arial MT"/>
              </a:rPr>
              <a:t>plot</a:t>
            </a:r>
            <a:r>
              <a:rPr sz="2000" spc="-10" dirty="0">
                <a:latin typeface="Arial MT"/>
                <a:cs typeface="Arial MT"/>
              </a:rPr>
              <a:t> </a:t>
            </a:r>
            <a:r>
              <a:rPr sz="2000" dirty="0">
                <a:latin typeface="Arial MT"/>
                <a:cs typeface="Arial MT"/>
              </a:rPr>
              <a:t>is</a:t>
            </a:r>
            <a:r>
              <a:rPr sz="2000" spc="-15" dirty="0">
                <a:latin typeface="Arial MT"/>
                <a:cs typeface="Arial MT"/>
              </a:rPr>
              <a:t> </a:t>
            </a:r>
            <a:r>
              <a:rPr sz="2000" dirty="0">
                <a:latin typeface="Arial MT"/>
                <a:cs typeface="Arial MT"/>
              </a:rPr>
              <a:t>a straight</a:t>
            </a:r>
            <a:r>
              <a:rPr sz="2000" spc="-45" dirty="0">
                <a:latin typeface="Arial MT"/>
                <a:cs typeface="Arial MT"/>
              </a:rPr>
              <a:t> </a:t>
            </a:r>
            <a:r>
              <a:rPr sz="2000" dirty="0">
                <a:latin typeface="Arial MT"/>
                <a:cs typeface="Arial MT"/>
              </a:rPr>
              <a:t>line</a:t>
            </a:r>
            <a:r>
              <a:rPr sz="2000" spc="5" dirty="0">
                <a:latin typeface="Arial MT"/>
                <a:cs typeface="Arial MT"/>
              </a:rPr>
              <a:t> </a:t>
            </a:r>
            <a:r>
              <a:rPr sz="2000" dirty="0">
                <a:latin typeface="Arial MT"/>
                <a:cs typeface="Arial MT"/>
              </a:rPr>
              <a:t>at</a:t>
            </a:r>
            <a:r>
              <a:rPr sz="2000" spc="-10" dirty="0">
                <a:latin typeface="Arial MT"/>
                <a:cs typeface="Arial MT"/>
              </a:rPr>
              <a:t> </a:t>
            </a:r>
            <a:r>
              <a:rPr sz="2000" dirty="0">
                <a:latin typeface="Arial MT"/>
                <a:cs typeface="Arial MT"/>
              </a:rPr>
              <a:t>-40</a:t>
            </a:r>
            <a:r>
              <a:rPr sz="2000" spc="-15" dirty="0">
                <a:latin typeface="Arial MT"/>
                <a:cs typeface="Arial MT"/>
              </a:rPr>
              <a:t> </a:t>
            </a:r>
            <a:r>
              <a:rPr sz="2000" dirty="0">
                <a:latin typeface="Arial MT"/>
                <a:cs typeface="Arial MT"/>
              </a:rPr>
              <a:t>log</a:t>
            </a:r>
            <a:r>
              <a:rPr sz="2000" spc="-15" dirty="0">
                <a:latin typeface="Arial MT"/>
                <a:cs typeface="Arial MT"/>
              </a:rPr>
              <a:t> </a:t>
            </a:r>
            <a:r>
              <a:rPr sz="2000" spc="-15" dirty="0">
                <a:latin typeface="Symbol"/>
                <a:cs typeface="Symbol"/>
              </a:rPr>
              <a:t></a:t>
            </a:r>
            <a:r>
              <a:rPr sz="1950" spc="-22" baseline="-21367" dirty="0">
                <a:latin typeface="Arial MT"/>
                <a:cs typeface="Arial MT"/>
              </a:rPr>
              <a:t>n</a:t>
            </a:r>
            <a:r>
              <a:rPr sz="1950" spc="345" baseline="-21367" dirty="0">
                <a:latin typeface="Arial MT"/>
                <a:cs typeface="Arial MT"/>
              </a:rPr>
              <a:t> </a:t>
            </a:r>
            <a:r>
              <a:rPr sz="2000" dirty="0">
                <a:latin typeface="Arial MT"/>
                <a:cs typeface="Arial MT"/>
              </a:rPr>
              <a:t>and</a:t>
            </a:r>
            <a:r>
              <a:rPr sz="2000" spc="-15" dirty="0">
                <a:latin typeface="Arial MT"/>
                <a:cs typeface="Arial MT"/>
              </a:rPr>
              <a:t> </a:t>
            </a:r>
            <a:r>
              <a:rPr sz="2000" dirty="0">
                <a:latin typeface="Arial MT"/>
                <a:cs typeface="Arial MT"/>
              </a:rPr>
              <a:t>beyond</a:t>
            </a:r>
            <a:r>
              <a:rPr sz="2000" spc="-10" dirty="0">
                <a:latin typeface="Arial MT"/>
                <a:cs typeface="Arial MT"/>
              </a:rPr>
              <a:t> </a:t>
            </a:r>
            <a:r>
              <a:rPr sz="2000" spc="-10" dirty="0">
                <a:latin typeface="Symbol"/>
                <a:cs typeface="Symbol"/>
              </a:rPr>
              <a:t></a:t>
            </a:r>
            <a:r>
              <a:rPr sz="1950" spc="-15" baseline="-21367" dirty="0">
                <a:latin typeface="Arial MT"/>
                <a:cs typeface="Arial MT"/>
              </a:rPr>
              <a:t>c</a:t>
            </a:r>
            <a:r>
              <a:rPr sz="2000" spc="-10" dirty="0">
                <a:latin typeface="Arial MT"/>
                <a:cs typeface="Arial MT"/>
              </a:rPr>
              <a:t>,</a:t>
            </a:r>
            <a:r>
              <a:rPr sz="2000" spc="10" dirty="0">
                <a:latin typeface="Arial MT"/>
                <a:cs typeface="Arial MT"/>
              </a:rPr>
              <a:t> </a:t>
            </a:r>
            <a:r>
              <a:rPr sz="2000" dirty="0">
                <a:latin typeface="Arial MT"/>
                <a:cs typeface="Arial MT"/>
              </a:rPr>
              <a:t>the</a:t>
            </a:r>
            <a:r>
              <a:rPr sz="2000" spc="-20" dirty="0">
                <a:latin typeface="Arial MT"/>
                <a:cs typeface="Arial MT"/>
              </a:rPr>
              <a:t> </a:t>
            </a:r>
            <a:r>
              <a:rPr sz="2000" dirty="0">
                <a:latin typeface="Arial MT"/>
                <a:cs typeface="Arial MT"/>
              </a:rPr>
              <a:t>plot</a:t>
            </a:r>
            <a:r>
              <a:rPr sz="2000" spc="-10" dirty="0">
                <a:latin typeface="Arial MT"/>
                <a:cs typeface="Arial MT"/>
              </a:rPr>
              <a:t> </a:t>
            </a:r>
            <a:r>
              <a:rPr sz="2000" dirty="0">
                <a:latin typeface="Arial MT"/>
                <a:cs typeface="Arial MT"/>
              </a:rPr>
              <a:t>has </a:t>
            </a:r>
            <a:r>
              <a:rPr sz="2000" spc="-540" dirty="0">
                <a:latin typeface="Arial MT"/>
                <a:cs typeface="Arial MT"/>
              </a:rPr>
              <a:t> </a:t>
            </a:r>
            <a:r>
              <a:rPr sz="2000" dirty="0">
                <a:latin typeface="Arial MT"/>
                <a:cs typeface="Arial MT"/>
              </a:rPr>
              <a:t>a</a:t>
            </a:r>
            <a:r>
              <a:rPr sz="2000" spc="5" dirty="0">
                <a:latin typeface="Arial MT"/>
                <a:cs typeface="Arial MT"/>
              </a:rPr>
              <a:t> </a:t>
            </a:r>
            <a:r>
              <a:rPr sz="2000" spc="-5" dirty="0">
                <a:latin typeface="Arial MT"/>
                <a:cs typeface="Arial MT"/>
              </a:rPr>
              <a:t>line</a:t>
            </a:r>
            <a:r>
              <a:rPr sz="2000" spc="5" dirty="0">
                <a:latin typeface="Arial MT"/>
                <a:cs typeface="Arial MT"/>
              </a:rPr>
              <a:t> </a:t>
            </a:r>
            <a:r>
              <a:rPr sz="2000" dirty="0">
                <a:latin typeface="Arial MT"/>
                <a:cs typeface="Arial MT"/>
              </a:rPr>
              <a:t>of</a:t>
            </a:r>
            <a:r>
              <a:rPr sz="2000" spc="-20" dirty="0">
                <a:latin typeface="Arial MT"/>
                <a:cs typeface="Arial MT"/>
              </a:rPr>
              <a:t> </a:t>
            </a:r>
            <a:r>
              <a:rPr sz="2000" dirty="0">
                <a:latin typeface="Arial MT"/>
                <a:cs typeface="Arial MT"/>
              </a:rPr>
              <a:t>slope	-</a:t>
            </a:r>
            <a:r>
              <a:rPr sz="2000" spc="-15" dirty="0">
                <a:latin typeface="Arial MT"/>
                <a:cs typeface="Arial MT"/>
              </a:rPr>
              <a:t> </a:t>
            </a:r>
            <a:r>
              <a:rPr sz="2000" dirty="0">
                <a:latin typeface="Arial MT"/>
                <a:cs typeface="Arial MT"/>
              </a:rPr>
              <a:t>40</a:t>
            </a:r>
            <a:r>
              <a:rPr sz="2000" spc="-15" dirty="0">
                <a:latin typeface="Arial MT"/>
                <a:cs typeface="Arial MT"/>
              </a:rPr>
              <a:t> </a:t>
            </a:r>
            <a:r>
              <a:rPr sz="2000" dirty="0">
                <a:latin typeface="Arial MT"/>
                <a:cs typeface="Arial MT"/>
              </a:rPr>
              <a:t>db</a:t>
            </a:r>
            <a:r>
              <a:rPr sz="2000" spc="-15" dirty="0">
                <a:latin typeface="Arial MT"/>
                <a:cs typeface="Arial MT"/>
              </a:rPr>
              <a:t> </a:t>
            </a:r>
            <a:r>
              <a:rPr sz="2000" dirty="0">
                <a:latin typeface="Arial MT"/>
                <a:cs typeface="Arial MT"/>
              </a:rPr>
              <a:t>/</a:t>
            </a:r>
            <a:r>
              <a:rPr sz="2000" spc="-10" dirty="0">
                <a:latin typeface="Arial MT"/>
                <a:cs typeface="Arial MT"/>
              </a:rPr>
              <a:t> </a:t>
            </a:r>
            <a:r>
              <a:rPr sz="2000" dirty="0">
                <a:latin typeface="Arial MT"/>
                <a:cs typeface="Arial MT"/>
              </a:rPr>
              <a:t>dec.</a:t>
            </a:r>
          </a:p>
          <a:p>
            <a:pPr>
              <a:spcBef>
                <a:spcPts val="45"/>
              </a:spcBef>
            </a:pPr>
            <a:endParaRPr sz="2050" dirty="0">
              <a:latin typeface="Arial MT"/>
              <a:cs typeface="Arial MT"/>
            </a:endParaRPr>
          </a:p>
          <a:p>
            <a:pPr marL="63500" marR="421640"/>
            <a:r>
              <a:rPr sz="2000" dirty="0">
                <a:latin typeface="Arial MT"/>
                <a:cs typeface="Arial MT"/>
              </a:rPr>
              <a:t>For</a:t>
            </a:r>
            <a:r>
              <a:rPr sz="2000" spc="-15" dirty="0">
                <a:latin typeface="Arial MT"/>
                <a:cs typeface="Arial MT"/>
              </a:rPr>
              <a:t> </a:t>
            </a:r>
            <a:r>
              <a:rPr sz="2000" dirty="0">
                <a:latin typeface="Arial MT"/>
                <a:cs typeface="Arial MT"/>
              </a:rPr>
              <a:t>a</a:t>
            </a:r>
            <a:r>
              <a:rPr sz="2000" spc="-15" dirty="0">
                <a:latin typeface="Arial MT"/>
                <a:cs typeface="Arial MT"/>
              </a:rPr>
              <a:t> </a:t>
            </a:r>
            <a:r>
              <a:rPr sz="2000" dirty="0">
                <a:latin typeface="Arial MT"/>
                <a:cs typeface="Arial MT"/>
              </a:rPr>
              <a:t>complex</a:t>
            </a:r>
            <a:r>
              <a:rPr sz="2000" spc="-25" dirty="0">
                <a:latin typeface="Arial MT"/>
                <a:cs typeface="Arial MT"/>
              </a:rPr>
              <a:t> </a:t>
            </a:r>
            <a:r>
              <a:rPr sz="2000" dirty="0">
                <a:latin typeface="Arial MT"/>
                <a:cs typeface="Arial MT"/>
              </a:rPr>
              <a:t>zero,</a:t>
            </a:r>
            <a:r>
              <a:rPr sz="2000" spc="-35" dirty="0">
                <a:latin typeface="Arial MT"/>
                <a:cs typeface="Arial MT"/>
              </a:rPr>
              <a:t> </a:t>
            </a:r>
            <a:r>
              <a:rPr sz="2000" dirty="0">
                <a:latin typeface="Arial MT"/>
                <a:cs typeface="Arial MT"/>
              </a:rPr>
              <a:t>in</a:t>
            </a:r>
            <a:r>
              <a:rPr sz="2000" spc="5" dirty="0">
                <a:latin typeface="Arial MT"/>
                <a:cs typeface="Arial MT"/>
              </a:rPr>
              <a:t> </a:t>
            </a:r>
            <a:r>
              <a:rPr sz="2000" dirty="0">
                <a:latin typeface="Arial MT"/>
                <a:cs typeface="Arial MT"/>
              </a:rPr>
              <a:t>low frequency</a:t>
            </a:r>
            <a:r>
              <a:rPr sz="2000" spc="-45" dirty="0">
                <a:latin typeface="Arial MT"/>
                <a:cs typeface="Arial MT"/>
              </a:rPr>
              <a:t> </a:t>
            </a:r>
            <a:r>
              <a:rPr sz="2000" dirty="0">
                <a:latin typeface="Arial MT"/>
                <a:cs typeface="Arial MT"/>
              </a:rPr>
              <a:t>region,</a:t>
            </a:r>
            <a:r>
              <a:rPr sz="2000" spc="-30" dirty="0">
                <a:latin typeface="Arial MT"/>
                <a:cs typeface="Arial MT"/>
              </a:rPr>
              <a:t> </a:t>
            </a:r>
            <a:r>
              <a:rPr sz="2000" dirty="0">
                <a:latin typeface="Arial MT"/>
                <a:cs typeface="Arial MT"/>
              </a:rPr>
              <a:t>phase</a:t>
            </a:r>
            <a:r>
              <a:rPr sz="2000" spc="-30" dirty="0">
                <a:latin typeface="Arial MT"/>
                <a:cs typeface="Arial MT"/>
              </a:rPr>
              <a:t> </a:t>
            </a:r>
            <a:r>
              <a:rPr sz="2000" dirty="0">
                <a:latin typeface="Arial MT"/>
                <a:cs typeface="Arial MT"/>
              </a:rPr>
              <a:t>angle</a:t>
            </a:r>
            <a:r>
              <a:rPr sz="2000" spc="-10" dirty="0">
                <a:latin typeface="Arial MT"/>
                <a:cs typeface="Arial MT"/>
              </a:rPr>
              <a:t> </a:t>
            </a:r>
            <a:r>
              <a:rPr sz="2000" dirty="0">
                <a:latin typeface="Arial MT"/>
                <a:cs typeface="Arial MT"/>
              </a:rPr>
              <a:t>is </a:t>
            </a:r>
            <a:r>
              <a:rPr sz="2000" spc="15" dirty="0">
                <a:latin typeface="Arial MT"/>
                <a:cs typeface="Arial MT"/>
              </a:rPr>
              <a:t>0</a:t>
            </a:r>
            <a:r>
              <a:rPr sz="2000" spc="15" dirty="0">
                <a:latin typeface="Symbol"/>
                <a:cs typeface="Symbol"/>
              </a:rPr>
              <a:t></a:t>
            </a:r>
            <a:r>
              <a:rPr sz="2000" spc="40" dirty="0">
                <a:latin typeface="Times New Roman"/>
                <a:cs typeface="Times New Roman"/>
              </a:rPr>
              <a:t> </a:t>
            </a:r>
            <a:r>
              <a:rPr sz="2000" dirty="0">
                <a:latin typeface="Arial MT"/>
                <a:cs typeface="Arial MT"/>
              </a:rPr>
              <a:t>and</a:t>
            </a:r>
            <a:r>
              <a:rPr sz="2000" spc="-15" dirty="0">
                <a:latin typeface="Arial MT"/>
                <a:cs typeface="Arial MT"/>
              </a:rPr>
              <a:t> </a:t>
            </a:r>
            <a:r>
              <a:rPr sz="2000" dirty="0">
                <a:latin typeface="Arial MT"/>
                <a:cs typeface="Arial MT"/>
              </a:rPr>
              <a:t>in </a:t>
            </a:r>
            <a:r>
              <a:rPr sz="2000" spc="-540" dirty="0">
                <a:latin typeface="Arial MT"/>
                <a:cs typeface="Arial MT"/>
              </a:rPr>
              <a:t> </a:t>
            </a:r>
            <a:r>
              <a:rPr sz="2000" dirty="0">
                <a:latin typeface="Arial MT"/>
                <a:cs typeface="Arial MT"/>
              </a:rPr>
              <a:t>high</a:t>
            </a:r>
            <a:r>
              <a:rPr sz="2000" spc="-15" dirty="0">
                <a:latin typeface="Arial MT"/>
                <a:cs typeface="Arial MT"/>
              </a:rPr>
              <a:t> </a:t>
            </a:r>
            <a:r>
              <a:rPr sz="2000" dirty="0">
                <a:latin typeface="Arial MT"/>
                <a:cs typeface="Arial MT"/>
              </a:rPr>
              <a:t>frequency</a:t>
            </a:r>
            <a:r>
              <a:rPr sz="2000" spc="-35" dirty="0">
                <a:latin typeface="Arial MT"/>
                <a:cs typeface="Arial MT"/>
              </a:rPr>
              <a:t> </a:t>
            </a:r>
            <a:r>
              <a:rPr sz="2000" dirty="0">
                <a:latin typeface="Arial MT"/>
                <a:cs typeface="Arial MT"/>
              </a:rPr>
              <a:t>region,</a:t>
            </a:r>
            <a:r>
              <a:rPr sz="2000" spc="-30" dirty="0">
                <a:latin typeface="Arial MT"/>
                <a:cs typeface="Arial MT"/>
              </a:rPr>
              <a:t> </a:t>
            </a:r>
            <a:r>
              <a:rPr sz="2000" dirty="0">
                <a:latin typeface="Arial MT"/>
                <a:cs typeface="Arial MT"/>
              </a:rPr>
              <a:t>phase</a:t>
            </a:r>
            <a:r>
              <a:rPr sz="2000" spc="-30" dirty="0">
                <a:latin typeface="Arial MT"/>
                <a:cs typeface="Arial MT"/>
              </a:rPr>
              <a:t> </a:t>
            </a:r>
            <a:r>
              <a:rPr sz="2000" dirty="0">
                <a:latin typeface="Arial MT"/>
                <a:cs typeface="Arial MT"/>
              </a:rPr>
              <a:t>angle</a:t>
            </a:r>
            <a:r>
              <a:rPr sz="2000" spc="-10" dirty="0">
                <a:latin typeface="Arial MT"/>
                <a:cs typeface="Arial MT"/>
              </a:rPr>
              <a:t> </a:t>
            </a:r>
            <a:r>
              <a:rPr sz="2000" dirty="0">
                <a:latin typeface="Arial MT"/>
                <a:cs typeface="Arial MT"/>
              </a:rPr>
              <a:t>is</a:t>
            </a:r>
            <a:r>
              <a:rPr sz="2000" spc="20" dirty="0">
                <a:latin typeface="Arial MT"/>
                <a:cs typeface="Arial MT"/>
              </a:rPr>
              <a:t> </a:t>
            </a:r>
            <a:r>
              <a:rPr sz="2000" dirty="0">
                <a:latin typeface="Arial MT"/>
                <a:cs typeface="Arial MT"/>
              </a:rPr>
              <a:t>-</a:t>
            </a:r>
            <a:r>
              <a:rPr sz="2000" spc="-15" dirty="0">
                <a:latin typeface="Arial MT"/>
                <a:cs typeface="Arial MT"/>
              </a:rPr>
              <a:t> </a:t>
            </a:r>
            <a:r>
              <a:rPr sz="2000" dirty="0">
                <a:latin typeface="Arial MT"/>
                <a:cs typeface="Arial MT"/>
              </a:rPr>
              <a:t>180</a:t>
            </a:r>
            <a:r>
              <a:rPr sz="2000" dirty="0">
                <a:latin typeface="Symbol"/>
                <a:cs typeface="Symbol"/>
              </a:rPr>
              <a:t></a:t>
            </a:r>
            <a:r>
              <a:rPr sz="2000" dirty="0">
                <a:latin typeface="Arial MT"/>
                <a:cs typeface="Arial MT"/>
              </a:rPr>
              <a:t>,in</a:t>
            </a:r>
            <a:r>
              <a:rPr sz="2000" spc="-35" dirty="0">
                <a:latin typeface="Arial MT"/>
                <a:cs typeface="Arial MT"/>
              </a:rPr>
              <a:t> </a:t>
            </a:r>
            <a:r>
              <a:rPr sz="2000" dirty="0">
                <a:latin typeface="Arial MT"/>
                <a:cs typeface="Arial MT"/>
              </a:rPr>
              <a:t>between</a:t>
            </a:r>
            <a:r>
              <a:rPr sz="2000" spc="-25" dirty="0">
                <a:latin typeface="Arial MT"/>
                <a:cs typeface="Arial MT"/>
              </a:rPr>
              <a:t> </a:t>
            </a:r>
            <a:r>
              <a:rPr sz="2000" dirty="0">
                <a:latin typeface="Arial MT"/>
                <a:cs typeface="Arial MT"/>
              </a:rPr>
              <a:t>the</a:t>
            </a:r>
            <a:r>
              <a:rPr sz="2000" spc="-20" dirty="0">
                <a:latin typeface="Arial MT"/>
                <a:cs typeface="Arial MT"/>
              </a:rPr>
              <a:t> </a:t>
            </a:r>
            <a:r>
              <a:rPr sz="2000" dirty="0">
                <a:latin typeface="Arial MT"/>
                <a:cs typeface="Arial MT"/>
              </a:rPr>
              <a:t>slope</a:t>
            </a:r>
            <a:r>
              <a:rPr sz="2000" spc="-15" dirty="0">
                <a:latin typeface="Arial MT"/>
                <a:cs typeface="Arial MT"/>
              </a:rPr>
              <a:t> </a:t>
            </a:r>
            <a:r>
              <a:rPr sz="2000" dirty="0">
                <a:latin typeface="Arial MT"/>
                <a:cs typeface="Arial MT"/>
              </a:rPr>
              <a:t>is</a:t>
            </a:r>
            <a:r>
              <a:rPr lang="en-IN" sz="2000" dirty="0">
                <a:latin typeface="Arial MT"/>
                <a:cs typeface="Arial MT"/>
              </a:rPr>
              <a:t> 90</a:t>
            </a:r>
            <a:r>
              <a:rPr lang="en-IN" sz="2000" dirty="0">
                <a:latin typeface="Symbol"/>
                <a:cs typeface="Symbol"/>
              </a:rPr>
              <a:t></a:t>
            </a:r>
            <a:r>
              <a:rPr lang="en-IN" sz="2000" spc="15" dirty="0">
                <a:latin typeface="Times New Roman"/>
                <a:cs typeface="Times New Roman"/>
              </a:rPr>
              <a:t> </a:t>
            </a:r>
            <a:r>
              <a:rPr lang="en-IN" sz="2000" dirty="0">
                <a:latin typeface="Arial MT"/>
                <a:cs typeface="Arial MT"/>
              </a:rPr>
              <a:t>/</a:t>
            </a:r>
            <a:r>
              <a:rPr lang="en-IN" sz="2000" spc="-45" dirty="0">
                <a:latin typeface="Arial MT"/>
                <a:cs typeface="Arial MT"/>
              </a:rPr>
              <a:t> </a:t>
            </a:r>
            <a:r>
              <a:rPr lang="en-IN" sz="2000" dirty="0">
                <a:latin typeface="Arial MT"/>
                <a:cs typeface="Arial MT"/>
              </a:rPr>
              <a:t>dec.</a:t>
            </a:r>
            <a:endParaRPr sz="2000" dirty="0">
              <a:latin typeface="Arial MT"/>
              <a:cs typeface="Arial MT"/>
            </a:endParaRPr>
          </a:p>
        </p:txBody>
      </p:sp>
      <p:pic>
        <p:nvPicPr>
          <p:cNvPr id="46" name="Picture 45">
            <a:extLst>
              <a:ext uri="{FF2B5EF4-FFF2-40B4-BE49-F238E27FC236}">
                <a16:creationId xmlns:a16="http://schemas.microsoft.com/office/drawing/2014/main" xmlns="" id="{8DF97E90-8EBC-418A-A632-1D705B380B8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7" name="Slide Number Placeholder 3">
            <a:extLst>
              <a:ext uri="{FF2B5EF4-FFF2-40B4-BE49-F238E27FC236}">
                <a16:creationId xmlns:a16="http://schemas.microsoft.com/office/drawing/2014/main" xmlns="" id="{9CB06662-7D0D-4C60-83DB-BAB79E6E29E1}"/>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115</a:t>
            </a:fld>
            <a:endParaRPr lang="en-IN"/>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0685" y="1134315"/>
            <a:ext cx="5928600" cy="628377"/>
          </a:xfrm>
          <a:prstGeom prst="rect">
            <a:avLst/>
          </a:prstGeom>
        </p:spPr>
        <p:txBody>
          <a:bodyPr vert="horz" wrap="square" lIns="0" tIns="12700" rIns="0" bIns="0" rtlCol="0" anchor="b">
            <a:spAutoFit/>
          </a:bodyPr>
          <a:lstStyle/>
          <a:p>
            <a:pPr marL="12700">
              <a:lnSpc>
                <a:spcPct val="100000"/>
              </a:lnSpc>
              <a:spcBef>
                <a:spcPts val="100"/>
              </a:spcBef>
            </a:pPr>
            <a:r>
              <a:rPr sz="4000" b="1" dirty="0">
                <a:solidFill>
                  <a:srgbClr val="FF0000"/>
                </a:solidFill>
                <a:latin typeface="Arial"/>
                <a:cs typeface="Arial"/>
              </a:rPr>
              <a:t>Bode</a:t>
            </a:r>
            <a:r>
              <a:rPr sz="4000" b="1" spc="-30" dirty="0">
                <a:solidFill>
                  <a:srgbClr val="FF0000"/>
                </a:solidFill>
                <a:latin typeface="Arial"/>
                <a:cs typeface="Arial"/>
              </a:rPr>
              <a:t> </a:t>
            </a:r>
            <a:r>
              <a:rPr sz="4000" b="1" spc="-5" dirty="0">
                <a:solidFill>
                  <a:srgbClr val="FF0000"/>
                </a:solidFill>
                <a:latin typeface="Arial"/>
                <a:cs typeface="Arial"/>
              </a:rPr>
              <a:t>Magnitude</a:t>
            </a:r>
            <a:r>
              <a:rPr sz="4000" b="1" spc="-15" dirty="0">
                <a:solidFill>
                  <a:srgbClr val="FF0000"/>
                </a:solidFill>
                <a:latin typeface="Arial"/>
                <a:cs typeface="Arial"/>
              </a:rPr>
              <a:t> </a:t>
            </a:r>
            <a:r>
              <a:rPr sz="4000" b="1" spc="-5" dirty="0">
                <a:solidFill>
                  <a:srgbClr val="FF0000"/>
                </a:solidFill>
                <a:latin typeface="Arial"/>
                <a:cs typeface="Arial"/>
              </a:rPr>
              <a:t>plot</a:t>
            </a:r>
          </a:p>
        </p:txBody>
      </p:sp>
      <p:sp>
        <p:nvSpPr>
          <p:cNvPr id="3" name="object 3"/>
          <p:cNvSpPr txBox="1"/>
          <p:nvPr/>
        </p:nvSpPr>
        <p:spPr>
          <a:xfrm>
            <a:off x="2209800" y="2133600"/>
            <a:ext cx="8012430" cy="3706784"/>
          </a:xfrm>
          <a:prstGeom prst="rect">
            <a:avLst/>
          </a:prstGeom>
        </p:spPr>
        <p:txBody>
          <a:bodyPr vert="horz" wrap="square" lIns="0" tIns="13335" rIns="0" bIns="0" rtlCol="0">
            <a:spAutoFit/>
          </a:bodyPr>
          <a:lstStyle/>
          <a:p>
            <a:pPr marL="355600" marR="589915" indent="-343535">
              <a:spcBef>
                <a:spcPts val="105"/>
              </a:spcBef>
              <a:buChar char="•"/>
              <a:tabLst>
                <a:tab pos="355600" algn="l"/>
                <a:tab pos="356235" algn="l"/>
              </a:tabLst>
            </a:pPr>
            <a:r>
              <a:rPr sz="2800" dirty="0">
                <a:latin typeface="Arial MT"/>
                <a:cs typeface="Arial MT"/>
              </a:rPr>
              <a:t>For a </a:t>
            </a:r>
            <a:r>
              <a:rPr sz="2800" spc="-5" dirty="0">
                <a:latin typeface="Arial MT"/>
                <a:cs typeface="Arial MT"/>
              </a:rPr>
              <a:t>constant </a:t>
            </a:r>
            <a:r>
              <a:rPr sz="2800" dirty="0">
                <a:latin typeface="Arial MT"/>
                <a:cs typeface="Arial MT"/>
              </a:rPr>
              <a:t>K, </a:t>
            </a:r>
            <a:r>
              <a:rPr sz="2800" spc="-5" dirty="0">
                <a:latin typeface="Arial MT"/>
                <a:cs typeface="Arial MT"/>
              </a:rPr>
              <a:t>magnitude </a:t>
            </a:r>
            <a:r>
              <a:rPr sz="2800" spc="-10" dirty="0">
                <a:latin typeface="Arial MT"/>
                <a:cs typeface="Arial MT"/>
              </a:rPr>
              <a:t>in db is 20 </a:t>
            </a:r>
            <a:r>
              <a:rPr sz="2800" spc="-875" dirty="0">
                <a:latin typeface="Arial MT"/>
                <a:cs typeface="Arial MT"/>
              </a:rPr>
              <a:t> </a:t>
            </a:r>
            <a:r>
              <a:rPr sz="2800" spc="-5" dirty="0">
                <a:latin typeface="Arial MT"/>
                <a:cs typeface="Arial MT"/>
              </a:rPr>
              <a:t>log</a:t>
            </a:r>
            <a:r>
              <a:rPr sz="2800" spc="-15" dirty="0">
                <a:latin typeface="Arial MT"/>
                <a:cs typeface="Arial MT"/>
              </a:rPr>
              <a:t> </a:t>
            </a:r>
            <a:r>
              <a:rPr sz="2800" dirty="0">
                <a:latin typeface="Arial MT"/>
                <a:cs typeface="Arial MT"/>
              </a:rPr>
              <a:t>K-a</a:t>
            </a:r>
            <a:r>
              <a:rPr sz="2800" spc="-10" dirty="0">
                <a:latin typeface="Arial MT"/>
                <a:cs typeface="Arial MT"/>
              </a:rPr>
              <a:t> </a:t>
            </a:r>
            <a:r>
              <a:rPr sz="2800" dirty="0">
                <a:latin typeface="Arial MT"/>
                <a:cs typeface="Arial MT"/>
              </a:rPr>
              <a:t>straight</a:t>
            </a:r>
            <a:r>
              <a:rPr sz="2800" spc="-30" dirty="0">
                <a:latin typeface="Arial MT"/>
                <a:cs typeface="Arial MT"/>
              </a:rPr>
              <a:t> </a:t>
            </a:r>
            <a:r>
              <a:rPr sz="2800" spc="-5" dirty="0">
                <a:latin typeface="Arial MT"/>
                <a:cs typeface="Arial MT"/>
              </a:rPr>
              <a:t>line</a:t>
            </a:r>
            <a:r>
              <a:rPr sz="2800" spc="-10" dirty="0">
                <a:latin typeface="Arial MT"/>
                <a:cs typeface="Arial MT"/>
              </a:rPr>
              <a:t> </a:t>
            </a:r>
            <a:r>
              <a:rPr sz="2800" dirty="0">
                <a:latin typeface="Arial MT"/>
                <a:cs typeface="Arial MT"/>
              </a:rPr>
              <a:t>with</a:t>
            </a:r>
            <a:r>
              <a:rPr sz="2800" spc="-15" dirty="0">
                <a:latin typeface="Arial MT"/>
                <a:cs typeface="Arial MT"/>
              </a:rPr>
              <a:t> </a:t>
            </a:r>
            <a:r>
              <a:rPr sz="2800" spc="-5" dirty="0">
                <a:latin typeface="Arial MT"/>
                <a:cs typeface="Arial MT"/>
              </a:rPr>
              <a:t>no</a:t>
            </a:r>
            <a:r>
              <a:rPr sz="2800" spc="-15" dirty="0">
                <a:latin typeface="Arial MT"/>
                <a:cs typeface="Arial MT"/>
              </a:rPr>
              <a:t> </a:t>
            </a:r>
            <a:r>
              <a:rPr sz="2800" spc="-5" dirty="0">
                <a:latin typeface="Arial MT"/>
                <a:cs typeface="Arial MT"/>
              </a:rPr>
              <a:t>slope</a:t>
            </a:r>
            <a:endParaRPr sz="2800" dirty="0">
              <a:latin typeface="Arial MT"/>
              <a:cs typeface="Arial MT"/>
            </a:endParaRPr>
          </a:p>
          <a:p>
            <a:pPr>
              <a:spcBef>
                <a:spcPts val="25"/>
              </a:spcBef>
              <a:buClr>
                <a:srgbClr val="0000CC"/>
              </a:buClr>
              <a:buFont typeface="Arial MT"/>
              <a:buChar char="•"/>
            </a:pPr>
            <a:endParaRPr sz="4400" dirty="0">
              <a:latin typeface="Arial MT"/>
              <a:cs typeface="Arial MT"/>
            </a:endParaRPr>
          </a:p>
          <a:p>
            <a:pPr marL="355600" marR="5080" indent="-343535" algn="just">
              <a:lnSpc>
                <a:spcPct val="100099"/>
              </a:lnSpc>
              <a:buChar char="•"/>
              <a:tabLst>
                <a:tab pos="356235" algn="l"/>
              </a:tabLst>
            </a:pPr>
            <a:r>
              <a:rPr sz="2800" spc="-5" dirty="0">
                <a:latin typeface="Arial MT"/>
                <a:cs typeface="Arial MT"/>
              </a:rPr>
              <a:t>For </a:t>
            </a:r>
            <a:r>
              <a:rPr sz="2800" dirty="0">
                <a:latin typeface="Arial MT"/>
                <a:cs typeface="Arial MT"/>
              </a:rPr>
              <a:t>a zero at </a:t>
            </a:r>
            <a:r>
              <a:rPr sz="2800" spc="-5" dirty="0">
                <a:latin typeface="Arial MT"/>
                <a:cs typeface="Arial MT"/>
              </a:rPr>
              <a:t>origin or </a:t>
            </a:r>
            <a:r>
              <a:rPr sz="2800" dirty="0">
                <a:latin typeface="Arial MT"/>
                <a:cs typeface="Arial MT"/>
              </a:rPr>
              <a:t>a </a:t>
            </a:r>
            <a:r>
              <a:rPr sz="2800" spc="-5" dirty="0">
                <a:latin typeface="Arial MT"/>
                <a:cs typeface="Arial MT"/>
              </a:rPr>
              <a:t>pole </a:t>
            </a:r>
            <a:r>
              <a:rPr sz="2800" dirty="0">
                <a:latin typeface="Arial MT"/>
                <a:cs typeface="Arial MT"/>
              </a:rPr>
              <a:t>at </a:t>
            </a:r>
            <a:r>
              <a:rPr sz="2800" spc="-5" dirty="0">
                <a:latin typeface="Arial MT"/>
                <a:cs typeface="Arial MT"/>
              </a:rPr>
              <a:t>origin,(s </a:t>
            </a:r>
            <a:r>
              <a:rPr sz="2800" dirty="0">
                <a:latin typeface="Arial MT"/>
                <a:cs typeface="Arial MT"/>
              </a:rPr>
              <a:t>or </a:t>
            </a:r>
            <a:r>
              <a:rPr sz="2800" spc="-875" dirty="0">
                <a:latin typeface="Arial MT"/>
                <a:cs typeface="Arial MT"/>
              </a:rPr>
              <a:t> </a:t>
            </a:r>
            <a:r>
              <a:rPr sz="2800" dirty="0">
                <a:latin typeface="Arial MT"/>
                <a:cs typeface="Arial MT"/>
              </a:rPr>
              <a:t>1/s) </a:t>
            </a:r>
            <a:r>
              <a:rPr sz="2800" spc="-5" dirty="0">
                <a:latin typeface="Arial MT"/>
                <a:cs typeface="Arial MT"/>
              </a:rPr>
              <a:t>starting point </a:t>
            </a:r>
            <a:r>
              <a:rPr sz="2800" dirty="0">
                <a:latin typeface="Arial MT"/>
                <a:cs typeface="Arial MT"/>
              </a:rPr>
              <a:t>of </a:t>
            </a:r>
            <a:r>
              <a:rPr sz="2800" spc="-5" dirty="0">
                <a:latin typeface="Arial MT"/>
                <a:cs typeface="Arial MT"/>
              </a:rPr>
              <a:t>magnitude plot </a:t>
            </a:r>
            <a:r>
              <a:rPr sz="2800" dirty="0">
                <a:latin typeface="Arial MT"/>
                <a:cs typeface="Arial MT"/>
              </a:rPr>
              <a:t>is </a:t>
            </a:r>
            <a:r>
              <a:rPr sz="2800" dirty="0">
                <a:latin typeface="Symbol"/>
                <a:cs typeface="Symbol"/>
              </a:rPr>
              <a:t></a:t>
            </a:r>
            <a:r>
              <a:rPr sz="2800" dirty="0">
                <a:latin typeface="Times New Roman"/>
                <a:cs typeface="Times New Roman"/>
              </a:rPr>
              <a:t> </a:t>
            </a:r>
            <a:r>
              <a:rPr sz="2800" spc="-10" dirty="0">
                <a:latin typeface="Arial MT"/>
                <a:cs typeface="Arial MT"/>
              </a:rPr>
              <a:t>20 </a:t>
            </a:r>
            <a:r>
              <a:rPr sz="2800" spc="-875" dirty="0">
                <a:latin typeface="Arial MT"/>
                <a:cs typeface="Arial MT"/>
              </a:rPr>
              <a:t> </a:t>
            </a:r>
            <a:r>
              <a:rPr sz="2800" dirty="0">
                <a:latin typeface="Arial MT"/>
                <a:cs typeface="Arial MT"/>
              </a:rPr>
              <a:t>log </a:t>
            </a:r>
            <a:r>
              <a:rPr sz="2800" dirty="0">
                <a:latin typeface="Symbol"/>
                <a:cs typeface="Symbol"/>
              </a:rPr>
              <a:t></a:t>
            </a:r>
            <a:r>
              <a:rPr sz="2800" dirty="0">
                <a:latin typeface="Times New Roman"/>
                <a:cs typeface="Times New Roman"/>
              </a:rPr>
              <a:t> </a:t>
            </a:r>
            <a:r>
              <a:rPr sz="2800" dirty="0">
                <a:latin typeface="Arial MT"/>
                <a:cs typeface="Arial MT"/>
              </a:rPr>
              <a:t>, </a:t>
            </a:r>
            <a:r>
              <a:rPr sz="2800" spc="-5" dirty="0">
                <a:latin typeface="Arial MT"/>
                <a:cs typeface="Arial MT"/>
              </a:rPr>
              <a:t>where </a:t>
            </a:r>
            <a:r>
              <a:rPr sz="2800" dirty="0">
                <a:latin typeface="Symbol"/>
                <a:cs typeface="Symbol"/>
              </a:rPr>
              <a:t></a:t>
            </a:r>
            <a:r>
              <a:rPr sz="2800" dirty="0">
                <a:latin typeface="Times New Roman"/>
                <a:cs typeface="Times New Roman"/>
              </a:rPr>
              <a:t> </a:t>
            </a:r>
            <a:r>
              <a:rPr sz="2800" dirty="0">
                <a:latin typeface="Arial MT"/>
                <a:cs typeface="Arial MT"/>
              </a:rPr>
              <a:t>is the starting </a:t>
            </a:r>
            <a:r>
              <a:rPr sz="2800" spc="-5" dirty="0">
                <a:latin typeface="Arial MT"/>
                <a:cs typeface="Arial MT"/>
              </a:rPr>
              <a:t>frequency </a:t>
            </a:r>
            <a:r>
              <a:rPr sz="2800" dirty="0">
                <a:latin typeface="Arial MT"/>
                <a:cs typeface="Arial MT"/>
              </a:rPr>
              <a:t>in </a:t>
            </a:r>
            <a:r>
              <a:rPr sz="2800" spc="-875" dirty="0">
                <a:latin typeface="Arial MT"/>
                <a:cs typeface="Arial MT"/>
              </a:rPr>
              <a:t> </a:t>
            </a:r>
            <a:r>
              <a:rPr sz="2800" dirty="0">
                <a:latin typeface="Arial MT"/>
                <a:cs typeface="Arial MT"/>
              </a:rPr>
              <a:t>the </a:t>
            </a:r>
            <a:r>
              <a:rPr sz="2800" spc="-5" dirty="0">
                <a:latin typeface="Arial MT"/>
                <a:cs typeface="Arial MT"/>
              </a:rPr>
              <a:t>plot. The plot </a:t>
            </a:r>
            <a:r>
              <a:rPr sz="2800" dirty="0">
                <a:latin typeface="Arial MT"/>
                <a:cs typeface="Arial MT"/>
              </a:rPr>
              <a:t>starts from </a:t>
            </a:r>
            <a:r>
              <a:rPr sz="2800" spc="-5" dirty="0">
                <a:latin typeface="Arial MT"/>
                <a:cs typeface="Arial MT"/>
              </a:rPr>
              <a:t>that point and </a:t>
            </a:r>
            <a:r>
              <a:rPr sz="2800" spc="-875" dirty="0">
                <a:latin typeface="Arial MT"/>
                <a:cs typeface="Arial MT"/>
              </a:rPr>
              <a:t> </a:t>
            </a:r>
            <a:r>
              <a:rPr sz="2800" spc="-5" dirty="0">
                <a:latin typeface="Arial MT"/>
                <a:cs typeface="Arial MT"/>
              </a:rPr>
              <a:t>has the</a:t>
            </a:r>
            <a:r>
              <a:rPr sz="2800" spc="-10" dirty="0">
                <a:latin typeface="Arial MT"/>
                <a:cs typeface="Arial MT"/>
              </a:rPr>
              <a:t> </a:t>
            </a:r>
            <a:r>
              <a:rPr sz="2800" spc="-5" dirty="0">
                <a:latin typeface="Arial MT"/>
                <a:cs typeface="Arial MT"/>
              </a:rPr>
              <a:t>slope</a:t>
            </a:r>
            <a:r>
              <a:rPr sz="2800" spc="-20" dirty="0">
                <a:latin typeface="Arial MT"/>
                <a:cs typeface="Arial MT"/>
              </a:rPr>
              <a:t> </a:t>
            </a:r>
            <a:r>
              <a:rPr sz="2800" dirty="0">
                <a:latin typeface="Arial MT"/>
                <a:cs typeface="Arial MT"/>
              </a:rPr>
              <a:t>of</a:t>
            </a:r>
            <a:r>
              <a:rPr sz="2800" spc="869" dirty="0">
                <a:latin typeface="Arial MT"/>
                <a:cs typeface="Arial MT"/>
              </a:rPr>
              <a:t> </a:t>
            </a:r>
            <a:r>
              <a:rPr sz="2800" dirty="0">
                <a:latin typeface="Symbol"/>
                <a:cs typeface="Symbol"/>
              </a:rPr>
              <a:t></a:t>
            </a:r>
            <a:r>
              <a:rPr sz="2800" spc="90" dirty="0">
                <a:latin typeface="Times New Roman"/>
                <a:cs typeface="Times New Roman"/>
              </a:rPr>
              <a:t> </a:t>
            </a:r>
            <a:r>
              <a:rPr sz="2800" dirty="0">
                <a:latin typeface="Arial MT"/>
                <a:cs typeface="Arial MT"/>
              </a:rPr>
              <a:t>20</a:t>
            </a:r>
            <a:r>
              <a:rPr sz="2800" spc="-10" dirty="0">
                <a:latin typeface="Arial MT"/>
                <a:cs typeface="Arial MT"/>
              </a:rPr>
              <a:t> </a:t>
            </a:r>
            <a:r>
              <a:rPr sz="2800" dirty="0">
                <a:latin typeface="Arial MT"/>
                <a:cs typeface="Arial MT"/>
              </a:rPr>
              <a:t>db</a:t>
            </a:r>
            <a:r>
              <a:rPr sz="2800" spc="-15" dirty="0">
                <a:latin typeface="Arial MT"/>
                <a:cs typeface="Arial MT"/>
              </a:rPr>
              <a:t> </a:t>
            </a:r>
            <a:r>
              <a:rPr sz="2800" dirty="0">
                <a:latin typeface="Arial MT"/>
                <a:cs typeface="Arial MT"/>
              </a:rPr>
              <a:t>/</a:t>
            </a:r>
            <a:r>
              <a:rPr sz="2800" spc="-25" dirty="0">
                <a:latin typeface="Arial MT"/>
                <a:cs typeface="Arial MT"/>
              </a:rPr>
              <a:t> </a:t>
            </a:r>
            <a:r>
              <a:rPr sz="2800" spc="-5" dirty="0">
                <a:latin typeface="Arial MT"/>
                <a:cs typeface="Arial MT"/>
              </a:rPr>
              <a:t>dec.</a:t>
            </a:r>
            <a:endParaRPr sz="2800" dirty="0">
              <a:latin typeface="Arial MT"/>
              <a:cs typeface="Arial MT"/>
            </a:endParaRPr>
          </a:p>
        </p:txBody>
      </p:sp>
      <p:pic>
        <p:nvPicPr>
          <p:cNvPr id="4" name="Picture 3">
            <a:extLst>
              <a:ext uri="{FF2B5EF4-FFF2-40B4-BE49-F238E27FC236}">
                <a16:creationId xmlns:a16="http://schemas.microsoft.com/office/drawing/2014/main" xmlns="" id="{59ED78CD-ADE4-4B9D-ABC1-F399302055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382E83C9-FF1A-48EA-B573-A7B4EAAEF43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116</a:t>
            </a:fld>
            <a:endParaRPr lang="en-IN"/>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669" y="1004326"/>
            <a:ext cx="5151971" cy="628377"/>
          </a:xfrm>
          <a:prstGeom prst="rect">
            <a:avLst/>
          </a:prstGeom>
        </p:spPr>
        <p:txBody>
          <a:bodyPr vert="horz" wrap="square" lIns="0" tIns="12700" rIns="0" bIns="0" rtlCol="0" anchor="b">
            <a:spAutoFit/>
          </a:bodyPr>
          <a:lstStyle/>
          <a:p>
            <a:pPr marL="12700">
              <a:lnSpc>
                <a:spcPct val="100000"/>
              </a:lnSpc>
              <a:spcBef>
                <a:spcPts val="100"/>
              </a:spcBef>
            </a:pPr>
            <a:r>
              <a:rPr sz="4000" b="1" dirty="0">
                <a:solidFill>
                  <a:srgbClr val="FF0000"/>
                </a:solidFill>
                <a:latin typeface="Arial"/>
                <a:cs typeface="Arial"/>
              </a:rPr>
              <a:t>Bode</a:t>
            </a:r>
            <a:r>
              <a:rPr sz="4000" b="1" spc="-30" dirty="0">
                <a:solidFill>
                  <a:srgbClr val="FF0000"/>
                </a:solidFill>
                <a:latin typeface="Arial"/>
                <a:cs typeface="Arial"/>
              </a:rPr>
              <a:t> </a:t>
            </a:r>
            <a:r>
              <a:rPr sz="4000" b="1" spc="-5" dirty="0">
                <a:solidFill>
                  <a:srgbClr val="FF0000"/>
                </a:solidFill>
                <a:latin typeface="Arial"/>
                <a:cs typeface="Arial"/>
              </a:rPr>
              <a:t>Magnitude</a:t>
            </a:r>
            <a:r>
              <a:rPr sz="4000" b="1" spc="-15" dirty="0">
                <a:solidFill>
                  <a:srgbClr val="FF0000"/>
                </a:solidFill>
                <a:latin typeface="Arial"/>
                <a:cs typeface="Arial"/>
              </a:rPr>
              <a:t> </a:t>
            </a:r>
            <a:r>
              <a:rPr sz="4000" b="1" spc="-5" dirty="0">
                <a:solidFill>
                  <a:srgbClr val="FF0000"/>
                </a:solidFill>
                <a:latin typeface="Arial"/>
                <a:cs typeface="Arial"/>
              </a:rPr>
              <a:t>plot</a:t>
            </a:r>
          </a:p>
        </p:txBody>
      </p:sp>
      <p:sp>
        <p:nvSpPr>
          <p:cNvPr id="3" name="object 3"/>
          <p:cNvSpPr txBox="1"/>
          <p:nvPr/>
        </p:nvSpPr>
        <p:spPr>
          <a:xfrm>
            <a:off x="1926025" y="1944951"/>
            <a:ext cx="8054340" cy="4485074"/>
          </a:xfrm>
          <a:prstGeom prst="rect">
            <a:avLst/>
          </a:prstGeom>
        </p:spPr>
        <p:txBody>
          <a:bodyPr vert="horz" wrap="square" lIns="0" tIns="54610" rIns="0" bIns="0" rtlCol="0">
            <a:spAutoFit/>
          </a:bodyPr>
          <a:lstStyle/>
          <a:p>
            <a:pPr marL="368300" marR="340360" indent="-343535">
              <a:lnSpc>
                <a:spcPct val="90000"/>
              </a:lnSpc>
              <a:spcBef>
                <a:spcPts val="430"/>
              </a:spcBef>
              <a:buClr>
                <a:srgbClr val="0000CC"/>
              </a:buClr>
              <a:buFont typeface="Arial MT"/>
              <a:buChar char="•"/>
              <a:tabLst>
                <a:tab pos="939800" algn="l"/>
                <a:tab pos="940435" algn="l"/>
              </a:tabLst>
            </a:pPr>
            <a:r>
              <a:rPr dirty="0"/>
              <a:t>	</a:t>
            </a:r>
            <a:r>
              <a:rPr sz="2800" spc="-5" dirty="0">
                <a:latin typeface="Arial MT"/>
                <a:cs typeface="Arial MT"/>
              </a:rPr>
              <a:t>For a </a:t>
            </a:r>
            <a:r>
              <a:rPr sz="2800" dirty="0">
                <a:latin typeface="Arial MT"/>
                <a:cs typeface="Arial MT"/>
              </a:rPr>
              <a:t>constant </a:t>
            </a:r>
            <a:r>
              <a:rPr sz="2800" spc="-5" dirty="0">
                <a:latin typeface="Arial MT"/>
                <a:cs typeface="Arial MT"/>
              </a:rPr>
              <a:t>zero </a:t>
            </a:r>
            <a:r>
              <a:rPr sz="2800" dirty="0">
                <a:latin typeface="Arial MT"/>
                <a:cs typeface="Arial MT"/>
              </a:rPr>
              <a:t>at real axis </a:t>
            </a:r>
            <a:r>
              <a:rPr sz="2800" spc="-5" dirty="0">
                <a:latin typeface="Arial MT"/>
                <a:cs typeface="Arial MT"/>
              </a:rPr>
              <a:t>or a </a:t>
            </a:r>
            <a:r>
              <a:rPr sz="2800" dirty="0">
                <a:latin typeface="Arial MT"/>
                <a:cs typeface="Arial MT"/>
              </a:rPr>
              <a:t>pole at </a:t>
            </a:r>
            <a:r>
              <a:rPr sz="2800" spc="-765" dirty="0">
                <a:latin typeface="Arial MT"/>
                <a:cs typeface="Arial MT"/>
              </a:rPr>
              <a:t> </a:t>
            </a:r>
            <a:r>
              <a:rPr sz="2800" dirty="0">
                <a:latin typeface="Arial MT"/>
                <a:cs typeface="Arial MT"/>
              </a:rPr>
              <a:t>real</a:t>
            </a:r>
            <a:r>
              <a:rPr sz="2800" spc="-5" dirty="0">
                <a:latin typeface="Arial MT"/>
                <a:cs typeface="Arial MT"/>
              </a:rPr>
              <a:t> </a:t>
            </a:r>
            <a:r>
              <a:rPr sz="2800" dirty="0">
                <a:latin typeface="Arial MT"/>
                <a:cs typeface="Arial MT"/>
              </a:rPr>
              <a:t>axis(s+T </a:t>
            </a:r>
            <a:r>
              <a:rPr sz="2800" spc="-5" dirty="0">
                <a:latin typeface="Arial MT"/>
                <a:cs typeface="Arial MT"/>
              </a:rPr>
              <a:t>or 1</a:t>
            </a:r>
            <a:r>
              <a:rPr sz="2800" spc="5" dirty="0">
                <a:latin typeface="Arial MT"/>
                <a:cs typeface="Arial MT"/>
              </a:rPr>
              <a:t> </a:t>
            </a:r>
            <a:r>
              <a:rPr sz="2800" dirty="0">
                <a:latin typeface="Arial MT"/>
                <a:cs typeface="Arial MT"/>
              </a:rPr>
              <a:t>/ </a:t>
            </a:r>
            <a:r>
              <a:rPr sz="2800" spc="-5" dirty="0">
                <a:latin typeface="Arial MT"/>
                <a:cs typeface="Arial MT"/>
              </a:rPr>
              <a:t>s=T),find</a:t>
            </a:r>
            <a:r>
              <a:rPr sz="2800" dirty="0">
                <a:latin typeface="Arial MT"/>
                <a:cs typeface="Arial MT"/>
              </a:rPr>
              <a:t> </a:t>
            </a:r>
            <a:r>
              <a:rPr sz="2800" spc="-5" dirty="0">
                <a:latin typeface="Arial MT"/>
                <a:cs typeface="Arial MT"/>
              </a:rPr>
              <a:t>the</a:t>
            </a:r>
            <a:r>
              <a:rPr sz="2800" spc="5" dirty="0">
                <a:latin typeface="Arial MT"/>
                <a:cs typeface="Arial MT"/>
              </a:rPr>
              <a:t> </a:t>
            </a:r>
            <a:r>
              <a:rPr sz="2800" dirty="0">
                <a:latin typeface="Arial MT"/>
                <a:cs typeface="Arial MT"/>
              </a:rPr>
              <a:t>corner </a:t>
            </a:r>
            <a:r>
              <a:rPr sz="2800" spc="5" dirty="0">
                <a:latin typeface="Arial MT"/>
                <a:cs typeface="Arial MT"/>
              </a:rPr>
              <a:t> </a:t>
            </a:r>
            <a:r>
              <a:rPr sz="2800" dirty="0">
                <a:latin typeface="Arial MT"/>
                <a:cs typeface="Arial MT"/>
              </a:rPr>
              <a:t>frequency</a:t>
            </a:r>
            <a:r>
              <a:rPr sz="2800" spc="15" dirty="0">
                <a:latin typeface="Arial MT"/>
                <a:cs typeface="Arial MT"/>
              </a:rPr>
              <a:t> </a:t>
            </a:r>
            <a:r>
              <a:rPr sz="2800" spc="-15" dirty="0">
                <a:latin typeface="Symbol"/>
                <a:cs typeface="Symbol"/>
              </a:rPr>
              <a:t></a:t>
            </a:r>
            <a:r>
              <a:rPr sz="2800" spc="-22" baseline="-21021" dirty="0">
                <a:latin typeface="Arial MT"/>
                <a:cs typeface="Arial MT"/>
              </a:rPr>
              <a:t>c</a:t>
            </a:r>
            <a:r>
              <a:rPr sz="2800" spc="450" baseline="-21021" dirty="0">
                <a:latin typeface="Arial MT"/>
                <a:cs typeface="Arial MT"/>
              </a:rPr>
              <a:t> </a:t>
            </a:r>
            <a:r>
              <a:rPr sz="2800" spc="-5" dirty="0">
                <a:latin typeface="Arial MT"/>
                <a:cs typeface="Arial MT"/>
              </a:rPr>
              <a:t>=</a:t>
            </a:r>
            <a:r>
              <a:rPr sz="2800" spc="-10" dirty="0">
                <a:latin typeface="Arial MT"/>
                <a:cs typeface="Arial MT"/>
              </a:rPr>
              <a:t> </a:t>
            </a:r>
            <a:r>
              <a:rPr sz="2800" spc="-5" dirty="0">
                <a:latin typeface="Arial MT"/>
                <a:cs typeface="Arial MT"/>
              </a:rPr>
              <a:t>T.</a:t>
            </a:r>
            <a:endParaRPr sz="2800" dirty="0">
              <a:latin typeface="Arial MT"/>
              <a:cs typeface="Arial MT"/>
            </a:endParaRPr>
          </a:p>
          <a:p>
            <a:pPr marL="368300" marR="194945" indent="570865">
              <a:lnSpc>
                <a:spcPct val="90000"/>
              </a:lnSpc>
              <a:spcBef>
                <a:spcPts val="670"/>
              </a:spcBef>
              <a:tabLst>
                <a:tab pos="1712595" algn="l"/>
              </a:tabLst>
            </a:pPr>
            <a:r>
              <a:rPr sz="2800" spc="-5" dirty="0">
                <a:latin typeface="Arial MT"/>
                <a:cs typeface="Arial MT"/>
              </a:rPr>
              <a:t>Up</a:t>
            </a:r>
            <a:r>
              <a:rPr sz="2800" spc="10" dirty="0">
                <a:latin typeface="Arial MT"/>
                <a:cs typeface="Arial MT"/>
              </a:rPr>
              <a:t> </a:t>
            </a:r>
            <a:r>
              <a:rPr sz="2800" spc="-5" dirty="0">
                <a:latin typeface="Arial MT"/>
                <a:cs typeface="Arial MT"/>
              </a:rPr>
              <a:t>to</a:t>
            </a:r>
            <a:r>
              <a:rPr sz="2800" dirty="0">
                <a:latin typeface="Arial MT"/>
                <a:cs typeface="Arial MT"/>
              </a:rPr>
              <a:t> </a:t>
            </a:r>
            <a:r>
              <a:rPr sz="2800" spc="-5" dirty="0">
                <a:latin typeface="Symbol"/>
                <a:cs typeface="Symbol"/>
              </a:rPr>
              <a:t></a:t>
            </a:r>
            <a:r>
              <a:rPr sz="2800" spc="-7" baseline="-21021" dirty="0">
                <a:latin typeface="Arial MT"/>
                <a:cs typeface="Arial MT"/>
              </a:rPr>
              <a:t>c</a:t>
            </a:r>
            <a:r>
              <a:rPr sz="2800" spc="-5" dirty="0">
                <a:latin typeface="Arial MT"/>
                <a:cs typeface="Arial MT"/>
              </a:rPr>
              <a:t>,the</a:t>
            </a:r>
            <a:r>
              <a:rPr sz="2800" spc="40" dirty="0">
                <a:latin typeface="Arial MT"/>
                <a:cs typeface="Arial MT"/>
              </a:rPr>
              <a:t> </a:t>
            </a:r>
            <a:r>
              <a:rPr sz="2800" spc="-5" dirty="0">
                <a:latin typeface="Arial MT"/>
                <a:cs typeface="Arial MT"/>
              </a:rPr>
              <a:t>magnitude</a:t>
            </a:r>
            <a:r>
              <a:rPr sz="2800" spc="20" dirty="0">
                <a:latin typeface="Arial MT"/>
                <a:cs typeface="Arial MT"/>
              </a:rPr>
              <a:t> </a:t>
            </a:r>
            <a:r>
              <a:rPr sz="2800" spc="-5" dirty="0">
                <a:latin typeface="Arial MT"/>
                <a:cs typeface="Arial MT"/>
              </a:rPr>
              <a:t>plot</a:t>
            </a:r>
            <a:r>
              <a:rPr sz="2800" spc="5" dirty="0">
                <a:latin typeface="Arial MT"/>
                <a:cs typeface="Arial MT"/>
              </a:rPr>
              <a:t> </a:t>
            </a:r>
            <a:r>
              <a:rPr sz="2800" spc="-5" dirty="0">
                <a:latin typeface="Arial MT"/>
                <a:cs typeface="Arial MT"/>
              </a:rPr>
              <a:t>is a </a:t>
            </a:r>
            <a:r>
              <a:rPr sz="2800" dirty="0">
                <a:latin typeface="Arial MT"/>
                <a:cs typeface="Arial MT"/>
              </a:rPr>
              <a:t>straight </a:t>
            </a:r>
            <a:r>
              <a:rPr sz="2800" spc="-5" dirty="0">
                <a:latin typeface="Arial MT"/>
                <a:cs typeface="Arial MT"/>
              </a:rPr>
              <a:t>line </a:t>
            </a:r>
            <a:r>
              <a:rPr sz="2800" spc="-765" dirty="0">
                <a:latin typeface="Arial MT"/>
                <a:cs typeface="Arial MT"/>
              </a:rPr>
              <a:t> </a:t>
            </a:r>
            <a:r>
              <a:rPr sz="2800" spc="-5" dirty="0">
                <a:latin typeface="Arial MT"/>
                <a:cs typeface="Arial MT"/>
              </a:rPr>
              <a:t>at 0</a:t>
            </a:r>
            <a:r>
              <a:rPr sz="2800" dirty="0">
                <a:latin typeface="Arial MT"/>
                <a:cs typeface="Arial MT"/>
              </a:rPr>
              <a:t> </a:t>
            </a:r>
            <a:r>
              <a:rPr sz="2800" spc="-5" dirty="0">
                <a:latin typeface="Arial MT"/>
                <a:cs typeface="Arial MT"/>
              </a:rPr>
              <a:t>db</a:t>
            </a:r>
            <a:r>
              <a:rPr sz="2800" dirty="0">
                <a:latin typeface="Arial MT"/>
                <a:cs typeface="Arial MT"/>
              </a:rPr>
              <a:t> and beyond</a:t>
            </a:r>
            <a:r>
              <a:rPr sz="2800" spc="30" dirty="0">
                <a:latin typeface="Arial MT"/>
                <a:cs typeface="Arial MT"/>
              </a:rPr>
              <a:t> </a:t>
            </a:r>
            <a:r>
              <a:rPr sz="2800" spc="-15" dirty="0">
                <a:latin typeface="Symbol"/>
                <a:cs typeface="Symbol"/>
              </a:rPr>
              <a:t></a:t>
            </a:r>
            <a:r>
              <a:rPr sz="2800" spc="-15" dirty="0">
                <a:latin typeface="Arial MT"/>
                <a:cs typeface="Arial MT"/>
              </a:rPr>
              <a:t>c,</a:t>
            </a:r>
            <a:r>
              <a:rPr sz="2800" spc="30" dirty="0">
                <a:latin typeface="Arial MT"/>
                <a:cs typeface="Arial MT"/>
              </a:rPr>
              <a:t> </a:t>
            </a:r>
            <a:r>
              <a:rPr sz="2800" spc="-5" dirty="0">
                <a:latin typeface="Arial MT"/>
                <a:cs typeface="Arial MT"/>
              </a:rPr>
              <a:t>the</a:t>
            </a:r>
            <a:r>
              <a:rPr sz="2800" spc="5" dirty="0">
                <a:latin typeface="Arial MT"/>
                <a:cs typeface="Arial MT"/>
              </a:rPr>
              <a:t> </a:t>
            </a:r>
            <a:r>
              <a:rPr sz="2800" dirty="0">
                <a:latin typeface="Arial MT"/>
                <a:cs typeface="Arial MT"/>
              </a:rPr>
              <a:t>plot</a:t>
            </a:r>
            <a:r>
              <a:rPr sz="2800" spc="-5" dirty="0">
                <a:latin typeface="Arial MT"/>
                <a:cs typeface="Arial MT"/>
              </a:rPr>
              <a:t> has</a:t>
            </a:r>
            <a:r>
              <a:rPr sz="2800" spc="5" dirty="0">
                <a:latin typeface="Arial MT"/>
                <a:cs typeface="Arial MT"/>
              </a:rPr>
              <a:t> </a:t>
            </a:r>
            <a:r>
              <a:rPr sz="2800" spc="-5" dirty="0">
                <a:latin typeface="Arial MT"/>
                <a:cs typeface="Arial MT"/>
              </a:rPr>
              <a:t>a </a:t>
            </a:r>
            <a:r>
              <a:rPr sz="2800" dirty="0">
                <a:latin typeface="Arial MT"/>
                <a:cs typeface="Arial MT"/>
              </a:rPr>
              <a:t>line</a:t>
            </a:r>
            <a:r>
              <a:rPr sz="2800" spc="5" dirty="0">
                <a:latin typeface="Arial MT"/>
                <a:cs typeface="Arial MT"/>
              </a:rPr>
              <a:t> </a:t>
            </a:r>
            <a:r>
              <a:rPr sz="2800" spc="-5" dirty="0">
                <a:latin typeface="Arial MT"/>
                <a:cs typeface="Arial MT"/>
              </a:rPr>
              <a:t>of </a:t>
            </a:r>
            <a:r>
              <a:rPr sz="2800" dirty="0">
                <a:latin typeface="Arial MT"/>
                <a:cs typeface="Arial MT"/>
              </a:rPr>
              <a:t> </a:t>
            </a:r>
            <a:r>
              <a:rPr sz="2800" spc="-5" dirty="0">
                <a:latin typeface="Arial MT"/>
                <a:cs typeface="Arial MT"/>
              </a:rPr>
              <a:t>slope	</a:t>
            </a:r>
            <a:r>
              <a:rPr sz="2800" spc="-5" dirty="0">
                <a:latin typeface="Symbol"/>
                <a:cs typeface="Symbol"/>
              </a:rPr>
              <a:t></a:t>
            </a:r>
            <a:r>
              <a:rPr sz="2800" spc="75" dirty="0">
                <a:latin typeface="Times New Roman"/>
                <a:cs typeface="Times New Roman"/>
              </a:rPr>
              <a:t> </a:t>
            </a:r>
            <a:r>
              <a:rPr sz="2800" spc="-5" dirty="0">
                <a:latin typeface="Arial MT"/>
                <a:cs typeface="Arial MT"/>
              </a:rPr>
              <a:t>20</a:t>
            </a:r>
            <a:r>
              <a:rPr sz="2800" spc="5" dirty="0">
                <a:latin typeface="Arial MT"/>
                <a:cs typeface="Arial MT"/>
              </a:rPr>
              <a:t> </a:t>
            </a:r>
            <a:r>
              <a:rPr sz="2800" spc="-5" dirty="0">
                <a:latin typeface="Arial MT"/>
                <a:cs typeface="Arial MT"/>
              </a:rPr>
              <a:t>db</a:t>
            </a:r>
            <a:r>
              <a:rPr sz="2800" spc="5" dirty="0">
                <a:latin typeface="Arial MT"/>
                <a:cs typeface="Arial MT"/>
              </a:rPr>
              <a:t> </a:t>
            </a:r>
            <a:r>
              <a:rPr sz="2800" spc="-5" dirty="0">
                <a:latin typeface="Arial MT"/>
                <a:cs typeface="Arial MT"/>
              </a:rPr>
              <a:t>/ </a:t>
            </a:r>
            <a:r>
              <a:rPr sz="2800" dirty="0">
                <a:latin typeface="Arial MT"/>
                <a:cs typeface="Arial MT"/>
              </a:rPr>
              <a:t>dec.</a:t>
            </a:r>
            <a:endParaRPr sz="4000" dirty="0">
              <a:latin typeface="Arial MT"/>
              <a:cs typeface="Arial MT"/>
            </a:endParaRPr>
          </a:p>
          <a:p>
            <a:pPr marL="368300" marR="71120" indent="-343535">
              <a:lnSpc>
                <a:spcPts val="3030"/>
              </a:lnSpc>
              <a:buClr>
                <a:srgbClr val="0000CC"/>
              </a:buClr>
              <a:buFont typeface="Arial MT"/>
              <a:buChar char="•"/>
              <a:tabLst>
                <a:tab pos="663575" algn="l"/>
                <a:tab pos="664845" algn="l"/>
              </a:tabLst>
            </a:pPr>
            <a:r>
              <a:rPr dirty="0"/>
              <a:t>	</a:t>
            </a:r>
            <a:r>
              <a:rPr sz="2800" spc="-5" dirty="0">
                <a:latin typeface="Arial MT"/>
                <a:cs typeface="Arial MT"/>
              </a:rPr>
              <a:t>For a</a:t>
            </a:r>
            <a:r>
              <a:rPr sz="2800" spc="5" dirty="0">
                <a:latin typeface="Arial MT"/>
                <a:cs typeface="Arial MT"/>
              </a:rPr>
              <a:t> </a:t>
            </a:r>
            <a:r>
              <a:rPr sz="2800" spc="-5" dirty="0">
                <a:latin typeface="Arial MT"/>
                <a:cs typeface="Arial MT"/>
              </a:rPr>
              <a:t>complex</a:t>
            </a:r>
            <a:r>
              <a:rPr sz="2800" spc="20" dirty="0">
                <a:latin typeface="Arial MT"/>
                <a:cs typeface="Arial MT"/>
              </a:rPr>
              <a:t> </a:t>
            </a:r>
            <a:r>
              <a:rPr sz="2800" dirty="0">
                <a:latin typeface="Arial MT"/>
                <a:cs typeface="Arial MT"/>
              </a:rPr>
              <a:t>zero </a:t>
            </a:r>
            <a:r>
              <a:rPr sz="2800" spc="-5" dirty="0">
                <a:latin typeface="Arial MT"/>
                <a:cs typeface="Arial MT"/>
              </a:rPr>
              <a:t>or</a:t>
            </a:r>
            <a:r>
              <a:rPr sz="2800" spc="5" dirty="0">
                <a:latin typeface="Arial MT"/>
                <a:cs typeface="Arial MT"/>
              </a:rPr>
              <a:t> </a:t>
            </a:r>
            <a:r>
              <a:rPr sz="2800" dirty="0">
                <a:latin typeface="Arial MT"/>
                <a:cs typeface="Arial MT"/>
              </a:rPr>
              <a:t>pole</a:t>
            </a:r>
            <a:r>
              <a:rPr sz="2800" spc="5" dirty="0">
                <a:latin typeface="Arial MT"/>
                <a:cs typeface="Arial MT"/>
              </a:rPr>
              <a:t> </a:t>
            </a:r>
            <a:r>
              <a:rPr sz="2800" spc="-5" dirty="0">
                <a:latin typeface="Arial MT"/>
                <a:cs typeface="Arial MT"/>
              </a:rPr>
              <a:t>in</a:t>
            </a:r>
            <a:r>
              <a:rPr sz="2800" dirty="0">
                <a:latin typeface="Arial MT"/>
                <a:cs typeface="Arial MT"/>
              </a:rPr>
              <a:t> </a:t>
            </a:r>
            <a:r>
              <a:rPr sz="2800" spc="-5" dirty="0">
                <a:latin typeface="Arial MT"/>
                <a:cs typeface="Arial MT"/>
              </a:rPr>
              <a:t>the</a:t>
            </a:r>
            <a:r>
              <a:rPr sz="2800" spc="5" dirty="0">
                <a:latin typeface="Arial MT"/>
                <a:cs typeface="Arial MT"/>
              </a:rPr>
              <a:t> </a:t>
            </a:r>
            <a:r>
              <a:rPr sz="2800" dirty="0">
                <a:latin typeface="Arial MT"/>
                <a:cs typeface="Arial MT"/>
              </a:rPr>
              <a:t>form </a:t>
            </a:r>
            <a:r>
              <a:rPr sz="2800" spc="5" dirty="0">
                <a:latin typeface="Arial MT"/>
                <a:cs typeface="Arial MT"/>
              </a:rPr>
              <a:t> </a:t>
            </a:r>
            <a:r>
              <a:rPr sz="2800" spc="-5" dirty="0">
                <a:latin typeface="Arial MT"/>
                <a:cs typeface="Arial MT"/>
              </a:rPr>
              <a:t>s</a:t>
            </a:r>
            <a:r>
              <a:rPr sz="2800" spc="-7" baseline="25525" dirty="0">
                <a:latin typeface="Arial MT"/>
                <a:cs typeface="Arial MT"/>
              </a:rPr>
              <a:t>2</a:t>
            </a:r>
            <a:r>
              <a:rPr sz="2800" spc="-5" dirty="0">
                <a:latin typeface="Arial MT"/>
                <a:cs typeface="Arial MT"/>
              </a:rPr>
              <a:t>+2</a:t>
            </a:r>
            <a:r>
              <a:rPr sz="2800" spc="-5" dirty="0">
                <a:latin typeface="Symbol"/>
                <a:cs typeface="Symbol"/>
              </a:rPr>
              <a:t></a:t>
            </a:r>
            <a:r>
              <a:rPr sz="2800" spc="-7" baseline="-21021" dirty="0">
                <a:latin typeface="Arial MT"/>
                <a:cs typeface="Arial MT"/>
              </a:rPr>
              <a:t>n</a:t>
            </a:r>
            <a:r>
              <a:rPr sz="2800" spc="-5" dirty="0">
                <a:latin typeface="Arial MT"/>
                <a:cs typeface="Arial MT"/>
              </a:rPr>
              <a:t>s+</a:t>
            </a:r>
            <a:r>
              <a:rPr sz="2800" spc="-5" dirty="0">
                <a:latin typeface="Symbol"/>
                <a:cs typeface="Symbol"/>
              </a:rPr>
              <a:t></a:t>
            </a:r>
            <a:r>
              <a:rPr sz="2800" spc="-7" baseline="-21021" dirty="0">
                <a:latin typeface="Arial MT"/>
                <a:cs typeface="Arial MT"/>
              </a:rPr>
              <a:t>n</a:t>
            </a:r>
            <a:r>
              <a:rPr sz="2800" spc="-7" baseline="25525" dirty="0">
                <a:latin typeface="Arial MT"/>
                <a:cs typeface="Arial MT"/>
              </a:rPr>
              <a:t>2</a:t>
            </a:r>
            <a:r>
              <a:rPr sz="2800" spc="-5" dirty="0">
                <a:latin typeface="Arial MT"/>
                <a:cs typeface="Arial MT"/>
              </a:rPr>
              <a:t>,</a:t>
            </a:r>
            <a:r>
              <a:rPr sz="2800" spc="35" dirty="0">
                <a:latin typeface="Arial MT"/>
                <a:cs typeface="Arial MT"/>
              </a:rPr>
              <a:t> </a:t>
            </a:r>
            <a:r>
              <a:rPr sz="2800" spc="-5" dirty="0">
                <a:latin typeface="Arial MT"/>
                <a:cs typeface="Arial MT"/>
              </a:rPr>
              <a:t>find</a:t>
            </a:r>
            <a:r>
              <a:rPr sz="2800" dirty="0">
                <a:latin typeface="Arial MT"/>
                <a:cs typeface="Arial MT"/>
              </a:rPr>
              <a:t> </a:t>
            </a:r>
            <a:r>
              <a:rPr sz="2800" spc="-5" dirty="0">
                <a:latin typeface="Arial MT"/>
                <a:cs typeface="Arial MT"/>
              </a:rPr>
              <a:t>the corner</a:t>
            </a:r>
            <a:r>
              <a:rPr sz="2800" spc="10" dirty="0">
                <a:latin typeface="Arial MT"/>
                <a:cs typeface="Arial MT"/>
              </a:rPr>
              <a:t> </a:t>
            </a:r>
            <a:r>
              <a:rPr sz="2800" dirty="0">
                <a:latin typeface="Arial MT"/>
                <a:cs typeface="Arial MT"/>
              </a:rPr>
              <a:t>frequency</a:t>
            </a:r>
            <a:r>
              <a:rPr sz="2800" spc="40" dirty="0">
                <a:latin typeface="Arial MT"/>
                <a:cs typeface="Arial MT"/>
              </a:rPr>
              <a:t> </a:t>
            </a:r>
            <a:r>
              <a:rPr sz="2800" spc="-15" dirty="0">
                <a:latin typeface="Symbol"/>
                <a:cs typeface="Symbol"/>
              </a:rPr>
              <a:t></a:t>
            </a:r>
            <a:r>
              <a:rPr sz="2800" spc="-22" baseline="-21021" dirty="0">
                <a:latin typeface="Arial MT"/>
                <a:cs typeface="Arial MT"/>
              </a:rPr>
              <a:t>c</a:t>
            </a:r>
            <a:r>
              <a:rPr sz="2800" spc="450" baseline="-21021" dirty="0">
                <a:latin typeface="Arial MT"/>
                <a:cs typeface="Arial MT"/>
              </a:rPr>
              <a:t> </a:t>
            </a:r>
            <a:r>
              <a:rPr sz="2800" spc="-10" dirty="0">
                <a:latin typeface="Arial MT"/>
                <a:cs typeface="Arial MT"/>
              </a:rPr>
              <a:t>=</a:t>
            </a:r>
            <a:r>
              <a:rPr sz="2800" spc="-10" dirty="0">
                <a:latin typeface="Symbol"/>
                <a:cs typeface="Symbol"/>
              </a:rPr>
              <a:t></a:t>
            </a:r>
            <a:r>
              <a:rPr sz="2800" spc="-10" dirty="0">
                <a:latin typeface="Arial MT"/>
                <a:cs typeface="Arial MT"/>
              </a:rPr>
              <a:t>n.</a:t>
            </a:r>
            <a:endParaRPr sz="2800" dirty="0">
              <a:latin typeface="Arial MT"/>
              <a:cs typeface="Arial MT"/>
            </a:endParaRPr>
          </a:p>
          <a:p>
            <a:pPr marL="664210">
              <a:lnSpc>
                <a:spcPts val="3190"/>
              </a:lnSpc>
              <a:spcBef>
                <a:spcPts val="290"/>
              </a:spcBef>
            </a:pPr>
            <a:r>
              <a:rPr sz="2800" spc="-5" dirty="0">
                <a:latin typeface="Arial MT"/>
                <a:cs typeface="Arial MT"/>
              </a:rPr>
              <a:t>Up to</a:t>
            </a:r>
            <a:r>
              <a:rPr sz="2800" spc="20" dirty="0">
                <a:latin typeface="Arial MT"/>
                <a:cs typeface="Arial MT"/>
              </a:rPr>
              <a:t> </a:t>
            </a:r>
            <a:r>
              <a:rPr sz="2800" spc="-10" dirty="0">
                <a:latin typeface="Symbol"/>
                <a:cs typeface="Symbol"/>
              </a:rPr>
              <a:t></a:t>
            </a:r>
            <a:r>
              <a:rPr sz="2800" spc="-10" dirty="0">
                <a:latin typeface="Arial MT"/>
                <a:cs typeface="Arial MT"/>
              </a:rPr>
              <a:t>c,the</a:t>
            </a:r>
            <a:r>
              <a:rPr sz="2800" spc="40" dirty="0">
                <a:latin typeface="Arial MT"/>
                <a:cs typeface="Arial MT"/>
              </a:rPr>
              <a:t> </a:t>
            </a:r>
            <a:r>
              <a:rPr sz="2800" spc="-5" dirty="0">
                <a:latin typeface="Arial MT"/>
                <a:cs typeface="Arial MT"/>
              </a:rPr>
              <a:t>magnitude</a:t>
            </a:r>
            <a:r>
              <a:rPr sz="2800" spc="20" dirty="0">
                <a:latin typeface="Arial MT"/>
                <a:cs typeface="Arial MT"/>
              </a:rPr>
              <a:t> </a:t>
            </a:r>
            <a:r>
              <a:rPr sz="2800" spc="-5" dirty="0">
                <a:latin typeface="Arial MT"/>
                <a:cs typeface="Arial MT"/>
              </a:rPr>
              <a:t>plot</a:t>
            </a:r>
            <a:r>
              <a:rPr sz="2800" spc="5" dirty="0">
                <a:latin typeface="Arial MT"/>
                <a:cs typeface="Arial MT"/>
              </a:rPr>
              <a:t> </a:t>
            </a:r>
            <a:r>
              <a:rPr sz="2800" spc="-5" dirty="0">
                <a:latin typeface="Arial MT"/>
                <a:cs typeface="Arial MT"/>
              </a:rPr>
              <a:t>is</a:t>
            </a:r>
            <a:r>
              <a:rPr sz="2800" dirty="0">
                <a:latin typeface="Arial MT"/>
                <a:cs typeface="Arial MT"/>
              </a:rPr>
              <a:t> </a:t>
            </a:r>
            <a:r>
              <a:rPr sz="2800" spc="-5" dirty="0">
                <a:latin typeface="Arial MT"/>
                <a:cs typeface="Arial MT"/>
              </a:rPr>
              <a:t>a</a:t>
            </a:r>
            <a:r>
              <a:rPr sz="2800" dirty="0">
                <a:latin typeface="Arial MT"/>
                <a:cs typeface="Arial MT"/>
              </a:rPr>
              <a:t> straight</a:t>
            </a:r>
            <a:r>
              <a:rPr sz="2800" spc="-5" dirty="0">
                <a:latin typeface="Arial MT"/>
                <a:cs typeface="Arial MT"/>
              </a:rPr>
              <a:t> line</a:t>
            </a:r>
            <a:r>
              <a:rPr sz="2800" dirty="0">
                <a:latin typeface="Arial MT"/>
                <a:cs typeface="Arial MT"/>
              </a:rPr>
              <a:t> at</a:t>
            </a:r>
          </a:p>
          <a:p>
            <a:pPr marL="368300" marR="229235">
              <a:lnSpc>
                <a:spcPts val="3030"/>
              </a:lnSpc>
              <a:spcBef>
                <a:spcPts val="204"/>
              </a:spcBef>
              <a:tabLst>
                <a:tab pos="1417955" algn="l"/>
              </a:tabLst>
            </a:pPr>
            <a:r>
              <a:rPr sz="2800" spc="-5" dirty="0">
                <a:latin typeface="Symbol"/>
                <a:cs typeface="Symbol"/>
              </a:rPr>
              <a:t></a:t>
            </a:r>
            <a:r>
              <a:rPr sz="2800" spc="-5" dirty="0">
                <a:latin typeface="Arial MT"/>
                <a:cs typeface="Arial MT"/>
              </a:rPr>
              <a:t>40</a:t>
            </a:r>
            <a:r>
              <a:rPr sz="2800" dirty="0">
                <a:latin typeface="Arial MT"/>
                <a:cs typeface="Arial MT"/>
              </a:rPr>
              <a:t> </a:t>
            </a:r>
            <a:r>
              <a:rPr sz="2800" spc="-5" dirty="0">
                <a:latin typeface="Arial MT"/>
                <a:cs typeface="Arial MT"/>
              </a:rPr>
              <a:t>log</a:t>
            </a:r>
            <a:r>
              <a:rPr sz="2800" spc="10" dirty="0">
                <a:latin typeface="Arial MT"/>
                <a:cs typeface="Arial MT"/>
              </a:rPr>
              <a:t> </a:t>
            </a:r>
            <a:r>
              <a:rPr sz="2800" spc="-15" dirty="0">
                <a:latin typeface="Symbol"/>
                <a:cs typeface="Symbol"/>
              </a:rPr>
              <a:t></a:t>
            </a:r>
            <a:r>
              <a:rPr sz="2800" spc="-22" baseline="-21021" dirty="0">
                <a:latin typeface="Arial MT"/>
                <a:cs typeface="Arial MT"/>
              </a:rPr>
              <a:t>n</a:t>
            </a:r>
            <a:r>
              <a:rPr sz="2800" spc="442" baseline="-21021" dirty="0">
                <a:latin typeface="Arial MT"/>
                <a:cs typeface="Arial MT"/>
              </a:rPr>
              <a:t> </a:t>
            </a:r>
            <a:r>
              <a:rPr sz="2800" dirty="0">
                <a:latin typeface="Arial MT"/>
                <a:cs typeface="Arial MT"/>
              </a:rPr>
              <a:t>and</a:t>
            </a:r>
            <a:r>
              <a:rPr sz="2800" spc="5" dirty="0">
                <a:latin typeface="Arial MT"/>
                <a:cs typeface="Arial MT"/>
              </a:rPr>
              <a:t> </a:t>
            </a:r>
            <a:r>
              <a:rPr sz="2800" dirty="0">
                <a:latin typeface="Arial MT"/>
                <a:cs typeface="Arial MT"/>
              </a:rPr>
              <a:t>beyond </a:t>
            </a:r>
            <a:r>
              <a:rPr sz="2800" spc="-15" dirty="0">
                <a:latin typeface="Symbol"/>
                <a:cs typeface="Symbol"/>
              </a:rPr>
              <a:t></a:t>
            </a:r>
            <a:r>
              <a:rPr sz="2800" spc="-22" baseline="-21021" dirty="0">
                <a:latin typeface="Arial MT"/>
                <a:cs typeface="Arial MT"/>
              </a:rPr>
              <a:t>c</a:t>
            </a:r>
            <a:r>
              <a:rPr sz="2800" spc="-15" dirty="0">
                <a:latin typeface="Arial MT"/>
                <a:cs typeface="Arial MT"/>
              </a:rPr>
              <a:t>,</a:t>
            </a:r>
            <a:r>
              <a:rPr sz="2800" spc="35" dirty="0">
                <a:latin typeface="Arial MT"/>
                <a:cs typeface="Arial MT"/>
              </a:rPr>
              <a:t> </a:t>
            </a:r>
            <a:r>
              <a:rPr sz="2800" spc="-5" dirty="0">
                <a:latin typeface="Arial MT"/>
                <a:cs typeface="Arial MT"/>
              </a:rPr>
              <a:t>the </a:t>
            </a:r>
            <a:r>
              <a:rPr sz="2800" dirty="0">
                <a:latin typeface="Arial MT"/>
                <a:cs typeface="Arial MT"/>
              </a:rPr>
              <a:t>plot</a:t>
            </a:r>
            <a:r>
              <a:rPr sz="2800" spc="-5" dirty="0">
                <a:latin typeface="Arial MT"/>
                <a:cs typeface="Arial MT"/>
              </a:rPr>
              <a:t> </a:t>
            </a:r>
            <a:r>
              <a:rPr sz="2800" dirty="0">
                <a:latin typeface="Arial MT"/>
                <a:cs typeface="Arial MT"/>
              </a:rPr>
              <a:t>has </a:t>
            </a:r>
            <a:r>
              <a:rPr sz="2800" spc="-5" dirty="0">
                <a:latin typeface="Arial MT"/>
                <a:cs typeface="Arial MT"/>
              </a:rPr>
              <a:t>a</a:t>
            </a:r>
            <a:r>
              <a:rPr sz="2800" dirty="0">
                <a:latin typeface="Arial MT"/>
                <a:cs typeface="Arial MT"/>
              </a:rPr>
              <a:t> line of </a:t>
            </a:r>
            <a:r>
              <a:rPr sz="2800" spc="-765" dirty="0">
                <a:latin typeface="Arial MT"/>
                <a:cs typeface="Arial MT"/>
              </a:rPr>
              <a:t> </a:t>
            </a:r>
            <a:r>
              <a:rPr sz="2800" spc="-5" dirty="0">
                <a:latin typeface="Arial MT"/>
                <a:cs typeface="Arial MT"/>
              </a:rPr>
              <a:t>slope	</a:t>
            </a:r>
            <a:r>
              <a:rPr sz="2800" spc="-5" dirty="0">
                <a:latin typeface="Symbol"/>
                <a:cs typeface="Symbol"/>
              </a:rPr>
              <a:t></a:t>
            </a:r>
            <a:r>
              <a:rPr sz="2800" spc="60" dirty="0">
                <a:latin typeface="Times New Roman"/>
                <a:cs typeface="Times New Roman"/>
              </a:rPr>
              <a:t> </a:t>
            </a:r>
            <a:r>
              <a:rPr sz="2800" spc="-5" dirty="0">
                <a:latin typeface="Arial MT"/>
                <a:cs typeface="Arial MT"/>
              </a:rPr>
              <a:t>40</a:t>
            </a:r>
            <a:r>
              <a:rPr sz="2800" spc="5" dirty="0">
                <a:latin typeface="Arial MT"/>
                <a:cs typeface="Arial MT"/>
              </a:rPr>
              <a:t> </a:t>
            </a:r>
            <a:r>
              <a:rPr sz="2800" spc="-5" dirty="0">
                <a:latin typeface="Arial MT"/>
                <a:cs typeface="Arial MT"/>
              </a:rPr>
              <a:t>db</a:t>
            </a:r>
            <a:r>
              <a:rPr sz="2800" spc="5" dirty="0">
                <a:latin typeface="Arial MT"/>
                <a:cs typeface="Arial MT"/>
              </a:rPr>
              <a:t> </a:t>
            </a:r>
            <a:r>
              <a:rPr sz="2800" spc="-5" dirty="0">
                <a:latin typeface="Arial MT"/>
                <a:cs typeface="Arial MT"/>
              </a:rPr>
              <a:t>/ </a:t>
            </a:r>
            <a:r>
              <a:rPr sz="2800" dirty="0">
                <a:latin typeface="Arial MT"/>
                <a:cs typeface="Arial MT"/>
              </a:rPr>
              <a:t>dec.</a:t>
            </a:r>
          </a:p>
        </p:txBody>
      </p:sp>
      <p:pic>
        <p:nvPicPr>
          <p:cNvPr id="4" name="Picture 3">
            <a:extLst>
              <a:ext uri="{FF2B5EF4-FFF2-40B4-BE49-F238E27FC236}">
                <a16:creationId xmlns:a16="http://schemas.microsoft.com/office/drawing/2014/main" xmlns="" id="{2BAD4B77-7B89-437F-A4C5-08EAE16067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E8498002-BDE5-427B-9CC7-83782243841D}"/>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117</a:t>
            </a:fld>
            <a:endParaRPr lang="en-IN"/>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4130" y="1048024"/>
            <a:ext cx="3380740" cy="628377"/>
          </a:xfrm>
          <a:prstGeom prst="rect">
            <a:avLst/>
          </a:prstGeom>
        </p:spPr>
        <p:txBody>
          <a:bodyPr vert="horz" wrap="square" lIns="0" tIns="12700" rIns="0" bIns="0" rtlCol="0" anchor="b">
            <a:spAutoFit/>
          </a:bodyPr>
          <a:lstStyle/>
          <a:p>
            <a:pPr marL="12700">
              <a:lnSpc>
                <a:spcPct val="100000"/>
              </a:lnSpc>
              <a:spcBef>
                <a:spcPts val="100"/>
              </a:spcBef>
            </a:pPr>
            <a:r>
              <a:rPr sz="4000" dirty="0">
                <a:solidFill>
                  <a:srgbClr val="FF0000"/>
                </a:solidFill>
              </a:rPr>
              <a:t>Bode</a:t>
            </a:r>
            <a:r>
              <a:rPr sz="4000" spc="-65" dirty="0">
                <a:solidFill>
                  <a:srgbClr val="FF0000"/>
                </a:solidFill>
              </a:rPr>
              <a:t> </a:t>
            </a:r>
            <a:r>
              <a:rPr sz="4000" dirty="0">
                <a:solidFill>
                  <a:srgbClr val="FF0000"/>
                </a:solidFill>
              </a:rPr>
              <a:t>Phase</a:t>
            </a:r>
            <a:r>
              <a:rPr sz="4000" spc="-40" dirty="0">
                <a:solidFill>
                  <a:srgbClr val="FF0000"/>
                </a:solidFill>
              </a:rPr>
              <a:t> </a:t>
            </a:r>
            <a:r>
              <a:rPr sz="4000" dirty="0">
                <a:solidFill>
                  <a:srgbClr val="FF0000"/>
                </a:solidFill>
              </a:rPr>
              <a:t>plot</a:t>
            </a:r>
          </a:p>
        </p:txBody>
      </p:sp>
      <p:sp>
        <p:nvSpPr>
          <p:cNvPr id="3" name="object 3"/>
          <p:cNvSpPr txBox="1"/>
          <p:nvPr/>
        </p:nvSpPr>
        <p:spPr>
          <a:xfrm>
            <a:off x="1981200" y="1676401"/>
            <a:ext cx="7951470" cy="4667945"/>
          </a:xfrm>
          <a:prstGeom prst="rect">
            <a:avLst/>
          </a:prstGeom>
        </p:spPr>
        <p:txBody>
          <a:bodyPr vert="horz" wrap="square" lIns="0" tIns="111760" rIns="0" bIns="0" rtlCol="0">
            <a:spAutoFit/>
          </a:bodyPr>
          <a:lstStyle/>
          <a:p>
            <a:pPr marL="355600" marR="748030" indent="-343535">
              <a:lnSpc>
                <a:spcPct val="79700"/>
              </a:lnSpc>
              <a:spcBef>
                <a:spcPts val="880"/>
              </a:spcBef>
              <a:buChar char="•"/>
              <a:tabLst>
                <a:tab pos="355600" algn="l"/>
                <a:tab pos="356235" algn="l"/>
              </a:tabLst>
            </a:pPr>
            <a:r>
              <a:rPr sz="2800" dirty="0">
                <a:latin typeface="Arial MT"/>
                <a:cs typeface="Arial MT"/>
              </a:rPr>
              <a:t>For</a:t>
            </a:r>
            <a:r>
              <a:rPr sz="2800" spc="-20" dirty="0">
                <a:latin typeface="Arial MT"/>
                <a:cs typeface="Arial MT"/>
              </a:rPr>
              <a:t> </a:t>
            </a:r>
            <a:r>
              <a:rPr sz="2800" dirty="0">
                <a:latin typeface="Arial MT"/>
                <a:cs typeface="Arial MT"/>
              </a:rPr>
              <a:t>a </a:t>
            </a:r>
            <a:r>
              <a:rPr sz="2800" spc="-5" dirty="0">
                <a:latin typeface="Arial MT"/>
                <a:cs typeface="Arial MT"/>
              </a:rPr>
              <a:t>constant</a:t>
            </a:r>
            <a:r>
              <a:rPr sz="2800" spc="-35" dirty="0">
                <a:latin typeface="Arial MT"/>
                <a:cs typeface="Arial MT"/>
              </a:rPr>
              <a:t> </a:t>
            </a:r>
            <a:r>
              <a:rPr sz="2800" dirty="0">
                <a:latin typeface="Arial MT"/>
                <a:cs typeface="Arial MT"/>
              </a:rPr>
              <a:t>K, </a:t>
            </a:r>
            <a:r>
              <a:rPr sz="2800" spc="-5" dirty="0">
                <a:latin typeface="Arial MT"/>
                <a:cs typeface="Arial MT"/>
              </a:rPr>
              <a:t>Phase</a:t>
            </a:r>
            <a:r>
              <a:rPr sz="2800" spc="-15" dirty="0">
                <a:latin typeface="Arial MT"/>
                <a:cs typeface="Arial MT"/>
              </a:rPr>
              <a:t> </a:t>
            </a:r>
            <a:r>
              <a:rPr sz="2800" spc="-5" dirty="0">
                <a:latin typeface="Arial MT"/>
                <a:cs typeface="Arial MT"/>
              </a:rPr>
              <a:t>angle</a:t>
            </a:r>
            <a:r>
              <a:rPr sz="2800" spc="-15" dirty="0">
                <a:latin typeface="Arial MT"/>
                <a:cs typeface="Arial MT"/>
              </a:rPr>
              <a:t> </a:t>
            </a:r>
            <a:r>
              <a:rPr sz="2800" dirty="0">
                <a:latin typeface="Arial MT"/>
                <a:cs typeface="Arial MT"/>
              </a:rPr>
              <a:t>is </a:t>
            </a:r>
            <a:r>
              <a:rPr sz="2800" spc="-5" dirty="0">
                <a:latin typeface="Arial MT"/>
                <a:cs typeface="Arial MT"/>
              </a:rPr>
              <a:t>0</a:t>
            </a:r>
            <a:r>
              <a:rPr sz="2800" spc="-5" dirty="0">
                <a:latin typeface="Symbol"/>
                <a:cs typeface="Symbol"/>
              </a:rPr>
              <a:t></a:t>
            </a:r>
            <a:r>
              <a:rPr sz="2800" spc="-5" dirty="0">
                <a:latin typeface="Arial MT"/>
                <a:cs typeface="Arial MT"/>
              </a:rPr>
              <a:t>-</a:t>
            </a:r>
            <a:r>
              <a:rPr sz="2800" spc="-15" dirty="0">
                <a:latin typeface="Arial MT"/>
                <a:cs typeface="Arial MT"/>
              </a:rPr>
              <a:t> </a:t>
            </a:r>
            <a:r>
              <a:rPr sz="2800" dirty="0">
                <a:latin typeface="Arial MT"/>
                <a:cs typeface="Arial MT"/>
              </a:rPr>
              <a:t>a </a:t>
            </a:r>
            <a:r>
              <a:rPr sz="2800" spc="-875" dirty="0">
                <a:latin typeface="Arial MT"/>
                <a:cs typeface="Arial MT"/>
              </a:rPr>
              <a:t> </a:t>
            </a:r>
            <a:r>
              <a:rPr sz="2800" dirty="0">
                <a:latin typeface="Arial MT"/>
                <a:cs typeface="Arial MT"/>
              </a:rPr>
              <a:t>straight</a:t>
            </a:r>
            <a:r>
              <a:rPr sz="2800" spc="-30" dirty="0">
                <a:latin typeface="Arial MT"/>
                <a:cs typeface="Arial MT"/>
              </a:rPr>
              <a:t> </a:t>
            </a:r>
            <a:r>
              <a:rPr sz="2800" spc="-5" dirty="0">
                <a:latin typeface="Arial MT"/>
                <a:cs typeface="Arial MT"/>
              </a:rPr>
              <a:t>line</a:t>
            </a:r>
            <a:r>
              <a:rPr sz="2800" spc="-10" dirty="0">
                <a:latin typeface="Arial MT"/>
                <a:cs typeface="Arial MT"/>
              </a:rPr>
              <a:t> </a:t>
            </a:r>
            <a:r>
              <a:rPr sz="2800" dirty="0">
                <a:latin typeface="Arial MT"/>
                <a:cs typeface="Arial MT"/>
              </a:rPr>
              <a:t>with</a:t>
            </a:r>
            <a:r>
              <a:rPr sz="2800" spc="-20" dirty="0">
                <a:latin typeface="Arial MT"/>
                <a:cs typeface="Arial MT"/>
              </a:rPr>
              <a:t> </a:t>
            </a:r>
            <a:r>
              <a:rPr sz="2800" spc="-5" dirty="0">
                <a:latin typeface="Arial MT"/>
                <a:cs typeface="Arial MT"/>
              </a:rPr>
              <a:t>no</a:t>
            </a:r>
            <a:r>
              <a:rPr sz="2800" spc="-10" dirty="0">
                <a:latin typeface="Arial MT"/>
                <a:cs typeface="Arial MT"/>
              </a:rPr>
              <a:t> </a:t>
            </a:r>
            <a:r>
              <a:rPr sz="2800" spc="-5" dirty="0">
                <a:latin typeface="Arial MT"/>
                <a:cs typeface="Arial MT"/>
              </a:rPr>
              <a:t>slope</a:t>
            </a:r>
            <a:endParaRPr sz="2800" dirty="0">
              <a:latin typeface="Arial MT"/>
              <a:cs typeface="Arial MT"/>
            </a:endParaRPr>
          </a:p>
          <a:p>
            <a:pPr>
              <a:spcBef>
                <a:spcPts val="10"/>
              </a:spcBef>
              <a:buClr>
                <a:srgbClr val="0000CC"/>
              </a:buClr>
              <a:buFont typeface="Arial MT"/>
              <a:buChar char="•"/>
            </a:pPr>
            <a:endParaRPr sz="3600" dirty="0">
              <a:latin typeface="Arial MT"/>
              <a:cs typeface="Arial MT"/>
            </a:endParaRPr>
          </a:p>
          <a:p>
            <a:pPr marL="355600" marR="11430" indent="-343535">
              <a:lnSpc>
                <a:spcPct val="80000"/>
              </a:lnSpc>
              <a:spcBef>
                <a:spcPts val="5"/>
              </a:spcBef>
              <a:buChar char="•"/>
              <a:tabLst>
                <a:tab pos="355600" algn="l"/>
                <a:tab pos="356235" algn="l"/>
              </a:tabLst>
            </a:pPr>
            <a:r>
              <a:rPr sz="2800" spc="-5" dirty="0">
                <a:latin typeface="Arial MT"/>
                <a:cs typeface="Arial MT"/>
              </a:rPr>
              <a:t>For</a:t>
            </a:r>
            <a:r>
              <a:rPr sz="2800" spc="-15" dirty="0">
                <a:latin typeface="Arial MT"/>
                <a:cs typeface="Arial MT"/>
              </a:rPr>
              <a:t> </a:t>
            </a:r>
            <a:r>
              <a:rPr sz="2800" dirty="0">
                <a:latin typeface="Arial MT"/>
                <a:cs typeface="Arial MT"/>
              </a:rPr>
              <a:t>a</a:t>
            </a:r>
            <a:r>
              <a:rPr sz="2800" spc="-10" dirty="0">
                <a:latin typeface="Arial MT"/>
                <a:cs typeface="Arial MT"/>
              </a:rPr>
              <a:t> </a:t>
            </a:r>
            <a:r>
              <a:rPr sz="2800" dirty="0">
                <a:latin typeface="Arial MT"/>
                <a:cs typeface="Arial MT"/>
              </a:rPr>
              <a:t>zero</a:t>
            </a:r>
            <a:r>
              <a:rPr sz="2800" spc="-30" dirty="0">
                <a:latin typeface="Arial MT"/>
                <a:cs typeface="Arial MT"/>
              </a:rPr>
              <a:t> </a:t>
            </a:r>
            <a:r>
              <a:rPr sz="2800" dirty="0">
                <a:latin typeface="Arial MT"/>
                <a:cs typeface="Arial MT"/>
              </a:rPr>
              <a:t>at</a:t>
            </a:r>
            <a:r>
              <a:rPr sz="2800" spc="-10" dirty="0">
                <a:latin typeface="Arial MT"/>
                <a:cs typeface="Arial MT"/>
              </a:rPr>
              <a:t> </a:t>
            </a:r>
            <a:r>
              <a:rPr sz="2800" spc="-5" dirty="0">
                <a:latin typeface="Arial MT"/>
                <a:cs typeface="Arial MT"/>
              </a:rPr>
              <a:t>origin or</a:t>
            </a:r>
            <a:r>
              <a:rPr sz="2800" dirty="0">
                <a:latin typeface="Arial MT"/>
                <a:cs typeface="Arial MT"/>
              </a:rPr>
              <a:t> a</a:t>
            </a:r>
            <a:r>
              <a:rPr sz="2800" spc="-5" dirty="0">
                <a:latin typeface="Arial MT"/>
                <a:cs typeface="Arial MT"/>
              </a:rPr>
              <a:t> pole</a:t>
            </a:r>
            <a:r>
              <a:rPr sz="2800" spc="-10" dirty="0">
                <a:latin typeface="Arial MT"/>
                <a:cs typeface="Arial MT"/>
              </a:rPr>
              <a:t> </a:t>
            </a:r>
            <a:r>
              <a:rPr sz="2800" dirty="0">
                <a:latin typeface="Arial MT"/>
                <a:cs typeface="Arial MT"/>
              </a:rPr>
              <a:t>at</a:t>
            </a:r>
            <a:r>
              <a:rPr sz="2800" spc="-5" dirty="0">
                <a:latin typeface="Arial MT"/>
                <a:cs typeface="Arial MT"/>
              </a:rPr>
              <a:t> origin,(s</a:t>
            </a:r>
            <a:r>
              <a:rPr sz="2800" spc="-25" dirty="0">
                <a:latin typeface="Arial MT"/>
                <a:cs typeface="Arial MT"/>
              </a:rPr>
              <a:t> </a:t>
            </a:r>
            <a:r>
              <a:rPr sz="2800" dirty="0">
                <a:latin typeface="Arial MT"/>
                <a:cs typeface="Arial MT"/>
              </a:rPr>
              <a:t>or </a:t>
            </a:r>
            <a:r>
              <a:rPr sz="2800" spc="-875" dirty="0">
                <a:latin typeface="Arial MT"/>
                <a:cs typeface="Arial MT"/>
              </a:rPr>
              <a:t> </a:t>
            </a:r>
            <a:r>
              <a:rPr sz="2800" dirty="0">
                <a:latin typeface="Arial MT"/>
                <a:cs typeface="Arial MT"/>
              </a:rPr>
              <a:t>1/s)- </a:t>
            </a:r>
            <a:r>
              <a:rPr sz="2800" spc="-5" dirty="0">
                <a:latin typeface="Arial MT"/>
                <a:cs typeface="Arial MT"/>
              </a:rPr>
              <a:t>Phase angle </a:t>
            </a:r>
            <a:r>
              <a:rPr sz="2800" dirty="0">
                <a:latin typeface="Arial MT"/>
                <a:cs typeface="Arial MT"/>
              </a:rPr>
              <a:t>is </a:t>
            </a:r>
            <a:r>
              <a:rPr sz="2800" dirty="0">
                <a:latin typeface="Symbol"/>
                <a:cs typeface="Symbol"/>
              </a:rPr>
              <a:t></a:t>
            </a:r>
            <a:r>
              <a:rPr sz="2800" dirty="0">
                <a:latin typeface="Times New Roman"/>
                <a:cs typeface="Times New Roman"/>
              </a:rPr>
              <a:t> </a:t>
            </a:r>
            <a:r>
              <a:rPr sz="2800" spc="-5" dirty="0">
                <a:latin typeface="Arial MT"/>
                <a:cs typeface="Arial MT"/>
              </a:rPr>
              <a:t>90</a:t>
            </a:r>
            <a:r>
              <a:rPr sz="2800" spc="-5" dirty="0">
                <a:latin typeface="Symbol"/>
                <a:cs typeface="Symbol"/>
              </a:rPr>
              <a:t></a:t>
            </a:r>
            <a:r>
              <a:rPr sz="2800" spc="-5" dirty="0">
                <a:latin typeface="Arial MT"/>
                <a:cs typeface="Arial MT"/>
              </a:rPr>
              <a:t>-a </a:t>
            </a:r>
            <a:r>
              <a:rPr sz="2800" dirty="0">
                <a:latin typeface="Arial MT"/>
                <a:cs typeface="Arial MT"/>
              </a:rPr>
              <a:t>straight </a:t>
            </a:r>
            <a:r>
              <a:rPr sz="2800" spc="-5" dirty="0">
                <a:latin typeface="Arial MT"/>
                <a:cs typeface="Arial MT"/>
              </a:rPr>
              <a:t>line </a:t>
            </a:r>
            <a:r>
              <a:rPr sz="2800" dirty="0">
                <a:latin typeface="Arial MT"/>
                <a:cs typeface="Arial MT"/>
              </a:rPr>
              <a:t> with</a:t>
            </a:r>
            <a:r>
              <a:rPr sz="2800" spc="-20" dirty="0">
                <a:latin typeface="Arial MT"/>
                <a:cs typeface="Arial MT"/>
              </a:rPr>
              <a:t> </a:t>
            </a:r>
            <a:r>
              <a:rPr sz="2800" dirty="0">
                <a:latin typeface="Arial MT"/>
                <a:cs typeface="Arial MT"/>
              </a:rPr>
              <a:t>no</a:t>
            </a:r>
            <a:r>
              <a:rPr sz="2800" spc="-10" dirty="0">
                <a:latin typeface="Arial MT"/>
                <a:cs typeface="Arial MT"/>
              </a:rPr>
              <a:t> </a:t>
            </a:r>
            <a:r>
              <a:rPr sz="2800" spc="-5" dirty="0">
                <a:latin typeface="Arial MT"/>
                <a:cs typeface="Arial MT"/>
              </a:rPr>
              <a:t>slope</a:t>
            </a:r>
            <a:endParaRPr sz="2800" dirty="0">
              <a:latin typeface="Arial MT"/>
              <a:cs typeface="Arial MT"/>
            </a:endParaRPr>
          </a:p>
          <a:p>
            <a:pPr>
              <a:spcBef>
                <a:spcPts val="5"/>
              </a:spcBef>
              <a:buClr>
                <a:srgbClr val="0000CC"/>
              </a:buClr>
              <a:buFont typeface="Arial MT"/>
              <a:buChar char="•"/>
            </a:pPr>
            <a:endParaRPr sz="3600" dirty="0">
              <a:latin typeface="Arial MT"/>
              <a:cs typeface="Arial MT"/>
            </a:endParaRPr>
          </a:p>
          <a:p>
            <a:pPr marL="355600" marR="5080" indent="-343535">
              <a:lnSpc>
                <a:spcPct val="80100"/>
              </a:lnSpc>
              <a:buChar char="•"/>
              <a:tabLst>
                <a:tab pos="355600" algn="l"/>
                <a:tab pos="356235" algn="l"/>
              </a:tabLst>
            </a:pPr>
            <a:r>
              <a:rPr sz="2800" dirty="0">
                <a:latin typeface="Arial MT"/>
                <a:cs typeface="Arial MT"/>
              </a:rPr>
              <a:t>For a </a:t>
            </a:r>
            <a:r>
              <a:rPr sz="2800" spc="-5" dirty="0">
                <a:latin typeface="Arial MT"/>
                <a:cs typeface="Arial MT"/>
              </a:rPr>
              <a:t>constant </a:t>
            </a:r>
            <a:r>
              <a:rPr sz="2800" dirty="0">
                <a:latin typeface="Arial MT"/>
                <a:cs typeface="Arial MT"/>
              </a:rPr>
              <a:t>zero at </a:t>
            </a:r>
            <a:r>
              <a:rPr sz="2800" spc="-5" dirty="0">
                <a:latin typeface="Arial MT"/>
                <a:cs typeface="Arial MT"/>
              </a:rPr>
              <a:t>real </a:t>
            </a:r>
            <a:r>
              <a:rPr sz="2800" dirty="0">
                <a:latin typeface="Arial MT"/>
                <a:cs typeface="Arial MT"/>
              </a:rPr>
              <a:t>axis or a </a:t>
            </a:r>
            <a:r>
              <a:rPr sz="2800" spc="-5" dirty="0">
                <a:latin typeface="Arial MT"/>
                <a:cs typeface="Arial MT"/>
              </a:rPr>
              <a:t>pole </a:t>
            </a:r>
            <a:r>
              <a:rPr sz="2800" dirty="0">
                <a:latin typeface="Arial MT"/>
                <a:cs typeface="Arial MT"/>
              </a:rPr>
              <a:t> at </a:t>
            </a:r>
            <a:r>
              <a:rPr sz="2800" spc="-5" dirty="0">
                <a:latin typeface="Arial MT"/>
                <a:cs typeface="Arial MT"/>
              </a:rPr>
              <a:t>real </a:t>
            </a:r>
            <a:r>
              <a:rPr sz="2800" dirty="0">
                <a:latin typeface="Arial MT"/>
                <a:cs typeface="Arial MT"/>
              </a:rPr>
              <a:t>axis(s+T or 1 / s+T), in low </a:t>
            </a:r>
            <a:r>
              <a:rPr sz="2800" spc="5" dirty="0">
                <a:latin typeface="Arial MT"/>
                <a:cs typeface="Arial MT"/>
              </a:rPr>
              <a:t> </a:t>
            </a:r>
            <a:r>
              <a:rPr sz="2800" spc="-5" dirty="0">
                <a:latin typeface="Arial MT"/>
                <a:cs typeface="Arial MT"/>
              </a:rPr>
              <a:t>frequency region, </a:t>
            </a:r>
            <a:r>
              <a:rPr sz="2800" dirty="0">
                <a:latin typeface="Arial MT"/>
                <a:cs typeface="Arial MT"/>
              </a:rPr>
              <a:t>phase </a:t>
            </a:r>
            <a:r>
              <a:rPr sz="2800" spc="-5" dirty="0">
                <a:latin typeface="Arial MT"/>
                <a:cs typeface="Arial MT"/>
              </a:rPr>
              <a:t>angle </a:t>
            </a:r>
            <a:r>
              <a:rPr sz="2800" dirty="0">
                <a:latin typeface="Arial MT"/>
                <a:cs typeface="Arial MT"/>
              </a:rPr>
              <a:t>is 0</a:t>
            </a:r>
            <a:r>
              <a:rPr sz="2800" dirty="0">
                <a:latin typeface="Symbol"/>
                <a:cs typeface="Symbol"/>
              </a:rPr>
              <a:t></a:t>
            </a:r>
            <a:r>
              <a:rPr sz="2800" dirty="0">
                <a:latin typeface="Times New Roman"/>
                <a:cs typeface="Times New Roman"/>
              </a:rPr>
              <a:t> </a:t>
            </a:r>
            <a:r>
              <a:rPr sz="2800" spc="-5" dirty="0">
                <a:latin typeface="Arial MT"/>
                <a:cs typeface="Arial MT"/>
              </a:rPr>
              <a:t>and </a:t>
            </a:r>
            <a:r>
              <a:rPr sz="2800" dirty="0">
                <a:latin typeface="Arial MT"/>
                <a:cs typeface="Arial MT"/>
              </a:rPr>
              <a:t>in </a:t>
            </a:r>
            <a:r>
              <a:rPr sz="2800" spc="-875" dirty="0">
                <a:latin typeface="Arial MT"/>
                <a:cs typeface="Arial MT"/>
              </a:rPr>
              <a:t> </a:t>
            </a:r>
            <a:r>
              <a:rPr sz="2800" spc="-5" dirty="0">
                <a:latin typeface="Arial MT"/>
                <a:cs typeface="Arial MT"/>
              </a:rPr>
              <a:t>high frequency region, phase angle </a:t>
            </a:r>
            <a:r>
              <a:rPr sz="2800" dirty="0">
                <a:latin typeface="Arial MT"/>
                <a:cs typeface="Arial MT"/>
              </a:rPr>
              <a:t>is </a:t>
            </a:r>
            <a:r>
              <a:rPr sz="2800" dirty="0">
                <a:latin typeface="Symbol"/>
                <a:cs typeface="Symbol"/>
              </a:rPr>
              <a:t></a:t>
            </a:r>
            <a:r>
              <a:rPr sz="2800" spc="5" dirty="0">
                <a:latin typeface="Times New Roman"/>
                <a:cs typeface="Times New Roman"/>
              </a:rPr>
              <a:t> </a:t>
            </a:r>
            <a:r>
              <a:rPr sz="2800" spc="-5" dirty="0">
                <a:latin typeface="Arial MT"/>
                <a:cs typeface="Arial MT"/>
              </a:rPr>
              <a:t>90</a:t>
            </a:r>
            <a:r>
              <a:rPr sz="2800" spc="-5" dirty="0">
                <a:latin typeface="Symbol"/>
                <a:cs typeface="Symbol"/>
              </a:rPr>
              <a:t></a:t>
            </a:r>
            <a:r>
              <a:rPr sz="2800" spc="-5" dirty="0">
                <a:latin typeface="Arial MT"/>
                <a:cs typeface="Arial MT"/>
              </a:rPr>
              <a:t>,in</a:t>
            </a:r>
            <a:r>
              <a:rPr sz="2800" spc="-35" dirty="0">
                <a:latin typeface="Arial MT"/>
                <a:cs typeface="Arial MT"/>
              </a:rPr>
              <a:t> </a:t>
            </a:r>
            <a:r>
              <a:rPr sz="2800" spc="-5" dirty="0">
                <a:latin typeface="Arial MT"/>
                <a:cs typeface="Arial MT"/>
              </a:rPr>
              <a:t>between</a:t>
            </a:r>
            <a:r>
              <a:rPr sz="2800" dirty="0">
                <a:latin typeface="Arial MT"/>
                <a:cs typeface="Arial MT"/>
              </a:rPr>
              <a:t> </a:t>
            </a:r>
            <a:r>
              <a:rPr sz="2800" spc="-5" dirty="0">
                <a:latin typeface="Arial MT"/>
                <a:cs typeface="Arial MT"/>
              </a:rPr>
              <a:t>the</a:t>
            </a:r>
            <a:r>
              <a:rPr sz="2800" spc="-25" dirty="0">
                <a:latin typeface="Arial MT"/>
                <a:cs typeface="Arial MT"/>
              </a:rPr>
              <a:t> </a:t>
            </a:r>
            <a:r>
              <a:rPr sz="2800" dirty="0">
                <a:latin typeface="Arial MT"/>
                <a:cs typeface="Arial MT"/>
              </a:rPr>
              <a:t>slope</a:t>
            </a:r>
            <a:r>
              <a:rPr sz="2800" spc="-15" dirty="0">
                <a:latin typeface="Arial MT"/>
                <a:cs typeface="Arial MT"/>
              </a:rPr>
              <a:t> </a:t>
            </a:r>
            <a:r>
              <a:rPr sz="2800" dirty="0">
                <a:latin typeface="Arial MT"/>
                <a:cs typeface="Arial MT"/>
              </a:rPr>
              <a:t>is</a:t>
            </a:r>
            <a:r>
              <a:rPr sz="2800" spc="-10" dirty="0">
                <a:latin typeface="Arial MT"/>
                <a:cs typeface="Arial MT"/>
              </a:rPr>
              <a:t> </a:t>
            </a:r>
            <a:r>
              <a:rPr sz="2800" dirty="0">
                <a:latin typeface="Symbol"/>
                <a:cs typeface="Symbol"/>
              </a:rPr>
              <a:t></a:t>
            </a:r>
            <a:r>
              <a:rPr sz="2800" spc="90" dirty="0">
                <a:latin typeface="Times New Roman"/>
                <a:cs typeface="Times New Roman"/>
              </a:rPr>
              <a:t> </a:t>
            </a:r>
            <a:r>
              <a:rPr sz="2800" spc="-5" dirty="0">
                <a:latin typeface="Arial MT"/>
                <a:cs typeface="Arial MT"/>
              </a:rPr>
              <a:t>45</a:t>
            </a:r>
            <a:r>
              <a:rPr sz="2800" spc="-5" dirty="0">
                <a:latin typeface="Symbol"/>
                <a:cs typeface="Symbol"/>
              </a:rPr>
              <a:t></a:t>
            </a:r>
            <a:r>
              <a:rPr sz="2800" spc="75" dirty="0">
                <a:latin typeface="Times New Roman"/>
                <a:cs typeface="Times New Roman"/>
              </a:rPr>
              <a:t> </a:t>
            </a:r>
            <a:r>
              <a:rPr sz="2800" dirty="0">
                <a:latin typeface="Arial MT"/>
                <a:cs typeface="Arial MT"/>
              </a:rPr>
              <a:t>/ </a:t>
            </a:r>
            <a:r>
              <a:rPr sz="2800" spc="-5" dirty="0">
                <a:latin typeface="Arial MT"/>
                <a:cs typeface="Arial MT"/>
              </a:rPr>
              <a:t>dec</a:t>
            </a:r>
            <a:r>
              <a:rPr sz="2800" spc="-5" dirty="0">
                <a:solidFill>
                  <a:srgbClr val="0000CC"/>
                </a:solidFill>
                <a:latin typeface="Arial MT"/>
                <a:cs typeface="Arial MT"/>
              </a:rPr>
              <a:t>.</a:t>
            </a:r>
            <a:endParaRPr sz="2800" dirty="0">
              <a:latin typeface="Arial MT"/>
              <a:cs typeface="Arial MT"/>
            </a:endParaRPr>
          </a:p>
        </p:txBody>
      </p:sp>
      <p:pic>
        <p:nvPicPr>
          <p:cNvPr id="4" name="Picture 3">
            <a:extLst>
              <a:ext uri="{FF2B5EF4-FFF2-40B4-BE49-F238E27FC236}">
                <a16:creationId xmlns:a16="http://schemas.microsoft.com/office/drawing/2014/main" xmlns="" id="{E217C1B6-FA74-4125-8038-9E230CFAC1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4B23DF60-EC69-4181-82AD-A0679CB8AEF7}"/>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118</a:t>
            </a:fld>
            <a:endParaRPr lang="en-IN"/>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9969" y="945775"/>
            <a:ext cx="3380740" cy="628377"/>
          </a:xfrm>
          <a:prstGeom prst="rect">
            <a:avLst/>
          </a:prstGeom>
        </p:spPr>
        <p:txBody>
          <a:bodyPr vert="horz" wrap="square" lIns="0" tIns="12700" rIns="0" bIns="0" rtlCol="0" anchor="b">
            <a:spAutoFit/>
          </a:bodyPr>
          <a:lstStyle/>
          <a:p>
            <a:pPr marL="12700">
              <a:lnSpc>
                <a:spcPct val="100000"/>
              </a:lnSpc>
              <a:spcBef>
                <a:spcPts val="100"/>
              </a:spcBef>
            </a:pPr>
            <a:r>
              <a:rPr sz="4000" dirty="0">
                <a:solidFill>
                  <a:srgbClr val="FF0000"/>
                </a:solidFill>
              </a:rPr>
              <a:t>Bode</a:t>
            </a:r>
            <a:r>
              <a:rPr sz="4000" spc="-65" dirty="0">
                <a:solidFill>
                  <a:srgbClr val="FF0000"/>
                </a:solidFill>
              </a:rPr>
              <a:t> </a:t>
            </a:r>
            <a:r>
              <a:rPr sz="4000" dirty="0">
                <a:solidFill>
                  <a:srgbClr val="FF0000"/>
                </a:solidFill>
              </a:rPr>
              <a:t>Phase</a:t>
            </a:r>
            <a:r>
              <a:rPr sz="4000" spc="-40" dirty="0">
                <a:solidFill>
                  <a:srgbClr val="FF0000"/>
                </a:solidFill>
              </a:rPr>
              <a:t> </a:t>
            </a:r>
            <a:r>
              <a:rPr sz="4000" dirty="0">
                <a:solidFill>
                  <a:srgbClr val="FF0000"/>
                </a:solidFill>
              </a:rPr>
              <a:t>plot</a:t>
            </a:r>
          </a:p>
        </p:txBody>
      </p:sp>
      <p:sp>
        <p:nvSpPr>
          <p:cNvPr id="3" name="object 3"/>
          <p:cNvSpPr txBox="1"/>
          <p:nvPr/>
        </p:nvSpPr>
        <p:spPr>
          <a:xfrm>
            <a:off x="2120265" y="2168069"/>
            <a:ext cx="7951470" cy="4187941"/>
          </a:xfrm>
          <a:prstGeom prst="rect">
            <a:avLst/>
          </a:prstGeom>
        </p:spPr>
        <p:txBody>
          <a:bodyPr vert="horz" wrap="square" lIns="0" tIns="109855" rIns="0" bIns="0" rtlCol="0">
            <a:spAutoFit/>
          </a:bodyPr>
          <a:lstStyle/>
          <a:p>
            <a:pPr marL="355600" marR="5080" indent="-343535">
              <a:lnSpc>
                <a:spcPct val="80100"/>
              </a:lnSpc>
              <a:spcBef>
                <a:spcPts val="865"/>
              </a:spcBef>
              <a:buChar char="•"/>
              <a:tabLst>
                <a:tab pos="355600" algn="l"/>
                <a:tab pos="356235" algn="l"/>
              </a:tabLst>
            </a:pPr>
            <a:r>
              <a:rPr sz="2800" dirty="0">
                <a:latin typeface="Arial MT"/>
                <a:cs typeface="Arial MT"/>
              </a:rPr>
              <a:t>For a </a:t>
            </a:r>
            <a:r>
              <a:rPr sz="2800" spc="-5" dirty="0">
                <a:latin typeface="Arial MT"/>
                <a:cs typeface="Arial MT"/>
              </a:rPr>
              <a:t>complex </a:t>
            </a:r>
            <a:r>
              <a:rPr sz="2800" dirty="0">
                <a:latin typeface="Arial MT"/>
                <a:cs typeface="Arial MT"/>
              </a:rPr>
              <a:t>zero or </a:t>
            </a:r>
            <a:r>
              <a:rPr sz="2800" spc="-5" dirty="0">
                <a:latin typeface="Arial MT"/>
                <a:cs typeface="Arial MT"/>
              </a:rPr>
              <a:t>pole, </a:t>
            </a:r>
            <a:r>
              <a:rPr sz="2800" dirty="0">
                <a:latin typeface="Arial MT"/>
                <a:cs typeface="Arial MT"/>
              </a:rPr>
              <a:t>in </a:t>
            </a:r>
            <a:r>
              <a:rPr sz="2800" spc="-5" dirty="0">
                <a:latin typeface="Arial MT"/>
                <a:cs typeface="Arial MT"/>
              </a:rPr>
              <a:t>low </a:t>
            </a:r>
            <a:r>
              <a:rPr sz="2800" dirty="0">
                <a:latin typeface="Arial MT"/>
                <a:cs typeface="Arial MT"/>
              </a:rPr>
              <a:t> </a:t>
            </a:r>
            <a:r>
              <a:rPr sz="2800" spc="-5" dirty="0">
                <a:latin typeface="Arial MT"/>
                <a:cs typeface="Arial MT"/>
              </a:rPr>
              <a:t>frequency region, </a:t>
            </a:r>
            <a:r>
              <a:rPr sz="2800" dirty="0">
                <a:latin typeface="Arial MT"/>
                <a:cs typeface="Arial MT"/>
              </a:rPr>
              <a:t>phase </a:t>
            </a:r>
            <a:r>
              <a:rPr sz="2800" spc="-5" dirty="0">
                <a:latin typeface="Arial MT"/>
                <a:cs typeface="Arial MT"/>
              </a:rPr>
              <a:t>angle </a:t>
            </a:r>
            <a:r>
              <a:rPr sz="2800" dirty="0">
                <a:latin typeface="Arial MT"/>
                <a:cs typeface="Arial MT"/>
              </a:rPr>
              <a:t>is 0</a:t>
            </a:r>
            <a:r>
              <a:rPr sz="2800" dirty="0">
                <a:latin typeface="Symbol"/>
                <a:cs typeface="Symbol"/>
              </a:rPr>
              <a:t></a:t>
            </a:r>
            <a:r>
              <a:rPr sz="2800" dirty="0">
                <a:latin typeface="Times New Roman"/>
                <a:cs typeface="Times New Roman"/>
              </a:rPr>
              <a:t> </a:t>
            </a:r>
            <a:r>
              <a:rPr sz="2800" spc="-5" dirty="0">
                <a:latin typeface="Arial MT"/>
                <a:cs typeface="Arial MT"/>
              </a:rPr>
              <a:t>and </a:t>
            </a:r>
            <a:r>
              <a:rPr sz="2800" dirty="0">
                <a:latin typeface="Arial MT"/>
                <a:cs typeface="Arial MT"/>
              </a:rPr>
              <a:t>in </a:t>
            </a:r>
            <a:r>
              <a:rPr sz="2800" spc="-875" dirty="0">
                <a:latin typeface="Arial MT"/>
                <a:cs typeface="Arial MT"/>
              </a:rPr>
              <a:t> </a:t>
            </a:r>
            <a:r>
              <a:rPr sz="2800" spc="-5" dirty="0">
                <a:latin typeface="Arial MT"/>
                <a:cs typeface="Arial MT"/>
              </a:rPr>
              <a:t>high frequency region, phase angle </a:t>
            </a:r>
            <a:r>
              <a:rPr sz="2800" dirty="0">
                <a:latin typeface="Arial MT"/>
                <a:cs typeface="Arial MT"/>
              </a:rPr>
              <a:t>is </a:t>
            </a:r>
            <a:r>
              <a:rPr sz="2800" dirty="0">
                <a:latin typeface="Symbol"/>
                <a:cs typeface="Symbol"/>
              </a:rPr>
              <a:t></a:t>
            </a:r>
            <a:r>
              <a:rPr sz="2800" spc="5" dirty="0">
                <a:latin typeface="Times New Roman"/>
                <a:cs typeface="Times New Roman"/>
              </a:rPr>
              <a:t> </a:t>
            </a:r>
            <a:r>
              <a:rPr sz="2800" spc="-5" dirty="0">
                <a:latin typeface="Arial MT"/>
                <a:cs typeface="Arial MT"/>
              </a:rPr>
              <a:t>180</a:t>
            </a:r>
            <a:r>
              <a:rPr sz="2800" spc="-5" dirty="0">
                <a:latin typeface="Symbol"/>
                <a:cs typeface="Symbol"/>
              </a:rPr>
              <a:t></a:t>
            </a:r>
            <a:r>
              <a:rPr sz="2800" spc="-5" dirty="0">
                <a:latin typeface="Arial MT"/>
                <a:cs typeface="Arial MT"/>
              </a:rPr>
              <a:t>,in</a:t>
            </a:r>
            <a:r>
              <a:rPr sz="2800" spc="-30" dirty="0">
                <a:latin typeface="Arial MT"/>
                <a:cs typeface="Arial MT"/>
              </a:rPr>
              <a:t> </a:t>
            </a:r>
            <a:r>
              <a:rPr sz="2800" spc="-5" dirty="0">
                <a:latin typeface="Arial MT"/>
                <a:cs typeface="Arial MT"/>
              </a:rPr>
              <a:t>between</a:t>
            </a:r>
            <a:r>
              <a:rPr sz="2800" spc="-20" dirty="0">
                <a:latin typeface="Arial MT"/>
                <a:cs typeface="Arial MT"/>
              </a:rPr>
              <a:t> </a:t>
            </a:r>
            <a:r>
              <a:rPr sz="2800" dirty="0">
                <a:latin typeface="Arial MT"/>
                <a:cs typeface="Arial MT"/>
              </a:rPr>
              <a:t>the</a:t>
            </a:r>
            <a:r>
              <a:rPr sz="2800" spc="-15" dirty="0">
                <a:latin typeface="Arial MT"/>
                <a:cs typeface="Arial MT"/>
              </a:rPr>
              <a:t> </a:t>
            </a:r>
            <a:r>
              <a:rPr sz="2800" spc="-5" dirty="0">
                <a:latin typeface="Arial MT"/>
                <a:cs typeface="Arial MT"/>
              </a:rPr>
              <a:t>slope</a:t>
            </a:r>
            <a:r>
              <a:rPr sz="2800" dirty="0">
                <a:latin typeface="Arial MT"/>
                <a:cs typeface="Arial MT"/>
              </a:rPr>
              <a:t> </a:t>
            </a:r>
            <a:r>
              <a:rPr sz="2800" spc="-10" dirty="0">
                <a:latin typeface="Arial MT"/>
                <a:cs typeface="Arial MT"/>
              </a:rPr>
              <a:t>is</a:t>
            </a:r>
            <a:r>
              <a:rPr sz="2800" spc="-5" dirty="0">
                <a:latin typeface="Arial MT"/>
                <a:cs typeface="Arial MT"/>
              </a:rPr>
              <a:t> </a:t>
            </a:r>
            <a:r>
              <a:rPr sz="2800" dirty="0">
                <a:latin typeface="Symbol"/>
                <a:cs typeface="Symbol"/>
              </a:rPr>
              <a:t></a:t>
            </a:r>
            <a:r>
              <a:rPr sz="2800" spc="90" dirty="0">
                <a:latin typeface="Times New Roman"/>
                <a:cs typeface="Times New Roman"/>
              </a:rPr>
              <a:t> </a:t>
            </a:r>
            <a:r>
              <a:rPr sz="2800" spc="-5" dirty="0">
                <a:latin typeface="Arial MT"/>
                <a:cs typeface="Arial MT"/>
              </a:rPr>
              <a:t>90</a:t>
            </a:r>
            <a:r>
              <a:rPr sz="2800" spc="-5" dirty="0">
                <a:latin typeface="Symbol"/>
                <a:cs typeface="Symbol"/>
              </a:rPr>
              <a:t></a:t>
            </a:r>
            <a:r>
              <a:rPr sz="2800" spc="75" dirty="0">
                <a:latin typeface="Times New Roman"/>
                <a:cs typeface="Times New Roman"/>
              </a:rPr>
              <a:t> </a:t>
            </a:r>
            <a:r>
              <a:rPr sz="2800" dirty="0">
                <a:latin typeface="Arial MT"/>
                <a:cs typeface="Arial MT"/>
              </a:rPr>
              <a:t>/ </a:t>
            </a:r>
            <a:r>
              <a:rPr sz="2800" spc="-5" dirty="0">
                <a:latin typeface="Arial MT"/>
                <a:cs typeface="Arial MT"/>
              </a:rPr>
              <a:t>dec.</a:t>
            </a:r>
            <a:endParaRPr sz="2800" dirty="0">
              <a:latin typeface="Arial MT"/>
              <a:cs typeface="Arial MT"/>
            </a:endParaRPr>
          </a:p>
          <a:p>
            <a:pPr>
              <a:spcBef>
                <a:spcPts val="35"/>
              </a:spcBef>
              <a:buChar char="•"/>
            </a:pPr>
            <a:endParaRPr sz="3600" dirty="0">
              <a:latin typeface="Arial MT"/>
              <a:cs typeface="Arial MT"/>
            </a:endParaRPr>
          </a:p>
          <a:p>
            <a:pPr marL="355600" marR="8890" indent="-343535">
              <a:lnSpc>
                <a:spcPts val="3070"/>
              </a:lnSpc>
              <a:buChar char="•"/>
              <a:tabLst>
                <a:tab pos="355600" algn="l"/>
                <a:tab pos="356235" algn="l"/>
              </a:tabLst>
            </a:pPr>
            <a:r>
              <a:rPr sz="2800" spc="-5" dirty="0">
                <a:latin typeface="Arial MT"/>
                <a:cs typeface="Arial MT"/>
              </a:rPr>
              <a:t>Low</a:t>
            </a:r>
            <a:r>
              <a:rPr sz="2800" spc="-15" dirty="0">
                <a:latin typeface="Arial MT"/>
                <a:cs typeface="Arial MT"/>
              </a:rPr>
              <a:t> </a:t>
            </a:r>
            <a:r>
              <a:rPr sz="2800" spc="-5" dirty="0">
                <a:latin typeface="Arial MT"/>
                <a:cs typeface="Arial MT"/>
              </a:rPr>
              <a:t>frequency</a:t>
            </a:r>
            <a:r>
              <a:rPr sz="2800" spc="-15" dirty="0">
                <a:latin typeface="Arial MT"/>
                <a:cs typeface="Arial MT"/>
              </a:rPr>
              <a:t> </a:t>
            </a:r>
            <a:r>
              <a:rPr sz="2800" spc="-5" dirty="0">
                <a:latin typeface="Arial MT"/>
                <a:cs typeface="Arial MT"/>
              </a:rPr>
              <a:t>region</a:t>
            </a:r>
            <a:r>
              <a:rPr sz="2800" spc="-10" dirty="0">
                <a:latin typeface="Arial MT"/>
                <a:cs typeface="Arial MT"/>
              </a:rPr>
              <a:t> </a:t>
            </a:r>
            <a:r>
              <a:rPr sz="2800" dirty="0">
                <a:latin typeface="Arial MT"/>
                <a:cs typeface="Arial MT"/>
              </a:rPr>
              <a:t>-</a:t>
            </a:r>
            <a:r>
              <a:rPr sz="2800" spc="-10" dirty="0">
                <a:latin typeface="Arial MT"/>
                <a:cs typeface="Arial MT"/>
              </a:rPr>
              <a:t> </a:t>
            </a:r>
            <a:r>
              <a:rPr sz="2800" dirty="0">
                <a:latin typeface="Arial MT"/>
                <a:cs typeface="Arial MT"/>
              </a:rPr>
              <a:t>the</a:t>
            </a:r>
            <a:r>
              <a:rPr sz="2800" spc="-10" dirty="0">
                <a:latin typeface="Arial MT"/>
                <a:cs typeface="Arial MT"/>
              </a:rPr>
              <a:t> </a:t>
            </a:r>
            <a:r>
              <a:rPr sz="2800" spc="-5" dirty="0">
                <a:latin typeface="Arial MT"/>
                <a:cs typeface="Arial MT"/>
              </a:rPr>
              <a:t>frequencies</a:t>
            </a:r>
            <a:r>
              <a:rPr sz="2800" spc="-20" dirty="0">
                <a:latin typeface="Arial MT"/>
                <a:cs typeface="Arial MT"/>
              </a:rPr>
              <a:t> </a:t>
            </a:r>
            <a:r>
              <a:rPr sz="2800" dirty="0">
                <a:latin typeface="Arial MT"/>
                <a:cs typeface="Arial MT"/>
              </a:rPr>
              <a:t>up </a:t>
            </a:r>
            <a:r>
              <a:rPr sz="2800" spc="-875" dirty="0">
                <a:latin typeface="Arial MT"/>
                <a:cs typeface="Arial MT"/>
              </a:rPr>
              <a:t> </a:t>
            </a:r>
            <a:r>
              <a:rPr sz="2800" dirty="0">
                <a:latin typeface="Arial MT"/>
                <a:cs typeface="Arial MT"/>
              </a:rPr>
              <a:t>to</a:t>
            </a:r>
            <a:r>
              <a:rPr sz="2800" spc="-10" dirty="0">
                <a:latin typeface="Arial MT"/>
                <a:cs typeface="Arial MT"/>
              </a:rPr>
              <a:t> </a:t>
            </a:r>
            <a:r>
              <a:rPr sz="2800" spc="-5" dirty="0">
                <a:latin typeface="Arial MT"/>
                <a:cs typeface="Arial MT"/>
              </a:rPr>
              <a:t>one</a:t>
            </a:r>
            <a:r>
              <a:rPr sz="2800" spc="5" dirty="0">
                <a:latin typeface="Arial MT"/>
                <a:cs typeface="Arial MT"/>
              </a:rPr>
              <a:t> </a:t>
            </a:r>
            <a:r>
              <a:rPr sz="2800" spc="-5" dirty="0">
                <a:latin typeface="Arial MT"/>
                <a:cs typeface="Arial MT"/>
              </a:rPr>
              <a:t>decade</a:t>
            </a:r>
            <a:r>
              <a:rPr sz="2800" spc="-35" dirty="0">
                <a:latin typeface="Arial MT"/>
                <a:cs typeface="Arial MT"/>
              </a:rPr>
              <a:t> </a:t>
            </a:r>
            <a:r>
              <a:rPr sz="2800" spc="-5" dirty="0">
                <a:latin typeface="Arial MT"/>
                <a:cs typeface="Arial MT"/>
              </a:rPr>
              <a:t>below</a:t>
            </a:r>
            <a:r>
              <a:rPr sz="2800" spc="5" dirty="0">
                <a:latin typeface="Arial MT"/>
                <a:cs typeface="Arial MT"/>
              </a:rPr>
              <a:t> </a:t>
            </a:r>
            <a:r>
              <a:rPr sz="2800" spc="-5" dirty="0">
                <a:latin typeface="Arial MT"/>
                <a:cs typeface="Arial MT"/>
              </a:rPr>
              <a:t>the</a:t>
            </a:r>
            <a:r>
              <a:rPr sz="2800" spc="-10" dirty="0">
                <a:latin typeface="Arial MT"/>
                <a:cs typeface="Arial MT"/>
              </a:rPr>
              <a:t> </a:t>
            </a:r>
            <a:r>
              <a:rPr sz="2800" spc="-5" dirty="0">
                <a:latin typeface="Arial MT"/>
                <a:cs typeface="Arial MT"/>
              </a:rPr>
              <a:t>corner</a:t>
            </a:r>
            <a:r>
              <a:rPr sz="2800" spc="-20" dirty="0">
                <a:latin typeface="Arial MT"/>
                <a:cs typeface="Arial MT"/>
              </a:rPr>
              <a:t> </a:t>
            </a:r>
            <a:r>
              <a:rPr sz="2800" spc="-5" dirty="0">
                <a:latin typeface="Arial MT"/>
                <a:cs typeface="Arial MT"/>
              </a:rPr>
              <a:t>frequency</a:t>
            </a:r>
            <a:endParaRPr sz="2800" dirty="0">
              <a:latin typeface="Arial MT"/>
              <a:cs typeface="Arial MT"/>
            </a:endParaRPr>
          </a:p>
          <a:p>
            <a:pPr marL="355600" marR="74295" indent="-343535">
              <a:lnSpc>
                <a:spcPts val="3070"/>
              </a:lnSpc>
              <a:spcBef>
                <a:spcPts val="775"/>
              </a:spcBef>
              <a:buChar char="•"/>
              <a:tabLst>
                <a:tab pos="355600" algn="l"/>
                <a:tab pos="356235" algn="l"/>
              </a:tabLst>
            </a:pPr>
            <a:r>
              <a:rPr sz="2800" dirty="0">
                <a:latin typeface="Arial MT"/>
                <a:cs typeface="Arial MT"/>
              </a:rPr>
              <a:t>High</a:t>
            </a:r>
            <a:r>
              <a:rPr sz="2800" spc="-15" dirty="0">
                <a:latin typeface="Arial MT"/>
                <a:cs typeface="Arial MT"/>
              </a:rPr>
              <a:t> </a:t>
            </a:r>
            <a:r>
              <a:rPr sz="2800" spc="-5" dirty="0">
                <a:latin typeface="Arial MT"/>
                <a:cs typeface="Arial MT"/>
              </a:rPr>
              <a:t>frequency</a:t>
            </a:r>
            <a:r>
              <a:rPr sz="2800" spc="-10" dirty="0">
                <a:latin typeface="Arial MT"/>
                <a:cs typeface="Arial MT"/>
              </a:rPr>
              <a:t> </a:t>
            </a:r>
            <a:r>
              <a:rPr sz="2800" spc="-5" dirty="0">
                <a:latin typeface="Arial MT"/>
                <a:cs typeface="Arial MT"/>
              </a:rPr>
              <a:t>region</a:t>
            </a:r>
            <a:r>
              <a:rPr sz="2800" spc="-20" dirty="0">
                <a:latin typeface="Arial MT"/>
                <a:cs typeface="Arial MT"/>
              </a:rPr>
              <a:t> </a:t>
            </a:r>
            <a:r>
              <a:rPr sz="2800" dirty="0">
                <a:latin typeface="Arial MT"/>
                <a:cs typeface="Arial MT"/>
              </a:rPr>
              <a:t>-all</a:t>
            </a:r>
            <a:r>
              <a:rPr sz="2800" spc="-10" dirty="0">
                <a:latin typeface="Arial MT"/>
                <a:cs typeface="Arial MT"/>
              </a:rPr>
              <a:t> </a:t>
            </a:r>
            <a:r>
              <a:rPr sz="2800" spc="-5" dirty="0">
                <a:latin typeface="Arial MT"/>
                <a:cs typeface="Arial MT"/>
              </a:rPr>
              <a:t>the</a:t>
            </a:r>
            <a:r>
              <a:rPr sz="2800" spc="5" dirty="0">
                <a:latin typeface="Arial MT"/>
                <a:cs typeface="Arial MT"/>
              </a:rPr>
              <a:t> </a:t>
            </a:r>
            <a:r>
              <a:rPr sz="2800" spc="-5" dirty="0">
                <a:latin typeface="Arial MT"/>
                <a:cs typeface="Arial MT"/>
              </a:rPr>
              <a:t>frequencies </a:t>
            </a:r>
            <a:r>
              <a:rPr sz="2800" spc="-875" dirty="0">
                <a:latin typeface="Arial MT"/>
                <a:cs typeface="Arial MT"/>
              </a:rPr>
              <a:t> </a:t>
            </a:r>
            <a:r>
              <a:rPr sz="2800" dirty="0">
                <a:latin typeface="Arial MT"/>
                <a:cs typeface="Arial MT"/>
              </a:rPr>
              <a:t>beyond </a:t>
            </a:r>
            <a:r>
              <a:rPr sz="2800" spc="-5" dirty="0">
                <a:latin typeface="Arial MT"/>
                <a:cs typeface="Arial MT"/>
              </a:rPr>
              <a:t>one decade above </a:t>
            </a:r>
            <a:r>
              <a:rPr sz="2800" dirty="0">
                <a:latin typeface="Arial MT"/>
                <a:cs typeface="Arial MT"/>
              </a:rPr>
              <a:t>the </a:t>
            </a:r>
            <a:r>
              <a:rPr sz="2800" spc="-5" dirty="0">
                <a:latin typeface="Arial MT"/>
                <a:cs typeface="Arial MT"/>
              </a:rPr>
              <a:t>corner </a:t>
            </a:r>
            <a:r>
              <a:rPr sz="2800" dirty="0">
                <a:latin typeface="Arial MT"/>
                <a:cs typeface="Arial MT"/>
              </a:rPr>
              <a:t> </a:t>
            </a:r>
            <a:r>
              <a:rPr sz="2800" spc="-5" dirty="0">
                <a:latin typeface="Arial MT"/>
                <a:cs typeface="Arial MT"/>
              </a:rPr>
              <a:t>frequency</a:t>
            </a:r>
            <a:endParaRPr sz="2800" dirty="0">
              <a:latin typeface="Arial MT"/>
              <a:cs typeface="Arial MT"/>
            </a:endParaRPr>
          </a:p>
        </p:txBody>
      </p:sp>
      <p:pic>
        <p:nvPicPr>
          <p:cNvPr id="4" name="Picture 3">
            <a:extLst>
              <a:ext uri="{FF2B5EF4-FFF2-40B4-BE49-F238E27FC236}">
                <a16:creationId xmlns:a16="http://schemas.microsoft.com/office/drawing/2014/main" xmlns="" id="{F504F4FD-C26B-42C6-A53E-26F7B85F8E7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3CE05A6E-FDFB-4ECD-A37E-353334425C68}"/>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119</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4097" y="1600200"/>
            <a:ext cx="10022889" cy="3033471"/>
          </a:xfrm>
          <a:prstGeom prst="rect">
            <a:avLst/>
          </a:prstGeom>
        </p:spPr>
      </p:pic>
      <p:sp>
        <p:nvSpPr>
          <p:cNvPr id="3" name="object 3"/>
          <p:cNvSpPr txBox="1">
            <a:spLocks noGrp="1"/>
          </p:cNvSpPr>
          <p:nvPr>
            <p:ph type="title"/>
          </p:nvPr>
        </p:nvSpPr>
        <p:spPr>
          <a:xfrm>
            <a:off x="1907540" y="169875"/>
            <a:ext cx="7017384" cy="452120"/>
          </a:xfrm>
          <a:prstGeom prst="rect">
            <a:avLst/>
          </a:prstGeom>
        </p:spPr>
        <p:txBody>
          <a:bodyPr vert="horz" wrap="square" lIns="0" tIns="12065" rIns="0" bIns="0" rtlCol="0" anchor="b">
            <a:spAutoFit/>
          </a:bodyPr>
          <a:lstStyle/>
          <a:p>
            <a:pPr marL="12700">
              <a:lnSpc>
                <a:spcPct val="100000"/>
              </a:lnSpc>
              <a:spcBef>
                <a:spcPts val="95"/>
              </a:spcBef>
            </a:pPr>
            <a:r>
              <a:rPr sz="2800" spc="-15" dirty="0"/>
              <a:t>Difference</a:t>
            </a:r>
            <a:r>
              <a:rPr sz="2800" spc="25" dirty="0"/>
              <a:t> </a:t>
            </a:r>
            <a:r>
              <a:rPr sz="2800" spc="-10" dirty="0"/>
              <a:t>between</a:t>
            </a:r>
            <a:r>
              <a:rPr sz="2800" spc="15" dirty="0"/>
              <a:t> </a:t>
            </a:r>
            <a:r>
              <a:rPr sz="2800" spc="-25" dirty="0"/>
              <a:t>System</a:t>
            </a:r>
            <a:r>
              <a:rPr sz="2800" spc="10" dirty="0"/>
              <a:t> </a:t>
            </a:r>
            <a:r>
              <a:rPr sz="2800" spc="-5" dirty="0"/>
              <a:t>and </a:t>
            </a:r>
            <a:r>
              <a:rPr sz="2800" spc="-15" dirty="0"/>
              <a:t>Control</a:t>
            </a:r>
            <a:r>
              <a:rPr sz="2800" spc="10" dirty="0"/>
              <a:t> </a:t>
            </a:r>
            <a:r>
              <a:rPr sz="2800" spc="-30" dirty="0"/>
              <a:t>System</a:t>
            </a:r>
            <a:endParaRPr sz="2800"/>
          </a:p>
        </p:txBody>
      </p:sp>
      <p:sp>
        <p:nvSpPr>
          <p:cNvPr id="4" name="object 4"/>
          <p:cNvSpPr txBox="1"/>
          <p:nvPr/>
        </p:nvSpPr>
        <p:spPr>
          <a:xfrm>
            <a:off x="4082543" y="921766"/>
            <a:ext cx="2841625" cy="513715"/>
          </a:xfrm>
          <a:prstGeom prst="rect">
            <a:avLst/>
          </a:prstGeom>
        </p:spPr>
        <p:txBody>
          <a:bodyPr vert="horz" wrap="square" lIns="0" tIns="13335" rIns="0" bIns="0" rtlCol="0">
            <a:spAutoFit/>
          </a:bodyPr>
          <a:lstStyle/>
          <a:p>
            <a:pPr marL="12700">
              <a:spcBef>
                <a:spcPts val="105"/>
              </a:spcBef>
            </a:pPr>
            <a:r>
              <a:rPr sz="3200" dirty="0">
                <a:latin typeface="Calibri"/>
                <a:cs typeface="Calibri"/>
              </a:rPr>
              <a:t>An</a:t>
            </a:r>
            <a:r>
              <a:rPr sz="3200" spc="-30" dirty="0">
                <a:latin typeface="Calibri"/>
                <a:cs typeface="Calibri"/>
              </a:rPr>
              <a:t> </a:t>
            </a:r>
            <a:r>
              <a:rPr sz="3200" spc="-15" dirty="0">
                <a:latin typeface="Calibri"/>
                <a:cs typeface="Calibri"/>
              </a:rPr>
              <a:t>example</a:t>
            </a:r>
            <a:r>
              <a:rPr sz="3200" spc="-25" dirty="0">
                <a:latin typeface="Calibri"/>
                <a:cs typeface="Calibri"/>
              </a:rPr>
              <a:t> </a:t>
            </a:r>
            <a:r>
              <a:rPr sz="3200" dirty="0">
                <a:latin typeface="Calibri"/>
                <a:cs typeface="Calibri"/>
              </a:rPr>
              <a:t>:</a:t>
            </a:r>
            <a:r>
              <a:rPr sz="3200" spc="-30" dirty="0">
                <a:latin typeface="Calibri"/>
                <a:cs typeface="Calibri"/>
              </a:rPr>
              <a:t> </a:t>
            </a:r>
            <a:r>
              <a:rPr sz="3200" spc="-25" dirty="0">
                <a:latin typeface="Calibri"/>
                <a:cs typeface="Calibri"/>
              </a:rPr>
              <a:t>Fan</a:t>
            </a:r>
            <a:endParaRPr sz="3200">
              <a:latin typeface="Calibri"/>
              <a:cs typeface="Calibri"/>
            </a:endParaRPr>
          </a:p>
        </p:txBody>
      </p:sp>
      <p:sp>
        <p:nvSpPr>
          <p:cNvPr id="5" name="object 5"/>
          <p:cNvSpPr txBox="1"/>
          <p:nvPr/>
        </p:nvSpPr>
        <p:spPr>
          <a:xfrm>
            <a:off x="5220461" y="4876038"/>
            <a:ext cx="2057400" cy="884216"/>
          </a:xfrm>
          <a:prstGeom prst="rect">
            <a:avLst/>
          </a:prstGeom>
          <a:ln w="32003">
            <a:solidFill>
              <a:srgbClr val="000000"/>
            </a:solidFill>
          </a:ln>
        </p:spPr>
        <p:txBody>
          <a:bodyPr vert="horz" wrap="square" lIns="0" tIns="22225" rIns="0" bIns="0" rtlCol="0">
            <a:spAutoFit/>
          </a:bodyPr>
          <a:lstStyle/>
          <a:p>
            <a:pPr marL="525780" marR="280035" indent="472440">
              <a:spcBef>
                <a:spcPts val="175"/>
              </a:spcBef>
            </a:pPr>
            <a:r>
              <a:rPr sz="2800" spc="-30" dirty="0">
                <a:latin typeface="Calibri"/>
                <a:cs typeface="Calibri"/>
              </a:rPr>
              <a:t>Fan </a:t>
            </a:r>
            <a:r>
              <a:rPr sz="2800" spc="-25" dirty="0">
                <a:latin typeface="Calibri"/>
                <a:cs typeface="Calibri"/>
              </a:rPr>
              <a:t> </a:t>
            </a:r>
            <a:r>
              <a:rPr sz="2800" spc="-10" dirty="0">
                <a:latin typeface="Calibri"/>
                <a:cs typeface="Calibri"/>
              </a:rPr>
              <a:t>(</a:t>
            </a:r>
            <a:r>
              <a:rPr sz="2800" spc="-40" dirty="0">
                <a:latin typeface="Calibri"/>
                <a:cs typeface="Calibri"/>
              </a:rPr>
              <a:t>S</a:t>
            </a:r>
            <a:r>
              <a:rPr sz="2800" spc="-35" dirty="0">
                <a:latin typeface="Calibri"/>
                <a:cs typeface="Calibri"/>
              </a:rPr>
              <a:t>y</a:t>
            </a:r>
            <a:r>
              <a:rPr sz="2800" spc="-45" dirty="0">
                <a:latin typeface="Calibri"/>
                <a:cs typeface="Calibri"/>
              </a:rPr>
              <a:t>s</a:t>
            </a:r>
            <a:r>
              <a:rPr sz="2800" spc="-35" dirty="0">
                <a:latin typeface="Calibri"/>
                <a:cs typeface="Calibri"/>
              </a:rPr>
              <a:t>t</a:t>
            </a:r>
            <a:r>
              <a:rPr sz="2800" spc="-5" dirty="0">
                <a:latin typeface="Calibri"/>
                <a:cs typeface="Calibri"/>
              </a:rPr>
              <a:t>em)</a:t>
            </a:r>
            <a:endParaRPr sz="2800">
              <a:latin typeface="Calibri"/>
              <a:cs typeface="Calibri"/>
            </a:endParaRPr>
          </a:p>
        </p:txBody>
      </p:sp>
      <p:sp>
        <p:nvSpPr>
          <p:cNvPr id="6" name="object 6"/>
          <p:cNvSpPr/>
          <p:nvPr/>
        </p:nvSpPr>
        <p:spPr>
          <a:xfrm>
            <a:off x="3771901" y="5302989"/>
            <a:ext cx="1448435" cy="287655"/>
          </a:xfrm>
          <a:custGeom>
            <a:avLst/>
            <a:gdLst/>
            <a:ahLst/>
            <a:cxnLst/>
            <a:rect l="l" t="t" r="r" b="b"/>
            <a:pathLst>
              <a:path w="1448435" h="287654">
                <a:moveTo>
                  <a:pt x="1320836" y="143787"/>
                </a:moveTo>
                <a:lnTo>
                  <a:pt x="1176274" y="228115"/>
                </a:lnTo>
                <a:lnTo>
                  <a:pt x="1166788" y="236569"/>
                </a:lnTo>
                <a:lnTo>
                  <a:pt x="1161446" y="247642"/>
                </a:lnTo>
                <a:lnTo>
                  <a:pt x="1160629" y="259905"/>
                </a:lnTo>
                <a:lnTo>
                  <a:pt x="1164716" y="271930"/>
                </a:lnTo>
                <a:lnTo>
                  <a:pt x="1173170" y="281423"/>
                </a:lnTo>
                <a:lnTo>
                  <a:pt x="1184243" y="286758"/>
                </a:lnTo>
                <a:lnTo>
                  <a:pt x="1196506" y="287568"/>
                </a:lnTo>
                <a:lnTo>
                  <a:pt x="1208532" y="283487"/>
                </a:lnTo>
                <a:lnTo>
                  <a:pt x="1393083" y="175791"/>
                </a:lnTo>
                <a:lnTo>
                  <a:pt x="1384427" y="175791"/>
                </a:lnTo>
                <a:lnTo>
                  <a:pt x="1384427" y="171473"/>
                </a:lnTo>
                <a:lnTo>
                  <a:pt x="1368298" y="171473"/>
                </a:lnTo>
                <a:lnTo>
                  <a:pt x="1320836" y="143787"/>
                </a:lnTo>
                <a:close/>
              </a:path>
              <a:path w="1448435" h="287654">
                <a:moveTo>
                  <a:pt x="1265972" y="111783"/>
                </a:moveTo>
                <a:lnTo>
                  <a:pt x="0" y="111783"/>
                </a:lnTo>
                <a:lnTo>
                  <a:pt x="0" y="175791"/>
                </a:lnTo>
                <a:lnTo>
                  <a:pt x="1265972" y="175791"/>
                </a:lnTo>
                <a:lnTo>
                  <a:pt x="1320836" y="143787"/>
                </a:lnTo>
                <a:lnTo>
                  <a:pt x="1265972" y="111783"/>
                </a:lnTo>
                <a:close/>
              </a:path>
              <a:path w="1448435" h="287654">
                <a:moveTo>
                  <a:pt x="1393083" y="111783"/>
                </a:moveTo>
                <a:lnTo>
                  <a:pt x="1384427" y="111783"/>
                </a:lnTo>
                <a:lnTo>
                  <a:pt x="1384427" y="175791"/>
                </a:lnTo>
                <a:lnTo>
                  <a:pt x="1393083" y="175791"/>
                </a:lnTo>
                <a:lnTo>
                  <a:pt x="1447927" y="143787"/>
                </a:lnTo>
                <a:lnTo>
                  <a:pt x="1393083" y="111783"/>
                </a:lnTo>
                <a:close/>
              </a:path>
              <a:path w="1448435" h="287654">
                <a:moveTo>
                  <a:pt x="1368298" y="116101"/>
                </a:moveTo>
                <a:lnTo>
                  <a:pt x="1320836" y="143787"/>
                </a:lnTo>
                <a:lnTo>
                  <a:pt x="1368298" y="171473"/>
                </a:lnTo>
                <a:lnTo>
                  <a:pt x="1368298" y="116101"/>
                </a:lnTo>
                <a:close/>
              </a:path>
              <a:path w="1448435" h="287654">
                <a:moveTo>
                  <a:pt x="1384427" y="116101"/>
                </a:moveTo>
                <a:lnTo>
                  <a:pt x="1368298" y="116101"/>
                </a:lnTo>
                <a:lnTo>
                  <a:pt x="1368298" y="171473"/>
                </a:lnTo>
                <a:lnTo>
                  <a:pt x="1384427" y="171473"/>
                </a:lnTo>
                <a:lnTo>
                  <a:pt x="1384427" y="116101"/>
                </a:lnTo>
                <a:close/>
              </a:path>
              <a:path w="1448435" h="287654">
                <a:moveTo>
                  <a:pt x="1196506" y="0"/>
                </a:moveTo>
                <a:lnTo>
                  <a:pt x="1184243" y="817"/>
                </a:lnTo>
                <a:lnTo>
                  <a:pt x="1173170" y="6159"/>
                </a:lnTo>
                <a:lnTo>
                  <a:pt x="1164716" y="15644"/>
                </a:lnTo>
                <a:lnTo>
                  <a:pt x="1160629" y="27670"/>
                </a:lnTo>
                <a:lnTo>
                  <a:pt x="1161446" y="39933"/>
                </a:lnTo>
                <a:lnTo>
                  <a:pt x="1166788" y="51006"/>
                </a:lnTo>
                <a:lnTo>
                  <a:pt x="1176274" y="59459"/>
                </a:lnTo>
                <a:lnTo>
                  <a:pt x="1320836" y="143787"/>
                </a:lnTo>
                <a:lnTo>
                  <a:pt x="1368298" y="116101"/>
                </a:lnTo>
                <a:lnTo>
                  <a:pt x="1384427" y="116101"/>
                </a:lnTo>
                <a:lnTo>
                  <a:pt x="1384427" y="111783"/>
                </a:lnTo>
                <a:lnTo>
                  <a:pt x="1393083" y="111783"/>
                </a:lnTo>
                <a:lnTo>
                  <a:pt x="1208532" y="4087"/>
                </a:lnTo>
                <a:lnTo>
                  <a:pt x="1196506" y="0"/>
                </a:lnTo>
                <a:close/>
              </a:path>
            </a:pathLst>
          </a:custGeom>
          <a:solidFill>
            <a:srgbClr val="000000"/>
          </a:solidFill>
        </p:spPr>
        <p:txBody>
          <a:bodyPr wrap="square" lIns="0" tIns="0" rIns="0" bIns="0" rtlCol="0"/>
          <a:lstStyle/>
          <a:p>
            <a:endParaRPr/>
          </a:p>
        </p:txBody>
      </p:sp>
      <p:sp>
        <p:nvSpPr>
          <p:cNvPr id="7" name="object 7"/>
          <p:cNvSpPr/>
          <p:nvPr/>
        </p:nvSpPr>
        <p:spPr>
          <a:xfrm>
            <a:off x="7277101" y="5341089"/>
            <a:ext cx="1448435" cy="287655"/>
          </a:xfrm>
          <a:custGeom>
            <a:avLst/>
            <a:gdLst/>
            <a:ahLst/>
            <a:cxnLst/>
            <a:rect l="l" t="t" r="r" b="b"/>
            <a:pathLst>
              <a:path w="1448434" h="287654">
                <a:moveTo>
                  <a:pt x="1320836" y="143787"/>
                </a:moveTo>
                <a:lnTo>
                  <a:pt x="1176274" y="228115"/>
                </a:lnTo>
                <a:lnTo>
                  <a:pt x="1166788" y="236565"/>
                </a:lnTo>
                <a:lnTo>
                  <a:pt x="1161446" y="247632"/>
                </a:lnTo>
                <a:lnTo>
                  <a:pt x="1160629" y="259894"/>
                </a:lnTo>
                <a:lnTo>
                  <a:pt x="1164717" y="271930"/>
                </a:lnTo>
                <a:lnTo>
                  <a:pt x="1173170" y="281422"/>
                </a:lnTo>
                <a:lnTo>
                  <a:pt x="1184243" y="286753"/>
                </a:lnTo>
                <a:lnTo>
                  <a:pt x="1196506" y="287552"/>
                </a:lnTo>
                <a:lnTo>
                  <a:pt x="1208531" y="283449"/>
                </a:lnTo>
                <a:lnTo>
                  <a:pt x="1393068" y="175791"/>
                </a:lnTo>
                <a:lnTo>
                  <a:pt x="1384427" y="175791"/>
                </a:lnTo>
                <a:lnTo>
                  <a:pt x="1384427" y="171473"/>
                </a:lnTo>
                <a:lnTo>
                  <a:pt x="1368298" y="171473"/>
                </a:lnTo>
                <a:lnTo>
                  <a:pt x="1320836" y="143787"/>
                </a:lnTo>
                <a:close/>
              </a:path>
              <a:path w="1448434" h="287654">
                <a:moveTo>
                  <a:pt x="1265972" y="111783"/>
                </a:moveTo>
                <a:lnTo>
                  <a:pt x="0" y="111783"/>
                </a:lnTo>
                <a:lnTo>
                  <a:pt x="0" y="175791"/>
                </a:lnTo>
                <a:lnTo>
                  <a:pt x="1265972" y="175791"/>
                </a:lnTo>
                <a:lnTo>
                  <a:pt x="1320836" y="143787"/>
                </a:lnTo>
                <a:lnTo>
                  <a:pt x="1265972" y="111783"/>
                </a:lnTo>
                <a:close/>
              </a:path>
              <a:path w="1448434" h="287654">
                <a:moveTo>
                  <a:pt x="1393083" y="111783"/>
                </a:moveTo>
                <a:lnTo>
                  <a:pt x="1384427" y="111783"/>
                </a:lnTo>
                <a:lnTo>
                  <a:pt x="1384427" y="175791"/>
                </a:lnTo>
                <a:lnTo>
                  <a:pt x="1393068" y="175791"/>
                </a:lnTo>
                <a:lnTo>
                  <a:pt x="1447927" y="143787"/>
                </a:lnTo>
                <a:lnTo>
                  <a:pt x="1393083" y="111783"/>
                </a:lnTo>
                <a:close/>
              </a:path>
              <a:path w="1448434" h="287654">
                <a:moveTo>
                  <a:pt x="1368298" y="116101"/>
                </a:moveTo>
                <a:lnTo>
                  <a:pt x="1320836" y="143787"/>
                </a:lnTo>
                <a:lnTo>
                  <a:pt x="1368298" y="171473"/>
                </a:lnTo>
                <a:lnTo>
                  <a:pt x="1368298" y="116101"/>
                </a:lnTo>
                <a:close/>
              </a:path>
              <a:path w="1448434" h="287654">
                <a:moveTo>
                  <a:pt x="1384427" y="116101"/>
                </a:moveTo>
                <a:lnTo>
                  <a:pt x="1368298" y="116101"/>
                </a:lnTo>
                <a:lnTo>
                  <a:pt x="1368298" y="171473"/>
                </a:lnTo>
                <a:lnTo>
                  <a:pt x="1384427" y="171473"/>
                </a:lnTo>
                <a:lnTo>
                  <a:pt x="1384427" y="116101"/>
                </a:lnTo>
                <a:close/>
              </a:path>
              <a:path w="1448434" h="287654">
                <a:moveTo>
                  <a:pt x="1196506" y="0"/>
                </a:moveTo>
                <a:lnTo>
                  <a:pt x="1184243" y="817"/>
                </a:lnTo>
                <a:lnTo>
                  <a:pt x="1173170" y="6159"/>
                </a:lnTo>
                <a:lnTo>
                  <a:pt x="1164717" y="15644"/>
                </a:lnTo>
                <a:lnTo>
                  <a:pt x="1160629" y="27670"/>
                </a:lnTo>
                <a:lnTo>
                  <a:pt x="1161446" y="39933"/>
                </a:lnTo>
                <a:lnTo>
                  <a:pt x="1166788" y="51006"/>
                </a:lnTo>
                <a:lnTo>
                  <a:pt x="1176274" y="59459"/>
                </a:lnTo>
                <a:lnTo>
                  <a:pt x="1320836" y="143787"/>
                </a:lnTo>
                <a:lnTo>
                  <a:pt x="1368298" y="116101"/>
                </a:lnTo>
                <a:lnTo>
                  <a:pt x="1384427" y="116101"/>
                </a:lnTo>
                <a:lnTo>
                  <a:pt x="1384427" y="111783"/>
                </a:lnTo>
                <a:lnTo>
                  <a:pt x="1393083" y="111783"/>
                </a:lnTo>
                <a:lnTo>
                  <a:pt x="1208531" y="4087"/>
                </a:lnTo>
                <a:lnTo>
                  <a:pt x="1196506" y="0"/>
                </a:lnTo>
                <a:close/>
              </a:path>
            </a:pathLst>
          </a:custGeom>
          <a:solidFill>
            <a:srgbClr val="000000"/>
          </a:solidFill>
        </p:spPr>
        <p:txBody>
          <a:bodyPr wrap="square" lIns="0" tIns="0" rIns="0" bIns="0" rtlCol="0"/>
          <a:lstStyle/>
          <a:p>
            <a:endParaRPr/>
          </a:p>
        </p:txBody>
      </p:sp>
      <p:sp>
        <p:nvSpPr>
          <p:cNvPr id="8" name="object 8"/>
          <p:cNvSpPr txBox="1"/>
          <p:nvPr/>
        </p:nvSpPr>
        <p:spPr>
          <a:xfrm>
            <a:off x="3431795" y="4850638"/>
            <a:ext cx="149542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23</a:t>
            </a:r>
            <a:r>
              <a:rPr sz="2400" spc="-10" dirty="0">
                <a:latin typeface="Tahoma"/>
                <a:cs typeface="Tahoma"/>
              </a:rPr>
              <a:t>0</a:t>
            </a:r>
            <a:r>
              <a:rPr sz="2400" dirty="0">
                <a:latin typeface="Tahoma"/>
                <a:cs typeface="Tahoma"/>
              </a:rPr>
              <a:t>V</a:t>
            </a:r>
            <a:r>
              <a:rPr sz="2400" spc="-10" dirty="0">
                <a:latin typeface="Tahoma"/>
                <a:cs typeface="Tahoma"/>
              </a:rPr>
              <a:t>/</a:t>
            </a:r>
            <a:r>
              <a:rPr sz="2400" dirty="0">
                <a:latin typeface="Tahoma"/>
                <a:cs typeface="Tahoma"/>
              </a:rPr>
              <a:t>50Hz</a:t>
            </a:r>
            <a:endParaRPr sz="2400">
              <a:latin typeface="Tahoma"/>
              <a:cs typeface="Tahoma"/>
            </a:endParaRPr>
          </a:p>
        </p:txBody>
      </p:sp>
      <p:sp>
        <p:nvSpPr>
          <p:cNvPr id="9" name="object 9"/>
          <p:cNvSpPr txBox="1"/>
          <p:nvPr/>
        </p:nvSpPr>
        <p:spPr>
          <a:xfrm>
            <a:off x="3526282" y="5582208"/>
            <a:ext cx="138684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AC</a:t>
            </a:r>
            <a:r>
              <a:rPr sz="2400" spc="-65" dirty="0">
                <a:latin typeface="Tahoma"/>
                <a:cs typeface="Tahoma"/>
              </a:rPr>
              <a:t> </a:t>
            </a:r>
            <a:r>
              <a:rPr sz="2400" spc="-5" dirty="0">
                <a:latin typeface="Tahoma"/>
                <a:cs typeface="Tahoma"/>
              </a:rPr>
              <a:t>Supply</a:t>
            </a:r>
            <a:endParaRPr sz="2400">
              <a:latin typeface="Tahoma"/>
              <a:cs typeface="Tahoma"/>
            </a:endParaRPr>
          </a:p>
        </p:txBody>
      </p:sp>
      <p:sp>
        <p:nvSpPr>
          <p:cNvPr id="10" name="object 10"/>
          <p:cNvSpPr txBox="1"/>
          <p:nvPr/>
        </p:nvSpPr>
        <p:spPr>
          <a:xfrm>
            <a:off x="7432929" y="4907660"/>
            <a:ext cx="110426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Air</a:t>
            </a:r>
            <a:r>
              <a:rPr sz="2400" spc="-75" dirty="0">
                <a:latin typeface="Tahoma"/>
                <a:cs typeface="Tahoma"/>
              </a:rPr>
              <a:t> </a:t>
            </a:r>
            <a:r>
              <a:rPr sz="2400" spc="-5" dirty="0">
                <a:latin typeface="Tahoma"/>
                <a:cs typeface="Tahoma"/>
              </a:rPr>
              <a:t>Flow</a:t>
            </a:r>
            <a:endParaRPr sz="2400">
              <a:latin typeface="Tahoma"/>
              <a:cs typeface="Tahoma"/>
            </a:endParaRPr>
          </a:p>
        </p:txBody>
      </p:sp>
      <p:sp>
        <p:nvSpPr>
          <p:cNvPr id="11" name="object 11"/>
          <p:cNvSpPr/>
          <p:nvPr/>
        </p:nvSpPr>
        <p:spPr>
          <a:xfrm>
            <a:off x="2972561" y="4876039"/>
            <a:ext cx="6172200" cy="1144905"/>
          </a:xfrm>
          <a:custGeom>
            <a:avLst/>
            <a:gdLst/>
            <a:ahLst/>
            <a:cxnLst/>
            <a:rect l="l" t="t" r="r" b="b"/>
            <a:pathLst>
              <a:path w="6172200" h="1144904">
                <a:moveTo>
                  <a:pt x="304800" y="1066800"/>
                </a:moveTo>
                <a:lnTo>
                  <a:pt x="245465" y="1064804"/>
                </a:lnTo>
                <a:lnTo>
                  <a:pt x="197024" y="1059364"/>
                </a:lnTo>
                <a:lnTo>
                  <a:pt x="164371" y="1051294"/>
                </a:lnTo>
                <a:lnTo>
                  <a:pt x="152400" y="1041412"/>
                </a:lnTo>
                <a:lnTo>
                  <a:pt x="152400" y="558800"/>
                </a:lnTo>
                <a:lnTo>
                  <a:pt x="140428" y="548884"/>
                </a:lnTo>
                <a:lnTo>
                  <a:pt x="107775" y="540813"/>
                </a:lnTo>
                <a:lnTo>
                  <a:pt x="59334" y="535386"/>
                </a:lnTo>
                <a:lnTo>
                  <a:pt x="0" y="533400"/>
                </a:lnTo>
                <a:lnTo>
                  <a:pt x="59334" y="531413"/>
                </a:lnTo>
                <a:lnTo>
                  <a:pt x="107775" y="525986"/>
                </a:lnTo>
                <a:lnTo>
                  <a:pt x="140428" y="517915"/>
                </a:lnTo>
                <a:lnTo>
                  <a:pt x="152400" y="508000"/>
                </a:lnTo>
                <a:lnTo>
                  <a:pt x="152400" y="25400"/>
                </a:lnTo>
                <a:lnTo>
                  <a:pt x="164371" y="15484"/>
                </a:lnTo>
                <a:lnTo>
                  <a:pt x="197024" y="7413"/>
                </a:lnTo>
                <a:lnTo>
                  <a:pt x="245465" y="1986"/>
                </a:lnTo>
                <a:lnTo>
                  <a:pt x="304800" y="0"/>
                </a:lnTo>
              </a:path>
              <a:path w="6172200" h="1144904">
                <a:moveTo>
                  <a:pt x="5867399" y="0"/>
                </a:moveTo>
                <a:lnTo>
                  <a:pt x="5926734" y="1984"/>
                </a:lnTo>
                <a:lnTo>
                  <a:pt x="5975175" y="7397"/>
                </a:lnTo>
                <a:lnTo>
                  <a:pt x="6007828" y="15430"/>
                </a:lnTo>
                <a:lnTo>
                  <a:pt x="6019799" y="25273"/>
                </a:lnTo>
                <a:lnTo>
                  <a:pt x="6019799" y="546989"/>
                </a:lnTo>
                <a:lnTo>
                  <a:pt x="6031771" y="556831"/>
                </a:lnTo>
                <a:lnTo>
                  <a:pt x="6064424" y="564864"/>
                </a:lnTo>
                <a:lnTo>
                  <a:pt x="6112865" y="570277"/>
                </a:lnTo>
                <a:lnTo>
                  <a:pt x="6172199" y="572262"/>
                </a:lnTo>
                <a:lnTo>
                  <a:pt x="6112865" y="574246"/>
                </a:lnTo>
                <a:lnTo>
                  <a:pt x="6064424" y="579659"/>
                </a:lnTo>
                <a:lnTo>
                  <a:pt x="6031771" y="587692"/>
                </a:lnTo>
                <a:lnTo>
                  <a:pt x="6019799" y="597535"/>
                </a:lnTo>
                <a:lnTo>
                  <a:pt x="6019799" y="1119187"/>
                </a:lnTo>
                <a:lnTo>
                  <a:pt x="6007828" y="1129050"/>
                </a:lnTo>
                <a:lnTo>
                  <a:pt x="5975175" y="1137104"/>
                </a:lnTo>
                <a:lnTo>
                  <a:pt x="5926734" y="1142533"/>
                </a:lnTo>
                <a:lnTo>
                  <a:pt x="5867399" y="1144524"/>
                </a:lnTo>
              </a:path>
            </a:pathLst>
          </a:custGeom>
          <a:ln w="22860">
            <a:solidFill>
              <a:srgbClr val="000000"/>
            </a:solidFill>
          </a:ln>
        </p:spPr>
        <p:txBody>
          <a:bodyPr wrap="square" lIns="0" tIns="0" rIns="0" bIns="0" rtlCol="0"/>
          <a:lstStyle/>
          <a:p>
            <a:endParaRPr/>
          </a:p>
        </p:txBody>
      </p:sp>
      <p:sp>
        <p:nvSpPr>
          <p:cNvPr id="12" name="object 12"/>
          <p:cNvSpPr txBox="1"/>
          <p:nvPr/>
        </p:nvSpPr>
        <p:spPr>
          <a:xfrm>
            <a:off x="1755141" y="5212157"/>
            <a:ext cx="882015" cy="391795"/>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Input</a:t>
            </a:r>
            <a:endParaRPr sz="2400">
              <a:latin typeface="Tahoma"/>
              <a:cs typeface="Tahoma"/>
            </a:endParaRPr>
          </a:p>
        </p:txBody>
      </p:sp>
      <p:sp>
        <p:nvSpPr>
          <p:cNvPr id="13" name="object 13"/>
          <p:cNvSpPr txBox="1"/>
          <p:nvPr/>
        </p:nvSpPr>
        <p:spPr>
          <a:xfrm>
            <a:off x="9328784" y="5196917"/>
            <a:ext cx="1096010" cy="391795"/>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Tahoma"/>
                <a:cs typeface="Tahoma"/>
              </a:rPr>
              <a:t>Outp</a:t>
            </a:r>
            <a:r>
              <a:rPr sz="2400" b="1" spc="-10" dirty="0">
                <a:solidFill>
                  <a:srgbClr val="FF0000"/>
                </a:solidFill>
                <a:latin typeface="Tahoma"/>
                <a:cs typeface="Tahoma"/>
              </a:rPr>
              <a:t>u</a:t>
            </a:r>
            <a:r>
              <a:rPr sz="2400" b="1" dirty="0">
                <a:solidFill>
                  <a:srgbClr val="FF0000"/>
                </a:solidFill>
                <a:latin typeface="Tahoma"/>
                <a:cs typeface="Tahoma"/>
              </a:rPr>
              <a:t>t</a:t>
            </a:r>
            <a:endParaRPr sz="2400">
              <a:latin typeface="Tahoma"/>
              <a:cs typeface="Tahoma"/>
            </a:endParaRPr>
          </a:p>
        </p:txBody>
      </p:sp>
      <p:sp>
        <p:nvSpPr>
          <p:cNvPr id="14" name="object 14"/>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12</a:t>
            </a:fld>
            <a:endParaRPr sz="1400">
              <a:latin typeface="Tahoma"/>
              <a:cs typeface="Tahoma"/>
            </a:endParaRPr>
          </a:p>
        </p:txBody>
      </p:sp>
      <p:pic>
        <p:nvPicPr>
          <p:cNvPr id="18" name="Picture 17">
            <a:extLst>
              <a:ext uri="{FF2B5EF4-FFF2-40B4-BE49-F238E27FC236}">
                <a16:creationId xmlns:a16="http://schemas.microsoft.com/office/drawing/2014/main" xmlns="" id="{59FA18F5-A81F-4087-B260-9195DBD895F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29925" y="97510"/>
            <a:ext cx="2372609" cy="663456"/>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122" y="891607"/>
            <a:ext cx="6493510" cy="696595"/>
          </a:xfrm>
          <a:prstGeom prst="rect">
            <a:avLst/>
          </a:prstGeom>
        </p:spPr>
        <p:txBody>
          <a:bodyPr vert="horz" wrap="square" lIns="0" tIns="13335" rIns="0" bIns="0" rtlCol="0" anchor="b">
            <a:spAutoFit/>
          </a:bodyPr>
          <a:lstStyle/>
          <a:p>
            <a:pPr marL="12700">
              <a:lnSpc>
                <a:spcPct val="100000"/>
              </a:lnSpc>
              <a:spcBef>
                <a:spcPts val="105"/>
              </a:spcBef>
            </a:pPr>
            <a:r>
              <a:rPr sz="4400" dirty="0">
                <a:solidFill>
                  <a:srgbClr val="FF0000"/>
                </a:solidFill>
              </a:rPr>
              <a:t>Starting</a:t>
            </a:r>
            <a:r>
              <a:rPr sz="4400" spc="-15" dirty="0">
                <a:solidFill>
                  <a:srgbClr val="FF0000"/>
                </a:solidFill>
              </a:rPr>
              <a:t> </a:t>
            </a:r>
            <a:r>
              <a:rPr sz="4400" dirty="0">
                <a:solidFill>
                  <a:srgbClr val="FF0000"/>
                </a:solidFill>
              </a:rPr>
              <a:t>point</a:t>
            </a:r>
            <a:r>
              <a:rPr sz="4400" spc="-15" dirty="0">
                <a:solidFill>
                  <a:srgbClr val="FF0000"/>
                </a:solidFill>
              </a:rPr>
              <a:t> </a:t>
            </a:r>
            <a:r>
              <a:rPr sz="4400" dirty="0">
                <a:solidFill>
                  <a:srgbClr val="FF0000"/>
                </a:solidFill>
              </a:rPr>
              <a:t>in</a:t>
            </a:r>
            <a:r>
              <a:rPr sz="4400" spc="-15" dirty="0">
                <a:solidFill>
                  <a:srgbClr val="FF0000"/>
                </a:solidFill>
              </a:rPr>
              <a:t> </a:t>
            </a:r>
            <a:r>
              <a:rPr sz="4400" dirty="0">
                <a:solidFill>
                  <a:srgbClr val="FF0000"/>
                </a:solidFill>
              </a:rPr>
              <a:t>Bode</a:t>
            </a:r>
            <a:r>
              <a:rPr sz="4400" spc="-15" dirty="0">
                <a:solidFill>
                  <a:srgbClr val="FF0000"/>
                </a:solidFill>
              </a:rPr>
              <a:t> </a:t>
            </a:r>
            <a:r>
              <a:rPr sz="4400" dirty="0">
                <a:solidFill>
                  <a:srgbClr val="FF0000"/>
                </a:solidFill>
              </a:rPr>
              <a:t>Plot</a:t>
            </a:r>
          </a:p>
        </p:txBody>
      </p:sp>
      <p:sp>
        <p:nvSpPr>
          <p:cNvPr id="3" name="object 3"/>
          <p:cNvSpPr txBox="1"/>
          <p:nvPr/>
        </p:nvSpPr>
        <p:spPr>
          <a:xfrm>
            <a:off x="2097578" y="1680995"/>
            <a:ext cx="7835900" cy="4875053"/>
          </a:xfrm>
          <a:prstGeom prst="rect">
            <a:avLst/>
          </a:prstGeom>
        </p:spPr>
        <p:txBody>
          <a:bodyPr vert="horz" wrap="square" lIns="0" tIns="12065" rIns="0" bIns="0" rtlCol="0">
            <a:spAutoFit/>
          </a:bodyPr>
          <a:lstStyle/>
          <a:p>
            <a:pPr marL="25400">
              <a:spcBef>
                <a:spcPts val="95"/>
              </a:spcBef>
            </a:pPr>
            <a:r>
              <a:rPr sz="2800" spc="-5" dirty="0">
                <a:solidFill>
                  <a:srgbClr val="0000CC"/>
                </a:solidFill>
                <a:latin typeface="Arial MT"/>
                <a:cs typeface="Arial MT"/>
              </a:rPr>
              <a:t>Magnitude plot</a:t>
            </a:r>
            <a:endParaRPr sz="2800" dirty="0">
              <a:latin typeface="Arial MT"/>
              <a:cs typeface="Arial MT"/>
            </a:endParaRPr>
          </a:p>
          <a:p>
            <a:pPr marL="368300" indent="-343535">
              <a:buChar char="•"/>
              <a:tabLst>
                <a:tab pos="368300" algn="l"/>
                <a:tab pos="368935" algn="l"/>
              </a:tabLst>
            </a:pPr>
            <a:r>
              <a:rPr sz="2800" spc="-5" dirty="0">
                <a:latin typeface="Arial MT"/>
                <a:cs typeface="Arial MT"/>
              </a:rPr>
              <a:t>Sum of</a:t>
            </a:r>
            <a:r>
              <a:rPr sz="2800" spc="-20" dirty="0">
                <a:latin typeface="Arial MT"/>
                <a:cs typeface="Arial MT"/>
              </a:rPr>
              <a:t> </a:t>
            </a:r>
            <a:r>
              <a:rPr sz="2800" spc="-5" dirty="0">
                <a:latin typeface="Arial MT"/>
                <a:cs typeface="Arial MT"/>
              </a:rPr>
              <a:t>the</a:t>
            </a:r>
            <a:r>
              <a:rPr sz="2800" spc="-10" dirty="0">
                <a:latin typeface="Arial MT"/>
                <a:cs typeface="Arial MT"/>
              </a:rPr>
              <a:t> </a:t>
            </a:r>
            <a:r>
              <a:rPr sz="2800" dirty="0">
                <a:latin typeface="Arial MT"/>
                <a:cs typeface="Arial MT"/>
              </a:rPr>
              <a:t>contributions</a:t>
            </a:r>
            <a:r>
              <a:rPr sz="2800" spc="-15" dirty="0">
                <a:latin typeface="Arial MT"/>
                <a:cs typeface="Arial MT"/>
              </a:rPr>
              <a:t> </a:t>
            </a:r>
            <a:r>
              <a:rPr sz="2800" spc="-5" dirty="0">
                <a:latin typeface="Arial MT"/>
                <a:cs typeface="Arial MT"/>
              </a:rPr>
              <a:t>of</a:t>
            </a:r>
            <a:endParaRPr sz="2800" dirty="0">
              <a:latin typeface="Arial MT"/>
              <a:cs typeface="Arial MT"/>
            </a:endParaRPr>
          </a:p>
          <a:p>
            <a:pPr marL="368300" indent="-343535">
              <a:buChar char="•"/>
              <a:tabLst>
                <a:tab pos="368300" algn="l"/>
                <a:tab pos="368935" algn="l"/>
                <a:tab pos="5256530" algn="l"/>
              </a:tabLst>
            </a:pPr>
            <a:r>
              <a:rPr sz="2800" spc="-5" dirty="0">
                <a:latin typeface="Arial MT"/>
                <a:cs typeface="Arial MT"/>
              </a:rPr>
              <a:t>1.</a:t>
            </a:r>
            <a:r>
              <a:rPr sz="2800" spc="25" dirty="0">
                <a:latin typeface="Arial MT"/>
                <a:cs typeface="Arial MT"/>
              </a:rPr>
              <a:t> </a:t>
            </a:r>
            <a:r>
              <a:rPr sz="2800" spc="-5" dirty="0">
                <a:latin typeface="Arial MT"/>
                <a:cs typeface="Arial MT"/>
              </a:rPr>
              <a:t>Constant</a:t>
            </a:r>
            <a:r>
              <a:rPr sz="2800" spc="25" dirty="0">
                <a:latin typeface="Arial MT"/>
                <a:cs typeface="Arial MT"/>
              </a:rPr>
              <a:t> </a:t>
            </a:r>
            <a:r>
              <a:rPr sz="2800" dirty="0">
                <a:latin typeface="Arial MT"/>
                <a:cs typeface="Arial MT"/>
              </a:rPr>
              <a:t>term</a:t>
            </a:r>
            <a:r>
              <a:rPr sz="2800" spc="40" dirty="0">
                <a:latin typeface="Arial MT"/>
                <a:cs typeface="Arial MT"/>
              </a:rPr>
              <a:t> </a:t>
            </a:r>
            <a:r>
              <a:rPr sz="2800" spc="-5" dirty="0">
                <a:latin typeface="Arial MT"/>
                <a:cs typeface="Arial MT"/>
              </a:rPr>
              <a:t>K</a:t>
            </a:r>
            <a:r>
              <a:rPr sz="2800" spc="15" dirty="0">
                <a:latin typeface="Arial MT"/>
                <a:cs typeface="Arial MT"/>
              </a:rPr>
              <a:t> </a:t>
            </a:r>
            <a:r>
              <a:rPr sz="2800" spc="-5" dirty="0">
                <a:latin typeface="Arial MT"/>
                <a:cs typeface="Arial MT"/>
              </a:rPr>
              <a:t>------------	20</a:t>
            </a:r>
            <a:r>
              <a:rPr sz="2800" spc="-20" dirty="0">
                <a:latin typeface="Arial MT"/>
                <a:cs typeface="Arial MT"/>
              </a:rPr>
              <a:t> </a:t>
            </a:r>
            <a:r>
              <a:rPr sz="2800" spc="-5" dirty="0">
                <a:latin typeface="Arial MT"/>
                <a:cs typeface="Arial MT"/>
              </a:rPr>
              <a:t>log</a:t>
            </a:r>
            <a:r>
              <a:rPr sz="2800" spc="-20" dirty="0">
                <a:latin typeface="Arial MT"/>
                <a:cs typeface="Arial MT"/>
              </a:rPr>
              <a:t> </a:t>
            </a:r>
            <a:r>
              <a:rPr sz="2800" spc="-5" dirty="0">
                <a:latin typeface="Arial MT"/>
                <a:cs typeface="Arial MT"/>
              </a:rPr>
              <a:t>K</a:t>
            </a:r>
            <a:endParaRPr sz="2800" dirty="0">
              <a:latin typeface="Arial MT"/>
              <a:cs typeface="Arial MT"/>
            </a:endParaRPr>
          </a:p>
          <a:p>
            <a:pPr marL="368300" marR="602615" indent="-343535">
              <a:lnSpc>
                <a:spcPts val="2690"/>
              </a:lnSpc>
              <a:spcBef>
                <a:spcPts val="650"/>
              </a:spcBef>
              <a:buChar char="•"/>
              <a:tabLst>
                <a:tab pos="368300" algn="l"/>
                <a:tab pos="368935" algn="l"/>
              </a:tabLst>
            </a:pPr>
            <a:r>
              <a:rPr sz="2800" spc="-5" dirty="0">
                <a:latin typeface="Arial MT"/>
                <a:cs typeface="Arial MT"/>
              </a:rPr>
              <a:t>2. Zero</a:t>
            </a:r>
            <a:r>
              <a:rPr sz="2800" spc="15" dirty="0">
                <a:latin typeface="Arial MT"/>
                <a:cs typeface="Arial MT"/>
              </a:rPr>
              <a:t> </a:t>
            </a:r>
            <a:r>
              <a:rPr sz="2800" spc="-5" dirty="0">
                <a:latin typeface="Arial MT"/>
                <a:cs typeface="Arial MT"/>
              </a:rPr>
              <a:t>or</a:t>
            </a:r>
            <a:r>
              <a:rPr sz="2800" spc="10" dirty="0">
                <a:latin typeface="Arial MT"/>
                <a:cs typeface="Arial MT"/>
              </a:rPr>
              <a:t> </a:t>
            </a:r>
            <a:r>
              <a:rPr sz="2800" dirty="0">
                <a:latin typeface="Arial MT"/>
                <a:cs typeface="Arial MT"/>
              </a:rPr>
              <a:t>pole</a:t>
            </a:r>
            <a:r>
              <a:rPr sz="2800" spc="5" dirty="0">
                <a:latin typeface="Arial MT"/>
                <a:cs typeface="Arial MT"/>
              </a:rPr>
              <a:t> </a:t>
            </a:r>
            <a:r>
              <a:rPr sz="2800" spc="-5" dirty="0">
                <a:latin typeface="Arial MT"/>
                <a:cs typeface="Arial MT"/>
              </a:rPr>
              <a:t>at</a:t>
            </a:r>
            <a:r>
              <a:rPr sz="2800" spc="5" dirty="0">
                <a:latin typeface="Arial MT"/>
                <a:cs typeface="Arial MT"/>
              </a:rPr>
              <a:t> </a:t>
            </a:r>
            <a:r>
              <a:rPr sz="2800" dirty="0">
                <a:latin typeface="Arial MT"/>
                <a:cs typeface="Arial MT"/>
              </a:rPr>
              <a:t>origin---------</a:t>
            </a:r>
            <a:r>
              <a:rPr sz="2800" spc="5" dirty="0">
                <a:latin typeface="Arial MT"/>
                <a:cs typeface="Arial MT"/>
              </a:rPr>
              <a:t> </a:t>
            </a:r>
            <a:r>
              <a:rPr sz="2800" spc="-5" dirty="0">
                <a:latin typeface="Symbol"/>
                <a:cs typeface="Symbol"/>
              </a:rPr>
              <a:t></a:t>
            </a:r>
            <a:r>
              <a:rPr sz="2800" spc="80" dirty="0">
                <a:latin typeface="Times New Roman"/>
                <a:cs typeface="Times New Roman"/>
              </a:rPr>
              <a:t> </a:t>
            </a:r>
            <a:r>
              <a:rPr sz="2800" spc="-5" dirty="0">
                <a:latin typeface="Arial MT"/>
                <a:cs typeface="Arial MT"/>
              </a:rPr>
              <a:t>20</a:t>
            </a:r>
            <a:r>
              <a:rPr sz="2800" spc="5" dirty="0">
                <a:latin typeface="Arial MT"/>
                <a:cs typeface="Arial MT"/>
              </a:rPr>
              <a:t> </a:t>
            </a:r>
            <a:r>
              <a:rPr sz="2800" spc="-5" dirty="0">
                <a:latin typeface="Arial MT"/>
                <a:cs typeface="Arial MT"/>
              </a:rPr>
              <a:t>log</a:t>
            </a:r>
            <a:r>
              <a:rPr sz="2800" spc="20" dirty="0">
                <a:latin typeface="Arial MT"/>
                <a:cs typeface="Arial MT"/>
              </a:rPr>
              <a:t> </a:t>
            </a:r>
            <a:r>
              <a:rPr sz="2800" spc="-5" dirty="0">
                <a:latin typeface="Symbol"/>
                <a:cs typeface="Symbol"/>
              </a:rPr>
              <a:t></a:t>
            </a:r>
            <a:r>
              <a:rPr sz="2800" spc="80" dirty="0">
                <a:latin typeface="Times New Roman"/>
                <a:cs typeface="Times New Roman"/>
              </a:rPr>
              <a:t> </a:t>
            </a:r>
            <a:r>
              <a:rPr sz="2800" spc="-5" dirty="0">
                <a:latin typeface="Arial MT"/>
                <a:cs typeface="Arial MT"/>
              </a:rPr>
              <a:t>, </a:t>
            </a:r>
            <a:r>
              <a:rPr sz="2800" dirty="0">
                <a:latin typeface="Arial MT"/>
                <a:cs typeface="Arial MT"/>
              </a:rPr>
              <a:t> </a:t>
            </a:r>
            <a:r>
              <a:rPr sz="2800" spc="-5" dirty="0">
                <a:latin typeface="Arial MT"/>
                <a:cs typeface="Arial MT"/>
              </a:rPr>
              <a:t>where</a:t>
            </a:r>
            <a:r>
              <a:rPr sz="2800" spc="20" dirty="0">
                <a:latin typeface="Arial MT"/>
                <a:cs typeface="Arial MT"/>
              </a:rPr>
              <a:t> </a:t>
            </a:r>
            <a:r>
              <a:rPr sz="2800" spc="-5" dirty="0">
                <a:latin typeface="Symbol"/>
                <a:cs typeface="Symbol"/>
              </a:rPr>
              <a:t></a:t>
            </a:r>
            <a:r>
              <a:rPr sz="2800" spc="85" dirty="0">
                <a:latin typeface="Times New Roman"/>
                <a:cs typeface="Times New Roman"/>
              </a:rPr>
              <a:t> </a:t>
            </a:r>
            <a:r>
              <a:rPr sz="2800" spc="-5" dirty="0">
                <a:latin typeface="Arial MT"/>
                <a:cs typeface="Arial MT"/>
              </a:rPr>
              <a:t>is the</a:t>
            </a:r>
            <a:r>
              <a:rPr sz="2800" spc="15" dirty="0">
                <a:latin typeface="Arial MT"/>
                <a:cs typeface="Arial MT"/>
              </a:rPr>
              <a:t> </a:t>
            </a:r>
            <a:r>
              <a:rPr sz="2800" dirty="0">
                <a:latin typeface="Arial MT"/>
                <a:cs typeface="Arial MT"/>
              </a:rPr>
              <a:t>starting </a:t>
            </a:r>
            <a:r>
              <a:rPr sz="2800" spc="-5" dirty="0">
                <a:latin typeface="Arial MT"/>
                <a:cs typeface="Arial MT"/>
              </a:rPr>
              <a:t>frequency</a:t>
            </a:r>
            <a:r>
              <a:rPr sz="2800" spc="5" dirty="0">
                <a:latin typeface="Arial MT"/>
                <a:cs typeface="Arial MT"/>
              </a:rPr>
              <a:t> </a:t>
            </a:r>
            <a:r>
              <a:rPr sz="2800" spc="-5" dirty="0">
                <a:latin typeface="Arial MT"/>
                <a:cs typeface="Arial MT"/>
              </a:rPr>
              <a:t>in</a:t>
            </a:r>
            <a:r>
              <a:rPr sz="2800" spc="10" dirty="0">
                <a:latin typeface="Arial MT"/>
                <a:cs typeface="Arial MT"/>
              </a:rPr>
              <a:t> </a:t>
            </a:r>
            <a:r>
              <a:rPr sz="2800" spc="-5" dirty="0">
                <a:latin typeface="Arial MT"/>
                <a:cs typeface="Arial MT"/>
              </a:rPr>
              <a:t>the plot</a:t>
            </a:r>
            <a:endParaRPr sz="2800" dirty="0">
              <a:latin typeface="Arial MT"/>
              <a:cs typeface="Arial MT"/>
            </a:endParaRPr>
          </a:p>
          <a:p>
            <a:pPr marL="368300" indent="-343535">
              <a:spcBef>
                <a:spcPts val="20"/>
              </a:spcBef>
              <a:buChar char="•"/>
              <a:tabLst>
                <a:tab pos="368300" algn="l"/>
                <a:tab pos="368935" algn="l"/>
              </a:tabLst>
            </a:pPr>
            <a:r>
              <a:rPr sz="2800" dirty="0">
                <a:latin typeface="Arial MT"/>
                <a:cs typeface="Arial MT"/>
              </a:rPr>
              <a:t>3.real</a:t>
            </a:r>
            <a:r>
              <a:rPr sz="2800" spc="-10" dirty="0">
                <a:latin typeface="Arial MT"/>
                <a:cs typeface="Arial MT"/>
              </a:rPr>
              <a:t> </a:t>
            </a:r>
            <a:r>
              <a:rPr sz="2800" dirty="0">
                <a:latin typeface="Arial MT"/>
                <a:cs typeface="Arial MT"/>
              </a:rPr>
              <a:t>zero</a:t>
            </a:r>
            <a:r>
              <a:rPr sz="2800" spc="-5" dirty="0">
                <a:latin typeface="Arial MT"/>
                <a:cs typeface="Arial MT"/>
              </a:rPr>
              <a:t> </a:t>
            </a:r>
            <a:r>
              <a:rPr sz="2800" dirty="0">
                <a:latin typeface="Arial MT"/>
                <a:cs typeface="Arial MT"/>
              </a:rPr>
              <a:t>or</a:t>
            </a:r>
            <a:r>
              <a:rPr sz="2800" spc="-5" dirty="0">
                <a:latin typeface="Arial MT"/>
                <a:cs typeface="Arial MT"/>
              </a:rPr>
              <a:t> </a:t>
            </a:r>
            <a:r>
              <a:rPr sz="2800" dirty="0">
                <a:latin typeface="Arial MT"/>
                <a:cs typeface="Arial MT"/>
              </a:rPr>
              <a:t>pole</a:t>
            </a:r>
            <a:r>
              <a:rPr sz="2800" spc="25" dirty="0">
                <a:latin typeface="Arial MT"/>
                <a:cs typeface="Arial MT"/>
              </a:rPr>
              <a:t> </a:t>
            </a:r>
            <a:r>
              <a:rPr sz="2800" spc="-5" dirty="0">
                <a:latin typeface="Arial MT"/>
                <a:cs typeface="Arial MT"/>
              </a:rPr>
              <a:t>--------------</a:t>
            </a:r>
            <a:r>
              <a:rPr sz="2800" spc="20" dirty="0">
                <a:latin typeface="Arial MT"/>
                <a:cs typeface="Arial MT"/>
              </a:rPr>
              <a:t> </a:t>
            </a:r>
            <a:r>
              <a:rPr sz="2800" spc="-5" dirty="0">
                <a:latin typeface="Symbol"/>
                <a:cs typeface="Symbol"/>
              </a:rPr>
              <a:t></a:t>
            </a:r>
            <a:r>
              <a:rPr sz="2800" spc="-5" dirty="0">
                <a:latin typeface="Arial MT"/>
                <a:cs typeface="Arial MT"/>
              </a:rPr>
              <a:t>20 log</a:t>
            </a:r>
            <a:r>
              <a:rPr sz="2800" spc="30" dirty="0">
                <a:latin typeface="Arial MT"/>
                <a:cs typeface="Arial MT"/>
              </a:rPr>
              <a:t> </a:t>
            </a:r>
            <a:r>
              <a:rPr sz="2800" spc="-5" dirty="0">
                <a:latin typeface="Arial MT"/>
                <a:cs typeface="Arial MT"/>
              </a:rPr>
              <a:t>T</a:t>
            </a:r>
            <a:endParaRPr sz="2800" dirty="0">
              <a:latin typeface="Arial MT"/>
              <a:cs typeface="Arial MT"/>
            </a:endParaRPr>
          </a:p>
          <a:p>
            <a:pPr marL="368300" indent="-343535">
              <a:buChar char="•"/>
              <a:tabLst>
                <a:tab pos="368300" algn="l"/>
                <a:tab pos="368935" algn="l"/>
              </a:tabLst>
            </a:pPr>
            <a:r>
              <a:rPr sz="2800" spc="-5" dirty="0">
                <a:latin typeface="Arial MT"/>
                <a:cs typeface="Arial MT"/>
              </a:rPr>
              <a:t>3.</a:t>
            </a:r>
            <a:r>
              <a:rPr sz="2800" spc="-10" dirty="0">
                <a:latin typeface="Arial MT"/>
                <a:cs typeface="Arial MT"/>
              </a:rPr>
              <a:t> </a:t>
            </a:r>
            <a:r>
              <a:rPr sz="2800" spc="-5" dirty="0">
                <a:latin typeface="Arial MT"/>
                <a:cs typeface="Arial MT"/>
              </a:rPr>
              <a:t>Complex</a:t>
            </a:r>
            <a:r>
              <a:rPr sz="2800" spc="30" dirty="0">
                <a:latin typeface="Arial MT"/>
                <a:cs typeface="Arial MT"/>
              </a:rPr>
              <a:t> </a:t>
            </a:r>
            <a:r>
              <a:rPr sz="2800" spc="-5" dirty="0">
                <a:latin typeface="Arial MT"/>
                <a:cs typeface="Arial MT"/>
              </a:rPr>
              <a:t>zero</a:t>
            </a:r>
            <a:r>
              <a:rPr sz="2800" spc="5" dirty="0">
                <a:latin typeface="Arial MT"/>
                <a:cs typeface="Arial MT"/>
              </a:rPr>
              <a:t> </a:t>
            </a:r>
            <a:r>
              <a:rPr sz="2800" spc="-5" dirty="0">
                <a:latin typeface="Arial MT"/>
                <a:cs typeface="Arial MT"/>
              </a:rPr>
              <a:t>or</a:t>
            </a:r>
            <a:r>
              <a:rPr sz="2800" spc="10" dirty="0">
                <a:latin typeface="Arial MT"/>
                <a:cs typeface="Arial MT"/>
              </a:rPr>
              <a:t> </a:t>
            </a:r>
            <a:r>
              <a:rPr sz="2800" dirty="0">
                <a:latin typeface="Arial MT"/>
                <a:cs typeface="Arial MT"/>
              </a:rPr>
              <a:t>pole--------</a:t>
            </a:r>
            <a:r>
              <a:rPr sz="2800" spc="15" dirty="0">
                <a:latin typeface="Arial MT"/>
                <a:cs typeface="Arial MT"/>
              </a:rPr>
              <a:t> </a:t>
            </a:r>
            <a:r>
              <a:rPr sz="2800" spc="-5" dirty="0">
                <a:latin typeface="Symbol"/>
                <a:cs typeface="Symbol"/>
              </a:rPr>
              <a:t></a:t>
            </a:r>
            <a:r>
              <a:rPr sz="2800" spc="-5" dirty="0">
                <a:latin typeface="Arial MT"/>
                <a:cs typeface="Arial MT"/>
              </a:rPr>
              <a:t>40</a:t>
            </a:r>
            <a:r>
              <a:rPr sz="2800" spc="5" dirty="0">
                <a:latin typeface="Arial MT"/>
                <a:cs typeface="Arial MT"/>
              </a:rPr>
              <a:t> </a:t>
            </a:r>
            <a:r>
              <a:rPr sz="2800" spc="-5" dirty="0">
                <a:latin typeface="Arial MT"/>
                <a:cs typeface="Arial MT"/>
              </a:rPr>
              <a:t>log</a:t>
            </a:r>
            <a:r>
              <a:rPr sz="2800" spc="15" dirty="0">
                <a:latin typeface="Arial MT"/>
                <a:cs typeface="Arial MT"/>
              </a:rPr>
              <a:t> </a:t>
            </a:r>
            <a:r>
              <a:rPr sz="2800" spc="-15" dirty="0">
                <a:latin typeface="Symbol"/>
                <a:cs typeface="Symbol"/>
              </a:rPr>
              <a:t></a:t>
            </a:r>
            <a:r>
              <a:rPr sz="2775" spc="-22" baseline="-21021" dirty="0">
                <a:latin typeface="Arial MT"/>
                <a:cs typeface="Arial MT"/>
              </a:rPr>
              <a:t>n</a:t>
            </a:r>
            <a:endParaRPr sz="2775" baseline="-21021" dirty="0">
              <a:latin typeface="Arial MT"/>
              <a:cs typeface="Arial MT"/>
            </a:endParaRPr>
          </a:p>
          <a:p>
            <a:pPr marL="25400" marR="5046980">
              <a:spcBef>
                <a:spcPts val="2245"/>
              </a:spcBef>
            </a:pPr>
            <a:r>
              <a:rPr sz="2800" spc="-5" dirty="0">
                <a:solidFill>
                  <a:srgbClr val="0000CC"/>
                </a:solidFill>
                <a:latin typeface="Arial MT"/>
                <a:cs typeface="Arial MT"/>
              </a:rPr>
              <a:t>Phase </a:t>
            </a:r>
            <a:r>
              <a:rPr sz="2800" dirty="0">
                <a:solidFill>
                  <a:srgbClr val="0000CC"/>
                </a:solidFill>
                <a:latin typeface="Arial MT"/>
                <a:cs typeface="Arial MT"/>
              </a:rPr>
              <a:t>plot </a:t>
            </a:r>
            <a:r>
              <a:rPr sz="2800" spc="5" dirty="0">
                <a:solidFill>
                  <a:srgbClr val="0000CC"/>
                </a:solidFill>
                <a:latin typeface="Arial MT"/>
                <a:cs typeface="Arial MT"/>
              </a:rPr>
              <a:t> </a:t>
            </a:r>
            <a:r>
              <a:rPr sz="2800" dirty="0">
                <a:latin typeface="Arial MT"/>
                <a:cs typeface="Arial MT"/>
              </a:rPr>
              <a:t>Contribution</a:t>
            </a:r>
            <a:r>
              <a:rPr sz="2800" spc="-85" dirty="0">
                <a:latin typeface="Arial MT"/>
                <a:cs typeface="Arial MT"/>
              </a:rPr>
              <a:t> </a:t>
            </a:r>
            <a:r>
              <a:rPr sz="2800" dirty="0">
                <a:latin typeface="Arial MT"/>
                <a:cs typeface="Arial MT"/>
              </a:rPr>
              <a:t>from</a:t>
            </a:r>
          </a:p>
          <a:p>
            <a:pPr marL="368300" marR="17780" indent="-343535">
              <a:lnSpc>
                <a:spcPts val="2690"/>
              </a:lnSpc>
              <a:spcBef>
                <a:spcPts val="650"/>
              </a:spcBef>
              <a:buChar char="•"/>
              <a:tabLst>
                <a:tab pos="368300" algn="l"/>
                <a:tab pos="368935" algn="l"/>
              </a:tabLst>
            </a:pPr>
            <a:r>
              <a:rPr sz="2800" spc="-5" dirty="0">
                <a:latin typeface="Arial MT"/>
                <a:cs typeface="Arial MT"/>
              </a:rPr>
              <a:t>zero</a:t>
            </a:r>
            <a:r>
              <a:rPr sz="2800" spc="10" dirty="0">
                <a:latin typeface="Arial MT"/>
                <a:cs typeface="Arial MT"/>
              </a:rPr>
              <a:t> </a:t>
            </a:r>
            <a:r>
              <a:rPr sz="2800" spc="-5" dirty="0">
                <a:latin typeface="Arial MT"/>
                <a:cs typeface="Arial MT"/>
              </a:rPr>
              <a:t>at</a:t>
            </a:r>
            <a:r>
              <a:rPr sz="2800" dirty="0">
                <a:latin typeface="Arial MT"/>
                <a:cs typeface="Arial MT"/>
              </a:rPr>
              <a:t> </a:t>
            </a:r>
            <a:r>
              <a:rPr sz="2800" spc="-5" dirty="0">
                <a:latin typeface="Arial MT"/>
                <a:cs typeface="Arial MT"/>
              </a:rPr>
              <a:t>origin</a:t>
            </a:r>
            <a:r>
              <a:rPr sz="2800" spc="25" dirty="0">
                <a:latin typeface="Arial MT"/>
                <a:cs typeface="Arial MT"/>
              </a:rPr>
              <a:t> </a:t>
            </a:r>
            <a:r>
              <a:rPr sz="2800" spc="-5" dirty="0">
                <a:latin typeface="Arial MT"/>
                <a:cs typeface="Arial MT"/>
              </a:rPr>
              <a:t>or</a:t>
            </a:r>
            <a:r>
              <a:rPr sz="2800" spc="10" dirty="0">
                <a:latin typeface="Arial MT"/>
                <a:cs typeface="Arial MT"/>
              </a:rPr>
              <a:t> </a:t>
            </a:r>
            <a:r>
              <a:rPr sz="2800" spc="-5" dirty="0">
                <a:latin typeface="Arial MT"/>
                <a:cs typeface="Arial MT"/>
              </a:rPr>
              <a:t>a</a:t>
            </a:r>
            <a:r>
              <a:rPr sz="2800" dirty="0">
                <a:latin typeface="Arial MT"/>
                <a:cs typeface="Arial MT"/>
              </a:rPr>
              <a:t> </a:t>
            </a:r>
            <a:r>
              <a:rPr sz="2800" spc="-5" dirty="0">
                <a:latin typeface="Arial MT"/>
                <a:cs typeface="Arial MT"/>
              </a:rPr>
              <a:t>pole</a:t>
            </a:r>
            <a:r>
              <a:rPr sz="2800" spc="25" dirty="0">
                <a:latin typeface="Arial MT"/>
                <a:cs typeface="Arial MT"/>
              </a:rPr>
              <a:t> </a:t>
            </a:r>
            <a:r>
              <a:rPr sz="2800" spc="-5" dirty="0">
                <a:latin typeface="Arial MT"/>
                <a:cs typeface="Arial MT"/>
              </a:rPr>
              <a:t>at</a:t>
            </a:r>
            <a:r>
              <a:rPr sz="2800" dirty="0">
                <a:latin typeface="Arial MT"/>
                <a:cs typeface="Arial MT"/>
              </a:rPr>
              <a:t> </a:t>
            </a:r>
            <a:r>
              <a:rPr sz="2800" spc="-5" dirty="0">
                <a:latin typeface="Arial MT"/>
                <a:cs typeface="Arial MT"/>
              </a:rPr>
              <a:t>origin,(s</a:t>
            </a:r>
            <a:r>
              <a:rPr sz="2800" spc="15" dirty="0">
                <a:latin typeface="Arial MT"/>
                <a:cs typeface="Arial MT"/>
              </a:rPr>
              <a:t> </a:t>
            </a:r>
            <a:r>
              <a:rPr sz="2800" spc="-5" dirty="0">
                <a:latin typeface="Arial MT"/>
                <a:cs typeface="Arial MT"/>
              </a:rPr>
              <a:t>or</a:t>
            </a:r>
            <a:r>
              <a:rPr sz="2800" spc="20" dirty="0">
                <a:latin typeface="Arial MT"/>
                <a:cs typeface="Arial MT"/>
              </a:rPr>
              <a:t> </a:t>
            </a:r>
            <a:r>
              <a:rPr sz="2800" spc="-5" dirty="0">
                <a:latin typeface="Arial MT"/>
                <a:cs typeface="Arial MT"/>
              </a:rPr>
              <a:t>1/s)</a:t>
            </a:r>
            <a:r>
              <a:rPr sz="2800" dirty="0">
                <a:latin typeface="Arial MT"/>
                <a:cs typeface="Arial MT"/>
              </a:rPr>
              <a:t> </a:t>
            </a:r>
            <a:r>
              <a:rPr sz="2800" spc="-5" dirty="0">
                <a:latin typeface="Arial MT"/>
                <a:cs typeface="Arial MT"/>
              </a:rPr>
              <a:t>which </a:t>
            </a:r>
            <a:r>
              <a:rPr sz="2800" spc="-765" dirty="0">
                <a:latin typeface="Arial MT"/>
                <a:cs typeface="Arial MT"/>
              </a:rPr>
              <a:t> </a:t>
            </a:r>
            <a:r>
              <a:rPr sz="2800" spc="-5" dirty="0">
                <a:latin typeface="Arial MT"/>
                <a:cs typeface="Arial MT"/>
              </a:rPr>
              <a:t>is</a:t>
            </a:r>
            <a:r>
              <a:rPr sz="2800" spc="-10" dirty="0">
                <a:latin typeface="Arial MT"/>
                <a:cs typeface="Arial MT"/>
              </a:rPr>
              <a:t> </a:t>
            </a:r>
            <a:r>
              <a:rPr sz="2800" spc="-5" dirty="0">
                <a:latin typeface="Symbol"/>
                <a:cs typeface="Symbol"/>
              </a:rPr>
              <a:t></a:t>
            </a:r>
            <a:r>
              <a:rPr sz="2800" spc="80" dirty="0">
                <a:latin typeface="Times New Roman"/>
                <a:cs typeface="Times New Roman"/>
              </a:rPr>
              <a:t> </a:t>
            </a:r>
            <a:r>
              <a:rPr sz="2800" spc="-5" dirty="0">
                <a:latin typeface="Arial MT"/>
                <a:cs typeface="Arial MT"/>
              </a:rPr>
              <a:t>90</a:t>
            </a:r>
            <a:r>
              <a:rPr sz="2800" spc="-5" dirty="0">
                <a:latin typeface="Symbol"/>
                <a:cs typeface="Symbol"/>
              </a:rPr>
              <a:t></a:t>
            </a:r>
            <a:r>
              <a:rPr sz="2800" spc="-5" dirty="0">
                <a:latin typeface="Arial MT"/>
                <a:cs typeface="Arial MT"/>
              </a:rPr>
              <a:t>.</a:t>
            </a:r>
            <a:endParaRPr sz="2800" dirty="0">
              <a:latin typeface="Arial MT"/>
              <a:cs typeface="Arial MT"/>
            </a:endParaRPr>
          </a:p>
        </p:txBody>
      </p:sp>
      <p:pic>
        <p:nvPicPr>
          <p:cNvPr id="4" name="Picture 3">
            <a:extLst>
              <a:ext uri="{FF2B5EF4-FFF2-40B4-BE49-F238E27FC236}">
                <a16:creationId xmlns:a16="http://schemas.microsoft.com/office/drawing/2014/main" xmlns="" id="{383A727A-90E4-4666-B7BD-A61D4DC4E4D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814C5E54-FEEC-4C00-88E8-BBE33D08E7F9}"/>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120</a:t>
            </a:fld>
            <a:endParaRPr lang="en-IN"/>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xmlns="" val="1011716376"/>
              </p:ext>
            </p:extLst>
          </p:nvPr>
        </p:nvGraphicFramePr>
        <p:xfrm>
          <a:off x="2047352" y="1771558"/>
          <a:ext cx="8248015" cy="5180519"/>
        </p:xfrm>
        <a:graphic>
          <a:graphicData uri="http://schemas.openxmlformats.org/drawingml/2006/table">
            <a:tbl>
              <a:tblPr firstRow="1" bandRow="1">
                <a:tableStyleId>{2D5ABB26-0587-4C30-8999-92F81FD0307C}</a:tableStyleId>
              </a:tblPr>
              <a:tblGrid>
                <a:gridCol w="122555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gridCol w="1840865">
                  <a:extLst>
                    <a:ext uri="{9D8B030D-6E8A-4147-A177-3AD203B41FA5}">
                      <a16:colId xmlns:a16="http://schemas.microsoft.com/office/drawing/2014/main" xmlns="" val="20003"/>
                    </a:ext>
                  </a:extLst>
                </a:gridCol>
              </a:tblGrid>
              <a:tr h="823087">
                <a:tc>
                  <a:txBody>
                    <a:bodyPr/>
                    <a:lstStyle/>
                    <a:p>
                      <a:pPr marL="91440">
                        <a:lnSpc>
                          <a:spcPct val="100000"/>
                        </a:lnSpc>
                        <a:spcBef>
                          <a:spcPts val="280"/>
                        </a:spcBef>
                      </a:pPr>
                      <a:r>
                        <a:rPr sz="2400" spc="-5" dirty="0">
                          <a:latin typeface="Times New Roman"/>
                          <a:cs typeface="Times New Roman"/>
                        </a:rPr>
                        <a:t>Factor</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
                        <a:lnSpc>
                          <a:spcPct val="100000"/>
                        </a:lnSpc>
                        <a:spcBef>
                          <a:spcPts val="280"/>
                        </a:spcBef>
                      </a:pPr>
                      <a:r>
                        <a:rPr sz="2400" dirty="0">
                          <a:latin typeface="Times New Roman"/>
                          <a:cs typeface="Times New Roman"/>
                        </a:rPr>
                        <a:t>Corner</a:t>
                      </a:r>
                      <a:r>
                        <a:rPr sz="2400" spc="-55" dirty="0">
                          <a:latin typeface="Times New Roman"/>
                          <a:cs typeface="Times New Roman"/>
                        </a:rPr>
                        <a:t> </a:t>
                      </a:r>
                      <a:r>
                        <a:rPr sz="2400" dirty="0">
                          <a:latin typeface="Times New Roman"/>
                          <a:cs typeface="Times New Roman"/>
                        </a:rPr>
                        <a:t>frequency</a:t>
                      </a:r>
                      <a:endParaRPr sz="2400">
                        <a:latin typeface="Times New Roman"/>
                        <a:cs typeface="Times New Roman"/>
                      </a:endParaRPr>
                    </a:p>
                    <a:p>
                      <a:pPr marL="91440" marR="12065">
                        <a:lnSpc>
                          <a:spcPct val="100000"/>
                        </a:lnSpc>
                        <a:spcBef>
                          <a:spcPts val="10"/>
                        </a:spcBef>
                      </a:pPr>
                      <a:r>
                        <a:rPr sz="2400" spc="-25" dirty="0">
                          <a:latin typeface="Symbol"/>
                          <a:cs typeface="Symbol"/>
                        </a:rPr>
                        <a:t></a:t>
                      </a:r>
                      <a:r>
                        <a:rPr sz="2400" spc="-37" baseline="-24305" dirty="0">
                          <a:latin typeface="Times New Roman"/>
                          <a:cs typeface="Times New Roman"/>
                        </a:rPr>
                        <a:t>c</a:t>
                      </a:r>
                      <a:endParaRPr sz="2400" baseline="-24305">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43535">
                        <a:lnSpc>
                          <a:spcPct val="100000"/>
                        </a:lnSpc>
                        <a:spcBef>
                          <a:spcPts val="280"/>
                        </a:spcBef>
                      </a:pPr>
                      <a:r>
                        <a:rPr sz="2400" dirty="0">
                          <a:latin typeface="Times New Roman"/>
                          <a:cs typeface="Times New Roman"/>
                        </a:rPr>
                        <a:t>Magnitude</a:t>
                      </a:r>
                      <a:r>
                        <a:rPr sz="2400" spc="-105" dirty="0">
                          <a:latin typeface="Times New Roman"/>
                          <a:cs typeface="Times New Roman"/>
                        </a:rPr>
                        <a:t> </a:t>
                      </a:r>
                      <a:r>
                        <a:rPr sz="2400" spc="-5" dirty="0">
                          <a:latin typeface="Times New Roman"/>
                          <a:cs typeface="Times New Roman"/>
                        </a:rPr>
                        <a:t>in </a:t>
                      </a:r>
                      <a:r>
                        <a:rPr sz="2400" spc="-585" dirty="0">
                          <a:latin typeface="Times New Roman"/>
                          <a:cs typeface="Times New Roman"/>
                        </a:rPr>
                        <a:t> </a:t>
                      </a:r>
                      <a:r>
                        <a:rPr sz="2400" spc="-5" dirty="0">
                          <a:latin typeface="Times New Roman"/>
                          <a:cs typeface="Times New Roman"/>
                        </a:rPr>
                        <a:t>db</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spc="-5" dirty="0">
                          <a:latin typeface="Times New Roman"/>
                          <a:cs typeface="Times New Roman"/>
                        </a:rPr>
                        <a:t>slope</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r h="469900">
                <a:tc>
                  <a:txBody>
                    <a:bodyPr/>
                    <a:lstStyle/>
                    <a:p>
                      <a:pPr marL="91440">
                        <a:lnSpc>
                          <a:spcPct val="100000"/>
                        </a:lnSpc>
                        <a:spcBef>
                          <a:spcPts val="280"/>
                        </a:spcBef>
                      </a:pPr>
                      <a:r>
                        <a:rPr sz="2400" dirty="0">
                          <a:latin typeface="Times New Roman"/>
                          <a:cs typeface="Times New Roman"/>
                        </a:rPr>
                        <a:t>2</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
                        <a:lnSpc>
                          <a:spcPct val="100000"/>
                        </a:lnSpc>
                        <a:spcBef>
                          <a:spcPts val="280"/>
                        </a:spcBef>
                      </a:pPr>
                      <a:r>
                        <a:rPr sz="2400" dirty="0">
                          <a:latin typeface="Times New Roman"/>
                          <a:cs typeface="Times New Roman"/>
                        </a:rPr>
                        <a:t>--</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20</a:t>
                      </a:r>
                      <a:r>
                        <a:rPr sz="2400" spc="-35" dirty="0">
                          <a:latin typeface="Times New Roman"/>
                          <a:cs typeface="Times New Roman"/>
                        </a:rPr>
                        <a:t> </a:t>
                      </a:r>
                      <a:r>
                        <a:rPr sz="2400" dirty="0">
                          <a:latin typeface="Times New Roman"/>
                          <a:cs typeface="Times New Roman"/>
                        </a:rPr>
                        <a:t>log</a:t>
                      </a:r>
                      <a:r>
                        <a:rPr sz="2400" spc="-35" dirty="0">
                          <a:latin typeface="Times New Roman"/>
                          <a:cs typeface="Times New Roman"/>
                        </a:rPr>
                        <a:t> </a:t>
                      </a:r>
                      <a:r>
                        <a:rPr sz="2400" dirty="0">
                          <a:latin typeface="Times New Roman"/>
                          <a:cs typeface="Times New Roman"/>
                        </a:rPr>
                        <a:t>2</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470026">
                <a:tc>
                  <a:txBody>
                    <a:bodyPr/>
                    <a:lstStyle/>
                    <a:p>
                      <a:pPr marL="91440">
                        <a:lnSpc>
                          <a:spcPct val="100000"/>
                        </a:lnSpc>
                        <a:spcBef>
                          <a:spcPts val="280"/>
                        </a:spcBef>
                      </a:pPr>
                      <a:r>
                        <a:rPr sz="2400" dirty="0">
                          <a:latin typeface="Times New Roman"/>
                          <a:cs typeface="Times New Roman"/>
                        </a:rPr>
                        <a:t>s</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
                        <a:lnSpc>
                          <a:spcPct val="100000"/>
                        </a:lnSpc>
                        <a:spcBef>
                          <a:spcPts val="280"/>
                        </a:spcBef>
                      </a:pPr>
                      <a:r>
                        <a:rPr sz="2400" dirty="0">
                          <a:latin typeface="Times New Roman"/>
                          <a:cs typeface="Times New Roman"/>
                        </a:rPr>
                        <a:t>-</a:t>
                      </a: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90"/>
                        </a:spcBef>
                      </a:pPr>
                      <a:r>
                        <a:rPr sz="2400" dirty="0">
                          <a:latin typeface="Times New Roman"/>
                          <a:cs typeface="Times New Roman"/>
                        </a:rPr>
                        <a:t>20</a:t>
                      </a:r>
                      <a:r>
                        <a:rPr sz="2400" spc="-35" dirty="0">
                          <a:latin typeface="Times New Roman"/>
                          <a:cs typeface="Times New Roman"/>
                        </a:rPr>
                        <a:t> </a:t>
                      </a:r>
                      <a:r>
                        <a:rPr sz="2400" dirty="0">
                          <a:latin typeface="Times New Roman"/>
                          <a:cs typeface="Times New Roman"/>
                        </a:rPr>
                        <a:t>log</a:t>
                      </a:r>
                      <a:r>
                        <a:rPr sz="2400" spc="-35" dirty="0">
                          <a:latin typeface="Times New Roman"/>
                          <a:cs typeface="Times New Roman"/>
                        </a:rPr>
                        <a:t> </a:t>
                      </a:r>
                      <a:r>
                        <a:rPr sz="2400" dirty="0">
                          <a:latin typeface="Symbol"/>
                          <a:cs typeface="Symbol"/>
                        </a:rPr>
                        <a:t></a:t>
                      </a:r>
                      <a:endParaRPr sz="2400">
                        <a:latin typeface="Symbol"/>
                        <a:cs typeface="Symbo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20</a:t>
                      </a:r>
                      <a:r>
                        <a:rPr sz="2400" spc="-25" dirty="0">
                          <a:latin typeface="Times New Roman"/>
                          <a:cs typeface="Times New Roman"/>
                        </a:rPr>
                        <a:t> </a:t>
                      </a:r>
                      <a:r>
                        <a:rPr sz="2400" dirty="0">
                          <a:latin typeface="Times New Roman"/>
                          <a:cs typeface="Times New Roman"/>
                        </a:rPr>
                        <a:t>db</a:t>
                      </a:r>
                      <a:r>
                        <a:rPr sz="2400" spc="-25" dirty="0">
                          <a:latin typeface="Times New Roman"/>
                          <a:cs typeface="Times New Roman"/>
                        </a:rPr>
                        <a:t> </a:t>
                      </a:r>
                      <a:r>
                        <a:rPr sz="2400" dirty="0">
                          <a:latin typeface="Times New Roman"/>
                          <a:cs typeface="Times New Roman"/>
                        </a:rPr>
                        <a:t>/</a:t>
                      </a:r>
                      <a:r>
                        <a:rPr sz="2400" spc="-30" dirty="0">
                          <a:latin typeface="Times New Roman"/>
                          <a:cs typeface="Times New Roman"/>
                        </a:rPr>
                        <a:t> </a:t>
                      </a:r>
                      <a:r>
                        <a:rPr sz="2400" dirty="0">
                          <a:latin typeface="Times New Roman"/>
                          <a:cs typeface="Times New Roman"/>
                        </a:rPr>
                        <a:t>dec</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1408812">
                <a:tc>
                  <a:txBody>
                    <a:bodyPr/>
                    <a:lstStyle/>
                    <a:p>
                      <a:pPr marL="91440">
                        <a:lnSpc>
                          <a:spcPct val="100000"/>
                        </a:lnSpc>
                        <a:spcBef>
                          <a:spcPts val="280"/>
                        </a:spcBef>
                      </a:pPr>
                      <a:r>
                        <a:rPr sz="2400" dirty="0">
                          <a:latin typeface="Times New Roman"/>
                          <a:cs typeface="Times New Roman"/>
                        </a:rPr>
                        <a:t>1/1+s</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
                        <a:lnSpc>
                          <a:spcPct val="100000"/>
                        </a:lnSpc>
                        <a:spcBef>
                          <a:spcPts val="280"/>
                        </a:spcBef>
                      </a:pPr>
                      <a:r>
                        <a:rPr sz="2400" dirty="0">
                          <a:latin typeface="Times New Roman"/>
                          <a:cs typeface="Times New Roman"/>
                        </a:rPr>
                        <a:t>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111125">
                        <a:lnSpc>
                          <a:spcPct val="100000"/>
                        </a:lnSpc>
                        <a:spcBef>
                          <a:spcPts val="290"/>
                        </a:spcBef>
                        <a:tabLst>
                          <a:tab pos="1490980" algn="l"/>
                        </a:tabLst>
                      </a:pPr>
                      <a:r>
                        <a:rPr sz="2400" dirty="0">
                          <a:latin typeface="Times New Roman"/>
                          <a:cs typeface="Times New Roman"/>
                        </a:rPr>
                        <a:t>Up to </a:t>
                      </a:r>
                      <a:r>
                        <a:rPr sz="2400" spc="-10" dirty="0">
                          <a:latin typeface="Symbol"/>
                          <a:cs typeface="Symbol"/>
                        </a:rPr>
                        <a:t></a:t>
                      </a:r>
                      <a:r>
                        <a:rPr sz="2400" spc="-10" dirty="0">
                          <a:latin typeface="Times New Roman"/>
                          <a:cs typeface="Times New Roman"/>
                        </a:rPr>
                        <a:t>=1,20 </a:t>
                      </a:r>
                      <a:r>
                        <a:rPr sz="2400" spc="-5" dirty="0">
                          <a:latin typeface="Times New Roman"/>
                          <a:cs typeface="Times New Roman"/>
                        </a:rPr>
                        <a:t> </a:t>
                      </a:r>
                      <a:r>
                        <a:rPr sz="2400" dirty="0">
                          <a:latin typeface="Times New Roman"/>
                          <a:cs typeface="Times New Roman"/>
                        </a:rPr>
                        <a:t>log1=0</a:t>
                      </a:r>
                      <a:r>
                        <a:rPr sz="2400" spc="-15" dirty="0">
                          <a:latin typeface="Times New Roman"/>
                          <a:cs typeface="Times New Roman"/>
                        </a:rPr>
                        <a:t> </a:t>
                      </a:r>
                      <a:r>
                        <a:rPr sz="2400" dirty="0">
                          <a:latin typeface="Times New Roman"/>
                          <a:cs typeface="Times New Roman"/>
                        </a:rPr>
                        <a:t>db	&amp;</a:t>
                      </a:r>
                      <a:r>
                        <a:rPr sz="2400" spc="-100" dirty="0">
                          <a:latin typeface="Times New Roman"/>
                          <a:cs typeface="Times New Roman"/>
                        </a:rPr>
                        <a:t> </a:t>
                      </a:r>
                      <a:r>
                        <a:rPr sz="2400" dirty="0">
                          <a:latin typeface="Times New Roman"/>
                          <a:cs typeface="Times New Roman"/>
                        </a:rPr>
                        <a:t>0 </a:t>
                      </a:r>
                      <a:r>
                        <a:rPr sz="2400" spc="-585" dirty="0">
                          <a:latin typeface="Times New Roman"/>
                          <a:cs typeface="Times New Roman"/>
                        </a:rPr>
                        <a:t> </a:t>
                      </a:r>
                      <a:r>
                        <a:rPr sz="2400" dirty="0">
                          <a:latin typeface="Times New Roman"/>
                          <a:cs typeface="Times New Roman"/>
                        </a:rPr>
                        <a:t>slope</a:t>
                      </a:r>
                    </a:p>
                    <a:p>
                      <a:pPr marL="92075" marR="245110">
                        <a:lnSpc>
                          <a:spcPts val="2870"/>
                        </a:lnSpc>
                        <a:spcBef>
                          <a:spcPts val="110"/>
                        </a:spcBef>
                      </a:pPr>
                      <a:r>
                        <a:rPr sz="2400" dirty="0">
                          <a:latin typeface="Times New Roman"/>
                          <a:cs typeface="Times New Roman"/>
                        </a:rPr>
                        <a:t>Beyond</a:t>
                      </a:r>
                      <a:r>
                        <a:rPr sz="2400" spc="-90" dirty="0">
                          <a:latin typeface="Times New Roman"/>
                          <a:cs typeface="Times New Roman"/>
                        </a:rPr>
                        <a:t> </a:t>
                      </a:r>
                      <a:r>
                        <a:rPr sz="2400" spc="-10" dirty="0">
                          <a:latin typeface="Symbol"/>
                          <a:cs typeface="Symbol"/>
                        </a:rPr>
                        <a:t></a:t>
                      </a:r>
                      <a:r>
                        <a:rPr sz="2400" spc="-10" dirty="0">
                          <a:latin typeface="Times New Roman"/>
                          <a:cs typeface="Times New Roman"/>
                        </a:rPr>
                        <a:t>=1,- </a:t>
                      </a:r>
                      <a:r>
                        <a:rPr sz="2400" spc="-585" dirty="0">
                          <a:latin typeface="Times New Roman"/>
                          <a:cs typeface="Times New Roman"/>
                        </a:rPr>
                        <a:t> </a:t>
                      </a:r>
                      <a:r>
                        <a:rPr sz="2400" dirty="0">
                          <a:latin typeface="Times New Roman"/>
                          <a:cs typeface="Times New Roman"/>
                        </a:rPr>
                        <a:t>20</a:t>
                      </a:r>
                      <a:r>
                        <a:rPr sz="2400" spc="-15" dirty="0">
                          <a:latin typeface="Times New Roman"/>
                          <a:cs typeface="Times New Roman"/>
                        </a:rPr>
                        <a:t> </a:t>
                      </a:r>
                      <a:r>
                        <a:rPr sz="2400" dirty="0">
                          <a:latin typeface="Times New Roman"/>
                          <a:cs typeface="Times New Roman"/>
                        </a:rPr>
                        <a:t>db</a:t>
                      </a:r>
                      <a:r>
                        <a:rPr sz="2400" spc="-10" dirty="0">
                          <a:latin typeface="Times New Roman"/>
                          <a:cs typeface="Times New Roman"/>
                        </a:rPr>
                        <a:t> </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dec</a:t>
                      </a: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+20</a:t>
                      </a:r>
                      <a:r>
                        <a:rPr sz="2400" spc="-40" dirty="0">
                          <a:latin typeface="Times New Roman"/>
                          <a:cs typeface="Times New Roman"/>
                        </a:rPr>
                        <a:t> </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20</a:t>
                      </a:r>
                      <a:r>
                        <a:rPr sz="2400" spc="-20"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92075">
                        <a:lnSpc>
                          <a:spcPct val="100000"/>
                        </a:lnSpc>
                        <a:spcBef>
                          <a:spcPts val="5"/>
                        </a:spcBef>
                      </a:pPr>
                      <a:r>
                        <a:rPr sz="2400" dirty="0">
                          <a:latin typeface="Times New Roman"/>
                          <a:cs typeface="Times New Roman"/>
                        </a:rPr>
                        <a:t>0</a:t>
                      </a:r>
                      <a:r>
                        <a:rPr sz="2400" spc="-25" dirty="0">
                          <a:latin typeface="Times New Roman"/>
                          <a:cs typeface="Times New Roman"/>
                        </a:rPr>
                        <a:t> </a:t>
                      </a:r>
                      <a:r>
                        <a:rPr sz="2400" dirty="0">
                          <a:latin typeface="Times New Roman"/>
                          <a:cs typeface="Times New Roman"/>
                        </a:rPr>
                        <a:t>db</a:t>
                      </a:r>
                      <a:r>
                        <a:rPr sz="2400" spc="-20" dirty="0">
                          <a:latin typeface="Times New Roman"/>
                          <a:cs typeface="Times New Roman"/>
                        </a:rPr>
                        <a:t> </a:t>
                      </a:r>
                      <a:r>
                        <a:rPr sz="2400" dirty="0">
                          <a:latin typeface="Times New Roman"/>
                          <a:cs typeface="Times New Roman"/>
                        </a:rPr>
                        <a:t>/</a:t>
                      </a:r>
                      <a:r>
                        <a:rPr sz="2400" spc="-30" dirty="0">
                          <a:latin typeface="Times New Roman"/>
                          <a:cs typeface="Times New Roman"/>
                        </a:rPr>
                        <a:t> </a:t>
                      </a:r>
                      <a:r>
                        <a:rPr sz="2400" dirty="0">
                          <a:latin typeface="Times New Roman"/>
                          <a:cs typeface="Times New Roman"/>
                        </a:rPr>
                        <a:t>dec.</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1920493">
                <a:tc>
                  <a:txBody>
                    <a:bodyPr/>
                    <a:lstStyle/>
                    <a:p>
                      <a:pPr marL="91440">
                        <a:lnSpc>
                          <a:spcPct val="100000"/>
                        </a:lnSpc>
                        <a:spcBef>
                          <a:spcPts val="285"/>
                        </a:spcBef>
                      </a:pPr>
                      <a:r>
                        <a:rPr sz="2400" dirty="0">
                          <a:latin typeface="Times New Roman"/>
                          <a:cs typeface="Times New Roman"/>
                        </a:rPr>
                        <a:t>1</a:t>
                      </a:r>
                      <a:r>
                        <a:rPr sz="2400" spc="-45" dirty="0">
                          <a:latin typeface="Times New Roman"/>
                          <a:cs typeface="Times New Roman"/>
                        </a:rPr>
                        <a:t> </a:t>
                      </a:r>
                      <a:r>
                        <a:rPr sz="2400" dirty="0">
                          <a:latin typeface="Times New Roman"/>
                          <a:cs typeface="Times New Roman"/>
                        </a:rPr>
                        <a:t>/s+10</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12065">
                        <a:lnSpc>
                          <a:spcPct val="100000"/>
                        </a:lnSpc>
                        <a:spcBef>
                          <a:spcPts val="285"/>
                        </a:spcBef>
                      </a:pPr>
                      <a:r>
                        <a:rPr sz="2400" dirty="0">
                          <a:latin typeface="Times New Roman"/>
                          <a:cs typeface="Times New Roman"/>
                        </a:rPr>
                        <a:t>10</a:t>
                      </a:r>
                    </a:p>
                    <a:p>
                      <a:pPr marR="12065">
                        <a:lnSpc>
                          <a:spcPct val="100000"/>
                        </a:lnSpc>
                      </a:pPr>
                      <a:endParaRPr sz="2600" dirty="0">
                        <a:latin typeface="Times New Roman"/>
                        <a:cs typeface="Times New Roman"/>
                      </a:endParaRPr>
                    </a:p>
                    <a:p>
                      <a:pPr marR="12065">
                        <a:lnSpc>
                          <a:spcPct val="100000"/>
                        </a:lnSpc>
                        <a:spcBef>
                          <a:spcPts val="40"/>
                        </a:spcBef>
                      </a:pPr>
                      <a:endParaRPr sz="3850" dirty="0">
                        <a:latin typeface="Times New Roman"/>
                        <a:cs typeface="Times New Roman"/>
                      </a:endParaRPr>
                    </a:p>
                    <a:p>
                      <a:pPr marL="1287780">
                        <a:lnSpc>
                          <a:spcPct val="100000"/>
                        </a:lnSpc>
                        <a:spcBef>
                          <a:spcPts val="5"/>
                        </a:spcBef>
                      </a:pPr>
                      <a:endParaRPr sz="1400" dirty="0">
                        <a:latin typeface="Arial MT"/>
                        <a:cs typeface="Arial MT"/>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274320">
                        <a:lnSpc>
                          <a:spcPts val="2870"/>
                        </a:lnSpc>
                        <a:spcBef>
                          <a:spcPts val="400"/>
                        </a:spcBef>
                      </a:pPr>
                      <a:r>
                        <a:rPr sz="2400" spc="-5" dirty="0">
                          <a:latin typeface="Times New Roman"/>
                          <a:cs typeface="Times New Roman"/>
                        </a:rPr>
                        <a:t>Up</a:t>
                      </a:r>
                      <a:r>
                        <a:rPr sz="2400" spc="-30" dirty="0">
                          <a:latin typeface="Times New Roman"/>
                          <a:cs typeface="Times New Roman"/>
                        </a:rPr>
                        <a:t> </a:t>
                      </a:r>
                      <a:r>
                        <a:rPr sz="2400" dirty="0">
                          <a:latin typeface="Times New Roman"/>
                          <a:cs typeface="Times New Roman"/>
                        </a:rPr>
                        <a:t>to</a:t>
                      </a:r>
                      <a:r>
                        <a:rPr sz="2400" spc="-30" dirty="0">
                          <a:latin typeface="Times New Roman"/>
                          <a:cs typeface="Times New Roman"/>
                        </a:rPr>
                        <a:t> </a:t>
                      </a:r>
                      <a:r>
                        <a:rPr sz="2400" spc="-10" dirty="0">
                          <a:latin typeface="Symbol"/>
                          <a:cs typeface="Symbol"/>
                        </a:rPr>
                        <a:t></a:t>
                      </a:r>
                      <a:r>
                        <a:rPr sz="2400" spc="-10" dirty="0">
                          <a:latin typeface="Times New Roman"/>
                          <a:cs typeface="Times New Roman"/>
                        </a:rPr>
                        <a:t>=10,</a:t>
                      </a:r>
                      <a:r>
                        <a:rPr sz="2400" spc="15" dirty="0">
                          <a:latin typeface="Times New Roman"/>
                          <a:cs typeface="Times New Roman"/>
                        </a:rPr>
                        <a:t> </a:t>
                      </a:r>
                      <a:r>
                        <a:rPr sz="2400" dirty="0">
                          <a:latin typeface="Times New Roman"/>
                          <a:cs typeface="Times New Roman"/>
                        </a:rPr>
                        <a:t>- </a:t>
                      </a:r>
                      <a:r>
                        <a:rPr sz="2400" spc="-585" dirty="0">
                          <a:latin typeface="Times New Roman"/>
                          <a:cs typeface="Times New Roman"/>
                        </a:rPr>
                        <a:t> </a:t>
                      </a:r>
                      <a:r>
                        <a:rPr sz="2400" dirty="0">
                          <a:latin typeface="Times New Roman"/>
                          <a:cs typeface="Times New Roman"/>
                        </a:rPr>
                        <a:t>20</a:t>
                      </a:r>
                      <a:r>
                        <a:rPr sz="2400" spc="-20" dirty="0">
                          <a:latin typeface="Times New Roman"/>
                          <a:cs typeface="Times New Roman"/>
                        </a:rPr>
                        <a:t> </a:t>
                      </a:r>
                      <a:r>
                        <a:rPr sz="2400" dirty="0">
                          <a:latin typeface="Times New Roman"/>
                          <a:cs typeface="Times New Roman"/>
                        </a:rPr>
                        <a:t>log</a:t>
                      </a:r>
                      <a:r>
                        <a:rPr sz="2400" spc="-30" dirty="0">
                          <a:latin typeface="Times New Roman"/>
                          <a:cs typeface="Times New Roman"/>
                        </a:rPr>
                        <a:t> </a:t>
                      </a:r>
                      <a:r>
                        <a:rPr sz="2400" dirty="0">
                          <a:latin typeface="Times New Roman"/>
                          <a:cs typeface="Times New Roman"/>
                        </a:rPr>
                        <a:t>10</a:t>
                      </a:r>
                      <a:r>
                        <a:rPr sz="2400" spc="-20" dirty="0">
                          <a:latin typeface="Times New Roman"/>
                          <a:cs typeface="Times New Roman"/>
                        </a:rPr>
                        <a:t> </a:t>
                      </a:r>
                      <a:r>
                        <a:rPr sz="2400" dirty="0">
                          <a:latin typeface="Times New Roman"/>
                          <a:cs typeface="Times New Roman"/>
                        </a:rPr>
                        <a:t>db</a:t>
                      </a:r>
                    </a:p>
                    <a:p>
                      <a:pPr marL="92075">
                        <a:lnSpc>
                          <a:spcPts val="2785"/>
                        </a:lnSpc>
                      </a:pPr>
                      <a:r>
                        <a:rPr sz="2400" dirty="0">
                          <a:latin typeface="Times New Roman"/>
                          <a:cs typeface="Times New Roman"/>
                        </a:rPr>
                        <a:t>&amp;</a:t>
                      </a:r>
                      <a:r>
                        <a:rPr sz="2400" spc="-35" dirty="0">
                          <a:latin typeface="Times New Roman"/>
                          <a:cs typeface="Times New Roman"/>
                        </a:rPr>
                        <a:t> </a:t>
                      </a:r>
                      <a:r>
                        <a:rPr sz="2400" dirty="0">
                          <a:latin typeface="Times New Roman"/>
                          <a:cs typeface="Times New Roman"/>
                        </a:rPr>
                        <a:t>0</a:t>
                      </a:r>
                      <a:r>
                        <a:rPr sz="2400" spc="-25" dirty="0">
                          <a:latin typeface="Times New Roman"/>
                          <a:cs typeface="Times New Roman"/>
                        </a:rPr>
                        <a:t> </a:t>
                      </a:r>
                      <a:r>
                        <a:rPr sz="2400" spc="-5" dirty="0">
                          <a:latin typeface="Times New Roman"/>
                          <a:cs typeface="Times New Roman"/>
                        </a:rPr>
                        <a:t>slope</a:t>
                      </a:r>
                      <a:r>
                        <a:rPr lang="en-IN" sz="2400" spc="-5" dirty="0">
                          <a:latin typeface="Times New Roman"/>
                          <a:cs typeface="Times New Roman"/>
                        </a:rPr>
                        <a:t> </a:t>
                      </a:r>
                      <a:r>
                        <a:rPr lang="en-IN" sz="2400" dirty="0">
                          <a:latin typeface="Times New Roman"/>
                          <a:cs typeface="Times New Roman"/>
                        </a:rPr>
                        <a:t>Beyond</a:t>
                      </a:r>
                      <a:endParaRPr sz="2400" dirty="0">
                        <a:latin typeface="Times New Roman"/>
                        <a:cs typeface="Times New Roman"/>
                      </a:endParaRPr>
                    </a:p>
                    <a:p>
                      <a:pPr marL="12700">
                        <a:lnSpc>
                          <a:spcPts val="2875"/>
                        </a:lnSpc>
                        <a:spcBef>
                          <a:spcPts val="15"/>
                        </a:spcBef>
                      </a:pPr>
                      <a:r>
                        <a:rPr sz="2400" spc="-45" dirty="0">
                          <a:latin typeface="Symbol"/>
                          <a:cs typeface="Symbol"/>
                        </a:rPr>
                        <a:t></a:t>
                      </a:r>
                      <a:r>
                        <a:rPr sz="2400" dirty="0">
                          <a:latin typeface="Times New Roman"/>
                          <a:cs typeface="Times New Roman"/>
                        </a:rPr>
                        <a:t>=10,-</a:t>
                      </a:r>
                    </a:p>
                    <a:p>
                      <a:pPr marL="92075">
                        <a:lnSpc>
                          <a:spcPts val="2875"/>
                        </a:lnSpc>
                      </a:pPr>
                      <a:r>
                        <a:rPr sz="2400" dirty="0">
                          <a:latin typeface="Times New Roman"/>
                          <a:cs typeface="Times New Roman"/>
                        </a:rPr>
                        <a:t>20</a:t>
                      </a:r>
                      <a:r>
                        <a:rPr sz="2400" spc="-25" dirty="0">
                          <a:latin typeface="Times New Roman"/>
                          <a:cs typeface="Times New Roman"/>
                        </a:rPr>
                        <a:t> </a:t>
                      </a:r>
                      <a:r>
                        <a:rPr sz="2400" dirty="0">
                          <a:latin typeface="Times New Roman"/>
                          <a:cs typeface="Times New Roman"/>
                        </a:rPr>
                        <a:t>db</a:t>
                      </a:r>
                      <a:r>
                        <a:rPr sz="2400" spc="-25" dirty="0">
                          <a:latin typeface="Times New Roman"/>
                          <a:cs typeface="Times New Roman"/>
                        </a:rPr>
                        <a:t> </a:t>
                      </a:r>
                      <a:r>
                        <a:rPr sz="2400" dirty="0">
                          <a:latin typeface="Times New Roman"/>
                          <a:cs typeface="Times New Roman"/>
                        </a:rPr>
                        <a:t>/</a:t>
                      </a:r>
                      <a:r>
                        <a:rPr sz="2400" spc="-30" dirty="0">
                          <a:latin typeface="Times New Roman"/>
                          <a:cs typeface="Times New Roman"/>
                        </a:rPr>
                        <a:t> </a:t>
                      </a:r>
                      <a:r>
                        <a:rPr sz="2400" dirty="0">
                          <a:latin typeface="Times New Roman"/>
                          <a:cs typeface="Times New Roman"/>
                        </a:rPr>
                        <a:t>dec</a:t>
                      </a:r>
                    </a:p>
                  </a:txBody>
                  <a:tcPr marL="0" marR="0" marT="50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400" dirty="0">
                          <a:latin typeface="Times New Roman"/>
                          <a:cs typeface="Times New Roman"/>
                        </a:rPr>
                        <a:t>0</a:t>
                      </a:r>
                      <a:r>
                        <a:rPr sz="2400" spc="-25" dirty="0">
                          <a:latin typeface="Times New Roman"/>
                          <a:cs typeface="Times New Roman"/>
                        </a:rPr>
                        <a:t> </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20</a:t>
                      </a:r>
                      <a:r>
                        <a:rPr sz="2400" spc="-20" dirty="0">
                          <a:latin typeface="Times New Roman"/>
                          <a:cs typeface="Times New Roman"/>
                        </a:rPr>
                        <a:t> </a:t>
                      </a:r>
                      <a:r>
                        <a:rPr sz="2400" dirty="0">
                          <a:latin typeface="Times New Roman"/>
                          <a:cs typeface="Times New Roman"/>
                        </a:rPr>
                        <a:t>=</a:t>
                      </a:r>
                    </a:p>
                    <a:p>
                      <a:pPr marL="92075">
                        <a:lnSpc>
                          <a:spcPct val="100000"/>
                        </a:lnSpc>
                      </a:pPr>
                      <a:r>
                        <a:rPr sz="2400" dirty="0">
                          <a:latin typeface="Times New Roman"/>
                          <a:cs typeface="Times New Roman"/>
                        </a:rPr>
                        <a:t>-20</a:t>
                      </a:r>
                      <a:r>
                        <a:rPr sz="2400" spc="-30" dirty="0">
                          <a:latin typeface="Times New Roman"/>
                          <a:cs typeface="Times New Roman"/>
                        </a:rPr>
                        <a:t> </a:t>
                      </a:r>
                      <a:r>
                        <a:rPr sz="2400" dirty="0">
                          <a:latin typeface="Times New Roman"/>
                          <a:cs typeface="Times New Roman"/>
                        </a:rPr>
                        <a:t>db</a:t>
                      </a:r>
                      <a:r>
                        <a:rPr sz="2400" spc="-30" dirty="0">
                          <a:latin typeface="Times New Roman"/>
                          <a:cs typeface="Times New Roman"/>
                        </a:rPr>
                        <a:t> </a:t>
                      </a:r>
                      <a:r>
                        <a:rPr sz="2400" dirty="0">
                          <a:latin typeface="Times New Roman"/>
                          <a:cs typeface="Times New Roman"/>
                        </a:rPr>
                        <a:t>/dec</a:t>
                      </a:r>
                    </a:p>
                    <a:p>
                      <a:pPr>
                        <a:lnSpc>
                          <a:spcPct val="100000"/>
                        </a:lnSpc>
                      </a:pPr>
                      <a:endParaRPr sz="2600" dirty="0">
                        <a:latin typeface="Times New Roman"/>
                        <a:cs typeface="Times New Roman"/>
                      </a:endParaRPr>
                    </a:p>
                    <a:p>
                      <a:pPr marR="236854" algn="r">
                        <a:lnSpc>
                          <a:spcPct val="100000"/>
                        </a:lnSpc>
                        <a:spcBef>
                          <a:spcPts val="1590"/>
                        </a:spcBef>
                      </a:pPr>
                      <a:endParaRPr sz="1400" dirty="0">
                        <a:latin typeface="Arial MT"/>
                        <a:cs typeface="Arial MT"/>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bl>
          </a:graphicData>
        </a:graphic>
      </p:graphicFrame>
      <p:sp>
        <p:nvSpPr>
          <p:cNvPr id="3" name="object 3"/>
          <p:cNvSpPr txBox="1">
            <a:spLocks noGrp="1"/>
          </p:cNvSpPr>
          <p:nvPr>
            <p:ph type="title"/>
          </p:nvPr>
        </p:nvSpPr>
        <p:spPr>
          <a:xfrm>
            <a:off x="1722268" y="2495"/>
            <a:ext cx="7472913" cy="1120820"/>
          </a:xfrm>
          <a:prstGeom prst="rect">
            <a:avLst/>
          </a:prstGeom>
        </p:spPr>
        <p:txBody>
          <a:bodyPr vert="horz" wrap="square" lIns="0" tIns="12700" rIns="0" bIns="0" rtlCol="0" anchor="b">
            <a:spAutoFit/>
          </a:bodyPr>
          <a:lstStyle/>
          <a:p>
            <a:pPr marL="908685" marR="5080" indent="-896619">
              <a:lnSpc>
                <a:spcPct val="100000"/>
              </a:lnSpc>
              <a:spcBef>
                <a:spcPts val="100"/>
              </a:spcBef>
            </a:pPr>
            <a:r>
              <a:rPr sz="3600" spc="-5" dirty="0">
                <a:solidFill>
                  <a:srgbClr val="FF0000"/>
                </a:solidFill>
              </a:rPr>
              <a:t>Bode</a:t>
            </a:r>
            <a:r>
              <a:rPr sz="3600" spc="-55" dirty="0">
                <a:solidFill>
                  <a:srgbClr val="FF0000"/>
                </a:solidFill>
              </a:rPr>
              <a:t> </a:t>
            </a:r>
            <a:r>
              <a:rPr sz="3600" dirty="0">
                <a:solidFill>
                  <a:srgbClr val="FF0000"/>
                </a:solidFill>
              </a:rPr>
              <a:t>magnitude Plot-Example </a:t>
            </a:r>
            <a:r>
              <a:rPr sz="3600" spc="-985" dirty="0">
                <a:solidFill>
                  <a:srgbClr val="FF0000"/>
                </a:solidFill>
              </a:rPr>
              <a:t> </a:t>
            </a:r>
            <a:r>
              <a:rPr sz="3600" dirty="0">
                <a:solidFill>
                  <a:srgbClr val="FF0000"/>
                </a:solidFill>
              </a:rPr>
              <a:t>G(s)</a:t>
            </a:r>
            <a:r>
              <a:rPr sz="3600" spc="-10" dirty="0">
                <a:solidFill>
                  <a:srgbClr val="FF0000"/>
                </a:solidFill>
              </a:rPr>
              <a:t> </a:t>
            </a:r>
            <a:r>
              <a:rPr sz="3600" dirty="0">
                <a:solidFill>
                  <a:srgbClr val="FF0000"/>
                </a:solidFill>
              </a:rPr>
              <a:t>=</a:t>
            </a:r>
            <a:r>
              <a:rPr sz="3600" spc="-10" dirty="0">
                <a:solidFill>
                  <a:srgbClr val="FF0000"/>
                </a:solidFill>
              </a:rPr>
              <a:t> </a:t>
            </a:r>
            <a:r>
              <a:rPr sz="3600" dirty="0">
                <a:solidFill>
                  <a:srgbClr val="FF0000"/>
                </a:solidFill>
              </a:rPr>
              <a:t>2s/(s+1)(s+10)</a:t>
            </a:r>
          </a:p>
        </p:txBody>
      </p:sp>
      <p:pic>
        <p:nvPicPr>
          <p:cNvPr id="4" name="Picture 3">
            <a:extLst>
              <a:ext uri="{FF2B5EF4-FFF2-40B4-BE49-F238E27FC236}">
                <a16:creationId xmlns:a16="http://schemas.microsoft.com/office/drawing/2014/main" xmlns="" id="{C70A6393-BBDD-4733-9197-C0EE1CAD45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F3350C26-61A1-4C8D-BC7F-9C102AE12EC3}"/>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121</a:t>
            </a:fld>
            <a:endParaRPr lang="en-IN"/>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53691" y="377393"/>
            <a:ext cx="6887845" cy="635000"/>
          </a:xfrm>
          <a:prstGeom prst="rect">
            <a:avLst/>
          </a:prstGeom>
        </p:spPr>
        <p:txBody>
          <a:bodyPr vert="horz" wrap="square" lIns="0" tIns="12065" rIns="0" bIns="0" rtlCol="0" anchor="b">
            <a:spAutoFit/>
          </a:bodyPr>
          <a:lstStyle/>
          <a:p>
            <a:pPr marL="12700">
              <a:lnSpc>
                <a:spcPct val="100000"/>
              </a:lnSpc>
              <a:spcBef>
                <a:spcPts val="95"/>
              </a:spcBef>
            </a:pPr>
            <a:r>
              <a:rPr sz="4000" spc="-5" dirty="0"/>
              <a:t>Bode magnitude</a:t>
            </a:r>
            <a:r>
              <a:rPr sz="4000" spc="20" dirty="0"/>
              <a:t> </a:t>
            </a:r>
            <a:r>
              <a:rPr sz="4000" spc="-5" dirty="0"/>
              <a:t>Plot-Example</a:t>
            </a:r>
            <a:endParaRPr sz="4000"/>
          </a:p>
        </p:txBody>
      </p:sp>
      <p:grpSp>
        <p:nvGrpSpPr>
          <p:cNvPr id="4" name="object 4"/>
          <p:cNvGrpSpPr/>
          <p:nvPr/>
        </p:nvGrpSpPr>
        <p:grpSpPr>
          <a:xfrm>
            <a:off x="2149043" y="1222804"/>
            <a:ext cx="8026400" cy="4260215"/>
            <a:chOff x="625043" y="1222803"/>
            <a:chExt cx="8026400" cy="4260215"/>
          </a:xfrm>
        </p:grpSpPr>
        <p:sp>
          <p:nvSpPr>
            <p:cNvPr id="5" name="object 5"/>
            <p:cNvSpPr/>
            <p:nvPr/>
          </p:nvSpPr>
          <p:spPr>
            <a:xfrm>
              <a:off x="634251" y="1232011"/>
              <a:ext cx="8007984" cy="4241800"/>
            </a:xfrm>
            <a:custGeom>
              <a:avLst/>
              <a:gdLst/>
              <a:ahLst/>
              <a:cxnLst/>
              <a:rect l="l" t="t" r="r" b="b"/>
              <a:pathLst>
                <a:path w="8007984" h="4241800">
                  <a:moveTo>
                    <a:pt x="0" y="4241608"/>
                  </a:moveTo>
                  <a:lnTo>
                    <a:pt x="8007583" y="4241608"/>
                  </a:lnTo>
                  <a:lnTo>
                    <a:pt x="8007583" y="0"/>
                  </a:lnTo>
                  <a:lnTo>
                    <a:pt x="0" y="0"/>
                  </a:lnTo>
                  <a:lnTo>
                    <a:pt x="0" y="4241608"/>
                  </a:lnTo>
                  <a:close/>
                </a:path>
              </a:pathLst>
            </a:custGeom>
            <a:ln w="18224">
              <a:solidFill>
                <a:srgbClr val="000000"/>
              </a:solidFill>
            </a:ln>
          </p:spPr>
          <p:txBody>
            <a:bodyPr wrap="square" lIns="0" tIns="0" rIns="0" bIns="0" rtlCol="0"/>
            <a:lstStyle/>
            <a:p>
              <a:endParaRPr/>
            </a:p>
          </p:txBody>
        </p:sp>
        <p:sp>
          <p:nvSpPr>
            <p:cNvPr id="6" name="object 6"/>
            <p:cNvSpPr/>
            <p:nvPr/>
          </p:nvSpPr>
          <p:spPr>
            <a:xfrm>
              <a:off x="2140967" y="2891530"/>
              <a:ext cx="6308725" cy="1685925"/>
            </a:xfrm>
            <a:custGeom>
              <a:avLst/>
              <a:gdLst/>
              <a:ahLst/>
              <a:cxnLst/>
              <a:rect l="l" t="t" r="r" b="b"/>
              <a:pathLst>
                <a:path w="6308725" h="1685925">
                  <a:moveTo>
                    <a:pt x="0" y="1685800"/>
                  </a:moveTo>
                  <a:lnTo>
                    <a:pt x="6308577" y="1685800"/>
                  </a:lnTo>
                </a:path>
                <a:path w="6308725" h="1685925">
                  <a:moveTo>
                    <a:pt x="0" y="1117738"/>
                  </a:moveTo>
                  <a:lnTo>
                    <a:pt x="6308577" y="1117738"/>
                  </a:lnTo>
                </a:path>
                <a:path w="6308725" h="1685925">
                  <a:moveTo>
                    <a:pt x="0" y="0"/>
                  </a:moveTo>
                  <a:lnTo>
                    <a:pt x="6308577" y="0"/>
                  </a:lnTo>
                </a:path>
              </a:pathLst>
            </a:custGeom>
            <a:ln w="18924">
              <a:solidFill>
                <a:srgbClr val="000000"/>
              </a:solidFill>
            </a:ln>
          </p:spPr>
          <p:txBody>
            <a:bodyPr wrap="square" lIns="0" tIns="0" rIns="0" bIns="0" rtlCol="0"/>
            <a:lstStyle/>
            <a:p>
              <a:endParaRPr/>
            </a:p>
          </p:txBody>
        </p:sp>
        <p:sp>
          <p:nvSpPr>
            <p:cNvPr id="7" name="object 7"/>
            <p:cNvSpPr/>
            <p:nvPr/>
          </p:nvSpPr>
          <p:spPr>
            <a:xfrm>
              <a:off x="2140967" y="2314628"/>
              <a:ext cx="6308725" cy="17780"/>
            </a:xfrm>
            <a:custGeom>
              <a:avLst/>
              <a:gdLst/>
              <a:ahLst/>
              <a:cxnLst/>
              <a:rect l="l" t="t" r="r" b="b"/>
              <a:pathLst>
                <a:path w="6308725" h="17780">
                  <a:moveTo>
                    <a:pt x="0" y="17678"/>
                  </a:moveTo>
                  <a:lnTo>
                    <a:pt x="6308577" y="17678"/>
                  </a:lnTo>
                  <a:lnTo>
                    <a:pt x="6308577" y="0"/>
                  </a:lnTo>
                  <a:lnTo>
                    <a:pt x="0" y="0"/>
                  </a:lnTo>
                  <a:lnTo>
                    <a:pt x="0" y="17678"/>
                  </a:lnTo>
                  <a:close/>
                </a:path>
              </a:pathLst>
            </a:custGeom>
            <a:solidFill>
              <a:srgbClr val="000000"/>
            </a:solidFill>
          </p:spPr>
          <p:txBody>
            <a:bodyPr wrap="square" lIns="0" tIns="0" rIns="0" bIns="0" rtlCol="0"/>
            <a:lstStyle/>
            <a:p>
              <a:endParaRPr/>
            </a:p>
          </p:txBody>
        </p:sp>
        <p:sp>
          <p:nvSpPr>
            <p:cNvPr id="8" name="object 8"/>
            <p:cNvSpPr/>
            <p:nvPr/>
          </p:nvSpPr>
          <p:spPr>
            <a:xfrm>
              <a:off x="2140967" y="2314628"/>
              <a:ext cx="6308725" cy="17780"/>
            </a:xfrm>
            <a:custGeom>
              <a:avLst/>
              <a:gdLst/>
              <a:ahLst/>
              <a:cxnLst/>
              <a:rect l="l" t="t" r="r" b="b"/>
              <a:pathLst>
                <a:path w="6308725" h="17780">
                  <a:moveTo>
                    <a:pt x="0" y="17678"/>
                  </a:moveTo>
                  <a:lnTo>
                    <a:pt x="6308577" y="17678"/>
                  </a:lnTo>
                  <a:lnTo>
                    <a:pt x="6308577" y="0"/>
                  </a:lnTo>
                  <a:lnTo>
                    <a:pt x="0" y="0"/>
                  </a:lnTo>
                  <a:lnTo>
                    <a:pt x="0" y="17678"/>
                  </a:lnTo>
                  <a:close/>
                </a:path>
              </a:pathLst>
            </a:custGeom>
            <a:solidFill>
              <a:srgbClr val="808080"/>
            </a:solidFill>
          </p:spPr>
          <p:txBody>
            <a:bodyPr wrap="square" lIns="0" tIns="0" rIns="0" bIns="0" rtlCol="0"/>
            <a:lstStyle/>
            <a:p>
              <a:endParaRPr/>
            </a:p>
          </p:txBody>
        </p:sp>
        <p:sp>
          <p:nvSpPr>
            <p:cNvPr id="9" name="object 9"/>
            <p:cNvSpPr/>
            <p:nvPr/>
          </p:nvSpPr>
          <p:spPr>
            <a:xfrm>
              <a:off x="2140967" y="2323468"/>
              <a:ext cx="6329045" cy="2254250"/>
            </a:xfrm>
            <a:custGeom>
              <a:avLst/>
              <a:gdLst/>
              <a:ahLst/>
              <a:cxnLst/>
              <a:rect l="l" t="t" r="r" b="b"/>
              <a:pathLst>
                <a:path w="6329045" h="2254250">
                  <a:moveTo>
                    <a:pt x="6328747" y="0"/>
                  </a:moveTo>
                  <a:lnTo>
                    <a:pt x="6328747" y="2236184"/>
                  </a:lnTo>
                </a:path>
                <a:path w="6329045" h="2254250">
                  <a:moveTo>
                    <a:pt x="6328747" y="2253862"/>
                  </a:moveTo>
                  <a:lnTo>
                    <a:pt x="20170" y="2253862"/>
                  </a:lnTo>
                </a:path>
                <a:path w="6329045" h="2254250">
                  <a:moveTo>
                    <a:pt x="0" y="2253862"/>
                  </a:moveTo>
                  <a:lnTo>
                    <a:pt x="0" y="17678"/>
                  </a:lnTo>
                </a:path>
              </a:pathLst>
            </a:custGeom>
            <a:ln w="18924">
              <a:solidFill>
                <a:srgbClr val="808080"/>
              </a:solidFill>
            </a:ln>
          </p:spPr>
          <p:txBody>
            <a:bodyPr wrap="square" lIns="0" tIns="0" rIns="0" bIns="0" rtlCol="0"/>
            <a:lstStyle/>
            <a:p>
              <a:endParaRPr/>
            </a:p>
          </p:txBody>
        </p:sp>
        <p:sp>
          <p:nvSpPr>
            <p:cNvPr id="10" name="object 10"/>
            <p:cNvSpPr/>
            <p:nvPr/>
          </p:nvSpPr>
          <p:spPr>
            <a:xfrm>
              <a:off x="2039444" y="2323468"/>
              <a:ext cx="6430645" cy="2254250"/>
            </a:xfrm>
            <a:custGeom>
              <a:avLst/>
              <a:gdLst/>
              <a:ahLst/>
              <a:cxnLst/>
              <a:rect l="l" t="t" r="r" b="b"/>
              <a:pathLst>
                <a:path w="6430645" h="2254250">
                  <a:moveTo>
                    <a:pt x="101523" y="0"/>
                  </a:moveTo>
                  <a:lnTo>
                    <a:pt x="101523" y="2236184"/>
                  </a:lnTo>
                </a:path>
                <a:path w="6430645" h="2254250">
                  <a:moveTo>
                    <a:pt x="0" y="2253862"/>
                  </a:moveTo>
                  <a:lnTo>
                    <a:pt x="81353" y="2253862"/>
                  </a:lnTo>
                </a:path>
                <a:path w="6430645" h="2254250">
                  <a:moveTo>
                    <a:pt x="0" y="1685800"/>
                  </a:moveTo>
                  <a:lnTo>
                    <a:pt x="81353" y="1685800"/>
                  </a:lnTo>
                </a:path>
                <a:path w="6430645" h="2254250">
                  <a:moveTo>
                    <a:pt x="0" y="1136006"/>
                  </a:moveTo>
                  <a:lnTo>
                    <a:pt x="81353" y="1136006"/>
                  </a:lnTo>
                </a:path>
                <a:path w="6430645" h="2254250">
                  <a:moveTo>
                    <a:pt x="0" y="568061"/>
                  </a:moveTo>
                  <a:lnTo>
                    <a:pt x="81353" y="568061"/>
                  </a:lnTo>
                </a:path>
                <a:path w="6430645" h="2254250">
                  <a:moveTo>
                    <a:pt x="0" y="0"/>
                  </a:moveTo>
                  <a:lnTo>
                    <a:pt x="81353" y="0"/>
                  </a:lnTo>
                </a:path>
                <a:path w="6430645" h="2254250">
                  <a:moveTo>
                    <a:pt x="101523" y="1136006"/>
                  </a:moveTo>
                  <a:lnTo>
                    <a:pt x="6410100" y="1136006"/>
                  </a:lnTo>
                </a:path>
                <a:path w="6430645" h="2254250">
                  <a:moveTo>
                    <a:pt x="101523" y="1224397"/>
                  </a:moveTo>
                  <a:lnTo>
                    <a:pt x="101523" y="1153684"/>
                  </a:lnTo>
                </a:path>
                <a:path w="6430645" h="2254250">
                  <a:moveTo>
                    <a:pt x="1374803" y="1224397"/>
                  </a:moveTo>
                  <a:lnTo>
                    <a:pt x="1374803" y="1153684"/>
                  </a:lnTo>
                </a:path>
                <a:path w="6430645" h="2254250">
                  <a:moveTo>
                    <a:pt x="2628853" y="1224397"/>
                  </a:moveTo>
                  <a:lnTo>
                    <a:pt x="2628853" y="1153684"/>
                  </a:lnTo>
                </a:path>
                <a:path w="6430645" h="2254250">
                  <a:moveTo>
                    <a:pt x="3903074" y="1224397"/>
                  </a:moveTo>
                  <a:lnTo>
                    <a:pt x="3903074" y="1153684"/>
                  </a:lnTo>
                </a:path>
                <a:path w="6430645" h="2254250">
                  <a:moveTo>
                    <a:pt x="5156318" y="1224397"/>
                  </a:moveTo>
                  <a:lnTo>
                    <a:pt x="5156318" y="1153684"/>
                  </a:lnTo>
                </a:path>
                <a:path w="6430645" h="2254250">
                  <a:moveTo>
                    <a:pt x="6430270" y="1224397"/>
                  </a:moveTo>
                  <a:lnTo>
                    <a:pt x="6430270" y="1153684"/>
                  </a:lnTo>
                </a:path>
              </a:pathLst>
            </a:custGeom>
            <a:ln w="18924">
              <a:solidFill>
                <a:srgbClr val="000000"/>
              </a:solidFill>
            </a:ln>
          </p:spPr>
          <p:txBody>
            <a:bodyPr wrap="square" lIns="0" tIns="0" rIns="0" bIns="0" rtlCol="0"/>
            <a:lstStyle/>
            <a:p>
              <a:endParaRPr/>
            </a:p>
          </p:txBody>
        </p:sp>
        <p:sp>
          <p:nvSpPr>
            <p:cNvPr id="11" name="object 11"/>
            <p:cNvSpPr/>
            <p:nvPr/>
          </p:nvSpPr>
          <p:spPr>
            <a:xfrm>
              <a:off x="2767589" y="3281512"/>
              <a:ext cx="5055870" cy="1118870"/>
            </a:xfrm>
            <a:custGeom>
              <a:avLst/>
              <a:gdLst/>
              <a:ahLst/>
              <a:cxnLst/>
              <a:rect l="l" t="t" r="r" b="b"/>
              <a:pathLst>
                <a:path w="5055870" h="1118870">
                  <a:moveTo>
                    <a:pt x="0" y="1118445"/>
                  </a:moveTo>
                  <a:lnTo>
                    <a:pt x="1253916" y="568061"/>
                  </a:lnTo>
                </a:path>
                <a:path w="5055870" h="1118870">
                  <a:moveTo>
                    <a:pt x="1274086" y="568061"/>
                  </a:moveTo>
                  <a:lnTo>
                    <a:pt x="2527330" y="0"/>
                  </a:lnTo>
                </a:path>
                <a:path w="5055870" h="1118870">
                  <a:moveTo>
                    <a:pt x="2547500" y="0"/>
                  </a:moveTo>
                  <a:lnTo>
                    <a:pt x="3781381" y="0"/>
                  </a:lnTo>
                </a:path>
                <a:path w="5055870" h="1118870">
                  <a:moveTo>
                    <a:pt x="3801551" y="0"/>
                  </a:moveTo>
                  <a:lnTo>
                    <a:pt x="5055333" y="568061"/>
                  </a:lnTo>
                </a:path>
              </a:pathLst>
            </a:custGeom>
            <a:ln w="18924">
              <a:solidFill>
                <a:srgbClr val="FF00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2697616" y="4337461"/>
              <a:ext cx="139945" cy="124993"/>
            </a:xfrm>
            <a:prstGeom prst="rect">
              <a:avLst/>
            </a:prstGeom>
          </p:spPr>
        </p:pic>
        <p:pic>
          <p:nvPicPr>
            <p:cNvPr id="13" name="object 13"/>
            <p:cNvPicPr/>
            <p:nvPr/>
          </p:nvPicPr>
          <p:blipFill>
            <a:blip r:embed="rId3" cstate="print"/>
            <a:stretch>
              <a:fillRect/>
            </a:stretch>
          </p:blipFill>
          <p:spPr>
            <a:xfrm>
              <a:off x="3971699" y="3787074"/>
              <a:ext cx="139952" cy="125590"/>
            </a:xfrm>
            <a:prstGeom prst="rect">
              <a:avLst/>
            </a:prstGeom>
          </p:spPr>
        </p:pic>
        <p:pic>
          <p:nvPicPr>
            <p:cNvPr id="14" name="object 14"/>
            <p:cNvPicPr/>
            <p:nvPr/>
          </p:nvPicPr>
          <p:blipFill>
            <a:blip r:embed="rId4" cstate="print"/>
            <a:stretch>
              <a:fillRect/>
            </a:stretch>
          </p:blipFill>
          <p:spPr>
            <a:xfrm>
              <a:off x="5245118" y="3219016"/>
              <a:ext cx="140751" cy="125581"/>
            </a:xfrm>
            <a:prstGeom prst="rect">
              <a:avLst/>
            </a:prstGeom>
          </p:spPr>
        </p:pic>
        <p:pic>
          <p:nvPicPr>
            <p:cNvPr id="15" name="object 15"/>
            <p:cNvPicPr/>
            <p:nvPr/>
          </p:nvPicPr>
          <p:blipFill>
            <a:blip r:embed="rId5" cstate="print"/>
            <a:stretch>
              <a:fillRect/>
            </a:stretch>
          </p:blipFill>
          <p:spPr>
            <a:xfrm>
              <a:off x="6499164" y="3219012"/>
              <a:ext cx="139952" cy="125590"/>
            </a:xfrm>
            <a:prstGeom prst="rect">
              <a:avLst/>
            </a:prstGeom>
          </p:spPr>
        </p:pic>
        <p:pic>
          <p:nvPicPr>
            <p:cNvPr id="16" name="object 16"/>
            <p:cNvPicPr/>
            <p:nvPr/>
          </p:nvPicPr>
          <p:blipFill>
            <a:blip r:embed="rId6" cstate="print"/>
            <a:stretch>
              <a:fillRect/>
            </a:stretch>
          </p:blipFill>
          <p:spPr>
            <a:xfrm>
              <a:off x="7772314" y="3787078"/>
              <a:ext cx="140751" cy="125581"/>
            </a:xfrm>
            <a:prstGeom prst="rect">
              <a:avLst/>
            </a:prstGeom>
          </p:spPr>
        </p:pic>
      </p:grpSp>
      <p:sp>
        <p:nvSpPr>
          <p:cNvPr id="17" name="object 17"/>
          <p:cNvSpPr txBox="1"/>
          <p:nvPr/>
        </p:nvSpPr>
        <p:spPr>
          <a:xfrm>
            <a:off x="5029687" y="1379005"/>
            <a:ext cx="2301875" cy="366395"/>
          </a:xfrm>
          <a:prstGeom prst="rect">
            <a:avLst/>
          </a:prstGeom>
        </p:spPr>
        <p:txBody>
          <a:bodyPr vert="horz" wrap="square" lIns="0" tIns="17145" rIns="0" bIns="0" rtlCol="0">
            <a:spAutoFit/>
          </a:bodyPr>
          <a:lstStyle/>
          <a:p>
            <a:pPr>
              <a:spcBef>
                <a:spcPts val="135"/>
              </a:spcBef>
            </a:pPr>
            <a:r>
              <a:rPr sz="2200" b="1" spc="185" dirty="0">
                <a:latin typeface="Arial"/>
                <a:cs typeface="Arial"/>
              </a:rPr>
              <a:t>Magnitude</a:t>
            </a:r>
            <a:r>
              <a:rPr sz="2200" b="1" spc="-15" dirty="0">
                <a:latin typeface="Arial"/>
                <a:cs typeface="Arial"/>
              </a:rPr>
              <a:t> </a:t>
            </a:r>
            <a:r>
              <a:rPr sz="2200" b="1" spc="155" dirty="0">
                <a:latin typeface="Arial"/>
                <a:cs typeface="Arial"/>
              </a:rPr>
              <a:t>plot</a:t>
            </a:r>
            <a:endParaRPr sz="2200">
              <a:latin typeface="Arial"/>
              <a:cs typeface="Arial"/>
            </a:endParaRPr>
          </a:p>
        </p:txBody>
      </p:sp>
      <p:sp>
        <p:nvSpPr>
          <p:cNvPr id="18" name="object 18"/>
          <p:cNvSpPr txBox="1"/>
          <p:nvPr/>
        </p:nvSpPr>
        <p:spPr>
          <a:xfrm>
            <a:off x="2987247" y="4396097"/>
            <a:ext cx="445134" cy="345440"/>
          </a:xfrm>
          <a:prstGeom prst="rect">
            <a:avLst/>
          </a:prstGeom>
        </p:spPr>
        <p:txBody>
          <a:bodyPr vert="horz" wrap="square" lIns="0" tIns="12065" rIns="0" bIns="0" rtlCol="0">
            <a:spAutoFit/>
          </a:bodyPr>
          <a:lstStyle/>
          <a:p>
            <a:pPr>
              <a:spcBef>
                <a:spcPts val="95"/>
              </a:spcBef>
            </a:pPr>
            <a:r>
              <a:rPr sz="2100" spc="95" dirty="0">
                <a:latin typeface="Arial MT"/>
                <a:cs typeface="Arial MT"/>
              </a:rPr>
              <a:t>-</a:t>
            </a:r>
            <a:r>
              <a:rPr sz="2100" spc="100" dirty="0">
                <a:latin typeface="Arial MT"/>
                <a:cs typeface="Arial MT"/>
              </a:rPr>
              <a:t>4</a:t>
            </a:r>
            <a:r>
              <a:rPr sz="2100" spc="160" dirty="0">
                <a:latin typeface="Arial MT"/>
                <a:cs typeface="Arial MT"/>
              </a:rPr>
              <a:t>0</a:t>
            </a:r>
            <a:endParaRPr sz="2100">
              <a:latin typeface="Arial MT"/>
              <a:cs typeface="Arial MT"/>
            </a:endParaRPr>
          </a:p>
        </p:txBody>
      </p:sp>
      <p:sp>
        <p:nvSpPr>
          <p:cNvPr id="19" name="object 19"/>
          <p:cNvSpPr txBox="1"/>
          <p:nvPr/>
        </p:nvSpPr>
        <p:spPr>
          <a:xfrm>
            <a:off x="2987247" y="3277652"/>
            <a:ext cx="445134" cy="895985"/>
          </a:xfrm>
          <a:prstGeom prst="rect">
            <a:avLst/>
          </a:prstGeom>
        </p:spPr>
        <p:txBody>
          <a:bodyPr vert="horz" wrap="square" lIns="0" tIns="12065" rIns="0" bIns="0" rtlCol="0">
            <a:spAutoFit/>
          </a:bodyPr>
          <a:lstStyle/>
          <a:p>
            <a:pPr marR="5080" algn="r">
              <a:spcBef>
                <a:spcPts val="95"/>
              </a:spcBef>
            </a:pPr>
            <a:r>
              <a:rPr sz="2100" spc="160" dirty="0">
                <a:latin typeface="Arial MT"/>
                <a:cs typeface="Arial MT"/>
              </a:rPr>
              <a:t>0</a:t>
            </a:r>
            <a:endParaRPr sz="2100">
              <a:latin typeface="Arial MT"/>
              <a:cs typeface="Arial MT"/>
            </a:endParaRPr>
          </a:p>
          <a:p>
            <a:pPr marR="5080" algn="r">
              <a:spcBef>
                <a:spcPts val="1814"/>
              </a:spcBef>
            </a:pPr>
            <a:r>
              <a:rPr sz="2100" spc="95" dirty="0">
                <a:latin typeface="Arial MT"/>
                <a:cs typeface="Arial MT"/>
              </a:rPr>
              <a:t>-</a:t>
            </a:r>
            <a:r>
              <a:rPr sz="2100" spc="100" dirty="0">
                <a:latin typeface="Arial MT"/>
                <a:cs typeface="Arial MT"/>
              </a:rPr>
              <a:t>2</a:t>
            </a:r>
            <a:r>
              <a:rPr sz="2100" spc="160" dirty="0">
                <a:latin typeface="Arial MT"/>
                <a:cs typeface="Arial MT"/>
              </a:rPr>
              <a:t>0</a:t>
            </a:r>
            <a:endParaRPr sz="2100">
              <a:latin typeface="Arial MT"/>
              <a:cs typeface="Arial MT"/>
            </a:endParaRPr>
          </a:p>
        </p:txBody>
      </p:sp>
      <p:sp>
        <p:nvSpPr>
          <p:cNvPr id="20" name="object 20"/>
          <p:cNvSpPr txBox="1"/>
          <p:nvPr/>
        </p:nvSpPr>
        <p:spPr>
          <a:xfrm>
            <a:off x="3088772" y="2142235"/>
            <a:ext cx="337185" cy="913130"/>
          </a:xfrm>
          <a:prstGeom prst="rect">
            <a:avLst/>
          </a:prstGeom>
        </p:spPr>
        <p:txBody>
          <a:bodyPr vert="horz" wrap="square" lIns="0" tIns="12065" rIns="0" bIns="0" rtlCol="0">
            <a:spAutoFit/>
          </a:bodyPr>
          <a:lstStyle/>
          <a:p>
            <a:pPr>
              <a:spcBef>
                <a:spcPts val="95"/>
              </a:spcBef>
            </a:pPr>
            <a:r>
              <a:rPr sz="2100" spc="105" dirty="0">
                <a:latin typeface="Arial MT"/>
                <a:cs typeface="Arial MT"/>
              </a:rPr>
              <a:t>40</a:t>
            </a:r>
            <a:endParaRPr sz="2100">
              <a:latin typeface="Arial MT"/>
              <a:cs typeface="Arial MT"/>
            </a:endParaRPr>
          </a:p>
          <a:p>
            <a:pPr>
              <a:spcBef>
                <a:spcPts val="1955"/>
              </a:spcBef>
            </a:pPr>
            <a:r>
              <a:rPr sz="2100" spc="105" dirty="0">
                <a:latin typeface="Arial MT"/>
                <a:cs typeface="Arial MT"/>
              </a:rPr>
              <a:t>20</a:t>
            </a:r>
            <a:endParaRPr sz="2100">
              <a:latin typeface="Arial MT"/>
              <a:cs typeface="Arial MT"/>
            </a:endParaRPr>
          </a:p>
        </p:txBody>
      </p:sp>
      <p:sp>
        <p:nvSpPr>
          <p:cNvPr id="21" name="object 21"/>
          <p:cNvSpPr txBox="1"/>
          <p:nvPr/>
        </p:nvSpPr>
        <p:spPr>
          <a:xfrm>
            <a:off x="3998448" y="3668341"/>
            <a:ext cx="586740" cy="345440"/>
          </a:xfrm>
          <a:prstGeom prst="rect">
            <a:avLst/>
          </a:prstGeom>
        </p:spPr>
        <p:txBody>
          <a:bodyPr vert="horz" wrap="square" lIns="0" tIns="12065" rIns="0" bIns="0" rtlCol="0">
            <a:spAutoFit/>
          </a:bodyPr>
          <a:lstStyle/>
          <a:p>
            <a:pPr>
              <a:spcBef>
                <a:spcPts val="95"/>
              </a:spcBef>
            </a:pPr>
            <a:r>
              <a:rPr sz="2100" spc="105" dirty="0">
                <a:latin typeface="Arial MT"/>
                <a:cs typeface="Arial MT"/>
              </a:rPr>
              <a:t>0</a:t>
            </a:r>
            <a:r>
              <a:rPr sz="2100" spc="45" dirty="0">
                <a:latin typeface="Arial MT"/>
                <a:cs typeface="Arial MT"/>
              </a:rPr>
              <a:t>.</a:t>
            </a:r>
            <a:r>
              <a:rPr sz="2100" spc="105" dirty="0">
                <a:latin typeface="Arial MT"/>
                <a:cs typeface="Arial MT"/>
              </a:rPr>
              <a:t>0</a:t>
            </a:r>
            <a:r>
              <a:rPr sz="2100" spc="160" dirty="0">
                <a:latin typeface="Arial MT"/>
                <a:cs typeface="Arial MT"/>
              </a:rPr>
              <a:t>1</a:t>
            </a:r>
            <a:endParaRPr sz="2100">
              <a:latin typeface="Arial MT"/>
              <a:cs typeface="Arial MT"/>
            </a:endParaRPr>
          </a:p>
        </p:txBody>
      </p:sp>
      <p:sp>
        <p:nvSpPr>
          <p:cNvPr id="22" name="object 22"/>
          <p:cNvSpPr txBox="1"/>
          <p:nvPr/>
        </p:nvSpPr>
        <p:spPr>
          <a:xfrm>
            <a:off x="5353216" y="3668341"/>
            <a:ext cx="424180" cy="345440"/>
          </a:xfrm>
          <a:prstGeom prst="rect">
            <a:avLst/>
          </a:prstGeom>
        </p:spPr>
        <p:txBody>
          <a:bodyPr vert="horz" wrap="square" lIns="0" tIns="12065" rIns="0" bIns="0" rtlCol="0">
            <a:spAutoFit/>
          </a:bodyPr>
          <a:lstStyle/>
          <a:p>
            <a:pPr>
              <a:spcBef>
                <a:spcPts val="95"/>
              </a:spcBef>
            </a:pPr>
            <a:r>
              <a:rPr sz="2100" spc="105" dirty="0">
                <a:latin typeface="Arial MT"/>
                <a:cs typeface="Arial MT"/>
              </a:rPr>
              <a:t>0</a:t>
            </a:r>
            <a:r>
              <a:rPr sz="2100" spc="45" dirty="0">
                <a:latin typeface="Arial MT"/>
                <a:cs typeface="Arial MT"/>
              </a:rPr>
              <a:t>.</a:t>
            </a:r>
            <a:r>
              <a:rPr sz="2100" spc="160" dirty="0">
                <a:latin typeface="Arial MT"/>
                <a:cs typeface="Arial MT"/>
              </a:rPr>
              <a:t>1</a:t>
            </a:r>
            <a:endParaRPr sz="2100">
              <a:latin typeface="Arial MT"/>
              <a:cs typeface="Arial MT"/>
            </a:endParaRPr>
          </a:p>
        </p:txBody>
      </p:sp>
      <p:sp>
        <p:nvSpPr>
          <p:cNvPr id="23" name="object 23"/>
          <p:cNvSpPr txBox="1"/>
          <p:nvPr/>
        </p:nvSpPr>
        <p:spPr>
          <a:xfrm>
            <a:off x="6748460" y="3668341"/>
            <a:ext cx="182245" cy="345440"/>
          </a:xfrm>
          <a:prstGeom prst="rect">
            <a:avLst/>
          </a:prstGeom>
        </p:spPr>
        <p:txBody>
          <a:bodyPr vert="horz" wrap="square" lIns="0" tIns="12065" rIns="0" bIns="0" rtlCol="0">
            <a:spAutoFit/>
          </a:bodyPr>
          <a:lstStyle/>
          <a:p>
            <a:pPr>
              <a:spcBef>
                <a:spcPts val="95"/>
              </a:spcBef>
            </a:pPr>
            <a:r>
              <a:rPr sz="2100" spc="160" dirty="0">
                <a:latin typeface="Arial MT"/>
                <a:cs typeface="Arial MT"/>
              </a:rPr>
              <a:t>1</a:t>
            </a:r>
            <a:endParaRPr sz="2100">
              <a:latin typeface="Arial MT"/>
              <a:cs typeface="Arial MT"/>
            </a:endParaRPr>
          </a:p>
        </p:txBody>
      </p:sp>
      <p:sp>
        <p:nvSpPr>
          <p:cNvPr id="24" name="object 24"/>
          <p:cNvSpPr txBox="1"/>
          <p:nvPr/>
        </p:nvSpPr>
        <p:spPr>
          <a:xfrm>
            <a:off x="7921022" y="3668341"/>
            <a:ext cx="337185" cy="345440"/>
          </a:xfrm>
          <a:prstGeom prst="rect">
            <a:avLst/>
          </a:prstGeom>
        </p:spPr>
        <p:txBody>
          <a:bodyPr vert="horz" wrap="square" lIns="0" tIns="12065" rIns="0" bIns="0" rtlCol="0">
            <a:spAutoFit/>
          </a:bodyPr>
          <a:lstStyle/>
          <a:p>
            <a:pPr>
              <a:spcBef>
                <a:spcPts val="95"/>
              </a:spcBef>
            </a:pPr>
            <a:r>
              <a:rPr sz="2100" spc="105" dirty="0">
                <a:latin typeface="Arial MT"/>
                <a:cs typeface="Arial MT"/>
              </a:rPr>
              <a:t>10</a:t>
            </a:r>
            <a:endParaRPr sz="2100">
              <a:latin typeface="Arial MT"/>
              <a:cs typeface="Arial MT"/>
            </a:endParaRPr>
          </a:p>
        </p:txBody>
      </p:sp>
      <p:sp>
        <p:nvSpPr>
          <p:cNvPr id="25" name="object 25"/>
          <p:cNvSpPr txBox="1"/>
          <p:nvPr/>
        </p:nvSpPr>
        <p:spPr>
          <a:xfrm>
            <a:off x="9114294" y="3668341"/>
            <a:ext cx="499109" cy="345440"/>
          </a:xfrm>
          <a:prstGeom prst="rect">
            <a:avLst/>
          </a:prstGeom>
        </p:spPr>
        <p:txBody>
          <a:bodyPr vert="horz" wrap="square" lIns="0" tIns="12065" rIns="0" bIns="0" rtlCol="0">
            <a:spAutoFit/>
          </a:bodyPr>
          <a:lstStyle/>
          <a:p>
            <a:pPr>
              <a:spcBef>
                <a:spcPts val="95"/>
              </a:spcBef>
            </a:pPr>
            <a:r>
              <a:rPr sz="2100" spc="105" dirty="0">
                <a:latin typeface="Arial MT"/>
                <a:cs typeface="Arial MT"/>
              </a:rPr>
              <a:t>100</a:t>
            </a:r>
            <a:endParaRPr sz="2100">
              <a:latin typeface="Arial MT"/>
              <a:cs typeface="Arial MT"/>
            </a:endParaRPr>
          </a:p>
        </p:txBody>
      </p:sp>
      <p:sp>
        <p:nvSpPr>
          <p:cNvPr id="26" name="object 26"/>
          <p:cNvSpPr txBox="1"/>
          <p:nvPr/>
        </p:nvSpPr>
        <p:spPr>
          <a:xfrm>
            <a:off x="2457394" y="2796854"/>
            <a:ext cx="692497" cy="1252220"/>
          </a:xfrm>
          <a:prstGeom prst="rect">
            <a:avLst/>
          </a:prstGeom>
        </p:spPr>
        <p:txBody>
          <a:bodyPr vert="vert270" wrap="square" lIns="0" tIns="0" rIns="0" bIns="0" rtlCol="0">
            <a:spAutoFit/>
          </a:bodyPr>
          <a:lstStyle/>
          <a:p>
            <a:pPr marL="12700">
              <a:lnSpc>
                <a:spcPts val="2745"/>
              </a:lnSpc>
            </a:pPr>
            <a:r>
              <a:rPr sz="2400" b="1" spc="-50" dirty="0">
                <a:latin typeface="Arial"/>
                <a:cs typeface="Arial"/>
              </a:rPr>
              <a:t>ma</a:t>
            </a:r>
            <a:r>
              <a:rPr sz="2400" b="1" dirty="0">
                <a:latin typeface="Arial"/>
                <a:cs typeface="Arial"/>
              </a:rPr>
              <a:t>g</a:t>
            </a:r>
            <a:r>
              <a:rPr sz="2400" b="1" spc="-135" dirty="0">
                <a:latin typeface="Arial"/>
                <a:cs typeface="Arial"/>
              </a:rPr>
              <a:t> </a:t>
            </a:r>
            <a:r>
              <a:rPr sz="2400" b="1" spc="-30" dirty="0">
                <a:latin typeface="Arial"/>
                <a:cs typeface="Arial"/>
              </a:rPr>
              <a:t>i</a:t>
            </a:r>
            <a:r>
              <a:rPr sz="2400" b="1" dirty="0">
                <a:latin typeface="Arial"/>
                <a:cs typeface="Arial"/>
              </a:rPr>
              <a:t>n</a:t>
            </a:r>
            <a:r>
              <a:rPr sz="2400" b="1" spc="-135" dirty="0">
                <a:latin typeface="Arial"/>
                <a:cs typeface="Arial"/>
              </a:rPr>
              <a:t> </a:t>
            </a:r>
            <a:r>
              <a:rPr sz="2400" b="1" spc="-25" dirty="0">
                <a:latin typeface="Arial"/>
                <a:cs typeface="Arial"/>
              </a:rPr>
              <a:t>d</a:t>
            </a:r>
            <a:r>
              <a:rPr sz="2400" b="1" dirty="0">
                <a:latin typeface="Arial"/>
                <a:cs typeface="Arial"/>
              </a:rPr>
              <a:t>b</a:t>
            </a:r>
            <a:endParaRPr sz="2400">
              <a:latin typeface="Arial"/>
              <a:cs typeface="Arial"/>
            </a:endParaRPr>
          </a:p>
        </p:txBody>
      </p:sp>
      <p:sp>
        <p:nvSpPr>
          <p:cNvPr id="27" name="object 27"/>
          <p:cNvSpPr/>
          <p:nvPr/>
        </p:nvSpPr>
        <p:spPr>
          <a:xfrm>
            <a:off x="2158251" y="1232011"/>
            <a:ext cx="8007984" cy="4241800"/>
          </a:xfrm>
          <a:custGeom>
            <a:avLst/>
            <a:gdLst/>
            <a:ahLst/>
            <a:cxnLst/>
            <a:rect l="l" t="t" r="r" b="b"/>
            <a:pathLst>
              <a:path w="8007984" h="4241800">
                <a:moveTo>
                  <a:pt x="0" y="4241608"/>
                </a:moveTo>
                <a:lnTo>
                  <a:pt x="8007583" y="4241608"/>
                </a:lnTo>
                <a:lnTo>
                  <a:pt x="8007583" y="0"/>
                </a:lnTo>
                <a:lnTo>
                  <a:pt x="0" y="0"/>
                </a:lnTo>
                <a:lnTo>
                  <a:pt x="0" y="4241608"/>
                </a:lnTo>
                <a:close/>
              </a:path>
            </a:pathLst>
          </a:custGeom>
          <a:ln w="18224">
            <a:solidFill>
              <a:srgbClr val="000000"/>
            </a:solidFill>
          </a:ln>
        </p:spPr>
        <p:txBody>
          <a:bodyPr wrap="square" lIns="0" tIns="0" rIns="0" bIns="0" rtlCol="0"/>
          <a:lstStyle/>
          <a:p>
            <a:endParaRPr/>
          </a:p>
        </p:txBody>
      </p:sp>
      <p:sp>
        <p:nvSpPr>
          <p:cNvPr id="28" name="object 28"/>
          <p:cNvSpPr txBox="1"/>
          <p:nvPr/>
        </p:nvSpPr>
        <p:spPr>
          <a:xfrm>
            <a:off x="1983741" y="4839823"/>
            <a:ext cx="8660585" cy="1302280"/>
          </a:xfrm>
          <a:prstGeom prst="rect">
            <a:avLst/>
          </a:prstGeom>
        </p:spPr>
        <p:txBody>
          <a:bodyPr vert="horz" wrap="square" lIns="0" tIns="12065" rIns="0" bIns="0" rtlCol="0">
            <a:spAutoFit/>
          </a:bodyPr>
          <a:lstStyle/>
          <a:p>
            <a:pPr marL="1717039" algn="ctr">
              <a:spcBef>
                <a:spcPts val="95"/>
              </a:spcBef>
            </a:pPr>
            <a:r>
              <a:rPr sz="2100" b="1" spc="125" dirty="0">
                <a:latin typeface="Arial"/>
                <a:cs typeface="Arial"/>
              </a:rPr>
              <a:t>log</a:t>
            </a:r>
            <a:r>
              <a:rPr sz="2100" b="1" spc="-25" dirty="0">
                <a:latin typeface="Arial"/>
                <a:cs typeface="Arial"/>
              </a:rPr>
              <a:t> </a:t>
            </a:r>
            <a:r>
              <a:rPr sz="2100" b="1" spc="225" dirty="0">
                <a:latin typeface="Arial"/>
                <a:cs typeface="Arial"/>
              </a:rPr>
              <a:t>w</a:t>
            </a:r>
            <a:endParaRPr sz="2100" dirty="0">
              <a:latin typeface="Arial"/>
              <a:cs typeface="Arial"/>
            </a:endParaRPr>
          </a:p>
          <a:p>
            <a:pPr>
              <a:lnSpc>
                <a:spcPct val="100000"/>
              </a:lnSpc>
            </a:pPr>
            <a:endParaRPr sz="2300" dirty="0">
              <a:latin typeface="Arial"/>
              <a:cs typeface="Arial"/>
            </a:endParaRPr>
          </a:p>
          <a:p>
            <a:pPr marL="12700">
              <a:spcBef>
                <a:spcPts val="1939"/>
              </a:spcBef>
            </a:pPr>
            <a:r>
              <a:rPr sz="2400" spc="-5" dirty="0">
                <a:latin typeface="Arial MT"/>
                <a:cs typeface="Arial MT"/>
              </a:rPr>
              <a:t>Let</a:t>
            </a:r>
            <a:r>
              <a:rPr sz="2400" spc="-10" dirty="0">
                <a:latin typeface="Arial MT"/>
                <a:cs typeface="Arial MT"/>
              </a:rPr>
              <a:t> </a:t>
            </a:r>
            <a:r>
              <a:rPr sz="2400" dirty="0">
                <a:latin typeface="Arial MT"/>
                <a:cs typeface="Arial MT"/>
              </a:rPr>
              <a:t>the</a:t>
            </a:r>
            <a:r>
              <a:rPr sz="2400" spc="5" dirty="0">
                <a:latin typeface="Arial MT"/>
                <a:cs typeface="Arial MT"/>
              </a:rPr>
              <a:t> </a:t>
            </a:r>
            <a:r>
              <a:rPr sz="2400" dirty="0">
                <a:latin typeface="Arial MT"/>
                <a:cs typeface="Arial MT"/>
              </a:rPr>
              <a:t>starting</a:t>
            </a:r>
            <a:r>
              <a:rPr sz="2400" spc="-5" dirty="0">
                <a:latin typeface="Arial MT"/>
                <a:cs typeface="Arial MT"/>
              </a:rPr>
              <a:t> frequency</a:t>
            </a:r>
            <a:r>
              <a:rPr sz="2400" spc="25" dirty="0">
                <a:latin typeface="Arial MT"/>
                <a:cs typeface="Arial MT"/>
              </a:rPr>
              <a:t> </a:t>
            </a:r>
            <a:r>
              <a:rPr sz="2400" dirty="0">
                <a:latin typeface="Symbol"/>
                <a:cs typeface="Symbol"/>
              </a:rPr>
              <a:t></a:t>
            </a:r>
            <a:r>
              <a:rPr sz="2400" spc="60" dirty="0">
                <a:latin typeface="Times New Roman"/>
                <a:cs typeface="Times New Roman"/>
              </a:rPr>
              <a:t> </a:t>
            </a:r>
            <a:r>
              <a:rPr sz="2400" dirty="0">
                <a:latin typeface="Arial MT"/>
                <a:cs typeface="Arial MT"/>
              </a:rPr>
              <a:t>= </a:t>
            </a:r>
            <a:r>
              <a:rPr sz="2400" spc="-5" dirty="0">
                <a:latin typeface="Arial MT"/>
                <a:cs typeface="Arial MT"/>
              </a:rPr>
              <a:t>0.1,</a:t>
            </a:r>
            <a:r>
              <a:rPr sz="2400" spc="10" dirty="0">
                <a:latin typeface="Arial MT"/>
                <a:cs typeface="Arial MT"/>
              </a:rPr>
              <a:t> </a:t>
            </a:r>
            <a:r>
              <a:rPr sz="2400" spc="-5" dirty="0">
                <a:latin typeface="Arial MT"/>
                <a:cs typeface="Arial MT"/>
              </a:rPr>
              <a:t>then starting</a:t>
            </a:r>
            <a:r>
              <a:rPr sz="2400" spc="5" dirty="0">
                <a:latin typeface="Arial MT"/>
                <a:cs typeface="Arial MT"/>
              </a:rPr>
              <a:t> </a:t>
            </a:r>
            <a:r>
              <a:rPr sz="2400" spc="-5" dirty="0">
                <a:latin typeface="Arial MT"/>
                <a:cs typeface="Arial MT"/>
              </a:rPr>
              <a:t>point</a:t>
            </a:r>
            <a:r>
              <a:rPr sz="2400" spc="10" dirty="0">
                <a:latin typeface="Arial MT"/>
                <a:cs typeface="Arial MT"/>
              </a:rPr>
              <a:t> </a:t>
            </a:r>
            <a:r>
              <a:rPr sz="2400" dirty="0">
                <a:latin typeface="Arial MT"/>
                <a:cs typeface="Arial MT"/>
              </a:rPr>
              <a:t>of </a:t>
            </a:r>
            <a:r>
              <a:rPr sz="2400" spc="-5" dirty="0">
                <a:latin typeface="Arial MT"/>
                <a:cs typeface="Arial MT"/>
              </a:rPr>
              <a:t>the</a:t>
            </a:r>
            <a:endParaRPr sz="2400" dirty="0">
              <a:latin typeface="Arial MT"/>
              <a:cs typeface="Arial MT"/>
            </a:endParaRPr>
          </a:p>
        </p:txBody>
      </p:sp>
      <p:sp>
        <p:nvSpPr>
          <p:cNvPr id="29" name="object 29"/>
          <p:cNvSpPr txBox="1"/>
          <p:nvPr/>
        </p:nvSpPr>
        <p:spPr>
          <a:xfrm>
            <a:off x="1958341" y="6107683"/>
            <a:ext cx="7478725" cy="391160"/>
          </a:xfrm>
          <a:prstGeom prst="rect">
            <a:avLst/>
          </a:prstGeom>
        </p:spPr>
        <p:txBody>
          <a:bodyPr vert="horz" wrap="square" lIns="0" tIns="12700" rIns="0" bIns="0" rtlCol="0">
            <a:spAutoFit/>
          </a:bodyPr>
          <a:lstStyle/>
          <a:p>
            <a:pPr marL="38100">
              <a:spcBef>
                <a:spcPts val="100"/>
              </a:spcBef>
            </a:pPr>
            <a:r>
              <a:rPr sz="2400" spc="-5" dirty="0">
                <a:latin typeface="Arial MT"/>
                <a:cs typeface="Arial MT"/>
              </a:rPr>
              <a:t>plot</a:t>
            </a:r>
            <a:r>
              <a:rPr sz="2400" spc="15" dirty="0">
                <a:latin typeface="Arial MT"/>
                <a:cs typeface="Arial MT"/>
              </a:rPr>
              <a:t> </a:t>
            </a:r>
            <a:r>
              <a:rPr sz="2400" spc="-5" dirty="0">
                <a:latin typeface="Arial MT"/>
                <a:cs typeface="Arial MT"/>
              </a:rPr>
              <a:t>is:20</a:t>
            </a:r>
            <a:r>
              <a:rPr sz="2400" spc="10" dirty="0">
                <a:latin typeface="Arial MT"/>
                <a:cs typeface="Arial MT"/>
              </a:rPr>
              <a:t> </a:t>
            </a:r>
            <a:r>
              <a:rPr sz="2400" spc="-5" dirty="0">
                <a:latin typeface="Arial MT"/>
                <a:cs typeface="Arial MT"/>
              </a:rPr>
              <a:t>log</a:t>
            </a:r>
            <a:r>
              <a:rPr sz="2400" spc="15" dirty="0">
                <a:latin typeface="Arial MT"/>
                <a:cs typeface="Arial MT"/>
              </a:rPr>
              <a:t> </a:t>
            </a:r>
            <a:r>
              <a:rPr sz="2400" spc="-5" dirty="0">
                <a:latin typeface="Arial MT"/>
                <a:cs typeface="Arial MT"/>
              </a:rPr>
              <a:t>2</a:t>
            </a:r>
            <a:r>
              <a:rPr sz="2400" spc="10" dirty="0">
                <a:latin typeface="Arial MT"/>
                <a:cs typeface="Arial MT"/>
              </a:rPr>
              <a:t> </a:t>
            </a:r>
            <a:r>
              <a:rPr sz="2400" dirty="0">
                <a:latin typeface="Arial MT"/>
                <a:cs typeface="Arial MT"/>
              </a:rPr>
              <a:t>+</a:t>
            </a:r>
            <a:r>
              <a:rPr sz="2400" spc="10" dirty="0">
                <a:latin typeface="Arial MT"/>
                <a:cs typeface="Arial MT"/>
              </a:rPr>
              <a:t> </a:t>
            </a:r>
            <a:r>
              <a:rPr sz="2400" spc="-5" dirty="0">
                <a:latin typeface="Arial MT"/>
                <a:cs typeface="Arial MT"/>
              </a:rPr>
              <a:t>20</a:t>
            </a:r>
            <a:r>
              <a:rPr sz="2400" spc="10" dirty="0">
                <a:latin typeface="Arial MT"/>
                <a:cs typeface="Arial MT"/>
              </a:rPr>
              <a:t> </a:t>
            </a:r>
            <a:r>
              <a:rPr sz="2400" spc="-375" dirty="0">
                <a:latin typeface="Arial MT"/>
                <a:cs typeface="Arial MT"/>
              </a:rPr>
              <a:t>log</a:t>
            </a:r>
            <a:r>
              <a:rPr sz="2100" spc="-562" baseline="-11904" dirty="0">
                <a:latin typeface="Arial MT"/>
                <a:cs typeface="Arial MT"/>
              </a:rPr>
              <a:t>D</a:t>
            </a:r>
            <a:r>
              <a:rPr sz="2400" spc="-375" dirty="0">
                <a:latin typeface="Arial MT"/>
                <a:cs typeface="Arial MT"/>
              </a:rPr>
              <a:t>0</a:t>
            </a:r>
            <a:r>
              <a:rPr sz="2100" spc="-562" baseline="-11904" dirty="0">
                <a:latin typeface="Arial MT"/>
                <a:cs typeface="Arial MT"/>
              </a:rPr>
              <a:t>r.R</a:t>
            </a:r>
            <a:r>
              <a:rPr sz="2400" spc="-375" dirty="0">
                <a:latin typeface="Arial MT"/>
                <a:cs typeface="Arial MT"/>
              </a:rPr>
              <a:t>.</a:t>
            </a:r>
            <a:r>
              <a:rPr sz="2100" spc="-562" baseline="-11904" dirty="0">
                <a:latin typeface="Arial MT"/>
                <a:cs typeface="Arial MT"/>
              </a:rPr>
              <a:t>.</a:t>
            </a:r>
            <a:r>
              <a:rPr sz="2400" spc="-375" dirty="0">
                <a:latin typeface="Arial MT"/>
                <a:cs typeface="Arial MT"/>
              </a:rPr>
              <a:t>1</a:t>
            </a:r>
            <a:r>
              <a:rPr sz="2100" spc="-562" baseline="-11904" dirty="0">
                <a:latin typeface="Arial MT"/>
                <a:cs typeface="Arial MT"/>
              </a:rPr>
              <a:t>Su</a:t>
            </a:r>
            <a:r>
              <a:rPr sz="2400" spc="-375" dirty="0">
                <a:latin typeface="Arial MT"/>
                <a:cs typeface="Arial MT"/>
              </a:rPr>
              <a:t>-</a:t>
            </a:r>
            <a:r>
              <a:rPr sz="2100" spc="-562" baseline="-11904" dirty="0">
                <a:latin typeface="Arial MT"/>
                <a:cs typeface="Arial MT"/>
              </a:rPr>
              <a:t>b</a:t>
            </a:r>
            <a:r>
              <a:rPr sz="2400" spc="-375" dirty="0">
                <a:latin typeface="Arial MT"/>
                <a:cs typeface="Arial MT"/>
              </a:rPr>
              <a:t>2</a:t>
            </a:r>
            <a:r>
              <a:rPr sz="2100" spc="-562" baseline="-11904" dirty="0">
                <a:latin typeface="Arial MT"/>
                <a:cs typeface="Arial MT"/>
              </a:rPr>
              <a:t>a</a:t>
            </a:r>
            <a:r>
              <a:rPr sz="2400" spc="-375" dirty="0">
                <a:latin typeface="Arial MT"/>
                <a:cs typeface="Arial MT"/>
              </a:rPr>
              <a:t>0</a:t>
            </a:r>
            <a:r>
              <a:rPr sz="2100" spc="-562" baseline="-11904" dirty="0">
                <a:latin typeface="Arial MT"/>
                <a:cs typeface="Arial MT"/>
              </a:rPr>
              <a:t>sri,</a:t>
            </a:r>
            <a:r>
              <a:rPr sz="2400" spc="-375" dirty="0">
                <a:latin typeface="Arial MT"/>
                <a:cs typeface="Arial MT"/>
              </a:rPr>
              <a:t>l</a:t>
            </a:r>
            <a:r>
              <a:rPr sz="2100" spc="-562" baseline="-11904" dirty="0">
                <a:latin typeface="Arial MT"/>
                <a:cs typeface="Arial MT"/>
              </a:rPr>
              <a:t>K</a:t>
            </a:r>
            <a:r>
              <a:rPr sz="2400" spc="-375" dirty="0">
                <a:latin typeface="Arial MT"/>
                <a:cs typeface="Arial MT"/>
              </a:rPr>
              <a:t>o</a:t>
            </a:r>
            <a:r>
              <a:rPr sz="2100" spc="-562" baseline="-11904" dirty="0">
                <a:latin typeface="Arial MT"/>
                <a:cs typeface="Arial MT"/>
              </a:rPr>
              <a:t>E</a:t>
            </a:r>
            <a:r>
              <a:rPr sz="2400" spc="-375" dirty="0">
                <a:latin typeface="Arial MT"/>
                <a:cs typeface="Arial MT"/>
              </a:rPr>
              <a:t>g</a:t>
            </a:r>
            <a:r>
              <a:rPr sz="2100" spc="-562" baseline="-11904" dirty="0">
                <a:latin typeface="Arial MT"/>
                <a:cs typeface="Arial MT"/>
              </a:rPr>
              <a:t>C,</a:t>
            </a:r>
            <a:r>
              <a:rPr sz="2400" spc="-375" dirty="0">
                <a:latin typeface="Arial MT"/>
                <a:cs typeface="Arial MT"/>
              </a:rPr>
              <a:t>1</a:t>
            </a:r>
            <a:r>
              <a:rPr sz="2100" spc="-562" baseline="-11904" dirty="0">
                <a:latin typeface="Arial MT"/>
                <a:cs typeface="Arial MT"/>
              </a:rPr>
              <a:t>IN</a:t>
            </a:r>
            <a:r>
              <a:rPr sz="2400" spc="-375" dirty="0">
                <a:latin typeface="Arial MT"/>
                <a:cs typeface="Arial MT"/>
              </a:rPr>
              <a:t>-</a:t>
            </a:r>
            <a:r>
              <a:rPr sz="2100" spc="-562" baseline="-11904" dirty="0">
                <a:latin typeface="Arial MT"/>
                <a:cs typeface="Arial MT"/>
              </a:rPr>
              <a:t>D</a:t>
            </a:r>
            <a:r>
              <a:rPr sz="2400" spc="-375" dirty="0">
                <a:latin typeface="Arial MT"/>
                <a:cs typeface="Arial MT"/>
              </a:rPr>
              <a:t>2</a:t>
            </a:r>
            <a:r>
              <a:rPr sz="2100" spc="-562" baseline="-11904" dirty="0">
                <a:latin typeface="Arial MT"/>
                <a:cs typeface="Arial MT"/>
              </a:rPr>
              <a:t>IA</a:t>
            </a:r>
            <a:r>
              <a:rPr sz="2400" spc="-375" dirty="0">
                <a:latin typeface="Arial MT"/>
                <a:cs typeface="Arial MT"/>
              </a:rPr>
              <a:t>0</a:t>
            </a:r>
            <a:r>
              <a:rPr sz="2400" spc="-260" dirty="0">
                <a:latin typeface="Arial MT"/>
                <a:cs typeface="Arial MT"/>
              </a:rPr>
              <a:t> </a:t>
            </a:r>
            <a:r>
              <a:rPr sz="2400" spc="-5" dirty="0">
                <a:latin typeface="Arial MT"/>
                <a:cs typeface="Arial MT"/>
              </a:rPr>
              <a:t>log</a:t>
            </a:r>
            <a:r>
              <a:rPr sz="2400" spc="20" dirty="0">
                <a:latin typeface="Arial MT"/>
                <a:cs typeface="Arial MT"/>
              </a:rPr>
              <a:t> </a:t>
            </a:r>
            <a:r>
              <a:rPr sz="2400" spc="-5" dirty="0">
                <a:latin typeface="Arial MT"/>
                <a:cs typeface="Arial MT"/>
              </a:rPr>
              <a:t>10=</a:t>
            </a:r>
            <a:r>
              <a:rPr sz="2400" spc="5" dirty="0">
                <a:latin typeface="Arial MT"/>
                <a:cs typeface="Arial MT"/>
              </a:rPr>
              <a:t> </a:t>
            </a:r>
            <a:r>
              <a:rPr sz="2400" spc="-5" dirty="0">
                <a:latin typeface="Arial MT"/>
                <a:cs typeface="Arial MT"/>
              </a:rPr>
              <a:t>-34</a:t>
            </a:r>
            <a:r>
              <a:rPr sz="2400" spc="10" dirty="0">
                <a:latin typeface="Arial MT"/>
                <a:cs typeface="Arial MT"/>
              </a:rPr>
              <a:t> </a:t>
            </a:r>
            <a:r>
              <a:rPr sz="2400" spc="-5" dirty="0">
                <a:latin typeface="Arial MT"/>
                <a:cs typeface="Arial MT"/>
              </a:rPr>
              <a:t>db</a:t>
            </a:r>
            <a:endParaRPr sz="2400" dirty="0">
              <a:latin typeface="Arial MT"/>
              <a:cs typeface="Arial MT"/>
            </a:endParaRPr>
          </a:p>
        </p:txBody>
      </p:sp>
      <p:pic>
        <p:nvPicPr>
          <p:cNvPr id="30" name="Picture 29">
            <a:extLst>
              <a:ext uri="{FF2B5EF4-FFF2-40B4-BE49-F238E27FC236}">
                <a16:creationId xmlns:a16="http://schemas.microsoft.com/office/drawing/2014/main" xmlns="" id="{2CA3AA5A-F326-4FE0-8BA2-A90F68F41FCA}"/>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31" name="Slide Number Placeholder 3">
            <a:extLst>
              <a:ext uri="{FF2B5EF4-FFF2-40B4-BE49-F238E27FC236}">
                <a16:creationId xmlns:a16="http://schemas.microsoft.com/office/drawing/2014/main" xmlns="" id="{40680DBA-DA86-497D-B39C-A84A67047A9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122</a:t>
            </a:fld>
            <a:endParaRPr lang="en-I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524000" y="150920"/>
            <a:ext cx="8978283" cy="6072327"/>
            <a:chOff x="0" y="0"/>
            <a:chExt cx="9144000" cy="6858000"/>
          </a:xfrm>
        </p:grpSpPr>
        <p:pic>
          <p:nvPicPr>
            <p:cNvPr id="4" name="object 4"/>
            <p:cNvPicPr/>
            <p:nvPr/>
          </p:nvPicPr>
          <p:blipFill>
            <a:blip r:embed="rId2" cstate="print"/>
            <a:stretch>
              <a:fillRect/>
            </a:stretch>
          </p:blipFill>
          <p:spPr>
            <a:xfrm>
              <a:off x="0" y="0"/>
              <a:ext cx="9144000" cy="6857998"/>
            </a:xfrm>
            <a:prstGeom prst="rect">
              <a:avLst/>
            </a:prstGeom>
          </p:spPr>
        </p:pic>
        <p:sp>
          <p:nvSpPr>
            <p:cNvPr id="5" name="object 5"/>
            <p:cNvSpPr/>
            <p:nvPr/>
          </p:nvSpPr>
          <p:spPr>
            <a:xfrm>
              <a:off x="1219961" y="1905761"/>
              <a:ext cx="4724400" cy="914400"/>
            </a:xfrm>
            <a:custGeom>
              <a:avLst/>
              <a:gdLst/>
              <a:ahLst/>
              <a:cxnLst/>
              <a:rect l="l" t="t" r="r" b="b"/>
              <a:pathLst>
                <a:path w="4724400" h="914400">
                  <a:moveTo>
                    <a:pt x="0" y="914400"/>
                  </a:moveTo>
                  <a:lnTo>
                    <a:pt x="4724400" y="0"/>
                  </a:lnTo>
                </a:path>
              </a:pathLst>
            </a:custGeom>
            <a:ln w="19812">
              <a:solidFill>
                <a:srgbClr val="FF0000"/>
              </a:solidFill>
            </a:ln>
          </p:spPr>
          <p:txBody>
            <a:bodyPr wrap="square" lIns="0" tIns="0" rIns="0" bIns="0" rtlCol="0"/>
            <a:lstStyle/>
            <a:p>
              <a:endParaRPr/>
            </a:p>
          </p:txBody>
        </p:sp>
        <p:sp>
          <p:nvSpPr>
            <p:cNvPr id="6" name="object 6"/>
            <p:cNvSpPr/>
            <p:nvPr/>
          </p:nvSpPr>
          <p:spPr>
            <a:xfrm>
              <a:off x="1219200" y="990600"/>
              <a:ext cx="4724400" cy="1828800"/>
            </a:xfrm>
            <a:custGeom>
              <a:avLst/>
              <a:gdLst/>
              <a:ahLst/>
              <a:cxnLst/>
              <a:rect l="l" t="t" r="r" b="b"/>
              <a:pathLst>
                <a:path w="4724400" h="1828800">
                  <a:moveTo>
                    <a:pt x="0" y="1828800"/>
                  </a:moveTo>
                  <a:lnTo>
                    <a:pt x="4724400" y="0"/>
                  </a:lnTo>
                </a:path>
              </a:pathLst>
            </a:custGeom>
            <a:ln w="9144">
              <a:solidFill>
                <a:srgbClr val="0000CC"/>
              </a:solidFill>
            </a:ln>
          </p:spPr>
          <p:txBody>
            <a:bodyPr wrap="square" lIns="0" tIns="0" rIns="0" bIns="0" rtlCol="0"/>
            <a:lstStyle/>
            <a:p>
              <a:endParaRPr/>
            </a:p>
          </p:txBody>
        </p:sp>
        <p:sp>
          <p:nvSpPr>
            <p:cNvPr id="7" name="object 7"/>
            <p:cNvSpPr/>
            <p:nvPr/>
          </p:nvSpPr>
          <p:spPr>
            <a:xfrm>
              <a:off x="1143000" y="5257800"/>
              <a:ext cx="4876800" cy="838200"/>
            </a:xfrm>
            <a:custGeom>
              <a:avLst/>
              <a:gdLst/>
              <a:ahLst/>
              <a:cxnLst/>
              <a:rect l="l" t="t" r="r" b="b"/>
              <a:pathLst>
                <a:path w="4876800" h="838200">
                  <a:moveTo>
                    <a:pt x="0" y="838200"/>
                  </a:moveTo>
                  <a:lnTo>
                    <a:pt x="4876800" y="0"/>
                  </a:lnTo>
                </a:path>
              </a:pathLst>
            </a:custGeom>
            <a:ln w="9144">
              <a:solidFill>
                <a:srgbClr val="FF0000"/>
              </a:solidFill>
            </a:ln>
          </p:spPr>
          <p:txBody>
            <a:bodyPr wrap="square" lIns="0" tIns="0" rIns="0" bIns="0" rtlCol="0"/>
            <a:lstStyle/>
            <a:p>
              <a:endParaRPr/>
            </a:p>
          </p:txBody>
        </p:sp>
        <p:sp>
          <p:nvSpPr>
            <p:cNvPr id="8" name="object 8"/>
            <p:cNvSpPr/>
            <p:nvPr/>
          </p:nvSpPr>
          <p:spPr>
            <a:xfrm>
              <a:off x="1219200" y="4495800"/>
              <a:ext cx="4724400" cy="1600200"/>
            </a:xfrm>
            <a:custGeom>
              <a:avLst/>
              <a:gdLst/>
              <a:ahLst/>
              <a:cxnLst/>
              <a:rect l="l" t="t" r="r" b="b"/>
              <a:pathLst>
                <a:path w="4724400" h="1600200">
                  <a:moveTo>
                    <a:pt x="0" y="1600200"/>
                  </a:moveTo>
                  <a:lnTo>
                    <a:pt x="4724400" y="0"/>
                  </a:lnTo>
                </a:path>
              </a:pathLst>
            </a:custGeom>
            <a:ln w="9144">
              <a:solidFill>
                <a:srgbClr val="0000CC"/>
              </a:solidFill>
            </a:ln>
          </p:spPr>
          <p:txBody>
            <a:bodyPr wrap="square" lIns="0" tIns="0" rIns="0" bIns="0" rtlCol="0"/>
            <a:lstStyle/>
            <a:p>
              <a:endParaRPr/>
            </a:p>
          </p:txBody>
        </p:sp>
        <p:pic>
          <p:nvPicPr>
            <p:cNvPr id="9" name="object 9"/>
            <p:cNvPicPr/>
            <p:nvPr/>
          </p:nvPicPr>
          <p:blipFill>
            <a:blip r:embed="rId3" cstate="print"/>
            <a:stretch>
              <a:fillRect/>
            </a:stretch>
          </p:blipFill>
          <p:spPr>
            <a:xfrm>
              <a:off x="3762755" y="886955"/>
              <a:ext cx="1537715" cy="460260"/>
            </a:xfrm>
            <a:prstGeom prst="rect">
              <a:avLst/>
            </a:prstGeom>
          </p:spPr>
        </p:pic>
        <p:pic>
          <p:nvPicPr>
            <p:cNvPr id="10" name="object 10"/>
            <p:cNvPicPr/>
            <p:nvPr/>
          </p:nvPicPr>
          <p:blipFill>
            <a:blip r:embed="rId4" cstate="print"/>
            <a:stretch>
              <a:fillRect/>
            </a:stretch>
          </p:blipFill>
          <p:spPr>
            <a:xfrm>
              <a:off x="3721608" y="868667"/>
              <a:ext cx="1292352" cy="560844"/>
            </a:xfrm>
            <a:prstGeom prst="rect">
              <a:avLst/>
            </a:prstGeom>
          </p:spPr>
        </p:pic>
        <p:pic>
          <p:nvPicPr>
            <p:cNvPr id="11" name="object 11"/>
            <p:cNvPicPr/>
            <p:nvPr/>
          </p:nvPicPr>
          <p:blipFill>
            <a:blip r:embed="rId5" cstate="print"/>
            <a:stretch>
              <a:fillRect/>
            </a:stretch>
          </p:blipFill>
          <p:spPr>
            <a:xfrm>
              <a:off x="3810000" y="914400"/>
              <a:ext cx="1447800" cy="370332"/>
            </a:xfrm>
            <a:prstGeom prst="rect">
              <a:avLst/>
            </a:prstGeom>
          </p:spPr>
        </p:pic>
      </p:grpSp>
      <p:sp>
        <p:nvSpPr>
          <p:cNvPr id="12" name="object 12"/>
          <p:cNvSpPr txBox="1"/>
          <p:nvPr/>
        </p:nvSpPr>
        <p:spPr>
          <a:xfrm>
            <a:off x="5334000" y="914401"/>
            <a:ext cx="1447800" cy="317395"/>
          </a:xfrm>
          <a:prstGeom prst="rect">
            <a:avLst/>
          </a:prstGeom>
          <a:ln w="9144">
            <a:solidFill>
              <a:srgbClr val="000000"/>
            </a:solidFill>
          </a:ln>
        </p:spPr>
        <p:txBody>
          <a:bodyPr vert="horz" wrap="square" lIns="0" tIns="40005" rIns="0" bIns="0" rtlCol="0">
            <a:spAutoFit/>
          </a:bodyPr>
          <a:lstStyle/>
          <a:p>
            <a:pPr marL="92075">
              <a:spcBef>
                <a:spcPts val="315"/>
              </a:spcBef>
            </a:pPr>
            <a:r>
              <a:rPr spc="-5" dirty="0">
                <a:latin typeface="Arial MT"/>
                <a:cs typeface="Arial MT"/>
              </a:rPr>
              <a:t>40db/dec</a:t>
            </a:r>
            <a:endParaRPr>
              <a:latin typeface="Arial MT"/>
              <a:cs typeface="Arial MT"/>
            </a:endParaRPr>
          </a:p>
        </p:txBody>
      </p:sp>
      <p:grpSp>
        <p:nvGrpSpPr>
          <p:cNvPr id="13" name="object 13"/>
          <p:cNvGrpSpPr/>
          <p:nvPr/>
        </p:nvGrpSpPr>
        <p:grpSpPr>
          <a:xfrm>
            <a:off x="7150609" y="1402067"/>
            <a:ext cx="1579245" cy="561340"/>
            <a:chOff x="5626608" y="1402067"/>
            <a:chExt cx="1579245" cy="561340"/>
          </a:xfrm>
        </p:grpSpPr>
        <p:pic>
          <p:nvPicPr>
            <p:cNvPr id="14" name="object 14"/>
            <p:cNvPicPr/>
            <p:nvPr/>
          </p:nvPicPr>
          <p:blipFill>
            <a:blip r:embed="rId3" cstate="print"/>
            <a:stretch>
              <a:fillRect/>
            </a:stretch>
          </p:blipFill>
          <p:spPr>
            <a:xfrm>
              <a:off x="5667756" y="1420355"/>
              <a:ext cx="1537716" cy="460260"/>
            </a:xfrm>
            <a:prstGeom prst="rect">
              <a:avLst/>
            </a:prstGeom>
          </p:spPr>
        </p:pic>
        <p:pic>
          <p:nvPicPr>
            <p:cNvPr id="15" name="object 15"/>
            <p:cNvPicPr/>
            <p:nvPr/>
          </p:nvPicPr>
          <p:blipFill>
            <a:blip r:embed="rId6" cstate="print"/>
            <a:stretch>
              <a:fillRect/>
            </a:stretch>
          </p:blipFill>
          <p:spPr>
            <a:xfrm>
              <a:off x="5626608" y="1402067"/>
              <a:ext cx="1292352" cy="560844"/>
            </a:xfrm>
            <a:prstGeom prst="rect">
              <a:avLst/>
            </a:prstGeom>
          </p:spPr>
        </p:pic>
        <p:pic>
          <p:nvPicPr>
            <p:cNvPr id="16" name="object 16"/>
            <p:cNvPicPr/>
            <p:nvPr/>
          </p:nvPicPr>
          <p:blipFill>
            <a:blip r:embed="rId5" cstate="print"/>
            <a:stretch>
              <a:fillRect/>
            </a:stretch>
          </p:blipFill>
          <p:spPr>
            <a:xfrm>
              <a:off x="5715000" y="1447800"/>
              <a:ext cx="1447800" cy="370332"/>
            </a:xfrm>
            <a:prstGeom prst="rect">
              <a:avLst/>
            </a:prstGeom>
          </p:spPr>
        </p:pic>
        <p:sp>
          <p:nvSpPr>
            <p:cNvPr id="17" name="object 17"/>
            <p:cNvSpPr/>
            <p:nvPr/>
          </p:nvSpPr>
          <p:spPr>
            <a:xfrm>
              <a:off x="5715000" y="1447800"/>
              <a:ext cx="1447800" cy="370840"/>
            </a:xfrm>
            <a:custGeom>
              <a:avLst/>
              <a:gdLst/>
              <a:ahLst/>
              <a:cxnLst/>
              <a:rect l="l" t="t" r="r" b="b"/>
              <a:pathLst>
                <a:path w="1447800" h="370839">
                  <a:moveTo>
                    <a:pt x="0" y="370332"/>
                  </a:moveTo>
                  <a:lnTo>
                    <a:pt x="1447800" y="370332"/>
                  </a:lnTo>
                  <a:lnTo>
                    <a:pt x="1447800" y="0"/>
                  </a:lnTo>
                  <a:lnTo>
                    <a:pt x="0" y="0"/>
                  </a:lnTo>
                  <a:lnTo>
                    <a:pt x="0" y="370332"/>
                  </a:lnTo>
                  <a:close/>
                </a:path>
              </a:pathLst>
            </a:custGeom>
            <a:ln w="9144">
              <a:solidFill>
                <a:srgbClr val="000000"/>
              </a:solidFill>
            </a:ln>
          </p:spPr>
          <p:txBody>
            <a:bodyPr wrap="square" lIns="0" tIns="0" rIns="0" bIns="0" rtlCol="0"/>
            <a:lstStyle/>
            <a:p>
              <a:endParaRPr/>
            </a:p>
          </p:txBody>
        </p:sp>
      </p:grpSp>
      <p:sp>
        <p:nvSpPr>
          <p:cNvPr id="18" name="object 18"/>
          <p:cNvSpPr txBox="1"/>
          <p:nvPr/>
        </p:nvSpPr>
        <p:spPr>
          <a:xfrm>
            <a:off x="7318628" y="1474674"/>
            <a:ext cx="963294" cy="300355"/>
          </a:xfrm>
          <a:prstGeom prst="rect">
            <a:avLst/>
          </a:prstGeom>
        </p:spPr>
        <p:txBody>
          <a:bodyPr vert="horz" wrap="square" lIns="0" tIns="12700" rIns="0" bIns="0" rtlCol="0">
            <a:spAutoFit/>
          </a:bodyPr>
          <a:lstStyle/>
          <a:p>
            <a:pPr marL="12700">
              <a:spcBef>
                <a:spcPts val="100"/>
              </a:spcBef>
            </a:pPr>
            <a:r>
              <a:rPr spc="-10" dirty="0">
                <a:latin typeface="Arial MT"/>
                <a:cs typeface="Arial MT"/>
              </a:rPr>
              <a:t>20db/dec</a:t>
            </a:r>
            <a:endParaRPr>
              <a:latin typeface="Arial MT"/>
              <a:cs typeface="Arial MT"/>
            </a:endParaRPr>
          </a:p>
        </p:txBody>
      </p:sp>
      <p:grpSp>
        <p:nvGrpSpPr>
          <p:cNvPr id="19" name="object 19"/>
          <p:cNvGrpSpPr/>
          <p:nvPr/>
        </p:nvGrpSpPr>
        <p:grpSpPr>
          <a:xfrm>
            <a:off x="2662238" y="1443038"/>
            <a:ext cx="6296025" cy="1282065"/>
            <a:chOff x="1138237" y="1443037"/>
            <a:chExt cx="6296025" cy="1282065"/>
          </a:xfrm>
        </p:grpSpPr>
        <p:sp>
          <p:nvSpPr>
            <p:cNvPr id="20" name="object 20"/>
            <p:cNvSpPr/>
            <p:nvPr/>
          </p:nvSpPr>
          <p:spPr>
            <a:xfrm>
              <a:off x="1143000" y="1447800"/>
              <a:ext cx="4800600" cy="990600"/>
            </a:xfrm>
            <a:custGeom>
              <a:avLst/>
              <a:gdLst/>
              <a:ahLst/>
              <a:cxnLst/>
              <a:rect l="l" t="t" r="r" b="b"/>
              <a:pathLst>
                <a:path w="4800600" h="990600">
                  <a:moveTo>
                    <a:pt x="0" y="0"/>
                  </a:moveTo>
                  <a:lnTo>
                    <a:pt x="4800600" y="990600"/>
                  </a:lnTo>
                </a:path>
              </a:pathLst>
            </a:custGeom>
            <a:ln w="9144">
              <a:solidFill>
                <a:srgbClr val="C00000"/>
              </a:solidFill>
            </a:ln>
          </p:spPr>
          <p:txBody>
            <a:bodyPr wrap="square" lIns="0" tIns="0" rIns="0" bIns="0" rtlCol="0"/>
            <a:lstStyle/>
            <a:p>
              <a:endParaRPr/>
            </a:p>
          </p:txBody>
        </p:sp>
        <p:pic>
          <p:nvPicPr>
            <p:cNvPr id="21" name="object 21"/>
            <p:cNvPicPr/>
            <p:nvPr/>
          </p:nvPicPr>
          <p:blipFill>
            <a:blip r:embed="rId3" cstate="print"/>
            <a:stretch>
              <a:fillRect/>
            </a:stretch>
          </p:blipFill>
          <p:spPr>
            <a:xfrm>
              <a:off x="5896355" y="2182355"/>
              <a:ext cx="1537716" cy="460260"/>
            </a:xfrm>
            <a:prstGeom prst="rect">
              <a:avLst/>
            </a:prstGeom>
          </p:spPr>
        </p:pic>
        <p:pic>
          <p:nvPicPr>
            <p:cNvPr id="22" name="object 22"/>
            <p:cNvPicPr/>
            <p:nvPr/>
          </p:nvPicPr>
          <p:blipFill>
            <a:blip r:embed="rId7" cstate="print"/>
            <a:stretch>
              <a:fillRect/>
            </a:stretch>
          </p:blipFill>
          <p:spPr>
            <a:xfrm>
              <a:off x="5855208" y="2164067"/>
              <a:ext cx="1368552" cy="560844"/>
            </a:xfrm>
            <a:prstGeom prst="rect">
              <a:avLst/>
            </a:prstGeom>
          </p:spPr>
        </p:pic>
        <p:pic>
          <p:nvPicPr>
            <p:cNvPr id="23" name="object 23"/>
            <p:cNvPicPr/>
            <p:nvPr/>
          </p:nvPicPr>
          <p:blipFill>
            <a:blip r:embed="rId5" cstate="print"/>
            <a:stretch>
              <a:fillRect/>
            </a:stretch>
          </p:blipFill>
          <p:spPr>
            <a:xfrm>
              <a:off x="5943600" y="2209800"/>
              <a:ext cx="1447800" cy="370332"/>
            </a:xfrm>
            <a:prstGeom prst="rect">
              <a:avLst/>
            </a:prstGeom>
          </p:spPr>
        </p:pic>
      </p:grpSp>
      <p:sp>
        <p:nvSpPr>
          <p:cNvPr id="24" name="object 24"/>
          <p:cNvSpPr txBox="1"/>
          <p:nvPr/>
        </p:nvSpPr>
        <p:spPr>
          <a:xfrm>
            <a:off x="7467600" y="2209801"/>
            <a:ext cx="1447800" cy="317395"/>
          </a:xfrm>
          <a:prstGeom prst="rect">
            <a:avLst/>
          </a:prstGeom>
          <a:ln w="9144">
            <a:solidFill>
              <a:srgbClr val="000000"/>
            </a:solidFill>
          </a:ln>
        </p:spPr>
        <p:txBody>
          <a:bodyPr vert="horz" wrap="square" lIns="0" tIns="40005" rIns="0" bIns="0" rtlCol="0">
            <a:spAutoFit/>
          </a:bodyPr>
          <a:lstStyle/>
          <a:p>
            <a:pPr marL="92075">
              <a:spcBef>
                <a:spcPts val="315"/>
              </a:spcBef>
            </a:pPr>
            <a:r>
              <a:rPr spc="-5" dirty="0">
                <a:latin typeface="Arial MT"/>
                <a:cs typeface="Arial MT"/>
              </a:rPr>
              <a:t>-20db/dec</a:t>
            </a:r>
            <a:endParaRPr>
              <a:latin typeface="Arial MT"/>
              <a:cs typeface="Arial MT"/>
            </a:endParaRPr>
          </a:p>
        </p:txBody>
      </p:sp>
      <p:grpSp>
        <p:nvGrpSpPr>
          <p:cNvPr id="25" name="object 25"/>
          <p:cNvGrpSpPr/>
          <p:nvPr/>
        </p:nvGrpSpPr>
        <p:grpSpPr>
          <a:xfrm>
            <a:off x="7226809" y="5288279"/>
            <a:ext cx="1579245" cy="561340"/>
            <a:chOff x="5702808" y="5288279"/>
            <a:chExt cx="1579245" cy="561340"/>
          </a:xfrm>
        </p:grpSpPr>
        <p:pic>
          <p:nvPicPr>
            <p:cNvPr id="26" name="object 26"/>
            <p:cNvPicPr/>
            <p:nvPr/>
          </p:nvPicPr>
          <p:blipFill>
            <a:blip r:embed="rId3" cstate="print"/>
            <a:stretch>
              <a:fillRect/>
            </a:stretch>
          </p:blipFill>
          <p:spPr>
            <a:xfrm>
              <a:off x="5743956" y="5306567"/>
              <a:ext cx="1537716" cy="460260"/>
            </a:xfrm>
            <a:prstGeom prst="rect">
              <a:avLst/>
            </a:prstGeom>
          </p:spPr>
        </p:pic>
        <p:pic>
          <p:nvPicPr>
            <p:cNvPr id="27" name="object 27"/>
            <p:cNvPicPr/>
            <p:nvPr/>
          </p:nvPicPr>
          <p:blipFill>
            <a:blip r:embed="rId8" cstate="print"/>
            <a:stretch>
              <a:fillRect/>
            </a:stretch>
          </p:blipFill>
          <p:spPr>
            <a:xfrm>
              <a:off x="5702808" y="5288279"/>
              <a:ext cx="1039355" cy="560844"/>
            </a:xfrm>
            <a:prstGeom prst="rect">
              <a:avLst/>
            </a:prstGeom>
          </p:spPr>
        </p:pic>
        <p:pic>
          <p:nvPicPr>
            <p:cNvPr id="28" name="object 28"/>
            <p:cNvPicPr/>
            <p:nvPr/>
          </p:nvPicPr>
          <p:blipFill>
            <a:blip r:embed="rId5" cstate="print"/>
            <a:stretch>
              <a:fillRect/>
            </a:stretch>
          </p:blipFill>
          <p:spPr>
            <a:xfrm>
              <a:off x="5791200" y="5333999"/>
              <a:ext cx="1447800" cy="370331"/>
            </a:xfrm>
            <a:prstGeom prst="rect">
              <a:avLst/>
            </a:prstGeom>
          </p:spPr>
        </p:pic>
      </p:grpSp>
      <p:sp>
        <p:nvSpPr>
          <p:cNvPr id="29" name="object 29"/>
          <p:cNvSpPr txBox="1"/>
          <p:nvPr/>
        </p:nvSpPr>
        <p:spPr>
          <a:xfrm>
            <a:off x="7315200" y="5334000"/>
            <a:ext cx="1447800" cy="318036"/>
          </a:xfrm>
          <a:prstGeom prst="rect">
            <a:avLst/>
          </a:prstGeom>
          <a:ln w="9144">
            <a:solidFill>
              <a:srgbClr val="000000"/>
            </a:solidFill>
          </a:ln>
        </p:spPr>
        <p:txBody>
          <a:bodyPr vert="horz" wrap="square" lIns="0" tIns="40640" rIns="0" bIns="0" rtlCol="0">
            <a:spAutoFit/>
          </a:bodyPr>
          <a:lstStyle/>
          <a:p>
            <a:pPr marL="92075">
              <a:spcBef>
                <a:spcPts val="320"/>
              </a:spcBef>
            </a:pPr>
            <a:r>
              <a:rPr spc="-5" dirty="0">
                <a:latin typeface="Arial MT"/>
                <a:cs typeface="Arial MT"/>
              </a:rPr>
              <a:t>45/dec</a:t>
            </a:r>
            <a:endParaRPr>
              <a:latin typeface="Arial MT"/>
              <a:cs typeface="Arial MT"/>
            </a:endParaRPr>
          </a:p>
        </p:txBody>
      </p:sp>
      <p:grpSp>
        <p:nvGrpSpPr>
          <p:cNvPr id="30" name="object 30"/>
          <p:cNvGrpSpPr/>
          <p:nvPr/>
        </p:nvGrpSpPr>
        <p:grpSpPr>
          <a:xfrm>
            <a:off x="5550409" y="4221467"/>
            <a:ext cx="1579245" cy="561340"/>
            <a:chOff x="4026408" y="4221467"/>
            <a:chExt cx="1579245" cy="561340"/>
          </a:xfrm>
        </p:grpSpPr>
        <p:pic>
          <p:nvPicPr>
            <p:cNvPr id="31" name="object 31"/>
            <p:cNvPicPr/>
            <p:nvPr/>
          </p:nvPicPr>
          <p:blipFill>
            <a:blip r:embed="rId3" cstate="print"/>
            <a:stretch>
              <a:fillRect/>
            </a:stretch>
          </p:blipFill>
          <p:spPr>
            <a:xfrm>
              <a:off x="4067556" y="4239755"/>
              <a:ext cx="1537715" cy="460260"/>
            </a:xfrm>
            <a:prstGeom prst="rect">
              <a:avLst/>
            </a:prstGeom>
          </p:spPr>
        </p:pic>
        <p:pic>
          <p:nvPicPr>
            <p:cNvPr id="32" name="object 32"/>
            <p:cNvPicPr/>
            <p:nvPr/>
          </p:nvPicPr>
          <p:blipFill>
            <a:blip r:embed="rId9" cstate="print"/>
            <a:stretch>
              <a:fillRect/>
            </a:stretch>
          </p:blipFill>
          <p:spPr>
            <a:xfrm>
              <a:off x="4026408" y="4221467"/>
              <a:ext cx="1039355" cy="560844"/>
            </a:xfrm>
            <a:prstGeom prst="rect">
              <a:avLst/>
            </a:prstGeom>
          </p:spPr>
        </p:pic>
        <p:pic>
          <p:nvPicPr>
            <p:cNvPr id="33" name="object 33"/>
            <p:cNvPicPr/>
            <p:nvPr/>
          </p:nvPicPr>
          <p:blipFill>
            <a:blip r:embed="rId10" cstate="print"/>
            <a:stretch>
              <a:fillRect/>
            </a:stretch>
          </p:blipFill>
          <p:spPr>
            <a:xfrm>
              <a:off x="4114800" y="4267199"/>
              <a:ext cx="1447800" cy="370331"/>
            </a:xfrm>
            <a:prstGeom prst="rect">
              <a:avLst/>
            </a:prstGeom>
          </p:spPr>
        </p:pic>
      </p:grpSp>
      <p:sp>
        <p:nvSpPr>
          <p:cNvPr id="34" name="object 34"/>
          <p:cNvSpPr txBox="1"/>
          <p:nvPr/>
        </p:nvSpPr>
        <p:spPr>
          <a:xfrm>
            <a:off x="5638800" y="4267200"/>
            <a:ext cx="1447800" cy="318036"/>
          </a:xfrm>
          <a:prstGeom prst="rect">
            <a:avLst/>
          </a:prstGeom>
          <a:ln w="9144">
            <a:solidFill>
              <a:srgbClr val="000000"/>
            </a:solidFill>
          </a:ln>
        </p:spPr>
        <p:txBody>
          <a:bodyPr vert="horz" wrap="square" lIns="0" tIns="40640" rIns="0" bIns="0" rtlCol="0">
            <a:spAutoFit/>
          </a:bodyPr>
          <a:lstStyle/>
          <a:p>
            <a:pPr marL="92075">
              <a:spcBef>
                <a:spcPts val="320"/>
              </a:spcBef>
            </a:pPr>
            <a:r>
              <a:rPr spc="-5" dirty="0">
                <a:latin typeface="Arial MT"/>
                <a:cs typeface="Arial MT"/>
              </a:rPr>
              <a:t>90/dec</a:t>
            </a:r>
            <a:endParaRPr>
              <a:latin typeface="Arial MT"/>
              <a:cs typeface="Arial MT"/>
            </a:endParaRPr>
          </a:p>
        </p:txBody>
      </p:sp>
      <p:pic>
        <p:nvPicPr>
          <p:cNvPr id="35" name="Picture 34">
            <a:extLst>
              <a:ext uri="{FF2B5EF4-FFF2-40B4-BE49-F238E27FC236}">
                <a16:creationId xmlns:a16="http://schemas.microsoft.com/office/drawing/2014/main" xmlns="" id="{AD2F0552-3F5B-4026-9B3C-C523CE457790}"/>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668000" y="153367"/>
            <a:ext cx="1239226" cy="476947"/>
          </a:xfrm>
          <a:prstGeom prst="rect">
            <a:avLst/>
          </a:prstGeom>
        </p:spPr>
      </p:pic>
      <p:sp>
        <p:nvSpPr>
          <p:cNvPr id="36" name="Slide Number Placeholder 3">
            <a:extLst>
              <a:ext uri="{FF2B5EF4-FFF2-40B4-BE49-F238E27FC236}">
                <a16:creationId xmlns:a16="http://schemas.microsoft.com/office/drawing/2014/main" xmlns="" id="{906ACA0A-6837-407C-AAE4-936367D1F197}"/>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123</a:t>
            </a:fld>
            <a:endParaRPr lang="en-IN"/>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4243" y="1074594"/>
            <a:ext cx="7520305" cy="629018"/>
          </a:xfrm>
          <a:prstGeom prst="rect">
            <a:avLst/>
          </a:prstGeom>
        </p:spPr>
        <p:txBody>
          <a:bodyPr vert="horz" wrap="square" lIns="0" tIns="13335" rIns="0" bIns="0" rtlCol="0" anchor="b">
            <a:spAutoFit/>
          </a:bodyPr>
          <a:lstStyle/>
          <a:p>
            <a:pPr marL="12700">
              <a:lnSpc>
                <a:spcPct val="100000"/>
              </a:lnSpc>
              <a:spcBef>
                <a:spcPts val="105"/>
              </a:spcBef>
            </a:pPr>
            <a:r>
              <a:rPr sz="4000" dirty="0">
                <a:solidFill>
                  <a:srgbClr val="FF0000"/>
                </a:solidFill>
              </a:rPr>
              <a:t>Phase</a:t>
            </a:r>
            <a:r>
              <a:rPr sz="4000" spc="-20" dirty="0">
                <a:solidFill>
                  <a:srgbClr val="FF0000"/>
                </a:solidFill>
              </a:rPr>
              <a:t> </a:t>
            </a:r>
            <a:r>
              <a:rPr sz="4000" dirty="0">
                <a:solidFill>
                  <a:srgbClr val="FF0000"/>
                </a:solidFill>
              </a:rPr>
              <a:t>plot</a:t>
            </a:r>
            <a:r>
              <a:rPr sz="4000" spc="-20" dirty="0">
                <a:solidFill>
                  <a:srgbClr val="FF0000"/>
                </a:solidFill>
              </a:rPr>
              <a:t> </a:t>
            </a:r>
            <a:r>
              <a:rPr sz="4000" dirty="0">
                <a:solidFill>
                  <a:srgbClr val="FF0000"/>
                </a:solidFill>
              </a:rPr>
              <a:t>–slope</a:t>
            </a:r>
            <a:r>
              <a:rPr sz="4000" spc="-15" dirty="0">
                <a:solidFill>
                  <a:srgbClr val="FF0000"/>
                </a:solidFill>
              </a:rPr>
              <a:t> </a:t>
            </a:r>
            <a:r>
              <a:rPr sz="4000" dirty="0">
                <a:solidFill>
                  <a:srgbClr val="FF0000"/>
                </a:solidFill>
              </a:rPr>
              <a:t>contribution</a:t>
            </a:r>
          </a:p>
        </p:txBody>
      </p:sp>
      <p:graphicFrame>
        <p:nvGraphicFramePr>
          <p:cNvPr id="3" name="object 3"/>
          <p:cNvGraphicFramePr>
            <a:graphicFrameLocks noGrp="1"/>
          </p:cNvGraphicFramePr>
          <p:nvPr>
            <p:extLst>
              <p:ext uri="{D42A27DB-BD31-4B8C-83A1-F6EECF244321}">
                <p14:modId xmlns:p14="http://schemas.microsoft.com/office/powerpoint/2010/main" xmlns="" val="2698675312"/>
              </p:ext>
            </p:extLst>
          </p:nvPr>
        </p:nvGraphicFramePr>
        <p:xfrm>
          <a:off x="1980844" y="1869057"/>
          <a:ext cx="8228965" cy="4206701"/>
        </p:xfrm>
        <a:graphic>
          <a:graphicData uri="http://schemas.openxmlformats.org/drawingml/2006/table">
            <a:tbl>
              <a:tblPr firstRow="1" bandRow="1">
                <a:tableStyleId>{2D5ABB26-0587-4C30-8999-92F81FD0307C}</a:tableStyleId>
              </a:tblPr>
              <a:tblGrid>
                <a:gridCol w="1246505">
                  <a:extLst>
                    <a:ext uri="{9D8B030D-6E8A-4147-A177-3AD203B41FA5}">
                      <a16:colId xmlns:a16="http://schemas.microsoft.com/office/drawing/2014/main" xmlns="" val="20000"/>
                    </a:ext>
                  </a:extLst>
                </a:gridCol>
                <a:gridCol w="1727200">
                  <a:extLst>
                    <a:ext uri="{9D8B030D-6E8A-4147-A177-3AD203B41FA5}">
                      <a16:colId xmlns:a16="http://schemas.microsoft.com/office/drawing/2014/main" xmlns="" val="20001"/>
                    </a:ext>
                  </a:extLst>
                </a:gridCol>
                <a:gridCol w="1763395">
                  <a:extLst>
                    <a:ext uri="{9D8B030D-6E8A-4147-A177-3AD203B41FA5}">
                      <a16:colId xmlns:a16="http://schemas.microsoft.com/office/drawing/2014/main" xmlns="" val="20002"/>
                    </a:ext>
                  </a:extLst>
                </a:gridCol>
                <a:gridCol w="1728470">
                  <a:extLst>
                    <a:ext uri="{9D8B030D-6E8A-4147-A177-3AD203B41FA5}">
                      <a16:colId xmlns:a16="http://schemas.microsoft.com/office/drawing/2014/main" xmlns="" val="20003"/>
                    </a:ext>
                  </a:extLst>
                </a:gridCol>
                <a:gridCol w="1763395">
                  <a:extLst>
                    <a:ext uri="{9D8B030D-6E8A-4147-A177-3AD203B41FA5}">
                      <a16:colId xmlns:a16="http://schemas.microsoft.com/office/drawing/2014/main" xmlns="" val="20004"/>
                    </a:ext>
                  </a:extLst>
                </a:gridCol>
              </a:tblGrid>
              <a:tr h="891898">
                <a:tc>
                  <a:txBody>
                    <a:bodyPr/>
                    <a:lstStyle/>
                    <a:p>
                      <a:pPr>
                        <a:lnSpc>
                          <a:spcPct val="100000"/>
                        </a:lnSpc>
                      </a:pPr>
                      <a:endParaRPr sz="2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637540">
                        <a:lnSpc>
                          <a:spcPct val="100000"/>
                        </a:lnSpc>
                        <a:spcBef>
                          <a:spcPts val="280"/>
                        </a:spcBef>
                      </a:pPr>
                      <a:r>
                        <a:rPr sz="2400" b="1" spc="-5" dirty="0">
                          <a:latin typeface="Times New Roman"/>
                          <a:cs typeface="Times New Roman"/>
                        </a:rPr>
                        <a:t>Start</a:t>
                      </a:r>
                      <a:r>
                        <a:rPr sz="2400" b="1" spc="-70" dirty="0">
                          <a:latin typeface="Times New Roman"/>
                          <a:cs typeface="Times New Roman"/>
                        </a:rPr>
                        <a:t> </a:t>
                      </a:r>
                      <a:r>
                        <a:rPr sz="2400" b="1" spc="-5" dirty="0">
                          <a:latin typeface="Times New Roman"/>
                          <a:cs typeface="Times New Roman"/>
                        </a:rPr>
                        <a:t>of </a:t>
                      </a:r>
                      <a:r>
                        <a:rPr sz="2400" b="1" spc="-585" dirty="0">
                          <a:latin typeface="Times New Roman"/>
                          <a:cs typeface="Times New Roman"/>
                        </a:rPr>
                        <a:t> </a:t>
                      </a:r>
                      <a:r>
                        <a:rPr sz="2400" b="1" spc="-5" dirty="0">
                          <a:latin typeface="Times New Roman"/>
                          <a:cs typeface="Times New Roman"/>
                        </a:rPr>
                        <a:t>1/1+s</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80"/>
                        </a:spcBef>
                      </a:pPr>
                      <a:r>
                        <a:rPr sz="2400" b="1" spc="-5" dirty="0">
                          <a:latin typeface="Times New Roman"/>
                          <a:cs typeface="Times New Roman"/>
                        </a:rPr>
                        <a:t>Start</a:t>
                      </a:r>
                      <a:r>
                        <a:rPr sz="2400" b="1" spc="-25" dirty="0">
                          <a:latin typeface="Times New Roman"/>
                          <a:cs typeface="Times New Roman"/>
                        </a:rPr>
                        <a:t> </a:t>
                      </a:r>
                      <a:r>
                        <a:rPr sz="2400" b="1" spc="-5" dirty="0">
                          <a:latin typeface="Times New Roman"/>
                          <a:cs typeface="Times New Roman"/>
                        </a:rPr>
                        <a:t>of</a:t>
                      </a:r>
                      <a:r>
                        <a:rPr sz="2400" b="1" spc="-15" dirty="0">
                          <a:latin typeface="Times New Roman"/>
                          <a:cs typeface="Times New Roman"/>
                        </a:rPr>
                        <a:t> </a:t>
                      </a:r>
                      <a:r>
                        <a:rPr sz="2400" spc="-5" dirty="0">
                          <a:latin typeface="Times New Roman"/>
                          <a:cs typeface="Times New Roman"/>
                        </a:rPr>
                        <a:t>1</a:t>
                      </a:r>
                      <a:endParaRPr sz="2400">
                        <a:latin typeface="Times New Roman"/>
                        <a:cs typeface="Times New Roman"/>
                      </a:endParaRPr>
                    </a:p>
                    <a:p>
                      <a:pPr marL="91440">
                        <a:lnSpc>
                          <a:spcPct val="100000"/>
                        </a:lnSpc>
                      </a:pPr>
                      <a:r>
                        <a:rPr sz="2400" dirty="0">
                          <a:latin typeface="Times New Roman"/>
                          <a:cs typeface="Times New Roman"/>
                        </a:rPr>
                        <a:t>/1+s/10</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b="1" spc="-5" dirty="0">
                          <a:latin typeface="Times New Roman"/>
                          <a:cs typeface="Times New Roman"/>
                        </a:rPr>
                        <a:t>End</a:t>
                      </a:r>
                      <a:r>
                        <a:rPr sz="2400" b="1" spc="-40" dirty="0">
                          <a:latin typeface="Times New Roman"/>
                          <a:cs typeface="Times New Roman"/>
                        </a:rPr>
                        <a:t> </a:t>
                      </a:r>
                      <a:r>
                        <a:rPr sz="2400" b="1" dirty="0">
                          <a:latin typeface="Times New Roman"/>
                          <a:cs typeface="Times New Roman"/>
                        </a:rPr>
                        <a:t>of</a:t>
                      </a:r>
                      <a:endParaRPr sz="2400">
                        <a:latin typeface="Times New Roman"/>
                        <a:cs typeface="Times New Roman"/>
                      </a:endParaRPr>
                    </a:p>
                    <a:p>
                      <a:pPr marL="92075">
                        <a:lnSpc>
                          <a:spcPct val="100000"/>
                        </a:lnSpc>
                      </a:pPr>
                      <a:r>
                        <a:rPr sz="2400" spc="-5" dirty="0">
                          <a:latin typeface="Times New Roman"/>
                          <a:cs typeface="Times New Roman"/>
                        </a:rPr>
                        <a:t>1/1+s</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b="1" spc="-5" dirty="0">
                          <a:latin typeface="Times New Roman"/>
                          <a:cs typeface="Times New Roman"/>
                        </a:rPr>
                        <a:t>End</a:t>
                      </a:r>
                      <a:r>
                        <a:rPr sz="2400" b="1" spc="-25" dirty="0">
                          <a:latin typeface="Times New Roman"/>
                          <a:cs typeface="Times New Roman"/>
                        </a:rPr>
                        <a:t> </a:t>
                      </a:r>
                      <a:r>
                        <a:rPr sz="2400" b="1" dirty="0">
                          <a:latin typeface="Times New Roman"/>
                          <a:cs typeface="Times New Roman"/>
                        </a:rPr>
                        <a:t>of</a:t>
                      </a:r>
                      <a:r>
                        <a:rPr sz="2400" b="1" spc="-25" dirty="0">
                          <a:latin typeface="Times New Roman"/>
                          <a:cs typeface="Times New Roman"/>
                        </a:rPr>
                        <a:t> </a:t>
                      </a:r>
                      <a:r>
                        <a:rPr sz="2400" dirty="0">
                          <a:latin typeface="Times New Roman"/>
                          <a:cs typeface="Times New Roman"/>
                        </a:rPr>
                        <a:t>1</a:t>
                      </a:r>
                      <a:endParaRPr sz="2400">
                        <a:latin typeface="Times New Roman"/>
                        <a:cs typeface="Times New Roman"/>
                      </a:endParaRPr>
                    </a:p>
                    <a:p>
                      <a:pPr marL="92075">
                        <a:lnSpc>
                          <a:spcPct val="100000"/>
                        </a:lnSpc>
                      </a:pPr>
                      <a:r>
                        <a:rPr sz="2400" dirty="0">
                          <a:latin typeface="Times New Roman"/>
                          <a:cs typeface="Times New Roman"/>
                        </a:rPr>
                        <a:t>/1+s/10</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r h="617451">
                <a:tc>
                  <a:txBody>
                    <a:bodyPr/>
                    <a:lstStyle/>
                    <a:p>
                      <a:pPr marL="91440">
                        <a:lnSpc>
                          <a:spcPct val="100000"/>
                        </a:lnSpc>
                        <a:spcBef>
                          <a:spcPts val="290"/>
                        </a:spcBef>
                      </a:pPr>
                      <a:r>
                        <a:rPr sz="2400" dirty="0">
                          <a:latin typeface="Symbol"/>
                          <a:cs typeface="Symbol"/>
                        </a:rPr>
                        <a:t></a:t>
                      </a:r>
                      <a:endParaRPr sz="2400">
                        <a:latin typeface="Symbol"/>
                        <a:cs typeface="Symbo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80"/>
                        </a:spcBef>
                      </a:pPr>
                      <a:r>
                        <a:rPr sz="2400" dirty="0">
                          <a:latin typeface="Times New Roman"/>
                          <a:cs typeface="Times New Roman"/>
                        </a:rPr>
                        <a:t>0.1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80"/>
                        </a:spcBef>
                      </a:pPr>
                      <a:r>
                        <a:rPr sz="2400" dirty="0">
                          <a:latin typeface="Times New Roman"/>
                          <a:cs typeface="Times New Roman"/>
                        </a:rPr>
                        <a:t>1</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10</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100</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936625">
                <a:tc>
                  <a:txBody>
                    <a:bodyPr/>
                    <a:lstStyle/>
                    <a:p>
                      <a:pPr marL="91440">
                        <a:lnSpc>
                          <a:spcPct val="100000"/>
                        </a:lnSpc>
                        <a:spcBef>
                          <a:spcPts val="280"/>
                        </a:spcBef>
                      </a:pPr>
                      <a:r>
                        <a:rPr sz="2400" spc="-5" dirty="0">
                          <a:latin typeface="Times New Roman"/>
                          <a:cs typeface="Times New Roman"/>
                        </a:rPr>
                        <a:t>1/1+s</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7640">
                        <a:lnSpc>
                          <a:spcPct val="100000"/>
                        </a:lnSpc>
                        <a:spcBef>
                          <a:spcPts val="295"/>
                        </a:spcBef>
                      </a:pPr>
                      <a:r>
                        <a:rPr sz="2400" dirty="0">
                          <a:latin typeface="Times New Roman"/>
                          <a:cs typeface="Times New Roman"/>
                        </a:rPr>
                        <a:t>-45</a:t>
                      </a:r>
                      <a:r>
                        <a:rPr sz="2400" dirty="0">
                          <a:latin typeface="Symbol"/>
                          <a:cs typeface="Symbol"/>
                        </a:rPr>
                        <a:t></a:t>
                      </a:r>
                      <a:endParaRPr sz="2400">
                        <a:latin typeface="Symbol"/>
                        <a:cs typeface="Symbo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7640">
                        <a:lnSpc>
                          <a:spcPct val="100000"/>
                        </a:lnSpc>
                        <a:spcBef>
                          <a:spcPts val="295"/>
                        </a:spcBef>
                      </a:pPr>
                      <a:r>
                        <a:rPr sz="2400" dirty="0">
                          <a:latin typeface="Times New Roman"/>
                          <a:cs typeface="Times New Roman"/>
                        </a:rPr>
                        <a:t>-45</a:t>
                      </a:r>
                      <a:r>
                        <a:rPr sz="2400" dirty="0">
                          <a:latin typeface="Symbol"/>
                          <a:cs typeface="Symbol"/>
                        </a:rPr>
                        <a:t></a:t>
                      </a:r>
                      <a:endParaRPr sz="2400">
                        <a:latin typeface="Symbol"/>
                        <a:cs typeface="Symbo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dirty="0">
                          <a:latin typeface="Times New Roman"/>
                          <a:cs typeface="Times New Roman"/>
                        </a:rPr>
                        <a:t>-</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0"/>
                        </a:spcBef>
                      </a:pPr>
                      <a:r>
                        <a:rPr sz="2400" b="1" dirty="0">
                          <a:latin typeface="Times New Roman"/>
                          <a:cs typeface="Times New Roman"/>
                        </a:rPr>
                        <a:t>-</a:t>
                      </a:r>
                      <a:endParaRPr sz="2400">
                        <a:latin typeface="Times New Roman"/>
                        <a:cs typeface="Times New Roman"/>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935227">
                <a:tc>
                  <a:txBody>
                    <a:bodyPr/>
                    <a:lstStyle/>
                    <a:p>
                      <a:pPr marL="91440">
                        <a:lnSpc>
                          <a:spcPct val="100000"/>
                        </a:lnSpc>
                        <a:spcBef>
                          <a:spcPts val="285"/>
                        </a:spcBef>
                      </a:pPr>
                      <a:r>
                        <a:rPr sz="2400" dirty="0">
                          <a:latin typeface="Times New Roman"/>
                          <a:cs typeface="Times New Roman"/>
                        </a:rPr>
                        <a:t>1</a:t>
                      </a:r>
                      <a:endParaRPr sz="2400">
                        <a:latin typeface="Times New Roman"/>
                        <a:cs typeface="Times New Roman"/>
                      </a:endParaRPr>
                    </a:p>
                    <a:p>
                      <a:pPr marL="91440">
                        <a:lnSpc>
                          <a:spcPct val="100000"/>
                        </a:lnSpc>
                      </a:pPr>
                      <a:r>
                        <a:rPr sz="2400" dirty="0">
                          <a:latin typeface="Times New Roman"/>
                          <a:cs typeface="Times New Roman"/>
                        </a:rPr>
                        <a:t>/1+s/10</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85"/>
                        </a:spcBef>
                      </a:pPr>
                      <a:r>
                        <a:rPr sz="2400" dirty="0">
                          <a:latin typeface="Times New Roman"/>
                          <a:cs typeface="Times New Roman"/>
                        </a:rPr>
                        <a:t>-</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7640">
                        <a:lnSpc>
                          <a:spcPct val="100000"/>
                        </a:lnSpc>
                        <a:spcBef>
                          <a:spcPts val="295"/>
                        </a:spcBef>
                      </a:pPr>
                      <a:r>
                        <a:rPr sz="2400" dirty="0">
                          <a:latin typeface="Times New Roman"/>
                          <a:cs typeface="Times New Roman"/>
                        </a:rPr>
                        <a:t>-45</a:t>
                      </a:r>
                      <a:r>
                        <a:rPr sz="2400" dirty="0">
                          <a:latin typeface="Symbol"/>
                          <a:cs typeface="Symbol"/>
                        </a:rPr>
                        <a:t></a:t>
                      </a:r>
                      <a:endParaRPr sz="2400">
                        <a:latin typeface="Symbol"/>
                        <a:cs typeface="Symbo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8275">
                        <a:lnSpc>
                          <a:spcPct val="100000"/>
                        </a:lnSpc>
                        <a:spcBef>
                          <a:spcPts val="295"/>
                        </a:spcBef>
                      </a:pPr>
                      <a:r>
                        <a:rPr sz="2400" dirty="0">
                          <a:latin typeface="Times New Roman"/>
                          <a:cs typeface="Times New Roman"/>
                        </a:rPr>
                        <a:t>-45</a:t>
                      </a:r>
                      <a:r>
                        <a:rPr sz="2400" dirty="0">
                          <a:latin typeface="Symbol"/>
                          <a:cs typeface="Symbol"/>
                        </a:rPr>
                        <a:t></a:t>
                      </a:r>
                      <a:endParaRPr sz="2400">
                        <a:latin typeface="Symbol"/>
                        <a:cs typeface="Symbo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5"/>
                        </a:spcBef>
                      </a:pPr>
                      <a:r>
                        <a:rPr sz="2400" b="1" dirty="0">
                          <a:latin typeface="Times New Roman"/>
                          <a:cs typeface="Times New Roman"/>
                        </a:rPr>
                        <a:t>-</a:t>
                      </a:r>
                      <a:endParaRPr sz="240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825500">
                <a:tc>
                  <a:txBody>
                    <a:bodyPr/>
                    <a:lstStyle/>
                    <a:p>
                      <a:pPr marL="91440">
                        <a:lnSpc>
                          <a:spcPct val="100000"/>
                        </a:lnSpc>
                        <a:spcBef>
                          <a:spcPts val="284"/>
                        </a:spcBef>
                      </a:pPr>
                      <a:r>
                        <a:rPr sz="2400" spc="-35" dirty="0">
                          <a:latin typeface="Times New Roman"/>
                          <a:cs typeface="Times New Roman"/>
                        </a:rPr>
                        <a:t>Total</a:t>
                      </a:r>
                      <a:endParaRPr sz="2400">
                        <a:latin typeface="Times New Roman"/>
                        <a:cs typeface="Times New Roman"/>
                      </a:endParaRPr>
                    </a:p>
                    <a:p>
                      <a:pPr marL="91440">
                        <a:lnSpc>
                          <a:spcPct val="100000"/>
                        </a:lnSpc>
                      </a:pPr>
                      <a:r>
                        <a:rPr sz="2400" spc="-5" dirty="0">
                          <a:latin typeface="Times New Roman"/>
                          <a:cs typeface="Times New Roman"/>
                        </a:rPr>
                        <a:t>slope</a:t>
                      </a:r>
                      <a:endParaRPr sz="2400">
                        <a:latin typeface="Times New Roman"/>
                        <a:cs typeface="Times New Roman"/>
                      </a:endParaRPr>
                    </a:p>
                  </a:txBody>
                  <a:tcPr marL="0" marR="0" marT="361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7640">
                        <a:lnSpc>
                          <a:spcPct val="100000"/>
                        </a:lnSpc>
                        <a:spcBef>
                          <a:spcPts val="295"/>
                        </a:spcBef>
                      </a:pPr>
                      <a:r>
                        <a:rPr sz="2400" b="1" spc="-5" dirty="0">
                          <a:latin typeface="Times New Roman"/>
                          <a:cs typeface="Times New Roman"/>
                        </a:rPr>
                        <a:t>-45</a:t>
                      </a:r>
                      <a:r>
                        <a:rPr sz="2400" spc="-5" dirty="0">
                          <a:latin typeface="Symbol"/>
                          <a:cs typeface="Symbol"/>
                        </a:rPr>
                        <a:t></a:t>
                      </a:r>
                      <a:r>
                        <a:rPr sz="2400" spc="-30" dirty="0">
                          <a:latin typeface="Times New Roman"/>
                          <a:cs typeface="Times New Roman"/>
                        </a:rPr>
                        <a:t> </a:t>
                      </a:r>
                      <a:r>
                        <a:rPr sz="2400" b="1" dirty="0">
                          <a:latin typeface="Times New Roman"/>
                          <a:cs typeface="Times New Roman"/>
                        </a:rPr>
                        <a:t>/</a:t>
                      </a:r>
                      <a:r>
                        <a:rPr sz="2400" b="1" spc="-35" dirty="0">
                          <a:latin typeface="Times New Roman"/>
                          <a:cs typeface="Times New Roman"/>
                        </a:rPr>
                        <a:t> </a:t>
                      </a:r>
                      <a:r>
                        <a:rPr sz="2400" b="1" dirty="0">
                          <a:latin typeface="Times New Roman"/>
                          <a:cs typeface="Times New Roman"/>
                        </a:rPr>
                        <a:t>dec</a:t>
                      </a:r>
                      <a:endParaRPr sz="24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7640">
                        <a:lnSpc>
                          <a:spcPct val="100000"/>
                        </a:lnSpc>
                        <a:spcBef>
                          <a:spcPts val="295"/>
                        </a:spcBef>
                      </a:pPr>
                      <a:r>
                        <a:rPr sz="2400" b="1" dirty="0">
                          <a:latin typeface="Times New Roman"/>
                          <a:cs typeface="Times New Roman"/>
                        </a:rPr>
                        <a:t>-90</a:t>
                      </a:r>
                      <a:r>
                        <a:rPr sz="2400" dirty="0">
                          <a:latin typeface="Symbol"/>
                          <a:cs typeface="Symbol"/>
                        </a:rPr>
                        <a:t></a:t>
                      </a:r>
                      <a:r>
                        <a:rPr sz="2400" b="1" dirty="0">
                          <a:latin typeface="Times New Roman"/>
                          <a:cs typeface="Times New Roman"/>
                        </a:rPr>
                        <a:t>/</a:t>
                      </a:r>
                      <a:r>
                        <a:rPr sz="2400" b="1" spc="-65" dirty="0">
                          <a:latin typeface="Times New Roman"/>
                          <a:cs typeface="Times New Roman"/>
                        </a:rPr>
                        <a:t> </a:t>
                      </a:r>
                      <a:r>
                        <a:rPr sz="2400" b="1" dirty="0">
                          <a:latin typeface="Times New Roman"/>
                          <a:cs typeface="Times New Roman"/>
                        </a:rPr>
                        <a:t>dec</a:t>
                      </a:r>
                      <a:endParaRPr sz="24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8275">
                        <a:lnSpc>
                          <a:spcPct val="100000"/>
                        </a:lnSpc>
                        <a:spcBef>
                          <a:spcPts val="295"/>
                        </a:spcBef>
                      </a:pPr>
                      <a:r>
                        <a:rPr sz="2400" b="1" dirty="0">
                          <a:latin typeface="Times New Roman"/>
                          <a:cs typeface="Times New Roman"/>
                        </a:rPr>
                        <a:t>-45</a:t>
                      </a:r>
                      <a:r>
                        <a:rPr sz="2400" dirty="0">
                          <a:latin typeface="Symbol"/>
                          <a:cs typeface="Symbol"/>
                        </a:rPr>
                        <a:t></a:t>
                      </a:r>
                      <a:r>
                        <a:rPr sz="2400" b="1" dirty="0">
                          <a:latin typeface="Times New Roman"/>
                          <a:cs typeface="Times New Roman"/>
                        </a:rPr>
                        <a:t>/</a:t>
                      </a:r>
                      <a:r>
                        <a:rPr sz="2400" b="1" spc="-65" dirty="0">
                          <a:latin typeface="Times New Roman"/>
                          <a:cs typeface="Times New Roman"/>
                        </a:rPr>
                        <a:t> </a:t>
                      </a:r>
                      <a:r>
                        <a:rPr sz="2400" b="1" dirty="0">
                          <a:latin typeface="Times New Roman"/>
                          <a:cs typeface="Times New Roman"/>
                        </a:rPr>
                        <a:t>dec</a:t>
                      </a:r>
                      <a:endParaRPr sz="24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84"/>
                        </a:spcBef>
                      </a:pPr>
                      <a:r>
                        <a:rPr sz="2400" b="1" dirty="0">
                          <a:latin typeface="Times New Roman"/>
                          <a:cs typeface="Times New Roman"/>
                        </a:rPr>
                        <a:t>-</a:t>
                      </a:r>
                      <a:endParaRPr sz="2400" dirty="0">
                        <a:latin typeface="Times New Roman"/>
                        <a:cs typeface="Times New Roman"/>
                      </a:endParaRPr>
                    </a:p>
                  </a:txBody>
                  <a:tcPr marL="0" marR="0" marT="361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bl>
          </a:graphicData>
        </a:graphic>
      </p:graphicFrame>
      <p:pic>
        <p:nvPicPr>
          <p:cNvPr id="4" name="Picture 3">
            <a:extLst>
              <a:ext uri="{FF2B5EF4-FFF2-40B4-BE49-F238E27FC236}">
                <a16:creationId xmlns:a16="http://schemas.microsoft.com/office/drawing/2014/main" xmlns="" id="{3541D348-9A93-46D2-AD79-4AA95D526B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AA1AB5C2-143C-46A4-B4CB-F297FD81E351}"/>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124</a:t>
            </a:fld>
            <a:endParaRPr lang="en-IN"/>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0851" y="73645"/>
            <a:ext cx="2425065" cy="635000"/>
          </a:xfrm>
          <a:prstGeom prst="rect">
            <a:avLst/>
          </a:prstGeom>
        </p:spPr>
        <p:txBody>
          <a:bodyPr vert="horz" wrap="square" lIns="0" tIns="12065" rIns="0" bIns="0" rtlCol="0" anchor="b">
            <a:spAutoFit/>
          </a:bodyPr>
          <a:lstStyle/>
          <a:p>
            <a:pPr marL="12700">
              <a:lnSpc>
                <a:spcPct val="100000"/>
              </a:lnSpc>
              <a:spcBef>
                <a:spcPts val="95"/>
              </a:spcBef>
            </a:pPr>
            <a:r>
              <a:rPr sz="4000" spc="-5" dirty="0"/>
              <a:t>Phase</a:t>
            </a:r>
            <a:r>
              <a:rPr sz="4000" spc="-60" dirty="0"/>
              <a:t> </a:t>
            </a:r>
            <a:r>
              <a:rPr sz="4000" spc="-5" dirty="0"/>
              <a:t>plot</a:t>
            </a:r>
            <a:endParaRPr sz="4000" dirty="0"/>
          </a:p>
        </p:txBody>
      </p:sp>
      <p:sp>
        <p:nvSpPr>
          <p:cNvPr id="3" name="object 3"/>
          <p:cNvSpPr txBox="1"/>
          <p:nvPr/>
        </p:nvSpPr>
        <p:spPr>
          <a:xfrm>
            <a:off x="2441244" y="5665723"/>
            <a:ext cx="7254240" cy="391160"/>
          </a:xfrm>
          <a:prstGeom prst="rect">
            <a:avLst/>
          </a:prstGeom>
        </p:spPr>
        <p:txBody>
          <a:bodyPr vert="horz" wrap="square" lIns="0" tIns="12700" rIns="0" bIns="0" rtlCol="0">
            <a:spAutoFit/>
          </a:bodyPr>
          <a:lstStyle/>
          <a:p>
            <a:pPr marL="12700">
              <a:spcBef>
                <a:spcPts val="100"/>
              </a:spcBef>
            </a:pPr>
            <a:r>
              <a:rPr sz="2400" spc="-5" dirty="0">
                <a:latin typeface="Arial MT"/>
                <a:cs typeface="Arial MT"/>
              </a:rPr>
              <a:t>The</a:t>
            </a:r>
            <a:r>
              <a:rPr sz="2400" spc="-15" dirty="0">
                <a:latin typeface="Arial MT"/>
                <a:cs typeface="Arial MT"/>
              </a:rPr>
              <a:t> </a:t>
            </a:r>
            <a:r>
              <a:rPr sz="2400" dirty="0">
                <a:latin typeface="Arial MT"/>
                <a:cs typeface="Arial MT"/>
              </a:rPr>
              <a:t>system </a:t>
            </a:r>
            <a:r>
              <a:rPr sz="2400" spc="-5" dirty="0">
                <a:latin typeface="Arial MT"/>
                <a:cs typeface="Arial MT"/>
              </a:rPr>
              <a:t>has</a:t>
            </a:r>
            <a:r>
              <a:rPr sz="2400" dirty="0">
                <a:latin typeface="Arial MT"/>
                <a:cs typeface="Arial MT"/>
              </a:rPr>
              <a:t> </a:t>
            </a:r>
            <a:r>
              <a:rPr sz="2400" spc="-5" dirty="0">
                <a:latin typeface="Arial MT"/>
                <a:cs typeface="Arial MT"/>
              </a:rPr>
              <a:t>one</a:t>
            </a:r>
            <a:r>
              <a:rPr sz="2400" dirty="0">
                <a:latin typeface="Arial MT"/>
                <a:cs typeface="Arial MT"/>
              </a:rPr>
              <a:t> </a:t>
            </a:r>
            <a:r>
              <a:rPr sz="2400" spc="-5" dirty="0">
                <a:latin typeface="Arial MT"/>
                <a:cs typeface="Arial MT"/>
              </a:rPr>
              <a:t>zero</a:t>
            </a:r>
            <a:r>
              <a:rPr sz="2400" dirty="0">
                <a:latin typeface="Arial MT"/>
                <a:cs typeface="Arial MT"/>
              </a:rPr>
              <a:t> at </a:t>
            </a:r>
            <a:r>
              <a:rPr sz="2400" spc="-5" dirty="0">
                <a:latin typeface="Arial MT"/>
                <a:cs typeface="Arial MT"/>
              </a:rPr>
              <a:t>origin,</a:t>
            </a:r>
            <a:r>
              <a:rPr sz="2400" spc="15" dirty="0">
                <a:latin typeface="Arial MT"/>
                <a:cs typeface="Arial MT"/>
              </a:rPr>
              <a:t> </a:t>
            </a:r>
            <a:r>
              <a:rPr sz="2400" spc="-5" dirty="0">
                <a:latin typeface="Arial MT"/>
                <a:cs typeface="Arial MT"/>
              </a:rPr>
              <a:t>plot</a:t>
            </a:r>
            <a:r>
              <a:rPr sz="2400" spc="5" dirty="0">
                <a:latin typeface="Arial MT"/>
                <a:cs typeface="Arial MT"/>
              </a:rPr>
              <a:t> </a:t>
            </a:r>
            <a:r>
              <a:rPr sz="2400" dirty="0">
                <a:latin typeface="Arial MT"/>
                <a:cs typeface="Arial MT"/>
              </a:rPr>
              <a:t>starts</a:t>
            </a:r>
            <a:r>
              <a:rPr sz="2400" spc="-15" dirty="0">
                <a:latin typeface="Arial MT"/>
                <a:cs typeface="Arial MT"/>
              </a:rPr>
              <a:t> </a:t>
            </a:r>
            <a:r>
              <a:rPr sz="2400" dirty="0">
                <a:latin typeface="Arial MT"/>
                <a:cs typeface="Arial MT"/>
              </a:rPr>
              <a:t>at +90</a:t>
            </a:r>
            <a:r>
              <a:rPr sz="2400" dirty="0">
                <a:latin typeface="Symbol"/>
                <a:cs typeface="Symbol"/>
              </a:rPr>
              <a:t></a:t>
            </a:r>
            <a:r>
              <a:rPr sz="2400" dirty="0">
                <a:latin typeface="Arial MT"/>
                <a:cs typeface="Arial MT"/>
              </a:rPr>
              <a:t>.</a:t>
            </a:r>
          </a:p>
        </p:txBody>
      </p:sp>
      <p:grpSp>
        <p:nvGrpSpPr>
          <p:cNvPr id="4" name="object 4"/>
          <p:cNvGrpSpPr/>
          <p:nvPr/>
        </p:nvGrpSpPr>
        <p:grpSpPr>
          <a:xfrm>
            <a:off x="2228569" y="835284"/>
            <a:ext cx="7789545" cy="4379595"/>
            <a:chOff x="704568" y="835283"/>
            <a:chExt cx="7789545" cy="4379595"/>
          </a:xfrm>
        </p:grpSpPr>
        <p:sp>
          <p:nvSpPr>
            <p:cNvPr id="5" name="object 5"/>
            <p:cNvSpPr/>
            <p:nvPr/>
          </p:nvSpPr>
          <p:spPr>
            <a:xfrm>
              <a:off x="713775" y="844491"/>
              <a:ext cx="7771130" cy="4361180"/>
            </a:xfrm>
            <a:custGeom>
              <a:avLst/>
              <a:gdLst/>
              <a:ahLst/>
              <a:cxnLst/>
              <a:rect l="l" t="t" r="r" b="b"/>
              <a:pathLst>
                <a:path w="7771130" h="4361180">
                  <a:moveTo>
                    <a:pt x="0" y="4361114"/>
                  </a:moveTo>
                  <a:lnTo>
                    <a:pt x="7770938" y="4361114"/>
                  </a:lnTo>
                  <a:lnTo>
                    <a:pt x="7770938" y="0"/>
                  </a:lnTo>
                  <a:lnTo>
                    <a:pt x="0" y="0"/>
                  </a:lnTo>
                  <a:lnTo>
                    <a:pt x="0" y="4361114"/>
                  </a:lnTo>
                  <a:close/>
                </a:path>
              </a:pathLst>
            </a:custGeom>
            <a:ln w="17461">
              <a:solidFill>
                <a:srgbClr val="000000"/>
              </a:solidFill>
            </a:ln>
          </p:spPr>
          <p:txBody>
            <a:bodyPr wrap="square" lIns="0" tIns="0" rIns="0" bIns="0" rtlCol="0"/>
            <a:lstStyle/>
            <a:p>
              <a:endParaRPr/>
            </a:p>
          </p:txBody>
        </p:sp>
        <p:sp>
          <p:nvSpPr>
            <p:cNvPr id="6" name="object 6"/>
            <p:cNvSpPr/>
            <p:nvPr/>
          </p:nvSpPr>
          <p:spPr>
            <a:xfrm>
              <a:off x="2207652" y="2168918"/>
              <a:ext cx="6079490" cy="2304415"/>
            </a:xfrm>
            <a:custGeom>
              <a:avLst/>
              <a:gdLst/>
              <a:ahLst/>
              <a:cxnLst/>
              <a:rect l="l" t="t" r="r" b="b"/>
              <a:pathLst>
                <a:path w="6079490" h="2304415">
                  <a:moveTo>
                    <a:pt x="0" y="2304186"/>
                  </a:moveTo>
                  <a:lnTo>
                    <a:pt x="6078988" y="2304186"/>
                  </a:lnTo>
                </a:path>
                <a:path w="6079490" h="2304415">
                  <a:moveTo>
                    <a:pt x="0" y="1975107"/>
                  </a:moveTo>
                  <a:lnTo>
                    <a:pt x="6078988" y="1975107"/>
                  </a:lnTo>
                </a:path>
                <a:path w="6079490" h="2304415">
                  <a:moveTo>
                    <a:pt x="0" y="1646028"/>
                  </a:moveTo>
                  <a:lnTo>
                    <a:pt x="6078988" y="1646028"/>
                  </a:lnTo>
                </a:path>
                <a:path w="6079490" h="2304415">
                  <a:moveTo>
                    <a:pt x="0" y="1316949"/>
                  </a:moveTo>
                  <a:lnTo>
                    <a:pt x="6078988" y="1316949"/>
                  </a:lnTo>
                </a:path>
                <a:path w="6079490" h="2304415">
                  <a:moveTo>
                    <a:pt x="0" y="658813"/>
                  </a:moveTo>
                  <a:lnTo>
                    <a:pt x="6078988" y="658813"/>
                  </a:lnTo>
                </a:path>
                <a:path w="6079490" h="2304415">
                  <a:moveTo>
                    <a:pt x="0" y="329078"/>
                  </a:moveTo>
                  <a:lnTo>
                    <a:pt x="6078988" y="329078"/>
                  </a:lnTo>
                </a:path>
                <a:path w="6079490" h="2304415">
                  <a:moveTo>
                    <a:pt x="0" y="0"/>
                  </a:moveTo>
                  <a:lnTo>
                    <a:pt x="6078988" y="0"/>
                  </a:lnTo>
                </a:path>
              </a:pathLst>
            </a:custGeom>
            <a:ln w="18617">
              <a:solidFill>
                <a:srgbClr val="000000"/>
              </a:solidFill>
            </a:ln>
          </p:spPr>
          <p:txBody>
            <a:bodyPr wrap="square" lIns="0" tIns="0" rIns="0" bIns="0" rtlCol="0"/>
            <a:lstStyle/>
            <a:p>
              <a:endParaRPr/>
            </a:p>
          </p:txBody>
        </p:sp>
        <p:sp>
          <p:nvSpPr>
            <p:cNvPr id="7" name="object 7"/>
            <p:cNvSpPr/>
            <p:nvPr/>
          </p:nvSpPr>
          <p:spPr>
            <a:xfrm>
              <a:off x="2207652" y="1831640"/>
              <a:ext cx="6079490" cy="16510"/>
            </a:xfrm>
            <a:custGeom>
              <a:avLst/>
              <a:gdLst/>
              <a:ahLst/>
              <a:cxnLst/>
              <a:rect l="l" t="t" r="r" b="b"/>
              <a:pathLst>
                <a:path w="6079490" h="16510">
                  <a:moveTo>
                    <a:pt x="0" y="16399"/>
                  </a:moveTo>
                  <a:lnTo>
                    <a:pt x="6078988" y="16399"/>
                  </a:lnTo>
                  <a:lnTo>
                    <a:pt x="6078988" y="0"/>
                  </a:lnTo>
                  <a:lnTo>
                    <a:pt x="0" y="0"/>
                  </a:lnTo>
                  <a:lnTo>
                    <a:pt x="0" y="16399"/>
                  </a:lnTo>
                  <a:close/>
                </a:path>
              </a:pathLst>
            </a:custGeom>
            <a:solidFill>
              <a:srgbClr val="000000"/>
            </a:solidFill>
          </p:spPr>
          <p:txBody>
            <a:bodyPr wrap="square" lIns="0" tIns="0" rIns="0" bIns="0" rtlCol="0"/>
            <a:lstStyle/>
            <a:p>
              <a:endParaRPr/>
            </a:p>
          </p:txBody>
        </p:sp>
        <p:sp>
          <p:nvSpPr>
            <p:cNvPr id="8" name="object 8"/>
            <p:cNvSpPr/>
            <p:nvPr/>
          </p:nvSpPr>
          <p:spPr>
            <a:xfrm>
              <a:off x="2207652" y="1831640"/>
              <a:ext cx="6079490" cy="16510"/>
            </a:xfrm>
            <a:custGeom>
              <a:avLst/>
              <a:gdLst/>
              <a:ahLst/>
              <a:cxnLst/>
              <a:rect l="l" t="t" r="r" b="b"/>
              <a:pathLst>
                <a:path w="6079490" h="16510">
                  <a:moveTo>
                    <a:pt x="0" y="16399"/>
                  </a:moveTo>
                  <a:lnTo>
                    <a:pt x="6078988" y="16399"/>
                  </a:lnTo>
                  <a:lnTo>
                    <a:pt x="6078988" y="0"/>
                  </a:lnTo>
                  <a:lnTo>
                    <a:pt x="0" y="0"/>
                  </a:lnTo>
                  <a:lnTo>
                    <a:pt x="0" y="16399"/>
                  </a:lnTo>
                  <a:close/>
                </a:path>
              </a:pathLst>
            </a:custGeom>
            <a:solidFill>
              <a:srgbClr val="808080"/>
            </a:solidFill>
          </p:spPr>
          <p:txBody>
            <a:bodyPr wrap="square" lIns="0" tIns="0" rIns="0" bIns="0" rtlCol="0"/>
            <a:lstStyle/>
            <a:p>
              <a:endParaRPr/>
            </a:p>
          </p:txBody>
        </p:sp>
        <p:sp>
          <p:nvSpPr>
            <p:cNvPr id="9" name="object 9"/>
            <p:cNvSpPr/>
            <p:nvPr/>
          </p:nvSpPr>
          <p:spPr>
            <a:xfrm>
              <a:off x="2207652" y="1839839"/>
              <a:ext cx="6100445" cy="2633345"/>
            </a:xfrm>
            <a:custGeom>
              <a:avLst/>
              <a:gdLst/>
              <a:ahLst/>
              <a:cxnLst/>
              <a:rect l="l" t="t" r="r" b="b"/>
              <a:pathLst>
                <a:path w="6100445" h="2633345">
                  <a:moveTo>
                    <a:pt x="6099823" y="0"/>
                  </a:moveTo>
                  <a:lnTo>
                    <a:pt x="6099823" y="2616865"/>
                  </a:lnTo>
                </a:path>
                <a:path w="6100445" h="2633345">
                  <a:moveTo>
                    <a:pt x="6099823" y="2633264"/>
                  </a:moveTo>
                  <a:lnTo>
                    <a:pt x="20835" y="2633264"/>
                  </a:lnTo>
                </a:path>
                <a:path w="6100445" h="2633345">
                  <a:moveTo>
                    <a:pt x="0" y="2633264"/>
                  </a:moveTo>
                  <a:lnTo>
                    <a:pt x="0" y="16399"/>
                  </a:lnTo>
                </a:path>
              </a:pathLst>
            </a:custGeom>
            <a:ln w="18617">
              <a:solidFill>
                <a:srgbClr val="808080"/>
              </a:solidFill>
            </a:ln>
          </p:spPr>
          <p:txBody>
            <a:bodyPr wrap="square" lIns="0" tIns="0" rIns="0" bIns="0" rtlCol="0"/>
            <a:lstStyle/>
            <a:p>
              <a:endParaRPr/>
            </a:p>
          </p:txBody>
        </p:sp>
        <p:sp>
          <p:nvSpPr>
            <p:cNvPr id="10" name="object 10"/>
            <p:cNvSpPr/>
            <p:nvPr/>
          </p:nvSpPr>
          <p:spPr>
            <a:xfrm>
              <a:off x="2124312" y="1839839"/>
              <a:ext cx="6183630" cy="2633345"/>
            </a:xfrm>
            <a:custGeom>
              <a:avLst/>
              <a:gdLst/>
              <a:ahLst/>
              <a:cxnLst/>
              <a:rect l="l" t="t" r="r" b="b"/>
              <a:pathLst>
                <a:path w="6183630" h="2633345">
                  <a:moveTo>
                    <a:pt x="83340" y="0"/>
                  </a:moveTo>
                  <a:lnTo>
                    <a:pt x="83340" y="2616865"/>
                  </a:lnTo>
                </a:path>
                <a:path w="6183630" h="2633345">
                  <a:moveTo>
                    <a:pt x="0" y="2633264"/>
                  </a:moveTo>
                  <a:lnTo>
                    <a:pt x="62505" y="2633264"/>
                  </a:lnTo>
                </a:path>
                <a:path w="6183630" h="2633345">
                  <a:moveTo>
                    <a:pt x="0" y="2304186"/>
                  </a:moveTo>
                  <a:lnTo>
                    <a:pt x="62505" y="2304186"/>
                  </a:lnTo>
                </a:path>
                <a:path w="6183630" h="2633345">
                  <a:moveTo>
                    <a:pt x="0" y="1975107"/>
                  </a:moveTo>
                  <a:lnTo>
                    <a:pt x="62505" y="1975107"/>
                  </a:lnTo>
                </a:path>
                <a:path w="6183630" h="2633345">
                  <a:moveTo>
                    <a:pt x="0" y="1646028"/>
                  </a:moveTo>
                  <a:lnTo>
                    <a:pt x="62505" y="1646028"/>
                  </a:lnTo>
                </a:path>
                <a:path w="6183630" h="2633345">
                  <a:moveTo>
                    <a:pt x="0" y="1316949"/>
                  </a:moveTo>
                  <a:lnTo>
                    <a:pt x="62505" y="1316949"/>
                  </a:lnTo>
                </a:path>
                <a:path w="6183630" h="2633345">
                  <a:moveTo>
                    <a:pt x="0" y="987892"/>
                  </a:moveTo>
                  <a:lnTo>
                    <a:pt x="62505" y="987892"/>
                  </a:lnTo>
                </a:path>
                <a:path w="6183630" h="2633345">
                  <a:moveTo>
                    <a:pt x="0" y="658157"/>
                  </a:moveTo>
                  <a:lnTo>
                    <a:pt x="62505" y="658157"/>
                  </a:lnTo>
                </a:path>
                <a:path w="6183630" h="2633345">
                  <a:moveTo>
                    <a:pt x="0" y="329078"/>
                  </a:moveTo>
                  <a:lnTo>
                    <a:pt x="62505" y="329078"/>
                  </a:lnTo>
                </a:path>
                <a:path w="6183630" h="2633345">
                  <a:moveTo>
                    <a:pt x="0" y="0"/>
                  </a:moveTo>
                  <a:lnTo>
                    <a:pt x="62505" y="0"/>
                  </a:lnTo>
                </a:path>
                <a:path w="6183630" h="2633345">
                  <a:moveTo>
                    <a:pt x="83340" y="1316949"/>
                  </a:moveTo>
                  <a:lnTo>
                    <a:pt x="6162329" y="1316949"/>
                  </a:lnTo>
                </a:path>
                <a:path w="6183630" h="2633345">
                  <a:moveTo>
                    <a:pt x="83340" y="1382546"/>
                  </a:moveTo>
                  <a:lnTo>
                    <a:pt x="83340" y="1333348"/>
                  </a:lnTo>
                </a:path>
                <a:path w="6183630" h="2633345">
                  <a:moveTo>
                    <a:pt x="1107038" y="1382546"/>
                  </a:moveTo>
                  <a:lnTo>
                    <a:pt x="1107038" y="1333348"/>
                  </a:lnTo>
                </a:path>
                <a:path w="6183630" h="2633345">
                  <a:moveTo>
                    <a:pt x="2109207" y="1382546"/>
                  </a:moveTo>
                  <a:lnTo>
                    <a:pt x="2109207" y="1333348"/>
                  </a:lnTo>
                </a:path>
                <a:path w="6183630" h="2633345">
                  <a:moveTo>
                    <a:pt x="3132905" y="1382546"/>
                  </a:moveTo>
                  <a:lnTo>
                    <a:pt x="3132905" y="1333348"/>
                  </a:lnTo>
                </a:path>
                <a:path w="6183630" h="2633345">
                  <a:moveTo>
                    <a:pt x="4156603" y="1382546"/>
                  </a:moveTo>
                  <a:lnTo>
                    <a:pt x="4156603" y="1333348"/>
                  </a:lnTo>
                </a:path>
                <a:path w="6183630" h="2633345">
                  <a:moveTo>
                    <a:pt x="5159466" y="1382546"/>
                  </a:moveTo>
                  <a:lnTo>
                    <a:pt x="5159466" y="1333348"/>
                  </a:lnTo>
                </a:path>
                <a:path w="6183630" h="2633345">
                  <a:moveTo>
                    <a:pt x="6183164" y="1382546"/>
                  </a:moveTo>
                  <a:lnTo>
                    <a:pt x="6183164" y="1333348"/>
                  </a:lnTo>
                </a:path>
              </a:pathLst>
            </a:custGeom>
            <a:ln w="18617">
              <a:solidFill>
                <a:srgbClr val="000000"/>
              </a:solidFill>
            </a:ln>
          </p:spPr>
          <p:txBody>
            <a:bodyPr wrap="square" lIns="0" tIns="0" rIns="0" bIns="0" rtlCol="0"/>
            <a:lstStyle/>
            <a:p>
              <a:endParaRPr/>
            </a:p>
          </p:txBody>
        </p:sp>
        <p:sp>
          <p:nvSpPr>
            <p:cNvPr id="11" name="object 11"/>
            <p:cNvSpPr/>
            <p:nvPr/>
          </p:nvSpPr>
          <p:spPr>
            <a:xfrm>
              <a:off x="2709084" y="2489797"/>
              <a:ext cx="1003300" cy="16510"/>
            </a:xfrm>
            <a:custGeom>
              <a:avLst/>
              <a:gdLst/>
              <a:ahLst/>
              <a:cxnLst/>
              <a:rect l="l" t="t" r="r" b="b"/>
              <a:pathLst>
                <a:path w="1003300" h="16510">
                  <a:moveTo>
                    <a:pt x="0" y="16399"/>
                  </a:moveTo>
                  <a:lnTo>
                    <a:pt x="1003001" y="16399"/>
                  </a:lnTo>
                  <a:lnTo>
                    <a:pt x="1003001" y="0"/>
                  </a:lnTo>
                  <a:lnTo>
                    <a:pt x="0" y="0"/>
                  </a:lnTo>
                  <a:lnTo>
                    <a:pt x="0" y="16399"/>
                  </a:lnTo>
                  <a:close/>
                </a:path>
              </a:pathLst>
            </a:custGeom>
            <a:solidFill>
              <a:srgbClr val="000080"/>
            </a:solidFill>
          </p:spPr>
          <p:txBody>
            <a:bodyPr wrap="square" lIns="0" tIns="0" rIns="0" bIns="0" rtlCol="0"/>
            <a:lstStyle/>
            <a:p>
              <a:endParaRPr/>
            </a:p>
          </p:txBody>
        </p:sp>
        <p:sp>
          <p:nvSpPr>
            <p:cNvPr id="12" name="object 12"/>
            <p:cNvSpPr/>
            <p:nvPr/>
          </p:nvSpPr>
          <p:spPr>
            <a:xfrm>
              <a:off x="3732920" y="2497997"/>
              <a:ext cx="3028950" cy="1316990"/>
            </a:xfrm>
            <a:custGeom>
              <a:avLst/>
              <a:gdLst/>
              <a:ahLst/>
              <a:cxnLst/>
              <a:rect l="l" t="t" r="r" b="b"/>
              <a:pathLst>
                <a:path w="3028950" h="1316989">
                  <a:moveTo>
                    <a:pt x="0" y="0"/>
                  </a:moveTo>
                  <a:lnTo>
                    <a:pt x="1002029" y="329734"/>
                  </a:lnTo>
                </a:path>
                <a:path w="3028950" h="1316989">
                  <a:moveTo>
                    <a:pt x="1022864" y="329734"/>
                  </a:moveTo>
                  <a:lnTo>
                    <a:pt x="2004892" y="971471"/>
                  </a:lnTo>
                </a:path>
                <a:path w="3028950" h="1316989">
                  <a:moveTo>
                    <a:pt x="2025727" y="987870"/>
                  </a:moveTo>
                  <a:lnTo>
                    <a:pt x="3028590" y="1316949"/>
                  </a:lnTo>
                </a:path>
              </a:pathLst>
            </a:custGeom>
            <a:ln w="18617">
              <a:solidFill>
                <a:srgbClr val="000080"/>
              </a:solidFill>
            </a:ln>
          </p:spPr>
          <p:txBody>
            <a:bodyPr wrap="square" lIns="0" tIns="0" rIns="0" bIns="0" rtlCol="0"/>
            <a:lstStyle/>
            <a:p>
              <a:endParaRPr/>
            </a:p>
          </p:txBody>
        </p:sp>
        <p:sp>
          <p:nvSpPr>
            <p:cNvPr id="13" name="object 13"/>
            <p:cNvSpPr/>
            <p:nvPr/>
          </p:nvSpPr>
          <p:spPr>
            <a:xfrm>
              <a:off x="6782347" y="3806747"/>
              <a:ext cx="1003300" cy="16510"/>
            </a:xfrm>
            <a:custGeom>
              <a:avLst/>
              <a:gdLst/>
              <a:ahLst/>
              <a:cxnLst/>
              <a:rect l="l" t="t" r="r" b="b"/>
              <a:pathLst>
                <a:path w="1003300" h="16510">
                  <a:moveTo>
                    <a:pt x="0" y="16399"/>
                  </a:moveTo>
                  <a:lnTo>
                    <a:pt x="1002862" y="16399"/>
                  </a:lnTo>
                  <a:lnTo>
                    <a:pt x="1002862" y="0"/>
                  </a:lnTo>
                  <a:lnTo>
                    <a:pt x="0" y="0"/>
                  </a:lnTo>
                  <a:lnTo>
                    <a:pt x="0" y="16399"/>
                  </a:lnTo>
                  <a:close/>
                </a:path>
              </a:pathLst>
            </a:custGeom>
            <a:solidFill>
              <a:srgbClr val="000080"/>
            </a:solidFill>
          </p:spPr>
          <p:txBody>
            <a:bodyPr wrap="square" lIns="0" tIns="0" rIns="0" bIns="0" rtlCol="0"/>
            <a:lstStyle/>
            <a:p>
              <a:endParaRPr/>
            </a:p>
          </p:txBody>
        </p:sp>
        <p:sp>
          <p:nvSpPr>
            <p:cNvPr id="14" name="object 14"/>
            <p:cNvSpPr/>
            <p:nvPr/>
          </p:nvSpPr>
          <p:spPr>
            <a:xfrm>
              <a:off x="2709084" y="2489797"/>
              <a:ext cx="1003300" cy="16510"/>
            </a:xfrm>
            <a:custGeom>
              <a:avLst/>
              <a:gdLst/>
              <a:ahLst/>
              <a:cxnLst/>
              <a:rect l="l" t="t" r="r" b="b"/>
              <a:pathLst>
                <a:path w="1003300" h="16510">
                  <a:moveTo>
                    <a:pt x="0" y="16399"/>
                  </a:moveTo>
                  <a:lnTo>
                    <a:pt x="1003001" y="16399"/>
                  </a:lnTo>
                  <a:lnTo>
                    <a:pt x="1003001" y="0"/>
                  </a:lnTo>
                  <a:lnTo>
                    <a:pt x="0" y="0"/>
                  </a:lnTo>
                  <a:lnTo>
                    <a:pt x="0" y="16399"/>
                  </a:lnTo>
                  <a:close/>
                </a:path>
              </a:pathLst>
            </a:custGeom>
            <a:solidFill>
              <a:srgbClr val="FF00FF"/>
            </a:solidFill>
          </p:spPr>
          <p:txBody>
            <a:bodyPr wrap="square" lIns="0" tIns="0" rIns="0" bIns="0" rtlCol="0"/>
            <a:lstStyle/>
            <a:p>
              <a:endParaRPr/>
            </a:p>
          </p:txBody>
        </p:sp>
        <p:sp>
          <p:nvSpPr>
            <p:cNvPr id="15" name="object 15"/>
            <p:cNvSpPr/>
            <p:nvPr/>
          </p:nvSpPr>
          <p:spPr>
            <a:xfrm>
              <a:off x="3732920" y="2497997"/>
              <a:ext cx="3028950" cy="1316990"/>
            </a:xfrm>
            <a:custGeom>
              <a:avLst/>
              <a:gdLst/>
              <a:ahLst/>
              <a:cxnLst/>
              <a:rect l="l" t="t" r="r" b="b"/>
              <a:pathLst>
                <a:path w="3028950" h="1316989">
                  <a:moveTo>
                    <a:pt x="0" y="0"/>
                  </a:moveTo>
                  <a:lnTo>
                    <a:pt x="1002029" y="329734"/>
                  </a:lnTo>
                </a:path>
                <a:path w="3028950" h="1316989">
                  <a:moveTo>
                    <a:pt x="1022864" y="329734"/>
                  </a:moveTo>
                  <a:lnTo>
                    <a:pt x="2004892" y="971471"/>
                  </a:lnTo>
                </a:path>
                <a:path w="3028950" h="1316989">
                  <a:moveTo>
                    <a:pt x="2025727" y="987870"/>
                  </a:moveTo>
                  <a:lnTo>
                    <a:pt x="3028590" y="1316949"/>
                  </a:lnTo>
                </a:path>
              </a:pathLst>
            </a:custGeom>
            <a:ln w="18617">
              <a:solidFill>
                <a:srgbClr val="FF00FF"/>
              </a:solidFill>
            </a:ln>
          </p:spPr>
          <p:txBody>
            <a:bodyPr wrap="square" lIns="0" tIns="0" rIns="0" bIns="0" rtlCol="0"/>
            <a:lstStyle/>
            <a:p>
              <a:endParaRPr/>
            </a:p>
          </p:txBody>
        </p:sp>
        <p:sp>
          <p:nvSpPr>
            <p:cNvPr id="16" name="object 16"/>
            <p:cNvSpPr/>
            <p:nvPr/>
          </p:nvSpPr>
          <p:spPr>
            <a:xfrm>
              <a:off x="6782347" y="3806747"/>
              <a:ext cx="1003300" cy="16510"/>
            </a:xfrm>
            <a:custGeom>
              <a:avLst/>
              <a:gdLst/>
              <a:ahLst/>
              <a:cxnLst/>
              <a:rect l="l" t="t" r="r" b="b"/>
              <a:pathLst>
                <a:path w="1003300" h="16510">
                  <a:moveTo>
                    <a:pt x="0" y="16399"/>
                  </a:moveTo>
                  <a:lnTo>
                    <a:pt x="1002862" y="16399"/>
                  </a:lnTo>
                  <a:lnTo>
                    <a:pt x="1002862" y="0"/>
                  </a:lnTo>
                  <a:lnTo>
                    <a:pt x="0" y="0"/>
                  </a:lnTo>
                  <a:lnTo>
                    <a:pt x="0" y="16399"/>
                  </a:lnTo>
                  <a:close/>
                </a:path>
              </a:pathLst>
            </a:custGeom>
            <a:solidFill>
              <a:srgbClr val="FF00FF"/>
            </a:solidFill>
          </p:spPr>
          <p:txBody>
            <a:bodyPr wrap="square" lIns="0" tIns="0" rIns="0" bIns="0" rtlCol="0"/>
            <a:lstStyle/>
            <a:p>
              <a:endParaRPr/>
            </a:p>
          </p:txBody>
        </p:sp>
        <p:sp>
          <p:nvSpPr>
            <p:cNvPr id="17" name="object 17"/>
            <p:cNvSpPr/>
            <p:nvPr/>
          </p:nvSpPr>
          <p:spPr>
            <a:xfrm>
              <a:off x="2646578" y="2448799"/>
              <a:ext cx="125095" cy="99060"/>
            </a:xfrm>
            <a:custGeom>
              <a:avLst/>
              <a:gdLst/>
              <a:ahLst/>
              <a:cxnLst/>
              <a:rect l="l" t="t" r="r" b="b"/>
              <a:pathLst>
                <a:path w="125094" h="99060">
                  <a:moveTo>
                    <a:pt x="62505" y="0"/>
                  </a:moveTo>
                  <a:lnTo>
                    <a:pt x="0" y="49197"/>
                  </a:lnTo>
                  <a:lnTo>
                    <a:pt x="62505" y="99051"/>
                  </a:lnTo>
                  <a:lnTo>
                    <a:pt x="125010" y="49197"/>
                  </a:lnTo>
                  <a:lnTo>
                    <a:pt x="62505" y="0"/>
                  </a:lnTo>
                  <a:close/>
                </a:path>
              </a:pathLst>
            </a:custGeom>
            <a:solidFill>
              <a:srgbClr val="000080"/>
            </a:solidFill>
          </p:spPr>
          <p:txBody>
            <a:bodyPr wrap="square" lIns="0" tIns="0" rIns="0" bIns="0" rtlCol="0"/>
            <a:lstStyle/>
            <a:p>
              <a:endParaRPr/>
            </a:p>
          </p:txBody>
        </p:sp>
        <p:sp>
          <p:nvSpPr>
            <p:cNvPr id="18" name="object 18"/>
            <p:cNvSpPr/>
            <p:nvPr/>
          </p:nvSpPr>
          <p:spPr>
            <a:xfrm>
              <a:off x="2646578" y="2448799"/>
              <a:ext cx="125095" cy="99060"/>
            </a:xfrm>
            <a:custGeom>
              <a:avLst/>
              <a:gdLst/>
              <a:ahLst/>
              <a:cxnLst/>
              <a:rect l="l" t="t" r="r" b="b"/>
              <a:pathLst>
                <a:path w="125094" h="99060">
                  <a:moveTo>
                    <a:pt x="62505" y="0"/>
                  </a:moveTo>
                  <a:lnTo>
                    <a:pt x="125010" y="49197"/>
                  </a:lnTo>
                  <a:lnTo>
                    <a:pt x="62505" y="99051"/>
                  </a:lnTo>
                  <a:lnTo>
                    <a:pt x="0" y="49197"/>
                  </a:lnTo>
                  <a:lnTo>
                    <a:pt x="62505" y="0"/>
                  </a:lnTo>
                  <a:close/>
                </a:path>
              </a:pathLst>
            </a:custGeom>
            <a:ln w="18110">
              <a:solidFill>
                <a:srgbClr val="000080"/>
              </a:solidFill>
            </a:ln>
          </p:spPr>
          <p:txBody>
            <a:bodyPr wrap="square" lIns="0" tIns="0" rIns="0" bIns="0" rtlCol="0"/>
            <a:lstStyle/>
            <a:p>
              <a:endParaRPr/>
            </a:p>
          </p:txBody>
        </p:sp>
        <p:sp>
          <p:nvSpPr>
            <p:cNvPr id="19" name="object 19"/>
            <p:cNvSpPr/>
            <p:nvPr/>
          </p:nvSpPr>
          <p:spPr>
            <a:xfrm>
              <a:off x="3669582" y="2448799"/>
              <a:ext cx="126364" cy="99060"/>
            </a:xfrm>
            <a:custGeom>
              <a:avLst/>
              <a:gdLst/>
              <a:ahLst/>
              <a:cxnLst/>
              <a:rect l="l" t="t" r="r" b="b"/>
              <a:pathLst>
                <a:path w="126364" h="99060">
                  <a:moveTo>
                    <a:pt x="63338" y="0"/>
                  </a:moveTo>
                  <a:lnTo>
                    <a:pt x="0" y="49197"/>
                  </a:lnTo>
                  <a:lnTo>
                    <a:pt x="63338" y="99051"/>
                  </a:lnTo>
                  <a:lnTo>
                    <a:pt x="125844" y="49197"/>
                  </a:lnTo>
                  <a:lnTo>
                    <a:pt x="63338" y="0"/>
                  </a:lnTo>
                  <a:close/>
                </a:path>
              </a:pathLst>
            </a:custGeom>
            <a:solidFill>
              <a:srgbClr val="000080"/>
            </a:solidFill>
          </p:spPr>
          <p:txBody>
            <a:bodyPr wrap="square" lIns="0" tIns="0" rIns="0" bIns="0" rtlCol="0"/>
            <a:lstStyle/>
            <a:p>
              <a:endParaRPr/>
            </a:p>
          </p:txBody>
        </p:sp>
        <p:sp>
          <p:nvSpPr>
            <p:cNvPr id="20" name="object 20"/>
            <p:cNvSpPr/>
            <p:nvPr/>
          </p:nvSpPr>
          <p:spPr>
            <a:xfrm>
              <a:off x="3669582" y="2448799"/>
              <a:ext cx="126364" cy="99060"/>
            </a:xfrm>
            <a:custGeom>
              <a:avLst/>
              <a:gdLst/>
              <a:ahLst/>
              <a:cxnLst/>
              <a:rect l="l" t="t" r="r" b="b"/>
              <a:pathLst>
                <a:path w="126364" h="99060">
                  <a:moveTo>
                    <a:pt x="63338" y="0"/>
                  </a:moveTo>
                  <a:lnTo>
                    <a:pt x="125844" y="49197"/>
                  </a:lnTo>
                  <a:lnTo>
                    <a:pt x="63338" y="99051"/>
                  </a:lnTo>
                  <a:lnTo>
                    <a:pt x="0" y="49197"/>
                  </a:lnTo>
                  <a:lnTo>
                    <a:pt x="63338" y="0"/>
                  </a:lnTo>
                  <a:close/>
                </a:path>
              </a:pathLst>
            </a:custGeom>
            <a:ln w="18096">
              <a:solidFill>
                <a:srgbClr val="000080"/>
              </a:solidFill>
            </a:ln>
          </p:spPr>
          <p:txBody>
            <a:bodyPr wrap="square" lIns="0" tIns="0" rIns="0" bIns="0" rtlCol="0"/>
            <a:lstStyle/>
            <a:p>
              <a:endParaRPr/>
            </a:p>
          </p:txBody>
        </p:sp>
        <p:sp>
          <p:nvSpPr>
            <p:cNvPr id="21" name="object 21"/>
            <p:cNvSpPr/>
            <p:nvPr/>
          </p:nvSpPr>
          <p:spPr>
            <a:xfrm>
              <a:off x="4693280" y="2777878"/>
              <a:ext cx="126364" cy="99060"/>
            </a:xfrm>
            <a:custGeom>
              <a:avLst/>
              <a:gdLst/>
              <a:ahLst/>
              <a:cxnLst/>
              <a:rect l="l" t="t" r="r" b="b"/>
              <a:pathLst>
                <a:path w="126364" h="99060">
                  <a:moveTo>
                    <a:pt x="62505" y="0"/>
                  </a:moveTo>
                  <a:lnTo>
                    <a:pt x="0" y="49853"/>
                  </a:lnTo>
                  <a:lnTo>
                    <a:pt x="62505" y="99051"/>
                  </a:lnTo>
                  <a:lnTo>
                    <a:pt x="125844" y="49853"/>
                  </a:lnTo>
                  <a:lnTo>
                    <a:pt x="62505" y="0"/>
                  </a:lnTo>
                  <a:close/>
                </a:path>
              </a:pathLst>
            </a:custGeom>
            <a:solidFill>
              <a:srgbClr val="000080"/>
            </a:solidFill>
          </p:spPr>
          <p:txBody>
            <a:bodyPr wrap="square" lIns="0" tIns="0" rIns="0" bIns="0" rtlCol="0"/>
            <a:lstStyle/>
            <a:p>
              <a:endParaRPr/>
            </a:p>
          </p:txBody>
        </p:sp>
        <p:sp>
          <p:nvSpPr>
            <p:cNvPr id="22" name="object 22"/>
            <p:cNvSpPr/>
            <p:nvPr/>
          </p:nvSpPr>
          <p:spPr>
            <a:xfrm>
              <a:off x="4693280" y="2777878"/>
              <a:ext cx="126364" cy="99060"/>
            </a:xfrm>
            <a:custGeom>
              <a:avLst/>
              <a:gdLst/>
              <a:ahLst/>
              <a:cxnLst/>
              <a:rect l="l" t="t" r="r" b="b"/>
              <a:pathLst>
                <a:path w="126364" h="99060">
                  <a:moveTo>
                    <a:pt x="62505" y="0"/>
                  </a:moveTo>
                  <a:lnTo>
                    <a:pt x="125844" y="49853"/>
                  </a:lnTo>
                  <a:lnTo>
                    <a:pt x="62505" y="99051"/>
                  </a:lnTo>
                  <a:lnTo>
                    <a:pt x="0" y="49853"/>
                  </a:lnTo>
                  <a:lnTo>
                    <a:pt x="62505" y="0"/>
                  </a:lnTo>
                  <a:close/>
                </a:path>
              </a:pathLst>
            </a:custGeom>
            <a:ln w="18096">
              <a:solidFill>
                <a:srgbClr val="000080"/>
              </a:solidFill>
            </a:ln>
          </p:spPr>
          <p:txBody>
            <a:bodyPr wrap="square" lIns="0" tIns="0" rIns="0" bIns="0" rtlCol="0"/>
            <a:lstStyle/>
            <a:p>
              <a:endParaRPr/>
            </a:p>
          </p:txBody>
        </p:sp>
        <p:sp>
          <p:nvSpPr>
            <p:cNvPr id="23" name="object 23"/>
            <p:cNvSpPr/>
            <p:nvPr/>
          </p:nvSpPr>
          <p:spPr>
            <a:xfrm>
              <a:off x="5696143" y="3436670"/>
              <a:ext cx="125095" cy="98425"/>
            </a:xfrm>
            <a:custGeom>
              <a:avLst/>
              <a:gdLst/>
              <a:ahLst/>
              <a:cxnLst/>
              <a:rect l="l" t="t" r="r" b="b"/>
              <a:pathLst>
                <a:path w="125095" h="98425">
                  <a:moveTo>
                    <a:pt x="62505" y="0"/>
                  </a:moveTo>
                  <a:lnTo>
                    <a:pt x="0" y="49197"/>
                  </a:lnTo>
                  <a:lnTo>
                    <a:pt x="62505" y="98395"/>
                  </a:lnTo>
                  <a:lnTo>
                    <a:pt x="125010" y="49197"/>
                  </a:lnTo>
                  <a:lnTo>
                    <a:pt x="62505" y="0"/>
                  </a:lnTo>
                  <a:close/>
                </a:path>
              </a:pathLst>
            </a:custGeom>
            <a:solidFill>
              <a:srgbClr val="000080"/>
            </a:solidFill>
          </p:spPr>
          <p:txBody>
            <a:bodyPr wrap="square" lIns="0" tIns="0" rIns="0" bIns="0" rtlCol="0"/>
            <a:lstStyle/>
            <a:p>
              <a:endParaRPr/>
            </a:p>
          </p:txBody>
        </p:sp>
        <p:sp>
          <p:nvSpPr>
            <p:cNvPr id="24" name="object 24"/>
            <p:cNvSpPr/>
            <p:nvPr/>
          </p:nvSpPr>
          <p:spPr>
            <a:xfrm>
              <a:off x="5696143" y="3436670"/>
              <a:ext cx="125095" cy="98425"/>
            </a:xfrm>
            <a:custGeom>
              <a:avLst/>
              <a:gdLst/>
              <a:ahLst/>
              <a:cxnLst/>
              <a:rect l="l" t="t" r="r" b="b"/>
              <a:pathLst>
                <a:path w="125095" h="98425">
                  <a:moveTo>
                    <a:pt x="62505" y="0"/>
                  </a:moveTo>
                  <a:lnTo>
                    <a:pt x="125010" y="49197"/>
                  </a:lnTo>
                  <a:lnTo>
                    <a:pt x="62505" y="98395"/>
                  </a:lnTo>
                  <a:lnTo>
                    <a:pt x="0" y="49197"/>
                  </a:lnTo>
                  <a:lnTo>
                    <a:pt x="62505" y="0"/>
                  </a:lnTo>
                  <a:close/>
                </a:path>
              </a:pathLst>
            </a:custGeom>
            <a:ln w="18096">
              <a:solidFill>
                <a:srgbClr val="000080"/>
              </a:solidFill>
            </a:ln>
          </p:spPr>
          <p:txBody>
            <a:bodyPr wrap="square" lIns="0" tIns="0" rIns="0" bIns="0" rtlCol="0"/>
            <a:lstStyle/>
            <a:p>
              <a:endParaRPr/>
            </a:p>
          </p:txBody>
        </p:sp>
        <p:sp>
          <p:nvSpPr>
            <p:cNvPr id="25" name="object 25"/>
            <p:cNvSpPr/>
            <p:nvPr/>
          </p:nvSpPr>
          <p:spPr>
            <a:xfrm>
              <a:off x="6719841" y="3765749"/>
              <a:ext cx="125095" cy="98425"/>
            </a:xfrm>
            <a:custGeom>
              <a:avLst/>
              <a:gdLst/>
              <a:ahLst/>
              <a:cxnLst/>
              <a:rect l="l" t="t" r="r" b="b"/>
              <a:pathLst>
                <a:path w="125095" h="98425">
                  <a:moveTo>
                    <a:pt x="62505" y="0"/>
                  </a:moveTo>
                  <a:lnTo>
                    <a:pt x="0" y="49197"/>
                  </a:lnTo>
                  <a:lnTo>
                    <a:pt x="62505" y="98395"/>
                  </a:lnTo>
                  <a:lnTo>
                    <a:pt x="125010" y="49197"/>
                  </a:lnTo>
                  <a:lnTo>
                    <a:pt x="62505" y="0"/>
                  </a:lnTo>
                  <a:close/>
                </a:path>
              </a:pathLst>
            </a:custGeom>
            <a:solidFill>
              <a:srgbClr val="000080"/>
            </a:solidFill>
          </p:spPr>
          <p:txBody>
            <a:bodyPr wrap="square" lIns="0" tIns="0" rIns="0" bIns="0" rtlCol="0"/>
            <a:lstStyle/>
            <a:p>
              <a:endParaRPr/>
            </a:p>
          </p:txBody>
        </p:sp>
        <p:sp>
          <p:nvSpPr>
            <p:cNvPr id="26" name="object 26"/>
            <p:cNvSpPr/>
            <p:nvPr/>
          </p:nvSpPr>
          <p:spPr>
            <a:xfrm>
              <a:off x="6719841" y="3765749"/>
              <a:ext cx="125095" cy="98425"/>
            </a:xfrm>
            <a:custGeom>
              <a:avLst/>
              <a:gdLst/>
              <a:ahLst/>
              <a:cxnLst/>
              <a:rect l="l" t="t" r="r" b="b"/>
              <a:pathLst>
                <a:path w="125095" h="98425">
                  <a:moveTo>
                    <a:pt x="62505" y="0"/>
                  </a:moveTo>
                  <a:lnTo>
                    <a:pt x="125010" y="49197"/>
                  </a:lnTo>
                  <a:lnTo>
                    <a:pt x="62505" y="98395"/>
                  </a:lnTo>
                  <a:lnTo>
                    <a:pt x="0" y="49197"/>
                  </a:lnTo>
                  <a:lnTo>
                    <a:pt x="62505" y="0"/>
                  </a:lnTo>
                  <a:close/>
                </a:path>
              </a:pathLst>
            </a:custGeom>
            <a:ln w="18096">
              <a:solidFill>
                <a:srgbClr val="000080"/>
              </a:solidFill>
            </a:ln>
          </p:spPr>
          <p:txBody>
            <a:bodyPr wrap="square" lIns="0" tIns="0" rIns="0" bIns="0" rtlCol="0"/>
            <a:lstStyle/>
            <a:p>
              <a:endParaRPr/>
            </a:p>
          </p:txBody>
        </p:sp>
        <p:sp>
          <p:nvSpPr>
            <p:cNvPr id="27" name="object 27"/>
            <p:cNvSpPr/>
            <p:nvPr/>
          </p:nvSpPr>
          <p:spPr>
            <a:xfrm>
              <a:off x="7742705" y="3765749"/>
              <a:ext cx="126364" cy="98425"/>
            </a:xfrm>
            <a:custGeom>
              <a:avLst/>
              <a:gdLst/>
              <a:ahLst/>
              <a:cxnLst/>
              <a:rect l="l" t="t" r="r" b="b"/>
              <a:pathLst>
                <a:path w="126365" h="98425">
                  <a:moveTo>
                    <a:pt x="63338" y="0"/>
                  </a:moveTo>
                  <a:lnTo>
                    <a:pt x="0" y="49197"/>
                  </a:lnTo>
                  <a:lnTo>
                    <a:pt x="63338" y="98395"/>
                  </a:lnTo>
                  <a:lnTo>
                    <a:pt x="125844" y="49197"/>
                  </a:lnTo>
                  <a:lnTo>
                    <a:pt x="63338" y="0"/>
                  </a:lnTo>
                  <a:close/>
                </a:path>
              </a:pathLst>
            </a:custGeom>
            <a:solidFill>
              <a:srgbClr val="000080"/>
            </a:solidFill>
          </p:spPr>
          <p:txBody>
            <a:bodyPr wrap="square" lIns="0" tIns="0" rIns="0" bIns="0" rtlCol="0"/>
            <a:lstStyle/>
            <a:p>
              <a:endParaRPr/>
            </a:p>
          </p:txBody>
        </p:sp>
        <p:sp>
          <p:nvSpPr>
            <p:cNvPr id="28" name="object 28"/>
            <p:cNvSpPr/>
            <p:nvPr/>
          </p:nvSpPr>
          <p:spPr>
            <a:xfrm>
              <a:off x="7742705" y="3765749"/>
              <a:ext cx="126364" cy="98425"/>
            </a:xfrm>
            <a:custGeom>
              <a:avLst/>
              <a:gdLst/>
              <a:ahLst/>
              <a:cxnLst/>
              <a:rect l="l" t="t" r="r" b="b"/>
              <a:pathLst>
                <a:path w="126365" h="98425">
                  <a:moveTo>
                    <a:pt x="63338" y="0"/>
                  </a:moveTo>
                  <a:lnTo>
                    <a:pt x="125844" y="49197"/>
                  </a:lnTo>
                  <a:lnTo>
                    <a:pt x="63338" y="98395"/>
                  </a:lnTo>
                  <a:lnTo>
                    <a:pt x="0" y="49197"/>
                  </a:lnTo>
                  <a:lnTo>
                    <a:pt x="63338" y="0"/>
                  </a:lnTo>
                  <a:close/>
                </a:path>
              </a:pathLst>
            </a:custGeom>
            <a:ln w="18082">
              <a:solidFill>
                <a:srgbClr val="000080"/>
              </a:solidFill>
            </a:ln>
          </p:spPr>
          <p:txBody>
            <a:bodyPr wrap="square" lIns="0" tIns="0" rIns="0" bIns="0" rtlCol="0"/>
            <a:lstStyle/>
            <a:p>
              <a:endParaRPr/>
            </a:p>
          </p:txBody>
        </p:sp>
        <p:sp>
          <p:nvSpPr>
            <p:cNvPr id="29" name="object 29"/>
            <p:cNvSpPr/>
            <p:nvPr/>
          </p:nvSpPr>
          <p:spPr>
            <a:xfrm>
              <a:off x="2636151" y="2440609"/>
              <a:ext cx="5201285" cy="1399540"/>
            </a:xfrm>
            <a:custGeom>
              <a:avLst/>
              <a:gdLst/>
              <a:ahLst/>
              <a:cxnLst/>
              <a:rect l="l" t="t" r="r" b="b"/>
              <a:pathLst>
                <a:path w="5201284" h="1399539">
                  <a:moveTo>
                    <a:pt x="104178" y="0"/>
                  </a:moveTo>
                  <a:lnTo>
                    <a:pt x="0" y="0"/>
                  </a:lnTo>
                  <a:lnTo>
                    <a:pt x="0" y="82537"/>
                  </a:lnTo>
                  <a:lnTo>
                    <a:pt x="104178" y="82537"/>
                  </a:lnTo>
                  <a:lnTo>
                    <a:pt x="104178" y="0"/>
                  </a:lnTo>
                  <a:close/>
                </a:path>
                <a:path w="5201284" h="1399539">
                  <a:moveTo>
                    <a:pt x="1127734" y="0"/>
                  </a:moveTo>
                  <a:lnTo>
                    <a:pt x="1022870" y="0"/>
                  </a:lnTo>
                  <a:lnTo>
                    <a:pt x="1022870" y="82537"/>
                  </a:lnTo>
                  <a:lnTo>
                    <a:pt x="1127734" y="82537"/>
                  </a:lnTo>
                  <a:lnTo>
                    <a:pt x="1127734" y="0"/>
                  </a:lnTo>
                  <a:close/>
                </a:path>
                <a:path w="5201284" h="1399539">
                  <a:moveTo>
                    <a:pt x="2151710" y="329069"/>
                  </a:moveTo>
                  <a:lnTo>
                    <a:pt x="2046846" y="329069"/>
                  </a:lnTo>
                  <a:lnTo>
                    <a:pt x="2046846" y="411619"/>
                  </a:lnTo>
                  <a:lnTo>
                    <a:pt x="2151710" y="411619"/>
                  </a:lnTo>
                  <a:lnTo>
                    <a:pt x="2151710" y="329069"/>
                  </a:lnTo>
                  <a:close/>
                </a:path>
                <a:path w="5201284" h="1399539">
                  <a:moveTo>
                    <a:pt x="3153880" y="987869"/>
                  </a:moveTo>
                  <a:lnTo>
                    <a:pt x="3049701" y="987869"/>
                  </a:lnTo>
                  <a:lnTo>
                    <a:pt x="3049701" y="1069860"/>
                  </a:lnTo>
                  <a:lnTo>
                    <a:pt x="3153880" y="1069860"/>
                  </a:lnTo>
                  <a:lnTo>
                    <a:pt x="3153880" y="987869"/>
                  </a:lnTo>
                  <a:close/>
                </a:path>
                <a:path w="5201284" h="1399539">
                  <a:moveTo>
                    <a:pt x="4177576" y="1316951"/>
                  </a:moveTo>
                  <a:lnTo>
                    <a:pt x="4073410" y="1316951"/>
                  </a:lnTo>
                  <a:lnTo>
                    <a:pt x="4073410" y="1398943"/>
                  </a:lnTo>
                  <a:lnTo>
                    <a:pt x="4177576" y="1398943"/>
                  </a:lnTo>
                  <a:lnTo>
                    <a:pt x="4177576" y="1316951"/>
                  </a:lnTo>
                  <a:close/>
                </a:path>
                <a:path w="5201284" h="1399539">
                  <a:moveTo>
                    <a:pt x="5201145" y="1316951"/>
                  </a:moveTo>
                  <a:lnTo>
                    <a:pt x="5096268" y="1316951"/>
                  </a:lnTo>
                  <a:lnTo>
                    <a:pt x="5096268" y="1398943"/>
                  </a:lnTo>
                  <a:lnTo>
                    <a:pt x="5201145" y="1398943"/>
                  </a:lnTo>
                  <a:lnTo>
                    <a:pt x="5201145" y="1316951"/>
                  </a:lnTo>
                  <a:close/>
                </a:path>
              </a:pathLst>
            </a:custGeom>
            <a:solidFill>
              <a:srgbClr val="FF00FF"/>
            </a:solidFill>
          </p:spPr>
          <p:txBody>
            <a:bodyPr wrap="square" lIns="0" tIns="0" rIns="0" bIns="0" rtlCol="0"/>
            <a:lstStyle/>
            <a:p>
              <a:endParaRPr/>
            </a:p>
          </p:txBody>
        </p:sp>
      </p:grpSp>
      <p:sp>
        <p:nvSpPr>
          <p:cNvPr id="30" name="object 30"/>
          <p:cNvSpPr txBox="1"/>
          <p:nvPr/>
        </p:nvSpPr>
        <p:spPr>
          <a:xfrm>
            <a:off x="5350541" y="979407"/>
            <a:ext cx="1580515" cy="321945"/>
          </a:xfrm>
          <a:prstGeom prst="rect">
            <a:avLst/>
          </a:prstGeom>
        </p:spPr>
        <p:txBody>
          <a:bodyPr vert="horz" wrap="square" lIns="0" tIns="12065" rIns="0" bIns="0" rtlCol="0">
            <a:spAutoFit/>
          </a:bodyPr>
          <a:lstStyle/>
          <a:p>
            <a:pPr>
              <a:spcBef>
                <a:spcPts val="95"/>
              </a:spcBef>
            </a:pPr>
            <a:r>
              <a:rPr sz="1950" b="1" spc="275" dirty="0">
                <a:latin typeface="Arial"/>
                <a:cs typeface="Arial"/>
              </a:rPr>
              <a:t>Phase</a:t>
            </a:r>
            <a:r>
              <a:rPr sz="1950" b="1" spc="135" dirty="0">
                <a:latin typeface="Arial"/>
                <a:cs typeface="Arial"/>
              </a:rPr>
              <a:t> </a:t>
            </a:r>
            <a:r>
              <a:rPr sz="1950" b="1" spc="215" dirty="0">
                <a:latin typeface="Arial"/>
                <a:cs typeface="Arial"/>
              </a:rPr>
              <a:t>plot</a:t>
            </a:r>
            <a:endParaRPr sz="1950" dirty="0">
              <a:latin typeface="Arial"/>
              <a:cs typeface="Arial"/>
            </a:endParaRPr>
          </a:p>
        </p:txBody>
      </p:sp>
      <p:sp>
        <p:nvSpPr>
          <p:cNvPr id="31" name="object 31"/>
          <p:cNvSpPr txBox="1"/>
          <p:nvPr/>
        </p:nvSpPr>
        <p:spPr>
          <a:xfrm>
            <a:off x="2989923" y="1615151"/>
            <a:ext cx="540385" cy="2988310"/>
          </a:xfrm>
          <a:prstGeom prst="rect">
            <a:avLst/>
          </a:prstGeom>
        </p:spPr>
        <p:txBody>
          <a:bodyPr vert="horz" wrap="square" lIns="0" tIns="89535" rIns="0" bIns="0" rtlCol="0">
            <a:spAutoFit/>
          </a:bodyPr>
          <a:lstStyle/>
          <a:p>
            <a:pPr marR="9525" algn="r">
              <a:spcBef>
                <a:spcPts val="705"/>
              </a:spcBef>
            </a:pPr>
            <a:r>
              <a:rPr sz="1650" spc="235" dirty="0">
                <a:latin typeface="Arial MT"/>
                <a:cs typeface="Arial MT"/>
              </a:rPr>
              <a:t>180</a:t>
            </a:r>
            <a:endParaRPr sz="1650">
              <a:latin typeface="Arial MT"/>
              <a:cs typeface="Arial MT"/>
            </a:endParaRPr>
          </a:p>
          <a:p>
            <a:pPr marR="9525" algn="r">
              <a:spcBef>
                <a:spcPts val="610"/>
              </a:spcBef>
            </a:pPr>
            <a:r>
              <a:rPr sz="1650" spc="235" dirty="0">
                <a:latin typeface="Arial MT"/>
                <a:cs typeface="Arial MT"/>
              </a:rPr>
              <a:t>135</a:t>
            </a:r>
            <a:endParaRPr sz="1650">
              <a:latin typeface="Arial MT"/>
              <a:cs typeface="Arial MT"/>
            </a:endParaRPr>
          </a:p>
          <a:p>
            <a:pPr marR="9525" algn="r">
              <a:spcBef>
                <a:spcPts val="610"/>
              </a:spcBef>
            </a:pPr>
            <a:r>
              <a:rPr sz="1650" spc="235" dirty="0">
                <a:latin typeface="Arial MT"/>
                <a:cs typeface="Arial MT"/>
              </a:rPr>
              <a:t>90</a:t>
            </a:r>
            <a:endParaRPr sz="1650">
              <a:latin typeface="Arial MT"/>
              <a:cs typeface="Arial MT"/>
            </a:endParaRPr>
          </a:p>
          <a:p>
            <a:pPr marR="9525" algn="r">
              <a:spcBef>
                <a:spcPts val="610"/>
              </a:spcBef>
            </a:pPr>
            <a:r>
              <a:rPr sz="1650" spc="235" dirty="0">
                <a:latin typeface="Arial MT"/>
                <a:cs typeface="Arial MT"/>
              </a:rPr>
              <a:t>45</a:t>
            </a:r>
            <a:endParaRPr sz="1650">
              <a:latin typeface="Arial MT"/>
              <a:cs typeface="Arial MT"/>
            </a:endParaRPr>
          </a:p>
          <a:p>
            <a:pPr marR="5080" algn="r">
              <a:spcBef>
                <a:spcPts val="615"/>
              </a:spcBef>
            </a:pPr>
            <a:r>
              <a:rPr sz="1650" spc="270" dirty="0">
                <a:latin typeface="Arial MT"/>
                <a:cs typeface="Arial MT"/>
              </a:rPr>
              <a:t>0</a:t>
            </a:r>
            <a:endParaRPr sz="1650">
              <a:latin typeface="Arial MT"/>
              <a:cs typeface="Arial MT"/>
            </a:endParaRPr>
          </a:p>
          <a:p>
            <a:pPr marR="5080" algn="r">
              <a:spcBef>
                <a:spcPts val="610"/>
              </a:spcBef>
            </a:pPr>
            <a:r>
              <a:rPr sz="1650" spc="200" dirty="0">
                <a:latin typeface="Arial MT"/>
                <a:cs typeface="Arial MT"/>
              </a:rPr>
              <a:t>-45</a:t>
            </a:r>
            <a:endParaRPr sz="1650">
              <a:latin typeface="Arial MT"/>
              <a:cs typeface="Arial MT"/>
            </a:endParaRPr>
          </a:p>
          <a:p>
            <a:pPr marR="5080" algn="r">
              <a:spcBef>
                <a:spcPts val="615"/>
              </a:spcBef>
            </a:pPr>
            <a:r>
              <a:rPr sz="1650" spc="200" dirty="0">
                <a:latin typeface="Arial MT"/>
                <a:cs typeface="Arial MT"/>
              </a:rPr>
              <a:t>-90</a:t>
            </a:r>
            <a:endParaRPr sz="1650">
              <a:latin typeface="Arial MT"/>
              <a:cs typeface="Arial MT"/>
            </a:endParaRPr>
          </a:p>
          <a:p>
            <a:pPr marR="5080" algn="r">
              <a:spcBef>
                <a:spcPts val="610"/>
              </a:spcBef>
            </a:pPr>
            <a:r>
              <a:rPr sz="1650" spc="100" dirty="0">
                <a:latin typeface="Arial MT"/>
                <a:cs typeface="Arial MT"/>
              </a:rPr>
              <a:t>-</a:t>
            </a:r>
            <a:r>
              <a:rPr sz="1650" spc="235" dirty="0">
                <a:latin typeface="Arial MT"/>
                <a:cs typeface="Arial MT"/>
              </a:rPr>
              <a:t>13</a:t>
            </a:r>
            <a:r>
              <a:rPr sz="1650" spc="270" dirty="0">
                <a:latin typeface="Arial MT"/>
                <a:cs typeface="Arial MT"/>
              </a:rPr>
              <a:t>5</a:t>
            </a:r>
            <a:endParaRPr sz="1650">
              <a:latin typeface="Arial MT"/>
              <a:cs typeface="Arial MT"/>
            </a:endParaRPr>
          </a:p>
          <a:p>
            <a:pPr marR="5080" algn="r">
              <a:spcBef>
                <a:spcPts val="610"/>
              </a:spcBef>
            </a:pPr>
            <a:r>
              <a:rPr sz="1650" spc="100" dirty="0">
                <a:latin typeface="Arial MT"/>
                <a:cs typeface="Arial MT"/>
              </a:rPr>
              <a:t>-</a:t>
            </a:r>
            <a:r>
              <a:rPr sz="1650" spc="235" dirty="0">
                <a:latin typeface="Arial MT"/>
                <a:cs typeface="Arial MT"/>
              </a:rPr>
              <a:t>18</a:t>
            </a:r>
            <a:r>
              <a:rPr sz="1650" spc="270" dirty="0">
                <a:latin typeface="Arial MT"/>
                <a:cs typeface="Arial MT"/>
              </a:rPr>
              <a:t>0</a:t>
            </a:r>
            <a:endParaRPr sz="1650">
              <a:latin typeface="Arial MT"/>
              <a:cs typeface="Arial MT"/>
            </a:endParaRPr>
          </a:p>
        </p:txBody>
      </p:sp>
      <p:sp>
        <p:nvSpPr>
          <p:cNvPr id="32" name="object 32"/>
          <p:cNvSpPr txBox="1"/>
          <p:nvPr/>
        </p:nvSpPr>
        <p:spPr>
          <a:xfrm>
            <a:off x="3971951" y="3316829"/>
            <a:ext cx="540385" cy="270587"/>
          </a:xfrm>
          <a:prstGeom prst="rect">
            <a:avLst/>
          </a:prstGeom>
        </p:spPr>
        <p:txBody>
          <a:bodyPr vert="horz" wrap="square" lIns="0" tIns="16510" rIns="0" bIns="0" rtlCol="0">
            <a:spAutoFit/>
          </a:bodyPr>
          <a:lstStyle/>
          <a:p>
            <a:pPr>
              <a:spcBef>
                <a:spcPts val="130"/>
              </a:spcBef>
            </a:pPr>
            <a:r>
              <a:rPr sz="1650" spc="235" dirty="0">
                <a:latin typeface="Arial MT"/>
                <a:cs typeface="Arial MT"/>
              </a:rPr>
              <a:t>0</a:t>
            </a:r>
            <a:r>
              <a:rPr sz="1650" spc="190" dirty="0">
                <a:latin typeface="Arial MT"/>
                <a:cs typeface="Arial MT"/>
              </a:rPr>
              <a:t>.</a:t>
            </a:r>
            <a:r>
              <a:rPr sz="1650" spc="235" dirty="0">
                <a:latin typeface="Arial MT"/>
                <a:cs typeface="Arial MT"/>
              </a:rPr>
              <a:t>0</a:t>
            </a:r>
            <a:r>
              <a:rPr sz="1650" spc="270" dirty="0">
                <a:latin typeface="Arial MT"/>
                <a:cs typeface="Arial MT"/>
              </a:rPr>
              <a:t>1</a:t>
            </a:r>
            <a:endParaRPr sz="1650">
              <a:latin typeface="Arial MT"/>
              <a:cs typeface="Arial MT"/>
            </a:endParaRPr>
          </a:p>
        </p:txBody>
      </p:sp>
      <p:sp>
        <p:nvSpPr>
          <p:cNvPr id="33" name="object 33"/>
          <p:cNvSpPr txBox="1"/>
          <p:nvPr/>
        </p:nvSpPr>
        <p:spPr>
          <a:xfrm>
            <a:off x="5058015" y="3316829"/>
            <a:ext cx="393700" cy="270587"/>
          </a:xfrm>
          <a:prstGeom prst="rect">
            <a:avLst/>
          </a:prstGeom>
        </p:spPr>
        <p:txBody>
          <a:bodyPr vert="horz" wrap="square" lIns="0" tIns="16510" rIns="0" bIns="0" rtlCol="0">
            <a:spAutoFit/>
          </a:bodyPr>
          <a:lstStyle/>
          <a:p>
            <a:pPr>
              <a:spcBef>
                <a:spcPts val="130"/>
              </a:spcBef>
            </a:pPr>
            <a:r>
              <a:rPr sz="1650" spc="235" dirty="0">
                <a:latin typeface="Arial MT"/>
                <a:cs typeface="Arial MT"/>
              </a:rPr>
              <a:t>0</a:t>
            </a:r>
            <a:r>
              <a:rPr sz="1650" spc="190" dirty="0">
                <a:latin typeface="Arial MT"/>
                <a:cs typeface="Arial MT"/>
              </a:rPr>
              <a:t>.</a:t>
            </a:r>
            <a:r>
              <a:rPr sz="1650" spc="270" dirty="0">
                <a:latin typeface="Arial MT"/>
                <a:cs typeface="Arial MT"/>
              </a:rPr>
              <a:t>1</a:t>
            </a:r>
            <a:endParaRPr sz="1650">
              <a:latin typeface="Arial MT"/>
              <a:cs typeface="Arial MT"/>
            </a:endParaRPr>
          </a:p>
        </p:txBody>
      </p:sp>
      <p:sp>
        <p:nvSpPr>
          <p:cNvPr id="34" name="object 34"/>
          <p:cNvSpPr txBox="1"/>
          <p:nvPr/>
        </p:nvSpPr>
        <p:spPr>
          <a:xfrm>
            <a:off x="6207001" y="3316829"/>
            <a:ext cx="163830" cy="270587"/>
          </a:xfrm>
          <a:prstGeom prst="rect">
            <a:avLst/>
          </a:prstGeom>
        </p:spPr>
        <p:txBody>
          <a:bodyPr vert="horz" wrap="square" lIns="0" tIns="16510" rIns="0" bIns="0" rtlCol="0">
            <a:spAutoFit/>
          </a:bodyPr>
          <a:lstStyle/>
          <a:p>
            <a:pPr>
              <a:spcBef>
                <a:spcPts val="130"/>
              </a:spcBef>
            </a:pPr>
            <a:r>
              <a:rPr sz="1650" spc="270" dirty="0">
                <a:latin typeface="Arial MT"/>
                <a:cs typeface="Arial MT"/>
              </a:rPr>
              <a:t>1</a:t>
            </a:r>
            <a:endParaRPr sz="1650">
              <a:latin typeface="Arial MT"/>
              <a:cs typeface="Arial MT"/>
            </a:endParaRPr>
          </a:p>
        </p:txBody>
      </p:sp>
      <p:sp>
        <p:nvSpPr>
          <p:cNvPr id="35" name="object 35"/>
          <p:cNvSpPr txBox="1"/>
          <p:nvPr/>
        </p:nvSpPr>
        <p:spPr>
          <a:xfrm>
            <a:off x="7126524" y="3316829"/>
            <a:ext cx="306070" cy="270587"/>
          </a:xfrm>
          <a:prstGeom prst="rect">
            <a:avLst/>
          </a:prstGeom>
        </p:spPr>
        <p:txBody>
          <a:bodyPr vert="horz" wrap="square" lIns="0" tIns="16510" rIns="0" bIns="0" rtlCol="0">
            <a:spAutoFit/>
          </a:bodyPr>
          <a:lstStyle/>
          <a:p>
            <a:pPr>
              <a:spcBef>
                <a:spcPts val="130"/>
              </a:spcBef>
            </a:pPr>
            <a:r>
              <a:rPr sz="1650" spc="235" dirty="0">
                <a:latin typeface="Arial MT"/>
                <a:cs typeface="Arial MT"/>
              </a:rPr>
              <a:t>10</a:t>
            </a:r>
            <a:endParaRPr sz="1650">
              <a:latin typeface="Arial MT"/>
              <a:cs typeface="Arial MT"/>
            </a:endParaRPr>
          </a:p>
        </p:txBody>
      </p:sp>
      <p:sp>
        <p:nvSpPr>
          <p:cNvPr id="36" name="object 36"/>
          <p:cNvSpPr txBox="1"/>
          <p:nvPr/>
        </p:nvSpPr>
        <p:spPr>
          <a:xfrm>
            <a:off x="8086884" y="3316829"/>
            <a:ext cx="452755" cy="270587"/>
          </a:xfrm>
          <a:prstGeom prst="rect">
            <a:avLst/>
          </a:prstGeom>
        </p:spPr>
        <p:txBody>
          <a:bodyPr vert="horz" wrap="square" lIns="0" tIns="16510" rIns="0" bIns="0" rtlCol="0">
            <a:spAutoFit/>
          </a:bodyPr>
          <a:lstStyle/>
          <a:p>
            <a:pPr>
              <a:spcBef>
                <a:spcPts val="130"/>
              </a:spcBef>
            </a:pPr>
            <a:r>
              <a:rPr sz="1650" spc="235" dirty="0">
                <a:latin typeface="Arial MT"/>
                <a:cs typeface="Arial MT"/>
              </a:rPr>
              <a:t>100</a:t>
            </a:r>
            <a:endParaRPr sz="1650">
              <a:latin typeface="Arial MT"/>
              <a:cs typeface="Arial MT"/>
            </a:endParaRPr>
          </a:p>
        </p:txBody>
      </p:sp>
      <p:sp>
        <p:nvSpPr>
          <p:cNvPr id="37" name="object 37"/>
          <p:cNvSpPr txBox="1"/>
          <p:nvPr/>
        </p:nvSpPr>
        <p:spPr>
          <a:xfrm>
            <a:off x="9027241" y="3316829"/>
            <a:ext cx="599440" cy="270587"/>
          </a:xfrm>
          <a:prstGeom prst="rect">
            <a:avLst/>
          </a:prstGeom>
        </p:spPr>
        <p:txBody>
          <a:bodyPr vert="horz" wrap="square" lIns="0" tIns="16510" rIns="0" bIns="0" rtlCol="0">
            <a:spAutoFit/>
          </a:bodyPr>
          <a:lstStyle/>
          <a:p>
            <a:pPr>
              <a:spcBef>
                <a:spcPts val="130"/>
              </a:spcBef>
            </a:pPr>
            <a:r>
              <a:rPr sz="1650" spc="235" dirty="0">
                <a:latin typeface="Arial MT"/>
                <a:cs typeface="Arial MT"/>
              </a:rPr>
              <a:t>1000</a:t>
            </a:r>
            <a:endParaRPr sz="1650">
              <a:latin typeface="Arial MT"/>
              <a:cs typeface="Arial MT"/>
            </a:endParaRPr>
          </a:p>
        </p:txBody>
      </p:sp>
      <p:sp>
        <p:nvSpPr>
          <p:cNvPr id="38" name="object 38"/>
          <p:cNvSpPr txBox="1"/>
          <p:nvPr/>
        </p:nvSpPr>
        <p:spPr>
          <a:xfrm>
            <a:off x="6415909" y="4682889"/>
            <a:ext cx="724535" cy="270587"/>
          </a:xfrm>
          <a:prstGeom prst="rect">
            <a:avLst/>
          </a:prstGeom>
        </p:spPr>
        <p:txBody>
          <a:bodyPr vert="horz" wrap="square" lIns="0" tIns="16510" rIns="0" bIns="0" rtlCol="0">
            <a:spAutoFit/>
          </a:bodyPr>
          <a:lstStyle/>
          <a:p>
            <a:pPr>
              <a:spcBef>
                <a:spcPts val="130"/>
              </a:spcBef>
            </a:pPr>
            <a:r>
              <a:rPr sz="1650" b="1" spc="260" dirty="0">
                <a:latin typeface="Arial"/>
                <a:cs typeface="Arial"/>
              </a:rPr>
              <a:t>log</a:t>
            </a:r>
            <a:r>
              <a:rPr sz="1650" b="1" spc="125" dirty="0">
                <a:latin typeface="Arial"/>
                <a:cs typeface="Arial"/>
              </a:rPr>
              <a:t> </a:t>
            </a:r>
            <a:r>
              <a:rPr sz="1650" b="1" spc="380" dirty="0">
                <a:latin typeface="Arial"/>
                <a:cs typeface="Arial"/>
              </a:rPr>
              <a:t>w</a:t>
            </a:r>
            <a:endParaRPr sz="1650">
              <a:latin typeface="Arial"/>
              <a:cs typeface="Arial"/>
            </a:endParaRPr>
          </a:p>
        </p:txBody>
      </p:sp>
      <p:sp>
        <p:nvSpPr>
          <p:cNvPr id="39" name="object 39"/>
          <p:cNvSpPr txBox="1"/>
          <p:nvPr/>
        </p:nvSpPr>
        <p:spPr>
          <a:xfrm>
            <a:off x="2522350" y="2540537"/>
            <a:ext cx="641201" cy="1263015"/>
          </a:xfrm>
          <a:prstGeom prst="rect">
            <a:avLst/>
          </a:prstGeom>
        </p:spPr>
        <p:txBody>
          <a:bodyPr vert="vert270" wrap="square" lIns="0" tIns="0" rIns="0" bIns="0" rtlCol="0">
            <a:spAutoFit/>
          </a:bodyPr>
          <a:lstStyle/>
          <a:p>
            <a:pPr marL="12700">
              <a:lnSpc>
                <a:spcPts val="2455"/>
              </a:lnSpc>
            </a:pPr>
            <a:r>
              <a:rPr sz="2100" b="1" spc="5" dirty="0">
                <a:latin typeface="Arial"/>
                <a:cs typeface="Arial"/>
              </a:rPr>
              <a:t>ph</a:t>
            </a:r>
            <a:r>
              <a:rPr sz="2100" b="1" spc="-30" dirty="0">
                <a:latin typeface="Arial"/>
                <a:cs typeface="Arial"/>
              </a:rPr>
              <a:t>as</a:t>
            </a:r>
            <a:r>
              <a:rPr sz="2100" b="1" dirty="0">
                <a:latin typeface="Arial"/>
                <a:cs typeface="Arial"/>
              </a:rPr>
              <a:t>e</a:t>
            </a:r>
            <a:r>
              <a:rPr sz="2100" b="1" spc="-100" dirty="0">
                <a:latin typeface="Arial"/>
                <a:cs typeface="Arial"/>
              </a:rPr>
              <a:t> </a:t>
            </a:r>
            <a:r>
              <a:rPr sz="2100" b="1" spc="-30" dirty="0">
                <a:latin typeface="Arial"/>
                <a:cs typeface="Arial"/>
              </a:rPr>
              <a:t>a</a:t>
            </a:r>
            <a:r>
              <a:rPr sz="2100" b="1" spc="5" dirty="0">
                <a:latin typeface="Arial"/>
                <a:cs typeface="Arial"/>
              </a:rPr>
              <a:t>ng</a:t>
            </a:r>
            <a:r>
              <a:rPr sz="2100" b="1" spc="45" dirty="0">
                <a:latin typeface="Arial"/>
                <a:cs typeface="Arial"/>
              </a:rPr>
              <a:t>l</a:t>
            </a:r>
            <a:r>
              <a:rPr sz="2100" b="1" dirty="0">
                <a:latin typeface="Arial"/>
                <a:cs typeface="Arial"/>
              </a:rPr>
              <a:t>e</a:t>
            </a:r>
            <a:endParaRPr sz="2100">
              <a:latin typeface="Arial"/>
              <a:cs typeface="Arial"/>
            </a:endParaRPr>
          </a:p>
        </p:txBody>
      </p:sp>
      <p:sp>
        <p:nvSpPr>
          <p:cNvPr id="40" name="object 40"/>
          <p:cNvSpPr/>
          <p:nvPr/>
        </p:nvSpPr>
        <p:spPr>
          <a:xfrm>
            <a:off x="2237775" y="844490"/>
            <a:ext cx="7771130" cy="4361180"/>
          </a:xfrm>
          <a:custGeom>
            <a:avLst/>
            <a:gdLst/>
            <a:ahLst/>
            <a:cxnLst/>
            <a:rect l="l" t="t" r="r" b="b"/>
            <a:pathLst>
              <a:path w="7771130" h="4361180">
                <a:moveTo>
                  <a:pt x="0" y="4361114"/>
                </a:moveTo>
                <a:lnTo>
                  <a:pt x="7770938" y="4361114"/>
                </a:lnTo>
                <a:lnTo>
                  <a:pt x="7770938" y="0"/>
                </a:lnTo>
                <a:lnTo>
                  <a:pt x="0" y="0"/>
                </a:lnTo>
                <a:lnTo>
                  <a:pt x="0" y="4361114"/>
                </a:lnTo>
                <a:close/>
              </a:path>
            </a:pathLst>
          </a:custGeom>
          <a:ln w="17461">
            <a:solidFill>
              <a:srgbClr val="000000"/>
            </a:solidFill>
          </a:ln>
        </p:spPr>
        <p:txBody>
          <a:bodyPr wrap="square" lIns="0" tIns="0" rIns="0" bIns="0" rtlCol="0"/>
          <a:lstStyle/>
          <a:p>
            <a:endParaRPr/>
          </a:p>
        </p:txBody>
      </p:sp>
      <p:pic>
        <p:nvPicPr>
          <p:cNvPr id="41" name="Picture 40">
            <a:extLst>
              <a:ext uri="{FF2B5EF4-FFF2-40B4-BE49-F238E27FC236}">
                <a16:creationId xmlns:a16="http://schemas.microsoft.com/office/drawing/2014/main" xmlns="" id="{60B1255F-5127-48E4-A320-D0FB143D93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2" name="Slide Number Placeholder 3">
            <a:extLst>
              <a:ext uri="{FF2B5EF4-FFF2-40B4-BE49-F238E27FC236}">
                <a16:creationId xmlns:a16="http://schemas.microsoft.com/office/drawing/2014/main" xmlns="" id="{C33BEAA0-405D-49C8-88DB-C75165C647D1}"/>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125</a:t>
            </a:fld>
            <a:endParaRPr lang="en-IN"/>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348" y="971369"/>
            <a:ext cx="3406658" cy="690574"/>
          </a:xfrm>
          <a:prstGeom prst="rect">
            <a:avLst/>
          </a:prstGeom>
        </p:spPr>
        <p:txBody>
          <a:bodyPr vert="horz" wrap="square" lIns="0" tIns="13335" rIns="0" bIns="0" rtlCol="0" anchor="b">
            <a:spAutoFit/>
          </a:bodyPr>
          <a:lstStyle/>
          <a:p>
            <a:pPr marL="16510">
              <a:lnSpc>
                <a:spcPct val="100000"/>
              </a:lnSpc>
              <a:spcBef>
                <a:spcPts val="105"/>
              </a:spcBef>
            </a:pPr>
            <a:r>
              <a:rPr sz="4400" dirty="0">
                <a:solidFill>
                  <a:srgbClr val="FF0000"/>
                </a:solidFill>
              </a:rPr>
              <a:t>POLAR</a:t>
            </a:r>
            <a:r>
              <a:rPr sz="4400" spc="-75" dirty="0">
                <a:solidFill>
                  <a:srgbClr val="FF0000"/>
                </a:solidFill>
              </a:rPr>
              <a:t> </a:t>
            </a:r>
            <a:r>
              <a:rPr sz="4400" spc="-55" dirty="0">
                <a:solidFill>
                  <a:srgbClr val="FF0000"/>
                </a:solidFill>
              </a:rPr>
              <a:t>PLOT</a:t>
            </a:r>
          </a:p>
        </p:txBody>
      </p:sp>
      <p:sp>
        <p:nvSpPr>
          <p:cNvPr id="3" name="object 3"/>
          <p:cNvSpPr txBox="1"/>
          <p:nvPr/>
        </p:nvSpPr>
        <p:spPr>
          <a:xfrm>
            <a:off x="1837999" y="1894395"/>
            <a:ext cx="8041005" cy="4175125"/>
          </a:xfrm>
          <a:prstGeom prst="rect">
            <a:avLst/>
          </a:prstGeom>
        </p:spPr>
        <p:txBody>
          <a:bodyPr vert="horz" wrap="square" lIns="0" tIns="12065" rIns="0" bIns="0" rtlCol="0">
            <a:spAutoFit/>
          </a:bodyPr>
          <a:lstStyle/>
          <a:p>
            <a:pPr marL="355600" marR="89535" indent="-342900">
              <a:spcBef>
                <a:spcPts val="95"/>
              </a:spcBef>
              <a:buFont typeface="Arial MT"/>
              <a:buChar char="•"/>
              <a:tabLst>
                <a:tab pos="354965" algn="l"/>
                <a:tab pos="355600" algn="l"/>
              </a:tabLst>
            </a:pPr>
            <a:r>
              <a:rPr sz="2800" spc="-5" dirty="0">
                <a:latin typeface="Calibri"/>
                <a:cs typeface="Calibri"/>
              </a:rPr>
              <a:t>It</a:t>
            </a:r>
            <a:r>
              <a:rPr sz="2800" spc="5" dirty="0">
                <a:latin typeface="Calibri"/>
                <a:cs typeface="Calibri"/>
              </a:rPr>
              <a:t> </a:t>
            </a:r>
            <a:r>
              <a:rPr sz="2800" spc="-15" dirty="0">
                <a:latin typeface="Calibri"/>
                <a:cs typeface="Calibri"/>
              </a:rPr>
              <a:t>explains</a:t>
            </a:r>
            <a:r>
              <a:rPr sz="2800" spc="2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correlation</a:t>
            </a:r>
            <a:r>
              <a:rPr sz="2800" dirty="0">
                <a:latin typeface="Calibri"/>
                <a:cs typeface="Calibri"/>
              </a:rPr>
              <a:t> </a:t>
            </a:r>
            <a:r>
              <a:rPr sz="2800" spc="-10" dirty="0">
                <a:latin typeface="Calibri"/>
                <a:cs typeface="Calibri"/>
              </a:rPr>
              <a:t>between</a:t>
            </a:r>
            <a:r>
              <a:rPr sz="2800" spc="15" dirty="0">
                <a:latin typeface="Calibri"/>
                <a:cs typeface="Calibri"/>
              </a:rPr>
              <a:t> </a:t>
            </a:r>
            <a:r>
              <a:rPr sz="2800" spc="-5" dirty="0">
                <a:latin typeface="Calibri"/>
                <a:cs typeface="Calibri"/>
              </a:rPr>
              <a:t>time</a:t>
            </a:r>
            <a:r>
              <a:rPr sz="2800" dirty="0">
                <a:latin typeface="Calibri"/>
                <a:cs typeface="Calibri"/>
              </a:rPr>
              <a:t> </a:t>
            </a:r>
            <a:r>
              <a:rPr sz="2800" spc="-5" dirty="0">
                <a:latin typeface="Calibri"/>
                <a:cs typeface="Calibri"/>
              </a:rPr>
              <a:t>domain</a:t>
            </a:r>
            <a:r>
              <a:rPr sz="2800" spc="20" dirty="0">
                <a:latin typeface="Calibri"/>
                <a:cs typeface="Calibri"/>
              </a:rPr>
              <a:t> </a:t>
            </a:r>
            <a:r>
              <a:rPr sz="2800" spc="-5" dirty="0">
                <a:latin typeface="Calibri"/>
                <a:cs typeface="Calibri"/>
              </a:rPr>
              <a:t>and </a:t>
            </a:r>
            <a:r>
              <a:rPr sz="2800" spc="-620" dirty="0">
                <a:latin typeface="Calibri"/>
                <a:cs typeface="Calibri"/>
              </a:rPr>
              <a:t> </a:t>
            </a:r>
            <a:r>
              <a:rPr sz="2800" spc="-10" dirty="0">
                <a:latin typeface="Calibri"/>
                <a:cs typeface="Calibri"/>
              </a:rPr>
              <a:t>frequency</a:t>
            </a:r>
            <a:r>
              <a:rPr sz="2800" spc="25" dirty="0">
                <a:latin typeface="Calibri"/>
                <a:cs typeface="Calibri"/>
              </a:rPr>
              <a:t> </a:t>
            </a:r>
            <a:r>
              <a:rPr sz="2800" spc="-5" dirty="0">
                <a:latin typeface="Calibri"/>
                <a:cs typeface="Calibri"/>
              </a:rPr>
              <a:t>domain.</a:t>
            </a:r>
            <a:endParaRPr sz="2800" dirty="0">
              <a:latin typeface="Calibri"/>
              <a:cs typeface="Calibri"/>
            </a:endParaRPr>
          </a:p>
          <a:p>
            <a:pPr marL="12700">
              <a:spcBef>
                <a:spcPts val="755"/>
              </a:spcBef>
            </a:pPr>
            <a:r>
              <a:rPr sz="3200" u="heavy" spc="-5" dirty="0">
                <a:uFill>
                  <a:solidFill>
                    <a:srgbClr val="000000"/>
                  </a:solidFill>
                </a:uFill>
                <a:latin typeface="Calibri"/>
                <a:cs typeface="Calibri"/>
              </a:rPr>
              <a:t> </a:t>
            </a:r>
            <a:r>
              <a:rPr sz="3200" u="heavy" spc="-30" dirty="0">
                <a:uFill>
                  <a:solidFill>
                    <a:srgbClr val="000000"/>
                  </a:solidFill>
                </a:uFill>
                <a:latin typeface="Calibri"/>
                <a:cs typeface="Calibri"/>
              </a:rPr>
              <a:t>Sketch</a:t>
            </a:r>
            <a:r>
              <a:rPr sz="3200" u="heavy" spc="-5" dirty="0">
                <a:uFill>
                  <a:solidFill>
                    <a:srgbClr val="000000"/>
                  </a:solidFill>
                </a:uFill>
                <a:latin typeface="Calibri"/>
                <a:cs typeface="Calibri"/>
              </a:rPr>
              <a:t> the </a:t>
            </a:r>
            <a:r>
              <a:rPr sz="3200" u="heavy" spc="-15" dirty="0">
                <a:uFill>
                  <a:solidFill>
                    <a:srgbClr val="000000"/>
                  </a:solidFill>
                </a:uFill>
                <a:latin typeface="Calibri"/>
                <a:cs typeface="Calibri"/>
              </a:rPr>
              <a:t>Polar</a:t>
            </a:r>
            <a:r>
              <a:rPr sz="3200" u="heavy" spc="-10" dirty="0">
                <a:uFill>
                  <a:solidFill>
                    <a:srgbClr val="000000"/>
                  </a:solidFill>
                </a:uFill>
                <a:latin typeface="Calibri"/>
                <a:cs typeface="Calibri"/>
              </a:rPr>
              <a:t> </a:t>
            </a:r>
            <a:r>
              <a:rPr sz="3200" u="heavy" spc="-5" dirty="0">
                <a:uFill>
                  <a:solidFill>
                    <a:srgbClr val="000000"/>
                  </a:solidFill>
                </a:uFill>
                <a:latin typeface="Calibri"/>
                <a:cs typeface="Calibri"/>
              </a:rPr>
              <a:t>plot of</a:t>
            </a:r>
            <a:r>
              <a:rPr sz="3200" u="heavy" dirty="0">
                <a:uFill>
                  <a:solidFill>
                    <a:srgbClr val="000000"/>
                  </a:solidFill>
                </a:uFill>
                <a:latin typeface="Calibri"/>
                <a:cs typeface="Calibri"/>
              </a:rPr>
              <a:t> </a:t>
            </a:r>
            <a:r>
              <a:rPr sz="3200" u="heavy" spc="-5" dirty="0">
                <a:uFill>
                  <a:solidFill>
                    <a:srgbClr val="000000"/>
                  </a:solidFill>
                </a:uFill>
                <a:latin typeface="Calibri"/>
                <a:cs typeface="Calibri"/>
              </a:rPr>
              <a:t>Frequency</a:t>
            </a:r>
            <a:r>
              <a:rPr sz="3200" u="heavy" spc="-20" dirty="0">
                <a:uFill>
                  <a:solidFill>
                    <a:srgbClr val="000000"/>
                  </a:solidFill>
                </a:uFill>
                <a:latin typeface="Calibri"/>
                <a:cs typeface="Calibri"/>
              </a:rPr>
              <a:t> </a:t>
            </a:r>
            <a:r>
              <a:rPr sz="3200" u="heavy" spc="-10" dirty="0">
                <a:uFill>
                  <a:solidFill>
                    <a:srgbClr val="000000"/>
                  </a:solidFill>
                </a:uFill>
                <a:latin typeface="Calibri"/>
                <a:cs typeface="Calibri"/>
              </a:rPr>
              <a:t>Response</a:t>
            </a:r>
            <a:r>
              <a:rPr sz="3200" dirty="0">
                <a:latin typeface="Calibri"/>
                <a:cs typeface="Calibri"/>
              </a:rPr>
              <a:t> :</a:t>
            </a:r>
          </a:p>
          <a:p>
            <a:pPr marL="355600" indent="-342900">
              <a:spcBef>
                <a:spcPts val="620"/>
              </a:spcBef>
              <a:buFont typeface="Arial MT"/>
              <a:buChar char="•"/>
              <a:tabLst>
                <a:tab pos="354965" algn="l"/>
                <a:tab pos="355600" algn="l"/>
              </a:tabLst>
            </a:pPr>
            <a:r>
              <a:rPr sz="2400" spc="-110" dirty="0">
                <a:latin typeface="Calibri"/>
                <a:cs typeface="Calibri"/>
              </a:rPr>
              <a:t>To</a:t>
            </a:r>
            <a:r>
              <a:rPr sz="2400" dirty="0">
                <a:latin typeface="Calibri"/>
                <a:cs typeface="Calibri"/>
              </a:rPr>
              <a:t> </a:t>
            </a:r>
            <a:r>
              <a:rPr sz="2400" spc="-20" dirty="0">
                <a:latin typeface="Calibri"/>
                <a:cs typeface="Calibri"/>
              </a:rPr>
              <a:t>sketch</a:t>
            </a:r>
            <a:r>
              <a:rPr sz="2400" spc="-2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polar plot of</a:t>
            </a:r>
            <a:r>
              <a:rPr sz="2400" spc="-10" dirty="0">
                <a:latin typeface="Calibri"/>
                <a:cs typeface="Calibri"/>
              </a:rPr>
              <a:t> </a:t>
            </a:r>
            <a:r>
              <a:rPr sz="2400" spc="20" dirty="0">
                <a:latin typeface="Calibri"/>
                <a:cs typeface="Calibri"/>
              </a:rPr>
              <a:t>G(j</a:t>
            </a:r>
            <a:r>
              <a:rPr sz="2400" spc="-5" dirty="0">
                <a:latin typeface="Calibri"/>
                <a:cs typeface="Calibri"/>
              </a:rPr>
              <a:t> </a:t>
            </a:r>
            <a:r>
              <a:rPr sz="2400" dirty="0">
                <a:latin typeface="Calibri"/>
                <a:cs typeface="Calibri"/>
              </a:rPr>
              <a:t>ω</a:t>
            </a:r>
            <a:r>
              <a:rPr sz="2400" spc="-10" dirty="0">
                <a:latin typeface="Calibri"/>
                <a:cs typeface="Calibri"/>
              </a:rPr>
              <a:t> </a:t>
            </a:r>
            <a:r>
              <a:rPr sz="2400" dirty="0">
                <a:latin typeface="Calibri"/>
                <a:cs typeface="Calibri"/>
              </a:rPr>
              <a:t>)</a:t>
            </a:r>
            <a:r>
              <a:rPr sz="2400" spc="-5" dirty="0">
                <a:latin typeface="Calibri"/>
                <a:cs typeface="Calibri"/>
              </a:rPr>
              <a:t> </a:t>
            </a:r>
            <a:r>
              <a:rPr sz="2400" spc="-20" dirty="0">
                <a:latin typeface="Calibri"/>
                <a:cs typeface="Calibri"/>
              </a:rPr>
              <a:t>for</a:t>
            </a:r>
            <a:r>
              <a:rPr sz="2400" spc="-10" dirty="0">
                <a:latin typeface="Calibri"/>
                <a:cs typeface="Calibri"/>
              </a:rPr>
              <a:t> </a:t>
            </a:r>
            <a:r>
              <a:rPr sz="2400" dirty="0">
                <a:latin typeface="Calibri"/>
                <a:cs typeface="Calibri"/>
              </a:rPr>
              <a:t>the</a:t>
            </a:r>
            <a:r>
              <a:rPr sz="2400" spc="10" dirty="0">
                <a:latin typeface="Calibri"/>
                <a:cs typeface="Calibri"/>
              </a:rPr>
              <a:t> </a:t>
            </a:r>
            <a:r>
              <a:rPr sz="2400" spc="-10" dirty="0">
                <a:latin typeface="Calibri"/>
                <a:cs typeface="Calibri"/>
              </a:rPr>
              <a:t>entire</a:t>
            </a:r>
            <a:r>
              <a:rPr sz="2400" dirty="0">
                <a:latin typeface="Calibri"/>
                <a:cs typeface="Calibri"/>
              </a:rPr>
              <a:t> </a:t>
            </a:r>
            <a:r>
              <a:rPr sz="2400" spc="-15" dirty="0">
                <a:latin typeface="Calibri"/>
                <a:cs typeface="Calibri"/>
              </a:rPr>
              <a:t>range</a:t>
            </a:r>
            <a:r>
              <a:rPr sz="2400" dirty="0">
                <a:latin typeface="Calibri"/>
                <a:cs typeface="Calibri"/>
              </a:rPr>
              <a:t> </a:t>
            </a:r>
            <a:r>
              <a:rPr sz="2400" spc="-5" dirty="0">
                <a:latin typeface="Calibri"/>
                <a:cs typeface="Calibri"/>
              </a:rPr>
              <a:t>of</a:t>
            </a:r>
            <a:endParaRPr sz="2400" dirty="0">
              <a:latin typeface="Calibri"/>
              <a:cs typeface="Calibri"/>
            </a:endParaRPr>
          </a:p>
          <a:p>
            <a:pPr marL="355600"/>
            <a:r>
              <a:rPr sz="2400" spc="-5" dirty="0">
                <a:latin typeface="Calibri"/>
                <a:cs typeface="Calibri"/>
              </a:rPr>
              <a:t>frequency</a:t>
            </a:r>
            <a:r>
              <a:rPr sz="2400" dirty="0">
                <a:latin typeface="Calibri"/>
                <a:cs typeface="Calibri"/>
              </a:rPr>
              <a:t> ω ,</a:t>
            </a:r>
            <a:r>
              <a:rPr sz="2400" spc="5" dirty="0">
                <a:latin typeface="Calibri"/>
                <a:cs typeface="Calibri"/>
              </a:rPr>
              <a:t> </a:t>
            </a:r>
            <a:r>
              <a:rPr sz="2400" dirty="0">
                <a:latin typeface="Calibri"/>
                <a:cs typeface="Calibri"/>
              </a:rPr>
              <a:t>i.e.,</a:t>
            </a:r>
            <a:r>
              <a:rPr sz="2400" spc="-5" dirty="0">
                <a:latin typeface="Calibri"/>
                <a:cs typeface="Calibri"/>
              </a:rPr>
              <a:t> </a:t>
            </a:r>
            <a:r>
              <a:rPr sz="2400" spc="-15" dirty="0">
                <a:latin typeface="Calibri"/>
                <a:cs typeface="Calibri"/>
              </a:rPr>
              <a:t>from </a:t>
            </a:r>
            <a:r>
              <a:rPr sz="2400" dirty="0">
                <a:latin typeface="Calibri"/>
                <a:cs typeface="Calibri"/>
              </a:rPr>
              <a:t>0</a:t>
            </a:r>
            <a:r>
              <a:rPr sz="2400" spc="5" dirty="0">
                <a:latin typeface="Calibri"/>
                <a:cs typeface="Calibri"/>
              </a:rPr>
              <a:t> </a:t>
            </a:r>
            <a:r>
              <a:rPr sz="2400" spc="-15" dirty="0">
                <a:latin typeface="Calibri"/>
                <a:cs typeface="Calibri"/>
              </a:rPr>
              <a:t>to</a:t>
            </a:r>
            <a:r>
              <a:rPr sz="2400" dirty="0">
                <a:latin typeface="Calibri"/>
                <a:cs typeface="Calibri"/>
              </a:rPr>
              <a:t> </a:t>
            </a:r>
            <a:r>
              <a:rPr sz="2400" spc="-25" dirty="0">
                <a:latin typeface="Calibri"/>
                <a:cs typeface="Calibri"/>
              </a:rPr>
              <a:t>infinity,</a:t>
            </a:r>
            <a:r>
              <a:rPr sz="2400" spc="-10" dirty="0">
                <a:latin typeface="Calibri"/>
                <a:cs typeface="Calibri"/>
              </a:rPr>
              <a:t> </a:t>
            </a:r>
            <a:r>
              <a:rPr sz="2400" spc="-5" dirty="0">
                <a:latin typeface="Calibri"/>
                <a:cs typeface="Calibri"/>
              </a:rPr>
              <a:t>there</a:t>
            </a:r>
            <a:r>
              <a:rPr sz="2400" spc="5" dirty="0">
                <a:latin typeface="Calibri"/>
                <a:cs typeface="Calibri"/>
              </a:rPr>
              <a:t> </a:t>
            </a:r>
            <a:r>
              <a:rPr sz="2400" spc="-10" dirty="0">
                <a:latin typeface="Calibri"/>
                <a:cs typeface="Calibri"/>
              </a:rPr>
              <a:t>are</a:t>
            </a:r>
            <a:r>
              <a:rPr sz="2400" spc="5" dirty="0">
                <a:latin typeface="Calibri"/>
                <a:cs typeface="Calibri"/>
              </a:rPr>
              <a:t> </a:t>
            </a:r>
            <a:r>
              <a:rPr sz="2400" spc="-20" dirty="0">
                <a:latin typeface="Calibri"/>
                <a:cs typeface="Calibri"/>
              </a:rPr>
              <a:t>four</a:t>
            </a:r>
            <a:r>
              <a:rPr sz="2400" spc="5" dirty="0">
                <a:latin typeface="Calibri"/>
                <a:cs typeface="Calibri"/>
              </a:rPr>
              <a:t> </a:t>
            </a:r>
            <a:r>
              <a:rPr sz="2400" spc="-25" dirty="0">
                <a:latin typeface="Calibri"/>
                <a:cs typeface="Calibri"/>
              </a:rPr>
              <a:t>key</a:t>
            </a:r>
            <a:r>
              <a:rPr sz="2400" spc="-20" dirty="0">
                <a:latin typeface="Calibri"/>
                <a:cs typeface="Calibri"/>
              </a:rPr>
              <a:t> </a:t>
            </a:r>
            <a:r>
              <a:rPr sz="2400" spc="-10" dirty="0">
                <a:latin typeface="Calibri"/>
                <a:cs typeface="Calibri"/>
              </a:rPr>
              <a:t>points</a:t>
            </a:r>
            <a:endParaRPr sz="2400" dirty="0">
              <a:latin typeface="Calibri"/>
              <a:cs typeface="Calibri"/>
            </a:endParaRPr>
          </a:p>
          <a:p>
            <a:pPr marL="355600">
              <a:spcBef>
                <a:spcPts val="5"/>
              </a:spcBef>
            </a:pPr>
            <a:r>
              <a:rPr sz="2400" spc="-5" dirty="0">
                <a:latin typeface="Calibri"/>
                <a:cs typeface="Calibri"/>
              </a:rPr>
              <a:t>that</a:t>
            </a:r>
            <a:r>
              <a:rPr sz="2400" spc="-20" dirty="0">
                <a:latin typeface="Calibri"/>
                <a:cs typeface="Calibri"/>
              </a:rPr>
              <a:t> </a:t>
            </a:r>
            <a:r>
              <a:rPr sz="2400" spc="-5" dirty="0">
                <a:latin typeface="Calibri"/>
                <a:cs typeface="Calibri"/>
              </a:rPr>
              <a:t>usually</a:t>
            </a:r>
            <a:r>
              <a:rPr sz="2400" spc="5" dirty="0">
                <a:latin typeface="Calibri"/>
                <a:cs typeface="Calibri"/>
              </a:rPr>
              <a:t> </a:t>
            </a:r>
            <a:r>
              <a:rPr sz="2400" dirty="0">
                <a:latin typeface="Calibri"/>
                <a:cs typeface="Calibri"/>
              </a:rPr>
              <a:t>need </a:t>
            </a:r>
            <a:r>
              <a:rPr sz="2400" spc="-15" dirty="0">
                <a:latin typeface="Calibri"/>
                <a:cs typeface="Calibri"/>
              </a:rPr>
              <a:t>to</a:t>
            </a:r>
            <a:r>
              <a:rPr sz="2400" spc="-10"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known:</a:t>
            </a:r>
            <a:endParaRPr sz="2400" dirty="0">
              <a:latin typeface="Calibri"/>
              <a:cs typeface="Calibri"/>
            </a:endParaRPr>
          </a:p>
          <a:p>
            <a:pPr marL="355600" indent="-342900">
              <a:spcBef>
                <a:spcPts val="575"/>
              </a:spcBef>
              <a:buFont typeface="Arial MT"/>
              <a:buChar char="•"/>
              <a:tabLst>
                <a:tab pos="354965" algn="l"/>
                <a:tab pos="355600" algn="l"/>
              </a:tabLst>
            </a:pPr>
            <a:r>
              <a:rPr sz="2400" spc="-5" dirty="0">
                <a:latin typeface="Calibri"/>
                <a:cs typeface="Calibri"/>
              </a:rPr>
              <a:t>(1)</a:t>
            </a:r>
            <a:r>
              <a:rPr sz="2400" spc="-10" dirty="0">
                <a:latin typeface="Calibri"/>
                <a:cs typeface="Calibri"/>
              </a:rPr>
              <a:t> </a:t>
            </a:r>
            <a:r>
              <a:rPr sz="2400" dirty="0">
                <a:latin typeface="Calibri"/>
                <a:cs typeface="Calibri"/>
              </a:rPr>
              <a:t>the</a:t>
            </a:r>
            <a:r>
              <a:rPr sz="2400" spc="-10" dirty="0">
                <a:latin typeface="Calibri"/>
                <a:cs typeface="Calibri"/>
              </a:rPr>
              <a:t> start</a:t>
            </a:r>
            <a:r>
              <a:rPr sz="2400" spc="-2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plot</a:t>
            </a:r>
            <a:r>
              <a:rPr sz="2400" spc="-10" dirty="0">
                <a:latin typeface="Calibri"/>
                <a:cs typeface="Calibri"/>
              </a:rPr>
              <a:t> where</a:t>
            </a:r>
            <a:r>
              <a:rPr sz="2400" spc="5" dirty="0">
                <a:latin typeface="Calibri"/>
                <a:cs typeface="Calibri"/>
              </a:rPr>
              <a:t> </a:t>
            </a:r>
            <a:r>
              <a:rPr sz="2400" dirty="0">
                <a:latin typeface="Calibri"/>
                <a:cs typeface="Calibri"/>
              </a:rPr>
              <a:t>ω</a:t>
            </a:r>
            <a:r>
              <a:rPr sz="2400" spc="-10" dirty="0">
                <a:latin typeface="Calibri"/>
                <a:cs typeface="Calibri"/>
              </a:rPr>
              <a:t> </a:t>
            </a:r>
            <a:r>
              <a:rPr sz="2400" dirty="0">
                <a:latin typeface="Calibri"/>
                <a:cs typeface="Calibri"/>
              </a:rPr>
              <a:t>= 0,</a:t>
            </a:r>
            <a:r>
              <a:rPr sz="2400" spc="-5" dirty="0">
                <a:latin typeface="Calibri"/>
                <a:cs typeface="Calibri"/>
              </a:rPr>
              <a:t> </a:t>
            </a:r>
            <a:r>
              <a:rPr sz="2400" dirty="0">
                <a:latin typeface="Calibri"/>
                <a:cs typeface="Calibri"/>
              </a:rPr>
              <a:t>(2)</a:t>
            </a:r>
            <a:r>
              <a:rPr sz="2400" spc="-2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end</a:t>
            </a:r>
            <a:r>
              <a:rPr sz="2400" spc="-1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plot</a:t>
            </a:r>
            <a:r>
              <a:rPr sz="2400" spc="-15" dirty="0">
                <a:latin typeface="Calibri"/>
                <a:cs typeface="Calibri"/>
              </a:rPr>
              <a:t> </a:t>
            </a:r>
            <a:r>
              <a:rPr sz="2400" spc="-5" dirty="0">
                <a:latin typeface="Calibri"/>
                <a:cs typeface="Calibri"/>
              </a:rPr>
              <a:t>where</a:t>
            </a:r>
            <a:r>
              <a:rPr sz="2400" dirty="0">
                <a:latin typeface="Calibri"/>
                <a:cs typeface="Calibri"/>
              </a:rPr>
              <a:t> ω</a:t>
            </a:r>
            <a:r>
              <a:rPr sz="2400" spc="5" dirty="0">
                <a:latin typeface="Calibri"/>
                <a:cs typeface="Calibri"/>
              </a:rPr>
              <a:t> </a:t>
            </a:r>
            <a:r>
              <a:rPr sz="2400" dirty="0">
                <a:latin typeface="Calibri"/>
                <a:cs typeface="Calibri"/>
              </a:rPr>
              <a:t>=</a:t>
            </a:r>
          </a:p>
          <a:p>
            <a:pPr marL="355600" marR="18415"/>
            <a:r>
              <a:rPr sz="2400" dirty="0">
                <a:latin typeface="Calibri"/>
                <a:cs typeface="Calibri"/>
              </a:rPr>
              <a:t>∞,</a:t>
            </a:r>
            <a:r>
              <a:rPr sz="2400" spc="-5" dirty="0">
                <a:latin typeface="Calibri"/>
                <a:cs typeface="Calibri"/>
              </a:rPr>
              <a:t> </a:t>
            </a:r>
            <a:r>
              <a:rPr sz="2400" dirty="0">
                <a:latin typeface="Calibri"/>
                <a:cs typeface="Calibri"/>
              </a:rPr>
              <a:t>(3)</a:t>
            </a:r>
            <a:r>
              <a:rPr sz="2400" spc="-25" dirty="0">
                <a:latin typeface="Calibri"/>
                <a:cs typeface="Calibri"/>
              </a:rPr>
              <a:t> </a:t>
            </a:r>
            <a:r>
              <a:rPr sz="2400" spc="-5" dirty="0">
                <a:latin typeface="Calibri"/>
                <a:cs typeface="Calibri"/>
              </a:rPr>
              <a:t>where</a:t>
            </a:r>
            <a:r>
              <a:rPr sz="2400" spc="5" dirty="0">
                <a:latin typeface="Calibri"/>
                <a:cs typeface="Calibri"/>
              </a:rPr>
              <a:t> </a:t>
            </a:r>
            <a:r>
              <a:rPr sz="2400" dirty="0">
                <a:latin typeface="Calibri"/>
                <a:cs typeface="Calibri"/>
              </a:rPr>
              <a:t>the </a:t>
            </a:r>
            <a:r>
              <a:rPr sz="2400" spc="-5" dirty="0">
                <a:latin typeface="Calibri"/>
                <a:cs typeface="Calibri"/>
              </a:rPr>
              <a:t>plot </a:t>
            </a:r>
            <a:r>
              <a:rPr sz="2400" spc="-10" dirty="0">
                <a:latin typeface="Calibri"/>
                <a:cs typeface="Calibri"/>
              </a:rPr>
              <a:t>crosses</a:t>
            </a:r>
            <a:r>
              <a:rPr sz="2400" spc="-1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real</a:t>
            </a:r>
            <a:r>
              <a:rPr sz="2400" spc="-15" dirty="0">
                <a:latin typeface="Calibri"/>
                <a:cs typeface="Calibri"/>
              </a:rPr>
              <a:t> </a:t>
            </a:r>
            <a:r>
              <a:rPr sz="2400" spc="-5" dirty="0">
                <a:latin typeface="Calibri"/>
                <a:cs typeface="Calibri"/>
              </a:rPr>
              <a:t>axis,</a:t>
            </a:r>
            <a:r>
              <a:rPr sz="2400" spc="-20" dirty="0">
                <a:latin typeface="Calibri"/>
                <a:cs typeface="Calibri"/>
              </a:rPr>
              <a:t> </a:t>
            </a:r>
            <a:r>
              <a:rPr sz="2400" dirty="0">
                <a:latin typeface="Calibri"/>
                <a:cs typeface="Calibri"/>
              </a:rPr>
              <a:t>i.e.,</a:t>
            </a:r>
            <a:r>
              <a:rPr sz="2400" spc="-85" dirty="0">
                <a:latin typeface="Calibri"/>
                <a:cs typeface="Calibri"/>
              </a:rPr>
              <a:t> </a:t>
            </a:r>
            <a:r>
              <a:rPr sz="2400" spc="10" dirty="0">
                <a:latin typeface="Calibri"/>
                <a:cs typeface="Calibri"/>
              </a:rPr>
              <a:t>Im(G(j</a:t>
            </a:r>
            <a:r>
              <a:rPr sz="2400" spc="-30" dirty="0">
                <a:latin typeface="Calibri"/>
                <a:cs typeface="Calibri"/>
              </a:rPr>
              <a:t> </a:t>
            </a:r>
            <a:r>
              <a:rPr sz="2400" dirty="0">
                <a:latin typeface="Calibri"/>
                <a:cs typeface="Calibri"/>
              </a:rPr>
              <a:t>ω</a:t>
            </a:r>
            <a:r>
              <a:rPr sz="2400" spc="-5" dirty="0">
                <a:latin typeface="Calibri"/>
                <a:cs typeface="Calibri"/>
              </a:rPr>
              <a:t> ))</a:t>
            </a:r>
            <a:r>
              <a:rPr sz="2400" spc="-10" dirty="0">
                <a:latin typeface="Calibri"/>
                <a:cs typeface="Calibri"/>
              </a:rPr>
              <a:t> </a:t>
            </a:r>
            <a:r>
              <a:rPr sz="2400" dirty="0">
                <a:latin typeface="Calibri"/>
                <a:cs typeface="Calibri"/>
              </a:rPr>
              <a:t>= 0, </a:t>
            </a:r>
            <a:r>
              <a:rPr sz="2400" spc="-530" dirty="0">
                <a:latin typeface="Calibri"/>
                <a:cs typeface="Calibri"/>
              </a:rPr>
              <a:t> </a:t>
            </a:r>
            <a:r>
              <a:rPr sz="2400" dirty="0">
                <a:latin typeface="Calibri"/>
                <a:cs typeface="Calibri"/>
              </a:rPr>
              <a:t>and (4)</a:t>
            </a:r>
            <a:r>
              <a:rPr sz="2400" spc="-5" dirty="0">
                <a:latin typeface="Calibri"/>
                <a:cs typeface="Calibri"/>
              </a:rPr>
              <a:t> where</a:t>
            </a:r>
            <a:r>
              <a:rPr sz="2400" dirty="0">
                <a:latin typeface="Calibri"/>
                <a:cs typeface="Calibri"/>
              </a:rPr>
              <a:t> the</a:t>
            </a:r>
            <a:r>
              <a:rPr sz="2400" spc="5" dirty="0">
                <a:latin typeface="Calibri"/>
                <a:cs typeface="Calibri"/>
              </a:rPr>
              <a:t> </a:t>
            </a:r>
            <a:r>
              <a:rPr sz="2400" spc="-5" dirty="0">
                <a:latin typeface="Calibri"/>
                <a:cs typeface="Calibri"/>
              </a:rPr>
              <a:t>plot</a:t>
            </a:r>
            <a:r>
              <a:rPr sz="2400" dirty="0">
                <a:latin typeface="Calibri"/>
                <a:cs typeface="Calibri"/>
              </a:rPr>
              <a:t> </a:t>
            </a:r>
            <a:r>
              <a:rPr sz="2400" spc="-10" dirty="0">
                <a:latin typeface="Calibri"/>
                <a:cs typeface="Calibri"/>
              </a:rPr>
              <a:t>crosses </a:t>
            </a:r>
            <a:r>
              <a:rPr sz="2400" dirty="0">
                <a:latin typeface="Calibri"/>
                <a:cs typeface="Calibri"/>
              </a:rPr>
              <a:t>the</a:t>
            </a:r>
            <a:r>
              <a:rPr sz="2400" spc="5" dirty="0">
                <a:latin typeface="Calibri"/>
                <a:cs typeface="Calibri"/>
              </a:rPr>
              <a:t> </a:t>
            </a:r>
            <a:r>
              <a:rPr sz="2400" dirty="0">
                <a:latin typeface="Calibri"/>
                <a:cs typeface="Calibri"/>
              </a:rPr>
              <a:t>imaginary</a:t>
            </a:r>
            <a:r>
              <a:rPr sz="2400" spc="-15" dirty="0">
                <a:latin typeface="Calibri"/>
                <a:cs typeface="Calibri"/>
              </a:rPr>
              <a:t> </a:t>
            </a:r>
            <a:r>
              <a:rPr sz="2400" spc="-10" dirty="0">
                <a:latin typeface="Calibri"/>
                <a:cs typeface="Calibri"/>
              </a:rPr>
              <a:t>axis,</a:t>
            </a:r>
            <a:r>
              <a:rPr sz="2400" spc="-15" dirty="0">
                <a:latin typeface="Calibri"/>
                <a:cs typeface="Calibri"/>
              </a:rPr>
              <a:t> </a:t>
            </a:r>
            <a:r>
              <a:rPr sz="2400" dirty="0">
                <a:latin typeface="Calibri"/>
                <a:cs typeface="Calibri"/>
              </a:rPr>
              <a:t>i.e.,</a:t>
            </a:r>
            <a:r>
              <a:rPr sz="2400" spc="5" dirty="0">
                <a:latin typeface="Calibri"/>
                <a:cs typeface="Calibri"/>
              </a:rPr>
              <a:t> Re(G(j </a:t>
            </a:r>
            <a:r>
              <a:rPr sz="2400" spc="10" dirty="0">
                <a:latin typeface="Calibri"/>
                <a:cs typeface="Calibri"/>
              </a:rPr>
              <a:t> </a:t>
            </a:r>
            <a:r>
              <a:rPr sz="2400" dirty="0">
                <a:latin typeface="Calibri"/>
                <a:cs typeface="Calibri"/>
              </a:rPr>
              <a:t>ω</a:t>
            </a:r>
            <a:r>
              <a:rPr sz="2400" spc="-10" dirty="0">
                <a:latin typeface="Calibri"/>
                <a:cs typeface="Calibri"/>
              </a:rPr>
              <a:t> </a:t>
            </a:r>
            <a:r>
              <a:rPr sz="2400" spc="-5" dirty="0">
                <a:latin typeface="Calibri"/>
                <a:cs typeface="Calibri"/>
              </a:rPr>
              <a:t>)) </a:t>
            </a:r>
            <a:r>
              <a:rPr sz="2400" dirty="0">
                <a:latin typeface="Calibri"/>
                <a:cs typeface="Calibri"/>
              </a:rPr>
              <a:t>= 0.</a:t>
            </a:r>
          </a:p>
        </p:txBody>
      </p:sp>
      <p:pic>
        <p:nvPicPr>
          <p:cNvPr id="4" name="Picture 3">
            <a:extLst>
              <a:ext uri="{FF2B5EF4-FFF2-40B4-BE49-F238E27FC236}">
                <a16:creationId xmlns:a16="http://schemas.microsoft.com/office/drawing/2014/main" xmlns="" id="{F43322A6-1A32-4631-A77D-1B9ACFCC2F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4AD4BD5E-FDD3-48F7-9AE6-0FC61CEA0CC1}"/>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126</a:t>
            </a:fld>
            <a:endParaRPr lang="en-IN"/>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1845" y="450541"/>
            <a:ext cx="8590935" cy="5956918"/>
          </a:xfrm>
          <a:prstGeom prst="rect">
            <a:avLst/>
          </a:prstGeom>
        </p:spPr>
      </p:pic>
      <p:pic>
        <p:nvPicPr>
          <p:cNvPr id="3" name="Picture 2">
            <a:extLst>
              <a:ext uri="{FF2B5EF4-FFF2-40B4-BE49-F238E27FC236}">
                <a16:creationId xmlns:a16="http://schemas.microsoft.com/office/drawing/2014/main" xmlns="" id="{6C9B37CA-05D5-4BDB-B4DB-D7268EA4672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 name="Slide Number Placeholder 3">
            <a:extLst>
              <a:ext uri="{FF2B5EF4-FFF2-40B4-BE49-F238E27FC236}">
                <a16:creationId xmlns:a16="http://schemas.microsoft.com/office/drawing/2014/main" xmlns="" id="{8EB9FA1E-B5A8-4832-B222-EADD37DDA99B}"/>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127</a:t>
            </a:fld>
            <a:endParaRPr lang="en-IN"/>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30017" y="304801"/>
            <a:ext cx="8126156" cy="3912092"/>
          </a:xfrm>
          <a:prstGeom prst="rect">
            <a:avLst/>
          </a:prstGeom>
        </p:spPr>
      </p:pic>
      <p:pic>
        <p:nvPicPr>
          <p:cNvPr id="3" name="Picture 2">
            <a:extLst>
              <a:ext uri="{FF2B5EF4-FFF2-40B4-BE49-F238E27FC236}">
                <a16:creationId xmlns:a16="http://schemas.microsoft.com/office/drawing/2014/main" xmlns="" id="{01A2ED0D-75AF-479E-A04E-436D7B5F37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 name="Slide Number Placeholder 3">
            <a:extLst>
              <a:ext uri="{FF2B5EF4-FFF2-40B4-BE49-F238E27FC236}">
                <a16:creationId xmlns:a16="http://schemas.microsoft.com/office/drawing/2014/main" xmlns="" id="{0616158E-1D85-44E6-902B-E72DD12CD74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128</a:t>
            </a:fld>
            <a:endParaRPr lang="en-IN"/>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70024" y="127507"/>
            <a:ext cx="8379459" cy="1334770"/>
          </a:xfrm>
          <a:prstGeom prst="rect">
            <a:avLst/>
          </a:prstGeom>
        </p:spPr>
        <p:txBody>
          <a:bodyPr vert="horz" wrap="square" lIns="0" tIns="12700" rIns="0" bIns="0" rtlCol="0">
            <a:spAutoFit/>
          </a:bodyPr>
          <a:lstStyle/>
          <a:p>
            <a:pPr marL="12700">
              <a:spcBef>
                <a:spcPts val="100"/>
              </a:spcBef>
            </a:pPr>
            <a:r>
              <a:rPr sz="1700" b="1" spc="-5" dirty="0">
                <a:latin typeface="Calibri"/>
                <a:cs typeface="Calibri"/>
              </a:rPr>
              <a:t>Example</a:t>
            </a:r>
            <a:endParaRPr sz="1700">
              <a:latin typeface="Calibri"/>
              <a:cs typeface="Calibri"/>
            </a:endParaRPr>
          </a:p>
          <a:p>
            <a:pPr marL="12700">
              <a:spcBef>
                <a:spcPts val="5"/>
              </a:spcBef>
            </a:pPr>
            <a:r>
              <a:rPr sz="1700" spc="-5" dirty="0">
                <a:latin typeface="Calibri"/>
                <a:cs typeface="Calibri"/>
              </a:rPr>
              <a:t>Find</a:t>
            </a:r>
            <a:r>
              <a:rPr sz="1700" spc="-25" dirty="0">
                <a:latin typeface="Calibri"/>
                <a:cs typeface="Calibri"/>
              </a:rPr>
              <a:t> </a:t>
            </a:r>
            <a:r>
              <a:rPr sz="1700" spc="5" dirty="0">
                <a:latin typeface="Calibri"/>
                <a:cs typeface="Calibri"/>
              </a:rPr>
              <a:t>the</a:t>
            </a:r>
            <a:r>
              <a:rPr sz="1700" spc="-5" dirty="0">
                <a:latin typeface="Calibri"/>
                <a:cs typeface="Calibri"/>
              </a:rPr>
              <a:t> expression</a:t>
            </a:r>
            <a:r>
              <a:rPr sz="1700" spc="-40" dirty="0">
                <a:latin typeface="Calibri"/>
                <a:cs typeface="Calibri"/>
              </a:rPr>
              <a:t> </a:t>
            </a:r>
            <a:r>
              <a:rPr sz="1700" dirty="0">
                <a:latin typeface="Calibri"/>
                <a:cs typeface="Calibri"/>
              </a:rPr>
              <a:t>of</a:t>
            </a:r>
            <a:r>
              <a:rPr sz="1700" spc="10" dirty="0">
                <a:latin typeface="Calibri"/>
                <a:cs typeface="Calibri"/>
              </a:rPr>
              <a:t> </a:t>
            </a:r>
            <a:r>
              <a:rPr sz="1700" spc="-5" dirty="0">
                <a:latin typeface="Calibri"/>
                <a:cs typeface="Calibri"/>
              </a:rPr>
              <a:t>frequency</a:t>
            </a:r>
            <a:r>
              <a:rPr sz="1700" spc="-20" dirty="0">
                <a:latin typeface="Calibri"/>
                <a:cs typeface="Calibri"/>
              </a:rPr>
              <a:t> </a:t>
            </a:r>
            <a:r>
              <a:rPr sz="1700" spc="-5" dirty="0">
                <a:latin typeface="Calibri"/>
                <a:cs typeface="Calibri"/>
              </a:rPr>
              <a:t>response</a:t>
            </a:r>
            <a:r>
              <a:rPr sz="1700" spc="-25" dirty="0">
                <a:latin typeface="Calibri"/>
                <a:cs typeface="Calibri"/>
              </a:rPr>
              <a:t> </a:t>
            </a:r>
            <a:r>
              <a:rPr sz="1700" spc="-15" dirty="0">
                <a:latin typeface="Calibri"/>
                <a:cs typeface="Calibri"/>
              </a:rPr>
              <a:t>for</a:t>
            </a:r>
            <a:r>
              <a:rPr sz="1700" spc="10" dirty="0">
                <a:latin typeface="Calibri"/>
                <a:cs typeface="Calibri"/>
              </a:rPr>
              <a:t> </a:t>
            </a:r>
            <a:r>
              <a:rPr sz="1700" spc="5" dirty="0">
                <a:latin typeface="Calibri"/>
                <a:cs typeface="Calibri"/>
              </a:rPr>
              <a:t>the</a:t>
            </a:r>
            <a:r>
              <a:rPr sz="1700" spc="-5" dirty="0">
                <a:latin typeface="Calibri"/>
                <a:cs typeface="Calibri"/>
              </a:rPr>
              <a:t> </a:t>
            </a:r>
            <a:r>
              <a:rPr sz="1700" spc="-15" dirty="0">
                <a:latin typeface="Calibri"/>
                <a:cs typeface="Calibri"/>
              </a:rPr>
              <a:t>system</a:t>
            </a:r>
            <a:r>
              <a:rPr sz="1700" spc="15" dirty="0">
                <a:latin typeface="Calibri"/>
                <a:cs typeface="Calibri"/>
              </a:rPr>
              <a:t> </a:t>
            </a:r>
            <a:r>
              <a:rPr sz="1700" dirty="0">
                <a:latin typeface="Calibri"/>
                <a:cs typeface="Calibri"/>
              </a:rPr>
              <a:t>with</a:t>
            </a:r>
            <a:r>
              <a:rPr sz="1700" spc="-25" dirty="0">
                <a:latin typeface="Calibri"/>
                <a:cs typeface="Calibri"/>
              </a:rPr>
              <a:t> </a:t>
            </a:r>
            <a:r>
              <a:rPr sz="1700" dirty="0">
                <a:latin typeface="Calibri"/>
                <a:cs typeface="Calibri"/>
              </a:rPr>
              <a:t>a</a:t>
            </a:r>
            <a:r>
              <a:rPr sz="1700" spc="10" dirty="0">
                <a:latin typeface="Calibri"/>
                <a:cs typeface="Calibri"/>
              </a:rPr>
              <a:t> </a:t>
            </a:r>
            <a:r>
              <a:rPr sz="1700" spc="-15" dirty="0">
                <a:latin typeface="Calibri"/>
                <a:cs typeface="Calibri"/>
              </a:rPr>
              <a:t>transfer</a:t>
            </a:r>
            <a:r>
              <a:rPr sz="1700" spc="-20" dirty="0">
                <a:latin typeface="Calibri"/>
                <a:cs typeface="Calibri"/>
              </a:rPr>
              <a:t> </a:t>
            </a:r>
            <a:r>
              <a:rPr sz="1700" dirty="0">
                <a:latin typeface="Calibri"/>
                <a:cs typeface="Calibri"/>
              </a:rPr>
              <a:t>function</a:t>
            </a:r>
            <a:r>
              <a:rPr sz="1700" spc="-10" dirty="0">
                <a:latin typeface="Calibri"/>
                <a:cs typeface="Calibri"/>
              </a:rPr>
              <a:t> </a:t>
            </a:r>
            <a:r>
              <a:rPr sz="1700" dirty="0">
                <a:latin typeface="Calibri"/>
                <a:cs typeface="Calibri"/>
              </a:rPr>
              <a:t>of</a:t>
            </a:r>
            <a:endParaRPr sz="1700">
              <a:latin typeface="Calibri"/>
              <a:cs typeface="Calibri"/>
            </a:endParaRPr>
          </a:p>
          <a:p>
            <a:pPr marL="12700" marR="5080">
              <a:tabLst>
                <a:tab pos="687705" algn="l"/>
                <a:tab pos="1804670" algn="l"/>
              </a:tabLst>
            </a:pPr>
            <a:r>
              <a:rPr sz="1700" i="1" dirty="0">
                <a:latin typeface="Calibri"/>
                <a:cs typeface="Calibri"/>
              </a:rPr>
              <a:t>G(s)=	1</a:t>
            </a:r>
            <a:r>
              <a:rPr sz="1700" i="1" spc="45" dirty="0">
                <a:latin typeface="Calibri"/>
                <a:cs typeface="Calibri"/>
              </a:rPr>
              <a:t> </a:t>
            </a:r>
            <a:r>
              <a:rPr sz="1700" i="1" dirty="0">
                <a:latin typeface="Calibri"/>
                <a:cs typeface="Calibri"/>
              </a:rPr>
              <a:t>/</a:t>
            </a:r>
            <a:r>
              <a:rPr sz="1700" i="1" spc="50" dirty="0">
                <a:latin typeface="Calibri"/>
                <a:cs typeface="Calibri"/>
              </a:rPr>
              <a:t> </a:t>
            </a:r>
            <a:r>
              <a:rPr sz="1700" i="1" spc="-5" dirty="0">
                <a:latin typeface="Calibri"/>
                <a:cs typeface="Calibri"/>
              </a:rPr>
              <a:t>(1</a:t>
            </a:r>
            <a:r>
              <a:rPr sz="1700" i="1" spc="40" dirty="0">
                <a:latin typeface="Calibri"/>
                <a:cs typeface="Calibri"/>
              </a:rPr>
              <a:t> </a:t>
            </a:r>
            <a:r>
              <a:rPr sz="1700" i="1" dirty="0">
                <a:latin typeface="Calibri"/>
                <a:cs typeface="Calibri"/>
              </a:rPr>
              <a:t>+</a:t>
            </a:r>
            <a:r>
              <a:rPr sz="1700" i="1" spc="55" dirty="0">
                <a:latin typeface="Calibri"/>
                <a:cs typeface="Calibri"/>
              </a:rPr>
              <a:t> </a:t>
            </a:r>
            <a:r>
              <a:rPr sz="1700" i="1" spc="-5" dirty="0">
                <a:latin typeface="Calibri"/>
                <a:cs typeface="Calibri"/>
              </a:rPr>
              <a:t>2s)	</a:t>
            </a:r>
            <a:r>
              <a:rPr sz="1700" i="1" dirty="0">
                <a:latin typeface="Calibri"/>
                <a:cs typeface="Calibri"/>
              </a:rPr>
              <a:t>,</a:t>
            </a:r>
            <a:r>
              <a:rPr sz="1700" i="1" spc="30" dirty="0">
                <a:latin typeface="Calibri"/>
                <a:cs typeface="Calibri"/>
              </a:rPr>
              <a:t> </a:t>
            </a:r>
            <a:r>
              <a:rPr sz="1700" dirty="0">
                <a:latin typeface="Calibri"/>
                <a:cs typeface="Calibri"/>
              </a:rPr>
              <a:t>and</a:t>
            </a:r>
            <a:r>
              <a:rPr sz="1700" spc="45" dirty="0">
                <a:latin typeface="Calibri"/>
                <a:cs typeface="Calibri"/>
              </a:rPr>
              <a:t> </a:t>
            </a:r>
            <a:r>
              <a:rPr sz="1700" spc="-5" dirty="0">
                <a:latin typeface="Calibri"/>
                <a:cs typeface="Calibri"/>
              </a:rPr>
              <a:t>then</a:t>
            </a:r>
            <a:r>
              <a:rPr sz="1700" spc="40" dirty="0">
                <a:latin typeface="Calibri"/>
                <a:cs typeface="Calibri"/>
              </a:rPr>
              <a:t> </a:t>
            </a:r>
            <a:r>
              <a:rPr sz="1700" spc="-10" dirty="0">
                <a:latin typeface="Calibri"/>
                <a:cs typeface="Calibri"/>
              </a:rPr>
              <a:t>evaluate</a:t>
            </a:r>
            <a:r>
              <a:rPr sz="1700" spc="40" dirty="0">
                <a:latin typeface="Calibri"/>
                <a:cs typeface="Calibri"/>
              </a:rPr>
              <a:t> </a:t>
            </a:r>
            <a:r>
              <a:rPr sz="1700" spc="5" dirty="0">
                <a:latin typeface="Calibri"/>
                <a:cs typeface="Calibri"/>
              </a:rPr>
              <a:t>the</a:t>
            </a:r>
            <a:r>
              <a:rPr sz="1700" spc="35" dirty="0">
                <a:latin typeface="Calibri"/>
                <a:cs typeface="Calibri"/>
              </a:rPr>
              <a:t> </a:t>
            </a:r>
            <a:r>
              <a:rPr sz="1700" spc="-5" dirty="0">
                <a:latin typeface="Calibri"/>
                <a:cs typeface="Calibri"/>
              </a:rPr>
              <a:t>magnitude</a:t>
            </a:r>
            <a:r>
              <a:rPr sz="1700" spc="45" dirty="0">
                <a:latin typeface="Calibri"/>
                <a:cs typeface="Calibri"/>
              </a:rPr>
              <a:t> </a:t>
            </a:r>
            <a:r>
              <a:rPr sz="1700" spc="-10" dirty="0">
                <a:latin typeface="Calibri"/>
                <a:cs typeface="Calibri"/>
              </a:rPr>
              <a:t>and</a:t>
            </a:r>
            <a:r>
              <a:rPr sz="1700" spc="40" dirty="0">
                <a:latin typeface="Calibri"/>
                <a:cs typeface="Calibri"/>
              </a:rPr>
              <a:t> </a:t>
            </a:r>
            <a:r>
              <a:rPr sz="1700" spc="-5" dirty="0">
                <a:latin typeface="Calibri"/>
                <a:cs typeface="Calibri"/>
              </a:rPr>
              <a:t>phase</a:t>
            </a:r>
            <a:r>
              <a:rPr sz="1700" spc="40" dirty="0">
                <a:latin typeface="Calibri"/>
                <a:cs typeface="Calibri"/>
              </a:rPr>
              <a:t> </a:t>
            </a:r>
            <a:r>
              <a:rPr sz="1700" spc="-5" dirty="0">
                <a:latin typeface="Calibri"/>
                <a:cs typeface="Calibri"/>
              </a:rPr>
              <a:t>angle</a:t>
            </a:r>
            <a:r>
              <a:rPr sz="1700" spc="45" dirty="0">
                <a:latin typeface="Calibri"/>
                <a:cs typeface="Calibri"/>
              </a:rPr>
              <a:t> </a:t>
            </a:r>
            <a:r>
              <a:rPr sz="1700" dirty="0">
                <a:latin typeface="Calibri"/>
                <a:cs typeface="Calibri"/>
              </a:rPr>
              <a:t>of</a:t>
            </a:r>
            <a:r>
              <a:rPr sz="1700" spc="40" dirty="0">
                <a:latin typeface="Calibri"/>
                <a:cs typeface="Calibri"/>
              </a:rPr>
              <a:t> </a:t>
            </a:r>
            <a:r>
              <a:rPr sz="1700" spc="-5" dirty="0">
                <a:latin typeface="Calibri"/>
                <a:cs typeface="Calibri"/>
              </a:rPr>
              <a:t>frequency</a:t>
            </a:r>
            <a:r>
              <a:rPr sz="1700" spc="30" dirty="0">
                <a:latin typeface="Calibri"/>
                <a:cs typeface="Calibri"/>
              </a:rPr>
              <a:t> </a:t>
            </a:r>
            <a:r>
              <a:rPr sz="1700" spc="-5" dirty="0">
                <a:latin typeface="Calibri"/>
                <a:cs typeface="Calibri"/>
              </a:rPr>
              <a:t>response </a:t>
            </a:r>
            <a:r>
              <a:rPr sz="1700" spc="-370" dirty="0">
                <a:latin typeface="Calibri"/>
                <a:cs typeface="Calibri"/>
              </a:rPr>
              <a:t> </a:t>
            </a:r>
            <a:r>
              <a:rPr sz="1700" spc="-15" dirty="0">
                <a:latin typeface="Calibri"/>
                <a:cs typeface="Calibri"/>
              </a:rPr>
              <a:t>at</a:t>
            </a:r>
            <a:endParaRPr sz="1700">
              <a:latin typeface="Calibri"/>
              <a:cs typeface="Calibri"/>
            </a:endParaRPr>
          </a:p>
          <a:p>
            <a:pPr marL="12700">
              <a:lnSpc>
                <a:spcPts val="2145"/>
              </a:lnSpc>
            </a:pPr>
            <a:r>
              <a:rPr sz="1700" dirty="0">
                <a:latin typeface="Calibri"/>
                <a:cs typeface="Calibri"/>
              </a:rPr>
              <a:t>ω = 0.5</a:t>
            </a:r>
            <a:r>
              <a:rPr sz="1700" spc="5" dirty="0">
                <a:latin typeface="Calibri"/>
                <a:cs typeface="Calibri"/>
              </a:rPr>
              <a:t> </a:t>
            </a:r>
            <a:r>
              <a:rPr sz="1700" spc="-15" dirty="0">
                <a:latin typeface="Calibri"/>
                <a:cs typeface="Calibri"/>
              </a:rPr>
              <a:t>rad/s</a:t>
            </a:r>
            <a:r>
              <a:rPr sz="1700" spc="-20" dirty="0">
                <a:latin typeface="Calibri"/>
                <a:cs typeface="Calibri"/>
              </a:rPr>
              <a:t> </a:t>
            </a:r>
            <a:r>
              <a:rPr sz="1700" dirty="0">
                <a:latin typeface="Calibri"/>
                <a:cs typeface="Calibri"/>
              </a:rPr>
              <a:t>and</a:t>
            </a:r>
            <a:r>
              <a:rPr sz="1700" spc="-30" dirty="0">
                <a:latin typeface="Calibri"/>
                <a:cs typeface="Calibri"/>
              </a:rPr>
              <a:t> </a:t>
            </a:r>
            <a:r>
              <a:rPr sz="1700" spc="-5" dirty="0">
                <a:latin typeface="Calibri"/>
                <a:cs typeface="Calibri"/>
              </a:rPr>
              <a:t>represent</a:t>
            </a:r>
            <a:r>
              <a:rPr sz="1700" spc="-30" dirty="0">
                <a:latin typeface="Calibri"/>
                <a:cs typeface="Calibri"/>
              </a:rPr>
              <a:t> </a:t>
            </a:r>
            <a:r>
              <a:rPr sz="1700" spc="5" dirty="0">
                <a:latin typeface="Calibri"/>
                <a:cs typeface="Calibri"/>
              </a:rPr>
              <a:t>the</a:t>
            </a:r>
            <a:r>
              <a:rPr sz="1700" spc="-10" dirty="0">
                <a:latin typeface="Calibri"/>
                <a:cs typeface="Calibri"/>
              </a:rPr>
              <a:t> </a:t>
            </a:r>
            <a:r>
              <a:rPr sz="1700" spc="-5" dirty="0">
                <a:latin typeface="Calibri"/>
                <a:cs typeface="Calibri"/>
              </a:rPr>
              <a:t>result</a:t>
            </a:r>
            <a:r>
              <a:rPr sz="1700" dirty="0">
                <a:latin typeface="Calibri"/>
                <a:cs typeface="Calibri"/>
              </a:rPr>
              <a:t> in</a:t>
            </a:r>
            <a:r>
              <a:rPr sz="1700" spc="-40" dirty="0">
                <a:latin typeface="Calibri"/>
                <a:cs typeface="Calibri"/>
              </a:rPr>
              <a:t> </a:t>
            </a:r>
            <a:r>
              <a:rPr sz="1700" spc="5" dirty="0">
                <a:latin typeface="Calibri"/>
                <a:cs typeface="Calibri"/>
              </a:rPr>
              <a:t>the</a:t>
            </a:r>
            <a:r>
              <a:rPr sz="1700" spc="-10" dirty="0">
                <a:latin typeface="Calibri"/>
                <a:cs typeface="Calibri"/>
              </a:rPr>
              <a:t> complex</a:t>
            </a:r>
            <a:r>
              <a:rPr sz="1700" spc="-5" dirty="0">
                <a:latin typeface="Calibri"/>
                <a:cs typeface="Calibri"/>
              </a:rPr>
              <a:t> </a:t>
            </a:r>
            <a:r>
              <a:rPr sz="1700" dirty="0">
                <a:latin typeface="Calibri"/>
                <a:cs typeface="Calibri"/>
              </a:rPr>
              <a:t>plane</a:t>
            </a:r>
            <a:r>
              <a:rPr dirty="0">
                <a:latin typeface="Calibri"/>
                <a:cs typeface="Calibri"/>
              </a:rPr>
              <a:t>.</a:t>
            </a:r>
            <a:endParaRPr>
              <a:latin typeface="Calibri"/>
              <a:cs typeface="Calibri"/>
            </a:endParaRPr>
          </a:p>
        </p:txBody>
      </p:sp>
      <p:pic>
        <p:nvPicPr>
          <p:cNvPr id="3" name="object 3"/>
          <p:cNvPicPr/>
          <p:nvPr/>
        </p:nvPicPr>
        <p:blipFill>
          <a:blip r:embed="rId2" cstate="print"/>
          <a:stretch>
            <a:fillRect/>
          </a:stretch>
        </p:blipFill>
        <p:spPr>
          <a:xfrm>
            <a:off x="1470733" y="1572085"/>
            <a:ext cx="8525523" cy="4784326"/>
          </a:xfrm>
          <a:prstGeom prst="rect">
            <a:avLst/>
          </a:prstGeom>
        </p:spPr>
      </p:pic>
      <p:pic>
        <p:nvPicPr>
          <p:cNvPr id="4" name="Picture 3">
            <a:extLst>
              <a:ext uri="{FF2B5EF4-FFF2-40B4-BE49-F238E27FC236}">
                <a16:creationId xmlns:a16="http://schemas.microsoft.com/office/drawing/2014/main" xmlns="" id="{CD4E0E1A-9B50-4D3E-9F5B-D88ADC6E0E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344BED3F-3CD7-44D7-B0EC-BF2C9B75258F}"/>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129</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0799" y="1112793"/>
            <a:ext cx="4254378" cy="504625"/>
          </a:xfrm>
          <a:prstGeom prst="rect">
            <a:avLst/>
          </a:prstGeom>
        </p:spPr>
        <p:txBody>
          <a:bodyPr vert="horz" wrap="square" lIns="0" tIns="12065" rIns="0" bIns="0" rtlCol="0" anchor="b">
            <a:spAutoFit/>
          </a:bodyPr>
          <a:lstStyle/>
          <a:p>
            <a:pPr marL="12700">
              <a:lnSpc>
                <a:spcPct val="100000"/>
              </a:lnSpc>
              <a:spcBef>
                <a:spcPts val="95"/>
              </a:spcBef>
              <a:tabLst>
                <a:tab pos="1089025" algn="l"/>
              </a:tabLst>
            </a:pPr>
            <a:r>
              <a:rPr sz="3200" spc="-5" dirty="0">
                <a:solidFill>
                  <a:srgbClr val="FF0000"/>
                </a:solidFill>
              </a:rPr>
              <a:t>A</a:t>
            </a:r>
            <a:r>
              <a:rPr sz="3200" spc="5" dirty="0">
                <a:solidFill>
                  <a:srgbClr val="FF0000"/>
                </a:solidFill>
              </a:rPr>
              <a:t> </a:t>
            </a:r>
            <a:r>
              <a:rPr sz="3200" spc="-20" dirty="0">
                <a:solidFill>
                  <a:srgbClr val="FF0000"/>
                </a:solidFill>
              </a:rPr>
              <a:t>Fan:	</a:t>
            </a:r>
            <a:r>
              <a:rPr sz="3200" spc="-10" dirty="0">
                <a:solidFill>
                  <a:srgbClr val="FF0000"/>
                </a:solidFill>
              </a:rPr>
              <a:t>Can't</a:t>
            </a:r>
            <a:r>
              <a:rPr sz="3200" dirty="0">
                <a:solidFill>
                  <a:srgbClr val="FF0000"/>
                </a:solidFill>
              </a:rPr>
              <a:t> </a:t>
            </a:r>
            <a:r>
              <a:rPr sz="3200" spc="-20" dirty="0">
                <a:solidFill>
                  <a:srgbClr val="FF0000"/>
                </a:solidFill>
              </a:rPr>
              <a:t>Say</a:t>
            </a:r>
            <a:r>
              <a:rPr sz="3200" spc="-5" dirty="0">
                <a:solidFill>
                  <a:srgbClr val="FF0000"/>
                </a:solidFill>
              </a:rPr>
              <a:t> </a:t>
            </a:r>
            <a:r>
              <a:rPr sz="3200" spc="-30" dirty="0">
                <a:solidFill>
                  <a:srgbClr val="FF0000"/>
                </a:solidFill>
              </a:rPr>
              <a:t>System</a:t>
            </a:r>
            <a:endParaRPr sz="3200" dirty="0">
              <a:solidFill>
                <a:srgbClr val="FF0000"/>
              </a:solidFill>
            </a:endParaRPr>
          </a:p>
        </p:txBody>
      </p:sp>
      <p:grpSp>
        <p:nvGrpSpPr>
          <p:cNvPr id="3" name="object 3"/>
          <p:cNvGrpSpPr/>
          <p:nvPr/>
        </p:nvGrpSpPr>
        <p:grpSpPr>
          <a:xfrm>
            <a:off x="3317033" y="3471650"/>
            <a:ext cx="4191635" cy="2202815"/>
            <a:chOff x="1905000" y="3246120"/>
            <a:chExt cx="4191635" cy="2202815"/>
          </a:xfrm>
        </p:grpSpPr>
        <p:pic>
          <p:nvPicPr>
            <p:cNvPr id="4" name="object 4"/>
            <p:cNvPicPr/>
            <p:nvPr/>
          </p:nvPicPr>
          <p:blipFill>
            <a:blip r:embed="rId2" cstate="print"/>
            <a:stretch>
              <a:fillRect/>
            </a:stretch>
          </p:blipFill>
          <p:spPr>
            <a:xfrm>
              <a:off x="2819400" y="3246120"/>
              <a:ext cx="2438400" cy="2202711"/>
            </a:xfrm>
            <a:prstGeom prst="rect">
              <a:avLst/>
            </a:prstGeom>
          </p:spPr>
        </p:pic>
        <p:sp>
          <p:nvSpPr>
            <p:cNvPr id="5" name="object 5"/>
            <p:cNvSpPr/>
            <p:nvPr/>
          </p:nvSpPr>
          <p:spPr>
            <a:xfrm>
              <a:off x="1905000" y="4352023"/>
              <a:ext cx="4191635" cy="287655"/>
            </a:xfrm>
            <a:custGeom>
              <a:avLst/>
              <a:gdLst/>
              <a:ahLst/>
              <a:cxnLst/>
              <a:rect l="l" t="t" r="r" b="b"/>
              <a:pathLst>
                <a:path w="4191635" h="287654">
                  <a:moveTo>
                    <a:pt x="1447927" y="143776"/>
                  </a:moveTo>
                  <a:lnTo>
                    <a:pt x="1393075" y="111772"/>
                  </a:lnTo>
                  <a:lnTo>
                    <a:pt x="1208532" y="4076"/>
                  </a:lnTo>
                  <a:lnTo>
                    <a:pt x="1196505" y="0"/>
                  </a:lnTo>
                  <a:lnTo>
                    <a:pt x="1184236" y="812"/>
                  </a:lnTo>
                  <a:lnTo>
                    <a:pt x="1173162" y="6159"/>
                  </a:lnTo>
                  <a:lnTo>
                    <a:pt x="1164717" y="15633"/>
                  </a:lnTo>
                  <a:lnTo>
                    <a:pt x="1160627" y="27660"/>
                  </a:lnTo>
                  <a:lnTo>
                    <a:pt x="1161440" y="39928"/>
                  </a:lnTo>
                  <a:lnTo>
                    <a:pt x="1166787" y="51003"/>
                  </a:lnTo>
                  <a:lnTo>
                    <a:pt x="1176274" y="59448"/>
                  </a:lnTo>
                  <a:lnTo>
                    <a:pt x="1265961" y="111772"/>
                  </a:lnTo>
                  <a:lnTo>
                    <a:pt x="0" y="111772"/>
                  </a:lnTo>
                  <a:lnTo>
                    <a:pt x="0" y="175780"/>
                  </a:lnTo>
                  <a:lnTo>
                    <a:pt x="1265961" y="175780"/>
                  </a:lnTo>
                  <a:lnTo>
                    <a:pt x="1176274" y="228104"/>
                  </a:lnTo>
                  <a:lnTo>
                    <a:pt x="1166787" y="236562"/>
                  </a:lnTo>
                  <a:lnTo>
                    <a:pt x="1161440" y="247637"/>
                  </a:lnTo>
                  <a:lnTo>
                    <a:pt x="1160627" y="259905"/>
                  </a:lnTo>
                  <a:lnTo>
                    <a:pt x="1164717" y="271919"/>
                  </a:lnTo>
                  <a:lnTo>
                    <a:pt x="1173162" y="281406"/>
                  </a:lnTo>
                  <a:lnTo>
                    <a:pt x="1184236" y="286753"/>
                  </a:lnTo>
                  <a:lnTo>
                    <a:pt x="1196505" y="287566"/>
                  </a:lnTo>
                  <a:lnTo>
                    <a:pt x="1208532" y="283476"/>
                  </a:lnTo>
                  <a:lnTo>
                    <a:pt x="1393075" y="175780"/>
                  </a:lnTo>
                  <a:lnTo>
                    <a:pt x="1447927" y="143776"/>
                  </a:lnTo>
                  <a:close/>
                </a:path>
                <a:path w="4191635" h="287654">
                  <a:moveTo>
                    <a:pt x="4191127" y="143776"/>
                  </a:moveTo>
                  <a:lnTo>
                    <a:pt x="4136275" y="111772"/>
                  </a:lnTo>
                  <a:lnTo>
                    <a:pt x="3951732" y="4076"/>
                  </a:lnTo>
                  <a:lnTo>
                    <a:pt x="3939705" y="0"/>
                  </a:lnTo>
                  <a:lnTo>
                    <a:pt x="3927437" y="812"/>
                  </a:lnTo>
                  <a:lnTo>
                    <a:pt x="3916362" y="6159"/>
                  </a:lnTo>
                  <a:lnTo>
                    <a:pt x="3907917" y="15633"/>
                  </a:lnTo>
                  <a:lnTo>
                    <a:pt x="3903827" y="27660"/>
                  </a:lnTo>
                  <a:lnTo>
                    <a:pt x="3904640" y="39928"/>
                  </a:lnTo>
                  <a:lnTo>
                    <a:pt x="3909987" y="51003"/>
                  </a:lnTo>
                  <a:lnTo>
                    <a:pt x="3919474" y="59448"/>
                  </a:lnTo>
                  <a:lnTo>
                    <a:pt x="4009161" y="111772"/>
                  </a:lnTo>
                  <a:lnTo>
                    <a:pt x="2743200" y="111772"/>
                  </a:lnTo>
                  <a:lnTo>
                    <a:pt x="2743200" y="175780"/>
                  </a:lnTo>
                  <a:lnTo>
                    <a:pt x="4009161" y="175780"/>
                  </a:lnTo>
                  <a:lnTo>
                    <a:pt x="3919474" y="228104"/>
                  </a:lnTo>
                  <a:lnTo>
                    <a:pt x="3909987" y="236562"/>
                  </a:lnTo>
                  <a:lnTo>
                    <a:pt x="3904640" y="247637"/>
                  </a:lnTo>
                  <a:lnTo>
                    <a:pt x="3903827" y="259905"/>
                  </a:lnTo>
                  <a:lnTo>
                    <a:pt x="3907917" y="271919"/>
                  </a:lnTo>
                  <a:lnTo>
                    <a:pt x="3916362" y="281406"/>
                  </a:lnTo>
                  <a:lnTo>
                    <a:pt x="3927437" y="286753"/>
                  </a:lnTo>
                  <a:lnTo>
                    <a:pt x="3939705" y="287566"/>
                  </a:lnTo>
                  <a:lnTo>
                    <a:pt x="3951732" y="283476"/>
                  </a:lnTo>
                  <a:lnTo>
                    <a:pt x="4136275" y="175780"/>
                  </a:lnTo>
                  <a:lnTo>
                    <a:pt x="4191127" y="143776"/>
                  </a:lnTo>
                  <a:close/>
                </a:path>
              </a:pathLst>
            </a:custGeom>
            <a:solidFill>
              <a:srgbClr val="000000"/>
            </a:solidFill>
          </p:spPr>
          <p:txBody>
            <a:bodyPr wrap="square" lIns="0" tIns="0" rIns="0" bIns="0" rtlCol="0"/>
            <a:lstStyle/>
            <a:p>
              <a:endParaRPr/>
            </a:p>
          </p:txBody>
        </p:sp>
      </p:grpSp>
      <p:sp>
        <p:nvSpPr>
          <p:cNvPr id="6" name="object 6"/>
          <p:cNvSpPr txBox="1"/>
          <p:nvPr/>
        </p:nvSpPr>
        <p:spPr>
          <a:xfrm>
            <a:off x="2364739" y="3937507"/>
            <a:ext cx="149733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230V/50Hz</a:t>
            </a:r>
            <a:endParaRPr sz="2400">
              <a:latin typeface="Tahoma"/>
              <a:cs typeface="Tahoma"/>
            </a:endParaRPr>
          </a:p>
        </p:txBody>
      </p:sp>
      <p:sp>
        <p:nvSpPr>
          <p:cNvPr id="7" name="object 7"/>
          <p:cNvSpPr txBox="1"/>
          <p:nvPr/>
        </p:nvSpPr>
        <p:spPr>
          <a:xfrm>
            <a:off x="2459228" y="4669282"/>
            <a:ext cx="138874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AC</a:t>
            </a:r>
            <a:r>
              <a:rPr sz="2400" spc="-80" dirty="0">
                <a:latin typeface="Tahoma"/>
                <a:cs typeface="Tahoma"/>
              </a:rPr>
              <a:t> </a:t>
            </a:r>
            <a:r>
              <a:rPr sz="2400" dirty="0">
                <a:latin typeface="Tahoma"/>
                <a:cs typeface="Tahoma"/>
              </a:rPr>
              <a:t>Supply</a:t>
            </a:r>
            <a:endParaRPr sz="2400">
              <a:latin typeface="Tahoma"/>
              <a:cs typeface="Tahoma"/>
            </a:endParaRPr>
          </a:p>
        </p:txBody>
      </p:sp>
      <p:sp>
        <p:nvSpPr>
          <p:cNvPr id="8" name="object 8"/>
          <p:cNvSpPr txBox="1"/>
          <p:nvPr/>
        </p:nvSpPr>
        <p:spPr>
          <a:xfrm>
            <a:off x="7318628" y="3918584"/>
            <a:ext cx="141097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No</a:t>
            </a:r>
            <a:r>
              <a:rPr sz="2400" spc="-85" dirty="0">
                <a:latin typeface="Tahoma"/>
                <a:cs typeface="Tahoma"/>
              </a:rPr>
              <a:t> </a:t>
            </a:r>
            <a:r>
              <a:rPr sz="2400" dirty="0">
                <a:latin typeface="Tahoma"/>
                <a:cs typeface="Tahoma"/>
              </a:rPr>
              <a:t>Airflow</a:t>
            </a:r>
            <a:endParaRPr sz="2400">
              <a:latin typeface="Tahoma"/>
              <a:cs typeface="Tahoma"/>
            </a:endParaRPr>
          </a:p>
        </p:txBody>
      </p:sp>
      <p:sp>
        <p:nvSpPr>
          <p:cNvPr id="9" name="object 9"/>
          <p:cNvSpPr txBox="1"/>
          <p:nvPr/>
        </p:nvSpPr>
        <p:spPr>
          <a:xfrm>
            <a:off x="7318628" y="4650105"/>
            <a:ext cx="2707640" cy="757555"/>
          </a:xfrm>
          <a:prstGeom prst="rect">
            <a:avLst/>
          </a:prstGeom>
        </p:spPr>
        <p:txBody>
          <a:bodyPr vert="horz" wrap="square" lIns="0" tIns="12700" rIns="0" bIns="0" rtlCol="0">
            <a:spAutoFit/>
          </a:bodyPr>
          <a:lstStyle/>
          <a:p>
            <a:pPr marL="12700" marR="5080">
              <a:spcBef>
                <a:spcPts val="100"/>
              </a:spcBef>
            </a:pPr>
            <a:r>
              <a:rPr sz="2400" dirty="0">
                <a:latin typeface="Tahoma"/>
                <a:cs typeface="Tahoma"/>
              </a:rPr>
              <a:t>(No</a:t>
            </a:r>
            <a:r>
              <a:rPr sz="2400" spc="-35" dirty="0">
                <a:latin typeface="Tahoma"/>
                <a:cs typeface="Tahoma"/>
              </a:rPr>
              <a:t> </a:t>
            </a:r>
            <a:r>
              <a:rPr sz="2400" spc="-5" dirty="0">
                <a:latin typeface="Tahoma"/>
                <a:cs typeface="Tahoma"/>
              </a:rPr>
              <a:t>Proper/</a:t>
            </a:r>
            <a:r>
              <a:rPr sz="2400" spc="-40" dirty="0">
                <a:latin typeface="Tahoma"/>
                <a:cs typeface="Tahoma"/>
              </a:rPr>
              <a:t> </a:t>
            </a:r>
            <a:r>
              <a:rPr sz="2400" spc="-10" dirty="0">
                <a:latin typeface="Tahoma"/>
                <a:cs typeface="Tahoma"/>
              </a:rPr>
              <a:t>Desired </a:t>
            </a:r>
            <a:r>
              <a:rPr sz="2400" spc="-735" dirty="0">
                <a:latin typeface="Tahoma"/>
                <a:cs typeface="Tahoma"/>
              </a:rPr>
              <a:t> </a:t>
            </a:r>
            <a:r>
              <a:rPr sz="2400" dirty="0">
                <a:latin typeface="Tahoma"/>
                <a:cs typeface="Tahoma"/>
              </a:rPr>
              <a:t>Output)</a:t>
            </a:r>
          </a:p>
        </p:txBody>
      </p:sp>
      <p:sp>
        <p:nvSpPr>
          <p:cNvPr id="10" name="object 10"/>
          <p:cNvSpPr/>
          <p:nvPr/>
        </p:nvSpPr>
        <p:spPr>
          <a:xfrm>
            <a:off x="2210562" y="3582161"/>
            <a:ext cx="7620000" cy="228600"/>
          </a:xfrm>
          <a:custGeom>
            <a:avLst/>
            <a:gdLst/>
            <a:ahLst/>
            <a:cxnLst/>
            <a:rect l="l" t="t" r="r" b="b"/>
            <a:pathLst>
              <a:path w="7620000" h="228600">
                <a:moveTo>
                  <a:pt x="0" y="228600"/>
                </a:moveTo>
                <a:lnTo>
                  <a:pt x="1497" y="184112"/>
                </a:lnTo>
                <a:lnTo>
                  <a:pt x="5581" y="147780"/>
                </a:lnTo>
                <a:lnTo>
                  <a:pt x="11637" y="123283"/>
                </a:lnTo>
                <a:lnTo>
                  <a:pt x="19050" y="114300"/>
                </a:lnTo>
                <a:lnTo>
                  <a:pt x="895350" y="114300"/>
                </a:lnTo>
                <a:lnTo>
                  <a:pt x="902773" y="105316"/>
                </a:lnTo>
                <a:lnTo>
                  <a:pt x="908827" y="80819"/>
                </a:lnTo>
                <a:lnTo>
                  <a:pt x="912905" y="44487"/>
                </a:lnTo>
                <a:lnTo>
                  <a:pt x="914400" y="0"/>
                </a:lnTo>
                <a:lnTo>
                  <a:pt x="915894" y="44487"/>
                </a:lnTo>
                <a:lnTo>
                  <a:pt x="919972" y="80819"/>
                </a:lnTo>
                <a:lnTo>
                  <a:pt x="926026" y="105316"/>
                </a:lnTo>
                <a:lnTo>
                  <a:pt x="933450" y="114300"/>
                </a:lnTo>
                <a:lnTo>
                  <a:pt x="1809750" y="114300"/>
                </a:lnTo>
                <a:lnTo>
                  <a:pt x="1817173" y="123283"/>
                </a:lnTo>
                <a:lnTo>
                  <a:pt x="1823227" y="147780"/>
                </a:lnTo>
                <a:lnTo>
                  <a:pt x="1827305" y="184112"/>
                </a:lnTo>
                <a:lnTo>
                  <a:pt x="1828800" y="228600"/>
                </a:lnTo>
              </a:path>
              <a:path w="7620000" h="228600">
                <a:moveTo>
                  <a:pt x="5257800" y="228600"/>
                </a:moveTo>
                <a:lnTo>
                  <a:pt x="5259294" y="184112"/>
                </a:lnTo>
                <a:lnTo>
                  <a:pt x="5263372" y="147780"/>
                </a:lnTo>
                <a:lnTo>
                  <a:pt x="5269426" y="123283"/>
                </a:lnTo>
                <a:lnTo>
                  <a:pt x="5276850" y="114300"/>
                </a:lnTo>
                <a:lnTo>
                  <a:pt x="6419849" y="114300"/>
                </a:lnTo>
                <a:lnTo>
                  <a:pt x="6427273" y="105316"/>
                </a:lnTo>
                <a:lnTo>
                  <a:pt x="6433327" y="80819"/>
                </a:lnTo>
                <a:lnTo>
                  <a:pt x="6437405" y="44487"/>
                </a:lnTo>
                <a:lnTo>
                  <a:pt x="6438899" y="0"/>
                </a:lnTo>
                <a:lnTo>
                  <a:pt x="6440394" y="44487"/>
                </a:lnTo>
                <a:lnTo>
                  <a:pt x="6444472" y="80819"/>
                </a:lnTo>
                <a:lnTo>
                  <a:pt x="6450526" y="105316"/>
                </a:lnTo>
                <a:lnTo>
                  <a:pt x="6457949" y="114300"/>
                </a:lnTo>
                <a:lnTo>
                  <a:pt x="7600950" y="114300"/>
                </a:lnTo>
                <a:lnTo>
                  <a:pt x="7608373" y="123283"/>
                </a:lnTo>
                <a:lnTo>
                  <a:pt x="7614427" y="147780"/>
                </a:lnTo>
                <a:lnTo>
                  <a:pt x="7618505" y="184112"/>
                </a:lnTo>
                <a:lnTo>
                  <a:pt x="7620000" y="228600"/>
                </a:lnTo>
              </a:path>
            </a:pathLst>
          </a:custGeom>
          <a:ln w="28956">
            <a:solidFill>
              <a:srgbClr val="000000"/>
            </a:solidFill>
          </a:ln>
        </p:spPr>
        <p:txBody>
          <a:bodyPr wrap="square" lIns="0" tIns="0" rIns="0" bIns="0" rtlCol="0"/>
          <a:lstStyle/>
          <a:p>
            <a:endParaRPr/>
          </a:p>
        </p:txBody>
      </p:sp>
      <p:sp>
        <p:nvSpPr>
          <p:cNvPr id="11" name="object 11"/>
          <p:cNvSpPr txBox="1"/>
          <p:nvPr/>
        </p:nvSpPr>
        <p:spPr>
          <a:xfrm>
            <a:off x="1907540" y="1680791"/>
            <a:ext cx="7167245" cy="2371090"/>
          </a:xfrm>
          <a:prstGeom prst="rect">
            <a:avLst/>
          </a:prstGeom>
        </p:spPr>
        <p:txBody>
          <a:bodyPr vert="horz" wrap="square" lIns="0" tIns="12065" rIns="0" bIns="0" rtlCol="0">
            <a:spAutoFit/>
          </a:bodyPr>
          <a:lstStyle/>
          <a:p>
            <a:pPr marL="355600" marR="5080" indent="-355600">
              <a:lnSpc>
                <a:spcPct val="150000"/>
              </a:lnSpc>
              <a:spcBef>
                <a:spcPts val="95"/>
              </a:spcBef>
              <a:buFont typeface="Wingdings"/>
              <a:buChar char=""/>
              <a:tabLst>
                <a:tab pos="355600" algn="l"/>
              </a:tabLst>
            </a:pPr>
            <a:r>
              <a:rPr sz="2400" dirty="0">
                <a:latin typeface="Tahoma"/>
                <a:cs typeface="Tahoma"/>
              </a:rPr>
              <a:t>A</a:t>
            </a:r>
            <a:r>
              <a:rPr sz="2400" spc="-10" dirty="0">
                <a:latin typeface="Tahoma"/>
                <a:cs typeface="Tahoma"/>
              </a:rPr>
              <a:t> </a:t>
            </a:r>
            <a:r>
              <a:rPr sz="2400" spc="-40" dirty="0">
                <a:latin typeface="Tahoma"/>
                <a:cs typeface="Tahoma"/>
              </a:rPr>
              <a:t>Fan</a:t>
            </a:r>
            <a:r>
              <a:rPr sz="2400" spc="-5" dirty="0">
                <a:latin typeface="Tahoma"/>
                <a:cs typeface="Tahoma"/>
              </a:rPr>
              <a:t> without</a:t>
            </a:r>
            <a:r>
              <a:rPr sz="2400" spc="5" dirty="0">
                <a:latin typeface="Tahoma"/>
                <a:cs typeface="Tahoma"/>
              </a:rPr>
              <a:t> </a:t>
            </a:r>
            <a:r>
              <a:rPr sz="2400" dirty="0">
                <a:latin typeface="Tahoma"/>
                <a:cs typeface="Tahoma"/>
              </a:rPr>
              <a:t>blades</a:t>
            </a:r>
            <a:r>
              <a:rPr sz="2400" spc="-5" dirty="0">
                <a:latin typeface="Tahoma"/>
                <a:cs typeface="Tahoma"/>
              </a:rPr>
              <a:t> cannot</a:t>
            </a:r>
            <a:r>
              <a:rPr sz="2400" spc="-10" dirty="0">
                <a:latin typeface="Tahoma"/>
                <a:cs typeface="Tahoma"/>
              </a:rPr>
              <a:t> </a:t>
            </a:r>
            <a:r>
              <a:rPr sz="2400" dirty="0">
                <a:latin typeface="Tahoma"/>
                <a:cs typeface="Tahoma"/>
              </a:rPr>
              <a:t>be</a:t>
            </a:r>
            <a:r>
              <a:rPr sz="2400" spc="-10" dirty="0">
                <a:latin typeface="Tahoma"/>
                <a:cs typeface="Tahoma"/>
              </a:rPr>
              <a:t> </a:t>
            </a:r>
            <a:r>
              <a:rPr sz="2400" dirty="0">
                <a:latin typeface="Tahoma"/>
                <a:cs typeface="Tahoma"/>
              </a:rPr>
              <a:t>a</a:t>
            </a:r>
            <a:r>
              <a:rPr sz="2400" spc="5" dirty="0">
                <a:latin typeface="Tahoma"/>
                <a:cs typeface="Tahoma"/>
              </a:rPr>
              <a:t> </a:t>
            </a:r>
            <a:r>
              <a:rPr sz="2400" spc="-10" dirty="0">
                <a:latin typeface="Tahoma"/>
                <a:cs typeface="Tahoma"/>
              </a:rPr>
              <a:t>“SYSTEM” </a:t>
            </a:r>
            <a:r>
              <a:rPr sz="2400" spc="-5" dirty="0">
                <a:latin typeface="Tahoma"/>
                <a:cs typeface="Tahoma"/>
              </a:rPr>
              <a:t> Because</a:t>
            </a:r>
            <a:r>
              <a:rPr sz="2400" spc="10" dirty="0">
                <a:latin typeface="Tahoma"/>
                <a:cs typeface="Tahoma"/>
              </a:rPr>
              <a:t> </a:t>
            </a:r>
            <a:r>
              <a:rPr sz="2400" dirty="0">
                <a:latin typeface="Tahoma"/>
                <a:cs typeface="Tahoma"/>
              </a:rPr>
              <a:t>it</a:t>
            </a:r>
            <a:r>
              <a:rPr sz="2400" spc="-10" dirty="0">
                <a:latin typeface="Tahoma"/>
                <a:cs typeface="Tahoma"/>
              </a:rPr>
              <a:t> </a:t>
            </a:r>
            <a:r>
              <a:rPr sz="2400" spc="-5" dirty="0">
                <a:latin typeface="Tahoma"/>
                <a:cs typeface="Tahoma"/>
              </a:rPr>
              <a:t>cannot provide</a:t>
            </a:r>
            <a:r>
              <a:rPr sz="2400" spc="-20" dirty="0">
                <a:latin typeface="Tahoma"/>
                <a:cs typeface="Tahoma"/>
              </a:rPr>
              <a:t> </a:t>
            </a:r>
            <a:r>
              <a:rPr sz="2400" dirty="0">
                <a:latin typeface="Tahoma"/>
                <a:cs typeface="Tahoma"/>
              </a:rPr>
              <a:t>a</a:t>
            </a:r>
            <a:r>
              <a:rPr sz="2400" spc="-10" dirty="0">
                <a:latin typeface="Tahoma"/>
                <a:cs typeface="Tahoma"/>
              </a:rPr>
              <a:t> </a:t>
            </a:r>
            <a:r>
              <a:rPr sz="2400" u="heavy" spc="-5" dirty="0">
                <a:uFill>
                  <a:solidFill>
                    <a:srgbClr val="000000"/>
                  </a:solidFill>
                </a:uFill>
                <a:latin typeface="Tahoma"/>
                <a:cs typeface="Tahoma"/>
              </a:rPr>
              <a:t>desired/proper</a:t>
            </a:r>
            <a:r>
              <a:rPr sz="2400" u="heavy" spc="-20" dirty="0">
                <a:uFill>
                  <a:solidFill>
                    <a:srgbClr val="000000"/>
                  </a:solidFill>
                </a:uFill>
                <a:latin typeface="Tahoma"/>
                <a:cs typeface="Tahoma"/>
              </a:rPr>
              <a:t> </a:t>
            </a:r>
            <a:r>
              <a:rPr sz="2400" u="heavy" dirty="0">
                <a:uFill>
                  <a:solidFill>
                    <a:srgbClr val="000000"/>
                  </a:solidFill>
                </a:uFill>
                <a:latin typeface="Tahoma"/>
                <a:cs typeface="Tahoma"/>
              </a:rPr>
              <a:t>output</a:t>
            </a:r>
            <a:endParaRPr sz="2400" dirty="0">
              <a:latin typeface="Tahoma"/>
              <a:cs typeface="Tahoma"/>
            </a:endParaRPr>
          </a:p>
          <a:p>
            <a:pPr marL="393700">
              <a:spcBef>
                <a:spcPts val="1445"/>
              </a:spcBef>
            </a:pPr>
            <a:r>
              <a:rPr sz="2400" dirty="0">
                <a:latin typeface="Tahoma"/>
                <a:cs typeface="Tahoma"/>
              </a:rPr>
              <a:t>i.e.</a:t>
            </a:r>
            <a:r>
              <a:rPr sz="2400" spc="-60" dirty="0">
                <a:latin typeface="Tahoma"/>
                <a:cs typeface="Tahoma"/>
              </a:rPr>
              <a:t> </a:t>
            </a:r>
            <a:r>
              <a:rPr sz="2400" dirty="0">
                <a:latin typeface="Tahoma"/>
                <a:cs typeface="Tahoma"/>
              </a:rPr>
              <a:t>airflow</a:t>
            </a:r>
          </a:p>
          <a:p>
            <a:pPr>
              <a:spcBef>
                <a:spcPts val="30"/>
              </a:spcBef>
            </a:pPr>
            <a:endParaRPr sz="2150" dirty="0">
              <a:latin typeface="Tahoma"/>
              <a:cs typeface="Tahoma"/>
            </a:endParaRPr>
          </a:p>
          <a:p>
            <a:pPr marL="698500">
              <a:tabLst>
                <a:tab pos="6071235" algn="l"/>
              </a:tabLst>
            </a:pPr>
            <a:r>
              <a:rPr sz="2400" b="1" spc="-5" dirty="0">
                <a:solidFill>
                  <a:srgbClr val="FF0000"/>
                </a:solidFill>
                <a:latin typeface="Tahoma"/>
                <a:cs typeface="Tahoma"/>
              </a:rPr>
              <a:t>Input	</a:t>
            </a:r>
            <a:r>
              <a:rPr sz="2400" b="1" dirty="0">
                <a:solidFill>
                  <a:srgbClr val="FF0000"/>
                </a:solidFill>
                <a:latin typeface="Tahoma"/>
                <a:cs typeface="Tahoma"/>
              </a:rPr>
              <a:t>Output</a:t>
            </a:r>
            <a:endParaRPr sz="2400" dirty="0">
              <a:latin typeface="Tahoma"/>
              <a:cs typeface="Tahoma"/>
            </a:endParaRPr>
          </a:p>
        </p:txBody>
      </p:sp>
      <p:sp>
        <p:nvSpPr>
          <p:cNvPr id="15" name="object 15"/>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13</a:t>
            </a:fld>
            <a:endParaRPr sz="1400">
              <a:latin typeface="Tahoma"/>
              <a:cs typeface="Tahoma"/>
            </a:endParaRPr>
          </a:p>
        </p:txBody>
      </p:sp>
      <p:pic>
        <p:nvPicPr>
          <p:cNvPr id="16" name="Picture 15">
            <a:extLst>
              <a:ext uri="{FF2B5EF4-FFF2-40B4-BE49-F238E27FC236}">
                <a16:creationId xmlns:a16="http://schemas.microsoft.com/office/drawing/2014/main" xmlns="" id="{36B464EB-A4F6-4343-8F06-A798E7DD5F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38803" y="210293"/>
            <a:ext cx="2372609" cy="663456"/>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77682" y="786457"/>
            <a:ext cx="7747524" cy="5069883"/>
          </a:xfrm>
          <a:prstGeom prst="rect">
            <a:avLst/>
          </a:prstGeom>
        </p:spPr>
      </p:pic>
      <p:pic>
        <p:nvPicPr>
          <p:cNvPr id="3" name="Picture 2">
            <a:extLst>
              <a:ext uri="{FF2B5EF4-FFF2-40B4-BE49-F238E27FC236}">
                <a16:creationId xmlns:a16="http://schemas.microsoft.com/office/drawing/2014/main" xmlns="" id="{23097E5D-C962-4B6F-98DF-021675B6390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4" name="Slide Number Placeholder 3">
            <a:extLst>
              <a:ext uri="{FF2B5EF4-FFF2-40B4-BE49-F238E27FC236}">
                <a16:creationId xmlns:a16="http://schemas.microsoft.com/office/drawing/2014/main" xmlns="" id="{F40A8A6F-EFFC-4C5D-BA6F-DAE0829225BC}"/>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130</a:t>
            </a:fld>
            <a:endParaRPr lang="en-IN"/>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072" y="1071273"/>
            <a:ext cx="4905375" cy="574040"/>
          </a:xfrm>
          <a:prstGeom prst="rect">
            <a:avLst/>
          </a:prstGeom>
        </p:spPr>
        <p:txBody>
          <a:bodyPr vert="horz" wrap="square" lIns="0" tIns="12700" rIns="0" bIns="0" rtlCol="0" anchor="b">
            <a:spAutoFit/>
          </a:bodyPr>
          <a:lstStyle/>
          <a:p>
            <a:pPr marL="12700">
              <a:lnSpc>
                <a:spcPct val="100000"/>
              </a:lnSpc>
              <a:spcBef>
                <a:spcPts val="100"/>
              </a:spcBef>
            </a:pPr>
            <a:r>
              <a:rPr sz="3600" b="1" spc="-10" dirty="0">
                <a:solidFill>
                  <a:srgbClr val="FF0000"/>
                </a:solidFill>
                <a:latin typeface="Calibri"/>
                <a:cs typeface="Calibri"/>
              </a:rPr>
              <a:t>Nyquist</a:t>
            </a:r>
            <a:r>
              <a:rPr sz="3600" b="1" dirty="0">
                <a:solidFill>
                  <a:srgbClr val="FF0000"/>
                </a:solidFill>
                <a:latin typeface="Calibri"/>
                <a:cs typeface="Calibri"/>
              </a:rPr>
              <a:t> </a:t>
            </a:r>
            <a:r>
              <a:rPr sz="3600" b="1" spc="-5" dirty="0">
                <a:solidFill>
                  <a:srgbClr val="FF0000"/>
                </a:solidFill>
                <a:latin typeface="Calibri"/>
                <a:cs typeface="Calibri"/>
              </a:rPr>
              <a:t>Stability</a:t>
            </a:r>
            <a:r>
              <a:rPr sz="3600" b="1" spc="-40" dirty="0">
                <a:solidFill>
                  <a:srgbClr val="FF0000"/>
                </a:solidFill>
                <a:latin typeface="Calibri"/>
                <a:cs typeface="Calibri"/>
              </a:rPr>
              <a:t> </a:t>
            </a:r>
            <a:r>
              <a:rPr sz="3600" b="1" spc="-10" dirty="0">
                <a:solidFill>
                  <a:srgbClr val="FF0000"/>
                </a:solidFill>
                <a:latin typeface="Calibri"/>
                <a:cs typeface="Calibri"/>
              </a:rPr>
              <a:t>Criterion</a:t>
            </a:r>
            <a:endParaRPr sz="3600" dirty="0">
              <a:solidFill>
                <a:srgbClr val="FF0000"/>
              </a:solidFill>
              <a:latin typeface="Calibri"/>
              <a:cs typeface="Calibri"/>
            </a:endParaRPr>
          </a:p>
        </p:txBody>
      </p:sp>
      <p:sp>
        <p:nvSpPr>
          <p:cNvPr id="3" name="object 3"/>
          <p:cNvSpPr txBox="1"/>
          <p:nvPr/>
        </p:nvSpPr>
        <p:spPr>
          <a:xfrm>
            <a:off x="1594159" y="1724426"/>
            <a:ext cx="9014657" cy="3427729"/>
          </a:xfrm>
          <a:prstGeom prst="rect">
            <a:avLst/>
          </a:prstGeom>
        </p:spPr>
        <p:txBody>
          <a:bodyPr vert="horz" wrap="square" lIns="0" tIns="12700" rIns="0" bIns="0" rtlCol="0">
            <a:spAutoFit/>
          </a:bodyPr>
          <a:lstStyle/>
          <a:p>
            <a:pPr marL="355600" marR="6985" indent="-342900" algn="just">
              <a:spcBef>
                <a:spcPts val="100"/>
              </a:spcBef>
              <a:buFont typeface="Arial MT"/>
              <a:buChar char="•"/>
              <a:tabLst>
                <a:tab pos="355600" algn="l"/>
              </a:tabLst>
            </a:pPr>
            <a:r>
              <a:rPr spc="-5" dirty="0">
                <a:latin typeface="Calibri"/>
                <a:cs typeface="Calibri"/>
              </a:rPr>
              <a:t>The </a:t>
            </a:r>
            <a:r>
              <a:rPr spc="-10" dirty="0">
                <a:latin typeface="Calibri"/>
                <a:cs typeface="Calibri"/>
              </a:rPr>
              <a:t>Nyquist </a:t>
            </a:r>
            <a:r>
              <a:rPr dirty="0">
                <a:latin typeface="Calibri"/>
                <a:cs typeface="Calibri"/>
              </a:rPr>
              <a:t>plot </a:t>
            </a:r>
            <a:r>
              <a:rPr spc="-5" dirty="0">
                <a:latin typeface="Calibri"/>
                <a:cs typeface="Calibri"/>
              </a:rPr>
              <a:t>allows </a:t>
            </a:r>
            <a:r>
              <a:rPr dirty="0">
                <a:latin typeface="Calibri"/>
                <a:cs typeface="Calibri"/>
              </a:rPr>
              <a:t>us also </a:t>
            </a:r>
            <a:r>
              <a:rPr spc="-5" dirty="0">
                <a:latin typeface="Calibri"/>
                <a:cs typeface="Calibri"/>
              </a:rPr>
              <a:t>to predict </a:t>
            </a:r>
            <a:r>
              <a:rPr dirty="0">
                <a:latin typeface="Calibri"/>
                <a:cs typeface="Calibri"/>
              </a:rPr>
              <a:t>the </a:t>
            </a:r>
            <a:r>
              <a:rPr spc="-10" dirty="0">
                <a:latin typeface="Calibri"/>
                <a:cs typeface="Calibri"/>
              </a:rPr>
              <a:t>stability </a:t>
            </a:r>
            <a:r>
              <a:rPr dirty="0">
                <a:latin typeface="Calibri"/>
                <a:cs typeface="Calibri"/>
              </a:rPr>
              <a:t>and </a:t>
            </a:r>
            <a:r>
              <a:rPr spc="-5" dirty="0">
                <a:latin typeface="Calibri"/>
                <a:cs typeface="Calibri"/>
              </a:rPr>
              <a:t>performance of </a:t>
            </a:r>
            <a:r>
              <a:rPr dirty="0">
                <a:latin typeface="Calibri"/>
                <a:cs typeface="Calibri"/>
              </a:rPr>
              <a:t>a </a:t>
            </a:r>
            <a:r>
              <a:rPr spc="-5" dirty="0">
                <a:latin typeface="Calibri"/>
                <a:cs typeface="Calibri"/>
              </a:rPr>
              <a:t>closed-loop </a:t>
            </a:r>
            <a:r>
              <a:rPr dirty="0">
                <a:latin typeface="Calibri"/>
                <a:cs typeface="Calibri"/>
              </a:rPr>
              <a:t> </a:t>
            </a:r>
            <a:r>
              <a:rPr spc="-20" dirty="0">
                <a:latin typeface="Calibri"/>
                <a:cs typeface="Calibri"/>
              </a:rPr>
              <a:t>system </a:t>
            </a:r>
            <a:r>
              <a:rPr spc="-5" dirty="0">
                <a:latin typeface="Calibri"/>
                <a:cs typeface="Calibri"/>
              </a:rPr>
              <a:t>by </a:t>
            </a:r>
            <a:r>
              <a:rPr dirty="0">
                <a:latin typeface="Calibri"/>
                <a:cs typeface="Calibri"/>
              </a:rPr>
              <a:t>observing </a:t>
            </a:r>
            <a:r>
              <a:rPr spc="-5" dirty="0">
                <a:latin typeface="Calibri"/>
                <a:cs typeface="Calibri"/>
              </a:rPr>
              <a:t>its </a:t>
            </a:r>
            <a:r>
              <a:rPr dirty="0">
                <a:latin typeface="Calibri"/>
                <a:cs typeface="Calibri"/>
              </a:rPr>
              <a:t>open-loop </a:t>
            </a:r>
            <a:r>
              <a:rPr spc="-25" dirty="0">
                <a:latin typeface="Calibri"/>
                <a:cs typeface="Calibri"/>
              </a:rPr>
              <a:t>behavior. </a:t>
            </a:r>
            <a:r>
              <a:rPr dirty="0">
                <a:latin typeface="Calibri"/>
                <a:cs typeface="Calibri"/>
              </a:rPr>
              <a:t>The </a:t>
            </a:r>
            <a:r>
              <a:rPr spc="-10" dirty="0">
                <a:latin typeface="Calibri"/>
                <a:cs typeface="Calibri"/>
              </a:rPr>
              <a:t>Nyquist </a:t>
            </a:r>
            <a:r>
              <a:rPr spc="-5" dirty="0">
                <a:latin typeface="Calibri"/>
                <a:cs typeface="Calibri"/>
              </a:rPr>
              <a:t>criterion </a:t>
            </a:r>
            <a:r>
              <a:rPr spc="-10" dirty="0">
                <a:latin typeface="Calibri"/>
                <a:cs typeface="Calibri"/>
              </a:rPr>
              <a:t>can </a:t>
            </a:r>
            <a:r>
              <a:rPr dirty="0">
                <a:latin typeface="Calibri"/>
                <a:cs typeface="Calibri"/>
              </a:rPr>
              <a:t>be </a:t>
            </a:r>
            <a:r>
              <a:rPr spc="-5" dirty="0">
                <a:latin typeface="Calibri"/>
                <a:cs typeface="Calibri"/>
              </a:rPr>
              <a:t>used </a:t>
            </a:r>
            <a:r>
              <a:rPr spc="-15" dirty="0">
                <a:latin typeface="Calibri"/>
                <a:cs typeface="Calibri"/>
              </a:rPr>
              <a:t>for </a:t>
            </a:r>
            <a:r>
              <a:rPr spc="-5" dirty="0">
                <a:latin typeface="Calibri"/>
                <a:cs typeface="Calibri"/>
              </a:rPr>
              <a:t>design </a:t>
            </a:r>
            <a:r>
              <a:rPr dirty="0">
                <a:latin typeface="Calibri"/>
                <a:cs typeface="Calibri"/>
              </a:rPr>
              <a:t> </a:t>
            </a:r>
            <a:r>
              <a:rPr spc="-5" dirty="0">
                <a:latin typeface="Calibri"/>
                <a:cs typeface="Calibri"/>
              </a:rPr>
              <a:t>purposes </a:t>
            </a:r>
            <a:r>
              <a:rPr spc="-15" dirty="0">
                <a:latin typeface="Calibri"/>
                <a:cs typeface="Calibri"/>
              </a:rPr>
              <a:t>regardless </a:t>
            </a:r>
            <a:r>
              <a:rPr spc="-5" dirty="0">
                <a:latin typeface="Calibri"/>
                <a:cs typeface="Calibri"/>
              </a:rPr>
              <a:t>of open-loop </a:t>
            </a:r>
            <a:r>
              <a:rPr spc="-10" dirty="0">
                <a:latin typeface="Calibri"/>
                <a:cs typeface="Calibri"/>
              </a:rPr>
              <a:t>stability </a:t>
            </a:r>
            <a:r>
              <a:rPr dirty="0">
                <a:latin typeface="Calibri"/>
                <a:cs typeface="Calibri"/>
              </a:rPr>
              <a:t>. </a:t>
            </a:r>
            <a:r>
              <a:rPr spc="-15" dirty="0">
                <a:latin typeface="Calibri"/>
                <a:cs typeface="Calibri"/>
              </a:rPr>
              <a:t>Therefore, </a:t>
            </a:r>
            <a:r>
              <a:rPr spc="-10" dirty="0">
                <a:latin typeface="Calibri"/>
                <a:cs typeface="Calibri"/>
              </a:rPr>
              <a:t>we </a:t>
            </a:r>
            <a:r>
              <a:rPr spc="-5" dirty="0">
                <a:latin typeface="Calibri"/>
                <a:cs typeface="Calibri"/>
              </a:rPr>
              <a:t>use this </a:t>
            </a:r>
            <a:r>
              <a:rPr spc="-10" dirty="0">
                <a:latin typeface="Calibri"/>
                <a:cs typeface="Calibri"/>
              </a:rPr>
              <a:t>criterion to </a:t>
            </a:r>
            <a:r>
              <a:rPr spc="-5" dirty="0">
                <a:latin typeface="Calibri"/>
                <a:cs typeface="Calibri"/>
              </a:rPr>
              <a:t>determine </a:t>
            </a:r>
            <a:r>
              <a:rPr dirty="0">
                <a:latin typeface="Calibri"/>
                <a:cs typeface="Calibri"/>
              </a:rPr>
              <a:t> </a:t>
            </a:r>
            <a:r>
              <a:rPr spc="-5" dirty="0">
                <a:latin typeface="Calibri"/>
                <a:cs typeface="Calibri"/>
              </a:rPr>
              <a:t>closed-loop</a:t>
            </a:r>
            <a:r>
              <a:rPr spc="20" dirty="0">
                <a:latin typeface="Calibri"/>
                <a:cs typeface="Calibri"/>
              </a:rPr>
              <a:t> </a:t>
            </a:r>
            <a:r>
              <a:rPr spc="-10" dirty="0">
                <a:latin typeface="Calibri"/>
                <a:cs typeface="Calibri"/>
              </a:rPr>
              <a:t>stability</a:t>
            </a:r>
            <a:r>
              <a:rPr spc="10" dirty="0">
                <a:latin typeface="Calibri"/>
                <a:cs typeface="Calibri"/>
              </a:rPr>
              <a:t> </a:t>
            </a:r>
            <a:r>
              <a:rPr dirty="0">
                <a:latin typeface="Calibri"/>
                <a:cs typeface="Calibri"/>
              </a:rPr>
              <a:t>when</a:t>
            </a:r>
            <a:r>
              <a:rPr spc="15" dirty="0">
                <a:latin typeface="Calibri"/>
                <a:cs typeface="Calibri"/>
              </a:rPr>
              <a:t> </a:t>
            </a:r>
            <a:r>
              <a:rPr dirty="0">
                <a:latin typeface="Calibri"/>
                <a:cs typeface="Calibri"/>
              </a:rPr>
              <a:t>the Bode</a:t>
            </a:r>
            <a:r>
              <a:rPr spc="5" dirty="0">
                <a:latin typeface="Calibri"/>
                <a:cs typeface="Calibri"/>
              </a:rPr>
              <a:t> </a:t>
            </a:r>
            <a:r>
              <a:rPr spc="-5" dirty="0">
                <a:latin typeface="Calibri"/>
                <a:cs typeface="Calibri"/>
              </a:rPr>
              <a:t>plots</a:t>
            </a:r>
            <a:r>
              <a:rPr spc="10" dirty="0">
                <a:latin typeface="Calibri"/>
                <a:cs typeface="Calibri"/>
              </a:rPr>
              <a:t> </a:t>
            </a:r>
            <a:r>
              <a:rPr spc="-10" dirty="0">
                <a:latin typeface="Calibri"/>
                <a:cs typeface="Calibri"/>
              </a:rPr>
              <a:t>display</a:t>
            </a:r>
            <a:r>
              <a:rPr spc="10" dirty="0">
                <a:latin typeface="Calibri"/>
                <a:cs typeface="Calibri"/>
              </a:rPr>
              <a:t> </a:t>
            </a:r>
            <a:r>
              <a:rPr spc="-10" dirty="0">
                <a:latin typeface="Calibri"/>
                <a:cs typeface="Calibri"/>
              </a:rPr>
              <a:t>confusing</a:t>
            </a:r>
            <a:r>
              <a:rPr spc="20" dirty="0">
                <a:latin typeface="Calibri"/>
                <a:cs typeface="Calibri"/>
              </a:rPr>
              <a:t> </a:t>
            </a:r>
            <a:r>
              <a:rPr spc="-10" dirty="0">
                <a:latin typeface="Calibri"/>
                <a:cs typeface="Calibri"/>
              </a:rPr>
              <a:t>information.</a:t>
            </a:r>
            <a:endParaRPr dirty="0">
              <a:latin typeface="Calibri"/>
              <a:cs typeface="Calibri"/>
            </a:endParaRPr>
          </a:p>
          <a:p>
            <a:pPr marL="355600" marR="5080" indent="-342900" algn="just">
              <a:spcBef>
                <a:spcPts val="434"/>
              </a:spcBef>
              <a:buFont typeface="Arial MT"/>
              <a:buChar char="•"/>
              <a:tabLst>
                <a:tab pos="355600" algn="l"/>
              </a:tabLst>
            </a:pPr>
            <a:r>
              <a:rPr spc="-5" dirty="0">
                <a:latin typeface="Calibri"/>
                <a:cs typeface="Calibri"/>
              </a:rPr>
              <a:t>The </a:t>
            </a:r>
            <a:r>
              <a:rPr spc="-10" dirty="0">
                <a:latin typeface="Calibri"/>
                <a:cs typeface="Calibri"/>
              </a:rPr>
              <a:t>Nyquist diagram </a:t>
            </a:r>
            <a:r>
              <a:rPr spc="-5" dirty="0">
                <a:latin typeface="Calibri"/>
                <a:cs typeface="Calibri"/>
              </a:rPr>
              <a:t>is basically </a:t>
            </a:r>
            <a:r>
              <a:rPr dirty="0">
                <a:latin typeface="Calibri"/>
                <a:cs typeface="Calibri"/>
              </a:rPr>
              <a:t>a </a:t>
            </a:r>
            <a:r>
              <a:rPr spc="-5" dirty="0">
                <a:latin typeface="Calibri"/>
                <a:cs typeface="Calibri"/>
              </a:rPr>
              <a:t>plot of </a:t>
            </a:r>
            <a:r>
              <a:rPr spc="5" dirty="0">
                <a:latin typeface="Calibri"/>
                <a:cs typeface="Calibri"/>
              </a:rPr>
              <a:t>G(j*w) </a:t>
            </a:r>
            <a:r>
              <a:rPr spc="-10" dirty="0">
                <a:latin typeface="Calibri"/>
                <a:cs typeface="Calibri"/>
              </a:rPr>
              <a:t>where </a:t>
            </a:r>
            <a:r>
              <a:rPr dirty="0">
                <a:latin typeface="Calibri"/>
                <a:cs typeface="Calibri"/>
              </a:rPr>
              <a:t>G(s) is the </a:t>
            </a:r>
            <a:r>
              <a:rPr spc="-5" dirty="0">
                <a:latin typeface="Calibri"/>
                <a:cs typeface="Calibri"/>
              </a:rPr>
              <a:t>open-loop </a:t>
            </a:r>
            <a:r>
              <a:rPr spc="-15" dirty="0">
                <a:latin typeface="Calibri"/>
                <a:cs typeface="Calibri"/>
              </a:rPr>
              <a:t>transfer </a:t>
            </a:r>
            <a:r>
              <a:rPr spc="-10" dirty="0">
                <a:latin typeface="Calibri"/>
                <a:cs typeface="Calibri"/>
              </a:rPr>
              <a:t> </a:t>
            </a:r>
            <a:r>
              <a:rPr spc="-5" dirty="0">
                <a:latin typeface="Calibri"/>
                <a:cs typeface="Calibri"/>
              </a:rPr>
              <a:t>function </a:t>
            </a:r>
            <a:r>
              <a:rPr dirty="0">
                <a:latin typeface="Calibri"/>
                <a:cs typeface="Calibri"/>
              </a:rPr>
              <a:t>and w </a:t>
            </a:r>
            <a:r>
              <a:rPr spc="-5" dirty="0">
                <a:latin typeface="Calibri"/>
                <a:cs typeface="Calibri"/>
              </a:rPr>
              <a:t>is </a:t>
            </a:r>
            <a:r>
              <a:rPr dirty="0">
                <a:latin typeface="Calibri"/>
                <a:cs typeface="Calibri"/>
              </a:rPr>
              <a:t>a </a:t>
            </a:r>
            <a:r>
              <a:rPr spc="-10" dirty="0">
                <a:latin typeface="Calibri"/>
                <a:cs typeface="Calibri"/>
              </a:rPr>
              <a:t>vector </a:t>
            </a:r>
            <a:r>
              <a:rPr spc="-5" dirty="0">
                <a:latin typeface="Calibri"/>
                <a:cs typeface="Calibri"/>
              </a:rPr>
              <a:t>of </a:t>
            </a:r>
            <a:r>
              <a:rPr spc="-10" dirty="0">
                <a:latin typeface="Calibri"/>
                <a:cs typeface="Calibri"/>
              </a:rPr>
              <a:t>frequencies </a:t>
            </a:r>
            <a:r>
              <a:rPr dirty="0">
                <a:latin typeface="Calibri"/>
                <a:cs typeface="Calibri"/>
              </a:rPr>
              <a:t>which </a:t>
            </a:r>
            <a:r>
              <a:rPr spc="-5" dirty="0">
                <a:latin typeface="Calibri"/>
                <a:cs typeface="Calibri"/>
              </a:rPr>
              <a:t>encloses </a:t>
            </a:r>
            <a:r>
              <a:rPr dirty="0">
                <a:latin typeface="Calibri"/>
                <a:cs typeface="Calibri"/>
              </a:rPr>
              <a:t>the </a:t>
            </a:r>
            <a:r>
              <a:rPr spc="-10" dirty="0">
                <a:latin typeface="Calibri"/>
                <a:cs typeface="Calibri"/>
              </a:rPr>
              <a:t>entire </a:t>
            </a:r>
            <a:r>
              <a:rPr spc="-5" dirty="0">
                <a:latin typeface="Calibri"/>
                <a:cs typeface="Calibri"/>
              </a:rPr>
              <a:t>right-half plane. </a:t>
            </a:r>
            <a:r>
              <a:rPr dirty="0">
                <a:latin typeface="Calibri"/>
                <a:cs typeface="Calibri"/>
              </a:rPr>
              <a:t>In </a:t>
            </a:r>
            <a:r>
              <a:rPr spc="5" dirty="0">
                <a:latin typeface="Calibri"/>
                <a:cs typeface="Calibri"/>
              </a:rPr>
              <a:t> </a:t>
            </a:r>
            <a:r>
              <a:rPr spc="-15" dirty="0">
                <a:latin typeface="Calibri"/>
                <a:cs typeface="Calibri"/>
              </a:rPr>
              <a:t>drawing</a:t>
            </a:r>
            <a:r>
              <a:rPr spc="-10" dirty="0">
                <a:latin typeface="Calibri"/>
                <a:cs typeface="Calibri"/>
              </a:rPr>
              <a:t> </a:t>
            </a:r>
            <a:r>
              <a:rPr dirty="0">
                <a:latin typeface="Calibri"/>
                <a:cs typeface="Calibri"/>
              </a:rPr>
              <a:t>the</a:t>
            </a:r>
            <a:r>
              <a:rPr spc="5" dirty="0">
                <a:latin typeface="Calibri"/>
                <a:cs typeface="Calibri"/>
              </a:rPr>
              <a:t> </a:t>
            </a:r>
            <a:r>
              <a:rPr spc="-10" dirty="0">
                <a:latin typeface="Calibri"/>
                <a:cs typeface="Calibri"/>
              </a:rPr>
              <a:t>Nyquist</a:t>
            </a:r>
            <a:r>
              <a:rPr spc="-5" dirty="0">
                <a:latin typeface="Calibri"/>
                <a:cs typeface="Calibri"/>
              </a:rPr>
              <a:t> </a:t>
            </a:r>
            <a:r>
              <a:rPr spc="-10" dirty="0">
                <a:latin typeface="Calibri"/>
                <a:cs typeface="Calibri"/>
              </a:rPr>
              <a:t>diagram,</a:t>
            </a:r>
            <a:r>
              <a:rPr spc="-5" dirty="0">
                <a:latin typeface="Calibri"/>
                <a:cs typeface="Calibri"/>
              </a:rPr>
              <a:t> both</a:t>
            </a:r>
            <a:r>
              <a:rPr dirty="0">
                <a:latin typeface="Calibri"/>
                <a:cs typeface="Calibri"/>
              </a:rPr>
              <a:t> </a:t>
            </a:r>
            <a:r>
              <a:rPr spc="-5" dirty="0">
                <a:latin typeface="Calibri"/>
                <a:cs typeface="Calibri"/>
              </a:rPr>
              <a:t>positive</a:t>
            </a:r>
            <a:r>
              <a:rPr dirty="0">
                <a:latin typeface="Calibri"/>
                <a:cs typeface="Calibri"/>
              </a:rPr>
              <a:t> and</a:t>
            </a:r>
            <a:r>
              <a:rPr spc="5" dirty="0">
                <a:latin typeface="Calibri"/>
                <a:cs typeface="Calibri"/>
              </a:rPr>
              <a:t> </a:t>
            </a:r>
            <a:r>
              <a:rPr spc="-10" dirty="0">
                <a:latin typeface="Calibri"/>
                <a:cs typeface="Calibri"/>
              </a:rPr>
              <a:t>negative</a:t>
            </a:r>
            <a:r>
              <a:rPr spc="-5" dirty="0">
                <a:latin typeface="Calibri"/>
                <a:cs typeface="Calibri"/>
              </a:rPr>
              <a:t> frequencies</a:t>
            </a:r>
            <a:r>
              <a:rPr dirty="0">
                <a:latin typeface="Calibri"/>
                <a:cs typeface="Calibri"/>
              </a:rPr>
              <a:t> </a:t>
            </a:r>
            <a:r>
              <a:rPr spc="-10" dirty="0">
                <a:latin typeface="Calibri"/>
                <a:cs typeface="Calibri"/>
              </a:rPr>
              <a:t>(from</a:t>
            </a:r>
            <a:r>
              <a:rPr spc="-5" dirty="0">
                <a:latin typeface="Calibri"/>
                <a:cs typeface="Calibri"/>
              </a:rPr>
              <a:t> </a:t>
            </a:r>
            <a:r>
              <a:rPr spc="-20" dirty="0">
                <a:latin typeface="Calibri"/>
                <a:cs typeface="Calibri"/>
              </a:rPr>
              <a:t>zero</a:t>
            </a:r>
            <a:r>
              <a:rPr spc="365" dirty="0">
                <a:latin typeface="Calibri"/>
                <a:cs typeface="Calibri"/>
              </a:rPr>
              <a:t> </a:t>
            </a:r>
            <a:r>
              <a:rPr spc="-15" dirty="0">
                <a:latin typeface="Calibri"/>
                <a:cs typeface="Calibri"/>
              </a:rPr>
              <a:t>to </a:t>
            </a:r>
            <a:r>
              <a:rPr spc="-10" dirty="0">
                <a:latin typeface="Calibri"/>
                <a:cs typeface="Calibri"/>
              </a:rPr>
              <a:t> </a:t>
            </a:r>
            <a:r>
              <a:rPr spc="-5" dirty="0">
                <a:latin typeface="Calibri"/>
                <a:cs typeface="Calibri"/>
              </a:rPr>
              <a:t>infinity)</a:t>
            </a:r>
            <a:r>
              <a:rPr dirty="0">
                <a:latin typeface="Calibri"/>
                <a:cs typeface="Calibri"/>
              </a:rPr>
              <a:t> </a:t>
            </a:r>
            <a:r>
              <a:rPr spc="-10" dirty="0">
                <a:latin typeface="Calibri"/>
                <a:cs typeface="Calibri"/>
              </a:rPr>
              <a:t>are</a:t>
            </a:r>
            <a:r>
              <a:rPr spc="-5" dirty="0">
                <a:latin typeface="Calibri"/>
                <a:cs typeface="Calibri"/>
              </a:rPr>
              <a:t> </a:t>
            </a:r>
            <a:r>
              <a:rPr spc="-20" dirty="0">
                <a:latin typeface="Calibri"/>
                <a:cs typeface="Calibri"/>
              </a:rPr>
              <a:t>taken</a:t>
            </a:r>
            <a:r>
              <a:rPr spc="370" dirty="0">
                <a:latin typeface="Calibri"/>
                <a:cs typeface="Calibri"/>
              </a:rPr>
              <a:t> </a:t>
            </a:r>
            <a:r>
              <a:rPr spc="-10" dirty="0">
                <a:latin typeface="Calibri"/>
                <a:cs typeface="Calibri"/>
              </a:rPr>
              <a:t>into</a:t>
            </a:r>
            <a:r>
              <a:rPr spc="-5" dirty="0">
                <a:latin typeface="Calibri"/>
                <a:cs typeface="Calibri"/>
              </a:rPr>
              <a:t> account.</a:t>
            </a:r>
            <a:r>
              <a:rPr dirty="0">
                <a:latin typeface="Calibri"/>
                <a:cs typeface="Calibri"/>
              </a:rPr>
              <a:t> In</a:t>
            </a:r>
            <a:r>
              <a:rPr spc="5" dirty="0">
                <a:latin typeface="Calibri"/>
                <a:cs typeface="Calibri"/>
              </a:rPr>
              <a:t> </a:t>
            </a:r>
            <a:r>
              <a:rPr dirty="0">
                <a:latin typeface="Calibri"/>
                <a:cs typeface="Calibri"/>
              </a:rPr>
              <a:t>the</a:t>
            </a:r>
            <a:r>
              <a:rPr spc="5" dirty="0">
                <a:latin typeface="Calibri"/>
                <a:cs typeface="Calibri"/>
              </a:rPr>
              <a:t> </a:t>
            </a:r>
            <a:r>
              <a:rPr spc="-10" dirty="0">
                <a:latin typeface="Calibri"/>
                <a:cs typeface="Calibri"/>
              </a:rPr>
              <a:t>illustration</a:t>
            </a:r>
            <a:r>
              <a:rPr spc="-5" dirty="0">
                <a:latin typeface="Calibri"/>
                <a:cs typeface="Calibri"/>
              </a:rPr>
              <a:t> below</a:t>
            </a:r>
            <a:r>
              <a:rPr dirty="0">
                <a:latin typeface="Calibri"/>
                <a:cs typeface="Calibri"/>
              </a:rPr>
              <a:t> </a:t>
            </a:r>
            <a:r>
              <a:rPr spc="-10" dirty="0">
                <a:latin typeface="Calibri"/>
                <a:cs typeface="Calibri"/>
              </a:rPr>
              <a:t>we</a:t>
            </a:r>
            <a:r>
              <a:rPr spc="-5" dirty="0">
                <a:latin typeface="Calibri"/>
                <a:cs typeface="Calibri"/>
              </a:rPr>
              <a:t> </a:t>
            </a:r>
            <a:r>
              <a:rPr spc="-10" dirty="0">
                <a:latin typeface="Calibri"/>
                <a:cs typeface="Calibri"/>
              </a:rPr>
              <a:t>represent</a:t>
            </a:r>
            <a:r>
              <a:rPr spc="390" dirty="0">
                <a:latin typeface="Calibri"/>
                <a:cs typeface="Calibri"/>
              </a:rPr>
              <a:t> </a:t>
            </a:r>
            <a:r>
              <a:rPr spc="-5" dirty="0">
                <a:latin typeface="Calibri"/>
                <a:cs typeface="Calibri"/>
              </a:rPr>
              <a:t>positive </a:t>
            </a:r>
            <a:r>
              <a:rPr spc="-395" dirty="0">
                <a:latin typeface="Calibri"/>
                <a:cs typeface="Calibri"/>
              </a:rPr>
              <a:t> </a:t>
            </a:r>
            <a:r>
              <a:rPr spc="-5" dirty="0">
                <a:latin typeface="Calibri"/>
                <a:cs typeface="Calibri"/>
              </a:rPr>
              <a:t>frequencies</a:t>
            </a:r>
            <a:r>
              <a:rPr spc="20" dirty="0">
                <a:latin typeface="Calibri"/>
                <a:cs typeface="Calibri"/>
              </a:rPr>
              <a:t> </a:t>
            </a:r>
            <a:r>
              <a:rPr spc="-5" dirty="0">
                <a:latin typeface="Calibri"/>
                <a:cs typeface="Calibri"/>
              </a:rPr>
              <a:t>in</a:t>
            </a:r>
            <a:r>
              <a:rPr spc="15" dirty="0">
                <a:latin typeface="Calibri"/>
                <a:cs typeface="Calibri"/>
              </a:rPr>
              <a:t> </a:t>
            </a:r>
            <a:r>
              <a:rPr spc="-10" dirty="0">
                <a:latin typeface="Calibri"/>
                <a:cs typeface="Calibri"/>
              </a:rPr>
              <a:t>red</a:t>
            </a:r>
            <a:r>
              <a:rPr spc="15" dirty="0">
                <a:latin typeface="Calibri"/>
                <a:cs typeface="Calibri"/>
              </a:rPr>
              <a:t> </a:t>
            </a:r>
            <a:r>
              <a:rPr dirty="0">
                <a:latin typeface="Calibri"/>
                <a:cs typeface="Calibri"/>
              </a:rPr>
              <a:t>and</a:t>
            </a:r>
            <a:r>
              <a:rPr spc="5" dirty="0">
                <a:latin typeface="Calibri"/>
                <a:cs typeface="Calibri"/>
              </a:rPr>
              <a:t> </a:t>
            </a:r>
            <a:r>
              <a:rPr spc="-10" dirty="0">
                <a:latin typeface="Calibri"/>
                <a:cs typeface="Calibri"/>
              </a:rPr>
              <a:t>negative</a:t>
            </a:r>
            <a:r>
              <a:rPr spc="5" dirty="0">
                <a:latin typeface="Calibri"/>
                <a:cs typeface="Calibri"/>
              </a:rPr>
              <a:t> </a:t>
            </a:r>
            <a:r>
              <a:rPr spc="-5" dirty="0">
                <a:latin typeface="Calibri"/>
                <a:cs typeface="Calibri"/>
              </a:rPr>
              <a:t>frequencies</a:t>
            </a:r>
            <a:r>
              <a:rPr spc="25" dirty="0">
                <a:latin typeface="Calibri"/>
                <a:cs typeface="Calibri"/>
              </a:rPr>
              <a:t> </a:t>
            </a:r>
            <a:r>
              <a:rPr spc="-5" dirty="0">
                <a:latin typeface="Calibri"/>
                <a:cs typeface="Calibri"/>
              </a:rPr>
              <a:t>in</a:t>
            </a:r>
            <a:r>
              <a:rPr spc="15" dirty="0">
                <a:latin typeface="Calibri"/>
                <a:cs typeface="Calibri"/>
              </a:rPr>
              <a:t> </a:t>
            </a:r>
            <a:r>
              <a:rPr spc="-5" dirty="0">
                <a:latin typeface="Calibri"/>
                <a:cs typeface="Calibri"/>
              </a:rPr>
              <a:t>green.</a:t>
            </a:r>
            <a:endParaRPr dirty="0">
              <a:latin typeface="Calibri"/>
              <a:cs typeface="Calibri"/>
            </a:endParaRPr>
          </a:p>
          <a:p>
            <a:pPr marL="355600" marR="6350" indent="-342900" algn="just">
              <a:spcBef>
                <a:spcPts val="434"/>
              </a:spcBef>
              <a:buFont typeface="Arial MT"/>
              <a:buChar char="•"/>
              <a:tabLst>
                <a:tab pos="355600" algn="l"/>
              </a:tabLst>
            </a:pPr>
            <a:r>
              <a:rPr spc="-30" dirty="0">
                <a:latin typeface="Calibri"/>
                <a:cs typeface="Calibri"/>
              </a:rPr>
              <a:t>However, </a:t>
            </a:r>
            <a:r>
              <a:rPr spc="-5" dirty="0">
                <a:latin typeface="Calibri"/>
                <a:cs typeface="Calibri"/>
              </a:rPr>
              <a:t>if </a:t>
            </a:r>
            <a:r>
              <a:rPr spc="-10" dirty="0">
                <a:latin typeface="Calibri"/>
                <a:cs typeface="Calibri"/>
              </a:rPr>
              <a:t>we have </a:t>
            </a:r>
            <a:r>
              <a:rPr spc="-5" dirty="0">
                <a:latin typeface="Calibri"/>
                <a:cs typeface="Calibri"/>
              </a:rPr>
              <a:t>open-loop poles or </a:t>
            </a:r>
            <a:r>
              <a:rPr spc="-15" dirty="0">
                <a:latin typeface="Calibri"/>
                <a:cs typeface="Calibri"/>
              </a:rPr>
              <a:t>zeros </a:t>
            </a:r>
            <a:r>
              <a:rPr spc="5" dirty="0">
                <a:latin typeface="Calibri"/>
                <a:cs typeface="Calibri"/>
              </a:rPr>
              <a:t>on </a:t>
            </a:r>
            <a:r>
              <a:rPr dirty="0">
                <a:latin typeface="Calibri"/>
                <a:cs typeface="Calibri"/>
              </a:rPr>
              <a:t>the jw </a:t>
            </a:r>
            <a:r>
              <a:rPr spc="-10" dirty="0">
                <a:latin typeface="Calibri"/>
                <a:cs typeface="Calibri"/>
              </a:rPr>
              <a:t>axis, </a:t>
            </a:r>
            <a:r>
              <a:rPr dirty="0">
                <a:latin typeface="Calibri"/>
                <a:cs typeface="Calibri"/>
              </a:rPr>
              <a:t>G(s) will </a:t>
            </a:r>
            <a:r>
              <a:rPr spc="-5" dirty="0">
                <a:latin typeface="Calibri"/>
                <a:cs typeface="Calibri"/>
              </a:rPr>
              <a:t>not </a:t>
            </a:r>
            <a:r>
              <a:rPr dirty="0">
                <a:latin typeface="Calibri"/>
                <a:cs typeface="Calibri"/>
              </a:rPr>
              <a:t>be </a:t>
            </a:r>
            <a:r>
              <a:rPr spc="-5" dirty="0">
                <a:latin typeface="Calibri"/>
                <a:cs typeface="Calibri"/>
              </a:rPr>
              <a:t>defined </a:t>
            </a:r>
            <a:r>
              <a:rPr spc="-15" dirty="0">
                <a:latin typeface="Calibri"/>
                <a:cs typeface="Calibri"/>
              </a:rPr>
              <a:t>at </a:t>
            </a:r>
            <a:r>
              <a:rPr spc="-10" dirty="0">
                <a:latin typeface="Calibri"/>
                <a:cs typeface="Calibri"/>
              </a:rPr>
              <a:t> </a:t>
            </a:r>
            <a:r>
              <a:rPr dirty="0">
                <a:latin typeface="Calibri"/>
                <a:cs typeface="Calibri"/>
              </a:rPr>
              <a:t>those </a:t>
            </a:r>
            <a:r>
              <a:rPr spc="-5" dirty="0">
                <a:latin typeface="Calibri"/>
                <a:cs typeface="Calibri"/>
              </a:rPr>
              <a:t>points, </a:t>
            </a:r>
            <a:r>
              <a:rPr dirty="0">
                <a:latin typeface="Calibri"/>
                <a:cs typeface="Calibri"/>
              </a:rPr>
              <a:t>and </a:t>
            </a:r>
            <a:r>
              <a:rPr spc="-10" dirty="0">
                <a:latin typeface="Calibri"/>
                <a:cs typeface="Calibri"/>
              </a:rPr>
              <a:t>we </a:t>
            </a:r>
            <a:r>
              <a:rPr spc="-5" dirty="0">
                <a:latin typeface="Calibri"/>
                <a:cs typeface="Calibri"/>
              </a:rPr>
              <a:t>must loop </a:t>
            </a:r>
            <a:r>
              <a:rPr spc="-10" dirty="0">
                <a:latin typeface="Calibri"/>
                <a:cs typeface="Calibri"/>
              </a:rPr>
              <a:t>around </a:t>
            </a:r>
            <a:r>
              <a:rPr dirty="0">
                <a:latin typeface="Calibri"/>
                <a:cs typeface="Calibri"/>
              </a:rPr>
              <a:t>them when </a:t>
            </a:r>
            <a:r>
              <a:rPr spc="-10" dirty="0">
                <a:latin typeface="Calibri"/>
                <a:cs typeface="Calibri"/>
              </a:rPr>
              <a:t>we are plotting </a:t>
            </a:r>
            <a:r>
              <a:rPr dirty="0">
                <a:latin typeface="Calibri"/>
                <a:cs typeface="Calibri"/>
              </a:rPr>
              <a:t>the </a:t>
            </a:r>
            <a:r>
              <a:rPr spc="-30" dirty="0">
                <a:latin typeface="Calibri"/>
                <a:cs typeface="Calibri"/>
              </a:rPr>
              <a:t>contour. </a:t>
            </a:r>
            <a:r>
              <a:rPr spc="-5" dirty="0">
                <a:latin typeface="Calibri"/>
                <a:cs typeface="Calibri"/>
              </a:rPr>
              <a:t>Such </a:t>
            </a:r>
            <a:r>
              <a:rPr dirty="0">
                <a:latin typeface="Calibri"/>
                <a:cs typeface="Calibri"/>
              </a:rPr>
              <a:t>a </a:t>
            </a:r>
            <a:r>
              <a:rPr spc="5" dirty="0">
                <a:latin typeface="Calibri"/>
                <a:cs typeface="Calibri"/>
              </a:rPr>
              <a:t> </a:t>
            </a:r>
            <a:r>
              <a:rPr spc="-10" dirty="0">
                <a:latin typeface="Calibri"/>
                <a:cs typeface="Calibri"/>
              </a:rPr>
              <a:t>contour</a:t>
            </a:r>
            <a:r>
              <a:rPr spc="5" dirty="0">
                <a:latin typeface="Calibri"/>
                <a:cs typeface="Calibri"/>
              </a:rPr>
              <a:t> </a:t>
            </a:r>
            <a:r>
              <a:rPr spc="-10" dirty="0">
                <a:latin typeface="Calibri"/>
                <a:cs typeface="Calibri"/>
              </a:rPr>
              <a:t>would</a:t>
            </a:r>
            <a:r>
              <a:rPr spc="10" dirty="0">
                <a:latin typeface="Calibri"/>
                <a:cs typeface="Calibri"/>
              </a:rPr>
              <a:t> </a:t>
            </a:r>
            <a:r>
              <a:rPr spc="-5" dirty="0">
                <a:latin typeface="Calibri"/>
                <a:cs typeface="Calibri"/>
              </a:rPr>
              <a:t>look</a:t>
            </a:r>
            <a:r>
              <a:rPr spc="5" dirty="0">
                <a:latin typeface="Calibri"/>
                <a:cs typeface="Calibri"/>
              </a:rPr>
              <a:t> </a:t>
            </a:r>
            <a:r>
              <a:rPr dirty="0">
                <a:latin typeface="Calibri"/>
                <a:cs typeface="Calibri"/>
              </a:rPr>
              <a:t>as</a:t>
            </a:r>
            <a:r>
              <a:rPr spc="-10" dirty="0">
                <a:latin typeface="Calibri"/>
                <a:cs typeface="Calibri"/>
              </a:rPr>
              <a:t> follows:</a:t>
            </a:r>
            <a:endParaRPr dirty="0">
              <a:latin typeface="Calibri"/>
              <a:cs typeface="Calibri"/>
            </a:endParaRPr>
          </a:p>
        </p:txBody>
      </p:sp>
      <p:grpSp>
        <p:nvGrpSpPr>
          <p:cNvPr id="4" name="object 4"/>
          <p:cNvGrpSpPr/>
          <p:nvPr/>
        </p:nvGrpSpPr>
        <p:grpSpPr>
          <a:xfrm>
            <a:off x="2178295" y="5051393"/>
            <a:ext cx="8256905" cy="1233997"/>
            <a:chOff x="547762" y="4613146"/>
            <a:chExt cx="8256905" cy="2171700"/>
          </a:xfrm>
        </p:grpSpPr>
        <p:pic>
          <p:nvPicPr>
            <p:cNvPr id="5" name="object 5"/>
            <p:cNvPicPr/>
            <p:nvPr/>
          </p:nvPicPr>
          <p:blipFill>
            <a:blip r:embed="rId2" cstate="print"/>
            <a:stretch>
              <a:fillRect/>
            </a:stretch>
          </p:blipFill>
          <p:spPr>
            <a:xfrm>
              <a:off x="547762" y="4790476"/>
              <a:ext cx="3922105" cy="1855140"/>
            </a:xfrm>
            <a:prstGeom prst="rect">
              <a:avLst/>
            </a:prstGeom>
          </p:spPr>
        </p:pic>
        <p:pic>
          <p:nvPicPr>
            <p:cNvPr id="6" name="object 6"/>
            <p:cNvPicPr/>
            <p:nvPr/>
          </p:nvPicPr>
          <p:blipFill>
            <a:blip r:embed="rId3" cstate="print"/>
            <a:stretch>
              <a:fillRect/>
            </a:stretch>
          </p:blipFill>
          <p:spPr>
            <a:xfrm>
              <a:off x="4460747" y="4613146"/>
              <a:ext cx="4343400" cy="2171700"/>
            </a:xfrm>
            <a:prstGeom prst="rect">
              <a:avLst/>
            </a:prstGeom>
          </p:spPr>
        </p:pic>
      </p:grpSp>
      <p:pic>
        <p:nvPicPr>
          <p:cNvPr id="7" name="Picture 6">
            <a:extLst>
              <a:ext uri="{FF2B5EF4-FFF2-40B4-BE49-F238E27FC236}">
                <a16:creationId xmlns:a16="http://schemas.microsoft.com/office/drawing/2014/main" xmlns="" id="{8835EB20-13CB-4A77-95ED-34E0B29886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8" name="Slide Number Placeholder 3">
            <a:extLst>
              <a:ext uri="{FF2B5EF4-FFF2-40B4-BE49-F238E27FC236}">
                <a16:creationId xmlns:a16="http://schemas.microsoft.com/office/drawing/2014/main" xmlns="" id="{1CFA3A34-DDD8-4B08-8457-9C48F686093B}"/>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131</a:t>
            </a:fld>
            <a:endParaRPr lang="en-IN"/>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8540" y="635253"/>
            <a:ext cx="6319520" cy="756920"/>
          </a:xfrm>
          <a:prstGeom prst="rect">
            <a:avLst/>
          </a:prstGeom>
        </p:spPr>
        <p:txBody>
          <a:bodyPr vert="horz" wrap="square" lIns="0" tIns="12700" rIns="0" bIns="0" rtlCol="0">
            <a:spAutoFit/>
          </a:bodyPr>
          <a:lstStyle/>
          <a:p>
            <a:pPr marL="12700" marR="5080">
              <a:spcBef>
                <a:spcPts val="100"/>
              </a:spcBef>
            </a:pPr>
            <a:r>
              <a:rPr sz="2400" b="1" spc="-5" dirty="0">
                <a:latin typeface="Arial"/>
                <a:cs typeface="Arial"/>
              </a:rPr>
              <a:t>Nyquist plot is a </a:t>
            </a:r>
            <a:r>
              <a:rPr sz="2400" b="1" dirty="0">
                <a:latin typeface="Arial"/>
                <a:cs typeface="Arial"/>
              </a:rPr>
              <a:t>plot </a:t>
            </a:r>
            <a:r>
              <a:rPr sz="2400" b="1" spc="-5" dirty="0">
                <a:latin typeface="Arial"/>
                <a:cs typeface="Arial"/>
              </a:rPr>
              <a:t>used </a:t>
            </a:r>
            <a:r>
              <a:rPr sz="2400" b="1" dirty="0">
                <a:latin typeface="Arial"/>
                <a:cs typeface="Arial"/>
              </a:rPr>
              <a:t>to </a:t>
            </a:r>
            <a:r>
              <a:rPr sz="2400" b="1" spc="-5" dirty="0">
                <a:latin typeface="Arial"/>
                <a:cs typeface="Arial"/>
              </a:rPr>
              <a:t>verify </a:t>
            </a:r>
            <a:r>
              <a:rPr sz="2400" b="1" dirty="0">
                <a:latin typeface="Arial"/>
                <a:cs typeface="Arial"/>
              </a:rPr>
              <a:t>stability </a:t>
            </a:r>
            <a:r>
              <a:rPr sz="2400" b="1" spc="-660" dirty="0">
                <a:latin typeface="Arial"/>
                <a:cs typeface="Arial"/>
              </a:rPr>
              <a:t> </a:t>
            </a:r>
            <a:r>
              <a:rPr sz="2400" b="1" dirty="0">
                <a:latin typeface="Arial"/>
                <a:cs typeface="Arial"/>
              </a:rPr>
              <a:t>of</a:t>
            </a:r>
            <a:r>
              <a:rPr sz="2400" b="1" spc="-5" dirty="0">
                <a:latin typeface="Arial"/>
                <a:cs typeface="Arial"/>
              </a:rPr>
              <a:t> </a:t>
            </a:r>
            <a:r>
              <a:rPr sz="2400" b="1" dirty="0">
                <a:latin typeface="Arial"/>
                <a:cs typeface="Arial"/>
              </a:rPr>
              <a:t>the</a:t>
            </a:r>
            <a:r>
              <a:rPr sz="2400" b="1" spc="-15" dirty="0">
                <a:latin typeface="Arial"/>
                <a:cs typeface="Arial"/>
              </a:rPr>
              <a:t> </a:t>
            </a:r>
            <a:r>
              <a:rPr sz="2400" b="1" spc="-5" dirty="0">
                <a:latin typeface="Arial"/>
                <a:cs typeface="Arial"/>
              </a:rPr>
              <a:t>system.</a:t>
            </a:r>
            <a:endParaRPr sz="2400" dirty="0">
              <a:latin typeface="Arial"/>
              <a:cs typeface="Arial"/>
            </a:endParaRPr>
          </a:p>
        </p:txBody>
      </p:sp>
      <p:sp>
        <p:nvSpPr>
          <p:cNvPr id="3" name="object 3"/>
          <p:cNvSpPr txBox="1"/>
          <p:nvPr/>
        </p:nvSpPr>
        <p:spPr>
          <a:xfrm>
            <a:off x="2288541" y="1732230"/>
            <a:ext cx="1412875" cy="391795"/>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Function:</a:t>
            </a:r>
            <a:endParaRPr sz="2400" dirty="0">
              <a:latin typeface="Arial"/>
              <a:cs typeface="Arial"/>
            </a:endParaRPr>
          </a:p>
        </p:txBody>
      </p:sp>
      <p:sp>
        <p:nvSpPr>
          <p:cNvPr id="4" name="object 4"/>
          <p:cNvSpPr/>
          <p:nvPr/>
        </p:nvSpPr>
        <p:spPr>
          <a:xfrm>
            <a:off x="5309193" y="2065403"/>
            <a:ext cx="2373630" cy="0"/>
          </a:xfrm>
          <a:custGeom>
            <a:avLst/>
            <a:gdLst/>
            <a:ahLst/>
            <a:cxnLst/>
            <a:rect l="l" t="t" r="r" b="b"/>
            <a:pathLst>
              <a:path w="2373629">
                <a:moveTo>
                  <a:pt x="0" y="0"/>
                </a:moveTo>
                <a:lnTo>
                  <a:pt x="2373473" y="0"/>
                </a:lnTo>
              </a:path>
            </a:pathLst>
          </a:custGeom>
          <a:ln w="13807">
            <a:solidFill>
              <a:srgbClr val="000000"/>
            </a:solidFill>
          </a:ln>
        </p:spPr>
        <p:txBody>
          <a:bodyPr wrap="square" lIns="0" tIns="0" rIns="0" bIns="0" rtlCol="0"/>
          <a:lstStyle/>
          <a:p>
            <a:endParaRPr/>
          </a:p>
        </p:txBody>
      </p:sp>
      <p:sp>
        <p:nvSpPr>
          <p:cNvPr id="5" name="object 5"/>
          <p:cNvSpPr txBox="1"/>
          <p:nvPr/>
        </p:nvSpPr>
        <p:spPr>
          <a:xfrm>
            <a:off x="2275841" y="2063749"/>
            <a:ext cx="7997825" cy="1651734"/>
          </a:xfrm>
          <a:prstGeom prst="rect">
            <a:avLst/>
          </a:prstGeom>
        </p:spPr>
        <p:txBody>
          <a:bodyPr vert="horz" wrap="square" lIns="0" tIns="15240" rIns="0" bIns="0" rtlCol="0">
            <a:spAutoFit/>
          </a:bodyPr>
          <a:lstStyle/>
          <a:p>
            <a:pPr marL="444500" algn="ctr">
              <a:spcBef>
                <a:spcPts val="120"/>
              </a:spcBef>
            </a:pPr>
            <a:r>
              <a:rPr sz="2650" spc="265" dirty="0">
                <a:latin typeface="Times New Roman"/>
                <a:cs typeface="Times New Roman"/>
              </a:rPr>
              <a:t>(</a:t>
            </a:r>
            <a:r>
              <a:rPr sz="2650" i="1" spc="170" dirty="0">
                <a:latin typeface="Times New Roman"/>
                <a:cs typeface="Times New Roman"/>
              </a:rPr>
              <a:t>s</a:t>
            </a:r>
            <a:r>
              <a:rPr sz="2650" i="1" spc="-90" dirty="0">
                <a:latin typeface="Times New Roman"/>
                <a:cs typeface="Times New Roman"/>
              </a:rPr>
              <a:t> </a:t>
            </a:r>
            <a:r>
              <a:rPr sz="2650" spc="240" dirty="0">
                <a:latin typeface="Symbol"/>
                <a:cs typeface="Symbol"/>
              </a:rPr>
              <a:t></a:t>
            </a:r>
            <a:r>
              <a:rPr sz="2650" spc="235" dirty="0">
                <a:latin typeface="Times New Roman"/>
                <a:cs typeface="Times New Roman"/>
              </a:rPr>
              <a:t> </a:t>
            </a:r>
            <a:r>
              <a:rPr sz="2650" i="1" spc="50" dirty="0">
                <a:latin typeface="Times New Roman"/>
                <a:cs typeface="Times New Roman"/>
              </a:rPr>
              <a:t>p</a:t>
            </a:r>
            <a:r>
              <a:rPr sz="2325" spc="187" baseline="-23297" dirty="0">
                <a:latin typeface="Times New Roman"/>
                <a:cs typeface="Times New Roman"/>
              </a:rPr>
              <a:t>1</a:t>
            </a:r>
            <a:r>
              <a:rPr sz="2325" spc="-284" baseline="-23297" dirty="0">
                <a:latin typeface="Times New Roman"/>
                <a:cs typeface="Times New Roman"/>
              </a:rPr>
              <a:t> </a:t>
            </a:r>
            <a:r>
              <a:rPr sz="2650" spc="25" dirty="0">
                <a:latin typeface="Times New Roman"/>
                <a:cs typeface="Times New Roman"/>
              </a:rPr>
              <a:t>)</a:t>
            </a:r>
            <a:r>
              <a:rPr sz="2650" spc="365" dirty="0">
                <a:latin typeface="Times New Roman"/>
                <a:cs typeface="Times New Roman"/>
              </a:rPr>
              <a:t>(</a:t>
            </a:r>
            <a:r>
              <a:rPr sz="2650" i="1" spc="170" dirty="0">
                <a:latin typeface="Times New Roman"/>
                <a:cs typeface="Times New Roman"/>
              </a:rPr>
              <a:t>s</a:t>
            </a:r>
            <a:r>
              <a:rPr sz="2650" i="1" spc="-90" dirty="0">
                <a:latin typeface="Times New Roman"/>
                <a:cs typeface="Times New Roman"/>
              </a:rPr>
              <a:t> </a:t>
            </a:r>
            <a:r>
              <a:rPr sz="2650" spc="240" dirty="0">
                <a:latin typeface="Symbol"/>
                <a:cs typeface="Symbol"/>
              </a:rPr>
              <a:t></a:t>
            </a:r>
            <a:r>
              <a:rPr sz="2650" spc="235" dirty="0">
                <a:latin typeface="Times New Roman"/>
                <a:cs typeface="Times New Roman"/>
              </a:rPr>
              <a:t> </a:t>
            </a:r>
            <a:r>
              <a:rPr sz="2650" i="1" spc="245" dirty="0">
                <a:latin typeface="Times New Roman"/>
                <a:cs typeface="Times New Roman"/>
              </a:rPr>
              <a:t>p</a:t>
            </a:r>
            <a:r>
              <a:rPr sz="2325" spc="187" baseline="-23297" dirty="0">
                <a:latin typeface="Times New Roman"/>
                <a:cs typeface="Times New Roman"/>
              </a:rPr>
              <a:t>2</a:t>
            </a:r>
            <a:r>
              <a:rPr sz="2325" spc="-75" baseline="-23297" dirty="0">
                <a:latin typeface="Times New Roman"/>
                <a:cs typeface="Times New Roman"/>
              </a:rPr>
              <a:t> </a:t>
            </a:r>
            <a:r>
              <a:rPr sz="2650" spc="145" dirty="0">
                <a:latin typeface="Times New Roman"/>
                <a:cs typeface="Times New Roman"/>
              </a:rPr>
              <a:t>)</a:t>
            </a:r>
            <a:endParaRPr sz="2650" dirty="0">
              <a:latin typeface="Times New Roman"/>
              <a:cs typeface="Times New Roman"/>
            </a:endParaRPr>
          </a:p>
          <a:p>
            <a:pPr>
              <a:spcBef>
                <a:spcPts val="5"/>
              </a:spcBef>
            </a:pPr>
            <a:endParaRPr sz="3650" dirty="0">
              <a:latin typeface="Times New Roman"/>
              <a:cs typeface="Times New Roman"/>
            </a:endParaRPr>
          </a:p>
          <a:p>
            <a:pPr marL="25400" marR="17780">
              <a:lnSpc>
                <a:spcPts val="2640"/>
              </a:lnSpc>
            </a:pPr>
            <a:r>
              <a:rPr sz="2400" b="1" spc="-5" dirty="0">
                <a:latin typeface="Arial"/>
                <a:cs typeface="Arial"/>
              </a:rPr>
              <a:t>mapping</a:t>
            </a:r>
            <a:r>
              <a:rPr sz="2400" b="1" spc="-15" dirty="0">
                <a:latin typeface="Arial"/>
                <a:cs typeface="Arial"/>
              </a:rPr>
              <a:t> </a:t>
            </a:r>
            <a:r>
              <a:rPr sz="2400" b="1" spc="-5" dirty="0">
                <a:latin typeface="Arial"/>
                <a:cs typeface="Arial"/>
              </a:rPr>
              <a:t>all</a:t>
            </a:r>
            <a:r>
              <a:rPr sz="2400" b="1" spc="15" dirty="0">
                <a:latin typeface="Arial"/>
                <a:cs typeface="Arial"/>
              </a:rPr>
              <a:t> </a:t>
            </a:r>
            <a:r>
              <a:rPr sz="2400" b="1" spc="-5" dirty="0">
                <a:latin typeface="Arial"/>
                <a:cs typeface="Arial"/>
              </a:rPr>
              <a:t>points</a:t>
            </a:r>
            <a:r>
              <a:rPr sz="2400" b="1" spc="-10" dirty="0">
                <a:latin typeface="Arial"/>
                <a:cs typeface="Arial"/>
              </a:rPr>
              <a:t> </a:t>
            </a:r>
            <a:r>
              <a:rPr sz="2400" b="1" spc="-5" dirty="0">
                <a:latin typeface="Arial"/>
                <a:cs typeface="Arial"/>
              </a:rPr>
              <a:t>(contour) from</a:t>
            </a:r>
            <a:r>
              <a:rPr sz="2400" b="1" spc="10" dirty="0">
                <a:latin typeface="Arial"/>
                <a:cs typeface="Arial"/>
              </a:rPr>
              <a:t> </a:t>
            </a:r>
            <a:r>
              <a:rPr sz="2400" b="1" spc="-5" dirty="0">
                <a:latin typeface="Arial"/>
                <a:cs typeface="Arial"/>
              </a:rPr>
              <a:t>one plane</a:t>
            </a:r>
            <a:r>
              <a:rPr sz="2400" b="1" spc="10" dirty="0">
                <a:latin typeface="Arial"/>
                <a:cs typeface="Arial"/>
              </a:rPr>
              <a:t> </a:t>
            </a:r>
            <a:r>
              <a:rPr sz="2400" b="1" dirty="0">
                <a:latin typeface="Arial"/>
                <a:cs typeface="Arial"/>
              </a:rPr>
              <a:t>to</a:t>
            </a:r>
            <a:r>
              <a:rPr sz="2400" b="1" spc="-10" dirty="0">
                <a:latin typeface="Arial"/>
                <a:cs typeface="Arial"/>
              </a:rPr>
              <a:t> </a:t>
            </a:r>
            <a:r>
              <a:rPr sz="2400" b="1" spc="-5" dirty="0">
                <a:latin typeface="Arial"/>
                <a:cs typeface="Arial"/>
              </a:rPr>
              <a:t>another </a:t>
            </a:r>
            <a:r>
              <a:rPr sz="2400" b="1" spc="-650" dirty="0">
                <a:latin typeface="Arial"/>
                <a:cs typeface="Arial"/>
              </a:rPr>
              <a:t> </a:t>
            </a:r>
            <a:r>
              <a:rPr sz="2400" b="1" dirty="0">
                <a:latin typeface="Arial"/>
                <a:cs typeface="Arial"/>
              </a:rPr>
              <a:t>by</a:t>
            </a:r>
            <a:r>
              <a:rPr sz="2400" b="1" spc="-10" dirty="0">
                <a:latin typeface="Arial"/>
                <a:cs typeface="Arial"/>
              </a:rPr>
              <a:t> </a:t>
            </a:r>
            <a:r>
              <a:rPr sz="2400" b="1" spc="-5" dirty="0">
                <a:latin typeface="Arial"/>
                <a:cs typeface="Arial"/>
              </a:rPr>
              <a:t>function</a:t>
            </a:r>
            <a:r>
              <a:rPr sz="2400" b="1" spc="-40" dirty="0">
                <a:latin typeface="Arial"/>
                <a:cs typeface="Arial"/>
              </a:rPr>
              <a:t> </a:t>
            </a:r>
            <a:r>
              <a:rPr sz="2400" b="1" dirty="0">
                <a:latin typeface="Arial"/>
                <a:cs typeface="Arial"/>
              </a:rPr>
              <a:t>F(s).</a:t>
            </a:r>
            <a:endParaRPr sz="2400" dirty="0">
              <a:latin typeface="Arial"/>
              <a:cs typeface="Arial"/>
            </a:endParaRPr>
          </a:p>
        </p:txBody>
      </p:sp>
      <p:sp>
        <p:nvSpPr>
          <p:cNvPr id="6" name="object 6"/>
          <p:cNvSpPr txBox="1">
            <a:spLocks noGrp="1"/>
          </p:cNvSpPr>
          <p:nvPr>
            <p:ph type="title"/>
          </p:nvPr>
        </p:nvSpPr>
        <p:spPr>
          <a:xfrm>
            <a:off x="4147901" y="1585344"/>
            <a:ext cx="3489960" cy="432434"/>
          </a:xfrm>
          <a:prstGeom prst="rect">
            <a:avLst/>
          </a:prstGeom>
        </p:spPr>
        <p:txBody>
          <a:bodyPr vert="horz" wrap="square" lIns="0" tIns="15240" rIns="0" bIns="0" rtlCol="0" anchor="b">
            <a:spAutoFit/>
          </a:bodyPr>
          <a:lstStyle/>
          <a:p>
            <a:pPr marL="38100">
              <a:lnSpc>
                <a:spcPct val="100000"/>
              </a:lnSpc>
              <a:spcBef>
                <a:spcPts val="120"/>
              </a:spcBef>
              <a:tabLst>
                <a:tab pos="1247140" algn="l"/>
              </a:tabLst>
            </a:pPr>
            <a:r>
              <a:rPr sz="3975" i="1" spc="405" baseline="-35639" dirty="0">
                <a:latin typeface="Times New Roman"/>
                <a:cs typeface="Times New Roman"/>
              </a:rPr>
              <a:t>F</a:t>
            </a:r>
            <a:r>
              <a:rPr sz="3975" i="1" spc="-517" baseline="-35639" dirty="0">
                <a:latin typeface="Times New Roman"/>
                <a:cs typeface="Times New Roman"/>
              </a:rPr>
              <a:t> </a:t>
            </a:r>
            <a:r>
              <a:rPr sz="3975" spc="397" baseline="-35639" dirty="0">
                <a:latin typeface="Times New Roman"/>
                <a:cs typeface="Times New Roman"/>
              </a:rPr>
              <a:t>(</a:t>
            </a:r>
            <a:r>
              <a:rPr sz="3975" i="1" spc="390" baseline="-35639" dirty="0">
                <a:latin typeface="Times New Roman"/>
                <a:cs typeface="Times New Roman"/>
              </a:rPr>
              <a:t>s</a:t>
            </a:r>
            <a:r>
              <a:rPr sz="3975" spc="217" baseline="-35639" dirty="0">
                <a:latin typeface="Times New Roman"/>
                <a:cs typeface="Times New Roman"/>
              </a:rPr>
              <a:t>)</a:t>
            </a:r>
            <a:r>
              <a:rPr sz="3975" spc="52" baseline="-35639" dirty="0">
                <a:latin typeface="Times New Roman"/>
                <a:cs typeface="Times New Roman"/>
              </a:rPr>
              <a:t> </a:t>
            </a:r>
            <a:r>
              <a:rPr sz="3975" spc="359" baseline="-35639" dirty="0">
                <a:latin typeface="Symbol"/>
                <a:cs typeface="Symbol"/>
              </a:rPr>
              <a:t></a:t>
            </a:r>
            <a:r>
              <a:rPr sz="3975" baseline="-35639" dirty="0">
                <a:latin typeface="Times New Roman"/>
                <a:cs typeface="Times New Roman"/>
              </a:rPr>
              <a:t>	</a:t>
            </a:r>
            <a:r>
              <a:rPr sz="2650" spc="265" dirty="0">
                <a:latin typeface="Times New Roman"/>
                <a:cs typeface="Times New Roman"/>
              </a:rPr>
              <a:t>(</a:t>
            </a:r>
            <a:r>
              <a:rPr sz="2650" i="1" spc="170" dirty="0">
                <a:latin typeface="Times New Roman"/>
                <a:cs typeface="Times New Roman"/>
              </a:rPr>
              <a:t>s</a:t>
            </a:r>
            <a:r>
              <a:rPr sz="2650" i="1" spc="-90" dirty="0">
                <a:latin typeface="Times New Roman"/>
                <a:cs typeface="Times New Roman"/>
              </a:rPr>
              <a:t> </a:t>
            </a:r>
            <a:r>
              <a:rPr sz="2650" spc="240" dirty="0">
                <a:latin typeface="Symbol"/>
                <a:cs typeface="Symbol"/>
              </a:rPr>
              <a:t></a:t>
            </a:r>
            <a:r>
              <a:rPr sz="2650" spc="-5" dirty="0">
                <a:latin typeface="Times New Roman"/>
                <a:cs typeface="Times New Roman"/>
              </a:rPr>
              <a:t> </a:t>
            </a:r>
            <a:r>
              <a:rPr sz="2650" i="1" spc="60" dirty="0">
                <a:latin typeface="Times New Roman"/>
                <a:cs typeface="Times New Roman"/>
              </a:rPr>
              <a:t>z</a:t>
            </a:r>
            <a:r>
              <a:rPr sz="2325" spc="187" baseline="-23297" dirty="0">
                <a:latin typeface="Times New Roman"/>
                <a:cs typeface="Times New Roman"/>
              </a:rPr>
              <a:t>1</a:t>
            </a:r>
            <a:r>
              <a:rPr sz="2325" spc="-284" baseline="-23297" dirty="0">
                <a:latin typeface="Times New Roman"/>
                <a:cs typeface="Times New Roman"/>
              </a:rPr>
              <a:t> </a:t>
            </a:r>
            <a:r>
              <a:rPr sz="2650" spc="25" dirty="0">
                <a:latin typeface="Times New Roman"/>
                <a:cs typeface="Times New Roman"/>
              </a:rPr>
              <a:t>)</a:t>
            </a:r>
            <a:r>
              <a:rPr sz="2650" spc="365" dirty="0">
                <a:latin typeface="Times New Roman"/>
                <a:cs typeface="Times New Roman"/>
              </a:rPr>
              <a:t>(</a:t>
            </a:r>
            <a:r>
              <a:rPr sz="2650" i="1" spc="170" dirty="0">
                <a:latin typeface="Times New Roman"/>
                <a:cs typeface="Times New Roman"/>
              </a:rPr>
              <a:t>s</a:t>
            </a:r>
            <a:r>
              <a:rPr sz="2650" i="1" spc="-90" dirty="0">
                <a:latin typeface="Times New Roman"/>
                <a:cs typeface="Times New Roman"/>
              </a:rPr>
              <a:t> </a:t>
            </a:r>
            <a:r>
              <a:rPr sz="2650" spc="240" dirty="0">
                <a:latin typeface="Symbol"/>
                <a:cs typeface="Symbol"/>
              </a:rPr>
              <a:t></a:t>
            </a:r>
            <a:r>
              <a:rPr sz="2650" spc="-5" dirty="0">
                <a:latin typeface="Times New Roman"/>
                <a:cs typeface="Times New Roman"/>
              </a:rPr>
              <a:t> </a:t>
            </a:r>
            <a:r>
              <a:rPr sz="2650" i="1" spc="254" dirty="0">
                <a:latin typeface="Times New Roman"/>
                <a:cs typeface="Times New Roman"/>
              </a:rPr>
              <a:t>z</a:t>
            </a:r>
            <a:r>
              <a:rPr sz="2325" spc="187" baseline="-23297" dirty="0">
                <a:latin typeface="Times New Roman"/>
                <a:cs typeface="Times New Roman"/>
              </a:rPr>
              <a:t>2</a:t>
            </a:r>
            <a:r>
              <a:rPr sz="2325" spc="-67" baseline="-23297" dirty="0">
                <a:latin typeface="Times New Roman"/>
                <a:cs typeface="Times New Roman"/>
              </a:rPr>
              <a:t> </a:t>
            </a:r>
            <a:r>
              <a:rPr sz="2650" spc="145" dirty="0">
                <a:latin typeface="Times New Roman"/>
                <a:cs typeface="Times New Roman"/>
              </a:rPr>
              <a:t>)</a:t>
            </a:r>
            <a:endParaRPr sz="2650">
              <a:latin typeface="Times New Roman"/>
              <a:cs typeface="Times New Roman"/>
            </a:endParaRPr>
          </a:p>
        </p:txBody>
      </p:sp>
      <p:pic>
        <p:nvPicPr>
          <p:cNvPr id="7" name="object 7"/>
          <p:cNvPicPr/>
          <p:nvPr/>
        </p:nvPicPr>
        <p:blipFill>
          <a:blip r:embed="rId2" cstate="print"/>
          <a:stretch>
            <a:fillRect/>
          </a:stretch>
        </p:blipFill>
        <p:spPr>
          <a:xfrm>
            <a:off x="2579905" y="3840757"/>
            <a:ext cx="7072467" cy="1988404"/>
          </a:xfrm>
          <a:prstGeom prst="rect">
            <a:avLst/>
          </a:prstGeom>
        </p:spPr>
      </p:pic>
      <p:pic>
        <p:nvPicPr>
          <p:cNvPr id="8" name="Picture 7">
            <a:extLst>
              <a:ext uri="{FF2B5EF4-FFF2-40B4-BE49-F238E27FC236}">
                <a16:creationId xmlns:a16="http://schemas.microsoft.com/office/drawing/2014/main" xmlns="" id="{4FAE791D-92C6-4033-8D0F-762E7C186B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9" name="Slide Number Placeholder 3">
            <a:extLst>
              <a:ext uri="{FF2B5EF4-FFF2-40B4-BE49-F238E27FC236}">
                <a16:creationId xmlns:a16="http://schemas.microsoft.com/office/drawing/2014/main" xmlns="" id="{28BBF6BD-2EF6-454C-A136-10DCADF4B74E}"/>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132</a:t>
            </a:fld>
            <a:endParaRPr lang="en-IN"/>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8934" y="790977"/>
            <a:ext cx="5727700" cy="629018"/>
          </a:xfrm>
          <a:prstGeom prst="rect">
            <a:avLst/>
          </a:prstGeom>
        </p:spPr>
        <p:txBody>
          <a:bodyPr vert="horz" wrap="square" lIns="0" tIns="13335" rIns="0" bIns="0" rtlCol="0" anchor="b">
            <a:spAutoFit/>
          </a:bodyPr>
          <a:lstStyle/>
          <a:p>
            <a:pPr marL="12700">
              <a:lnSpc>
                <a:spcPct val="100000"/>
              </a:lnSpc>
              <a:spcBef>
                <a:spcPts val="105"/>
              </a:spcBef>
            </a:pPr>
            <a:r>
              <a:rPr sz="4000" b="1" spc="-35" dirty="0">
                <a:solidFill>
                  <a:srgbClr val="FF0000"/>
                </a:solidFill>
                <a:latin typeface="Calibri"/>
                <a:cs typeface="Calibri"/>
              </a:rPr>
              <a:t>NYQUIST</a:t>
            </a:r>
            <a:r>
              <a:rPr sz="4000" b="1" spc="-40" dirty="0">
                <a:solidFill>
                  <a:srgbClr val="FF0000"/>
                </a:solidFill>
                <a:latin typeface="Calibri"/>
                <a:cs typeface="Calibri"/>
              </a:rPr>
              <a:t> </a:t>
            </a:r>
            <a:r>
              <a:rPr sz="4000" b="1" dirty="0">
                <a:solidFill>
                  <a:srgbClr val="FF0000"/>
                </a:solidFill>
                <a:latin typeface="Calibri"/>
                <a:cs typeface="Calibri"/>
              </a:rPr>
              <a:t>PLOT</a:t>
            </a:r>
            <a:r>
              <a:rPr sz="4000" b="1" spc="-25" dirty="0">
                <a:solidFill>
                  <a:srgbClr val="FF0000"/>
                </a:solidFill>
                <a:latin typeface="Calibri"/>
                <a:cs typeface="Calibri"/>
              </a:rPr>
              <a:t> </a:t>
            </a:r>
            <a:r>
              <a:rPr sz="4000" b="1" spc="-5" dirty="0">
                <a:solidFill>
                  <a:srgbClr val="FF0000"/>
                </a:solidFill>
                <a:latin typeface="Calibri"/>
                <a:cs typeface="Calibri"/>
              </a:rPr>
              <a:t>EXAMPLE</a:t>
            </a:r>
          </a:p>
        </p:txBody>
      </p:sp>
      <p:pic>
        <p:nvPicPr>
          <p:cNvPr id="3" name="object 3"/>
          <p:cNvPicPr/>
          <p:nvPr/>
        </p:nvPicPr>
        <p:blipFill>
          <a:blip r:embed="rId2" cstate="print"/>
          <a:stretch>
            <a:fillRect/>
          </a:stretch>
        </p:blipFill>
        <p:spPr>
          <a:xfrm>
            <a:off x="1658118" y="2123981"/>
            <a:ext cx="3458816" cy="3539971"/>
          </a:xfrm>
          <a:prstGeom prst="rect">
            <a:avLst/>
          </a:prstGeom>
        </p:spPr>
      </p:pic>
      <p:sp>
        <p:nvSpPr>
          <p:cNvPr id="4" name="object 4"/>
          <p:cNvSpPr txBox="1"/>
          <p:nvPr/>
        </p:nvSpPr>
        <p:spPr>
          <a:xfrm>
            <a:off x="6251576" y="1616710"/>
            <a:ext cx="3592829" cy="330835"/>
          </a:xfrm>
          <a:prstGeom prst="rect">
            <a:avLst/>
          </a:prstGeom>
        </p:spPr>
        <p:txBody>
          <a:bodyPr vert="horz" wrap="square" lIns="0" tIns="13335" rIns="0" bIns="0" rtlCol="0">
            <a:spAutoFit/>
          </a:bodyPr>
          <a:lstStyle/>
          <a:p>
            <a:pPr marL="355600" indent="-343535">
              <a:spcBef>
                <a:spcPts val="105"/>
              </a:spcBef>
              <a:buFont typeface="Arial MT"/>
              <a:buChar char="•"/>
              <a:tabLst>
                <a:tab pos="355600" algn="l"/>
                <a:tab pos="356235" algn="l"/>
              </a:tabLst>
            </a:pPr>
            <a:r>
              <a:rPr sz="2000" dirty="0">
                <a:latin typeface="Calibri"/>
                <a:cs typeface="Calibri"/>
              </a:rPr>
              <a:t>Open</a:t>
            </a:r>
            <a:r>
              <a:rPr sz="2000" spc="-30" dirty="0">
                <a:latin typeface="Calibri"/>
                <a:cs typeface="Calibri"/>
              </a:rPr>
              <a:t> </a:t>
            </a:r>
            <a:r>
              <a:rPr sz="2000" dirty="0">
                <a:latin typeface="Calibri"/>
                <a:cs typeface="Calibri"/>
              </a:rPr>
              <a:t>loop</a:t>
            </a:r>
            <a:r>
              <a:rPr sz="2000" spc="-20" dirty="0">
                <a:latin typeface="Calibri"/>
                <a:cs typeface="Calibri"/>
              </a:rPr>
              <a:t> system</a:t>
            </a:r>
            <a:r>
              <a:rPr sz="2000" dirty="0">
                <a:latin typeface="Calibri"/>
                <a:cs typeface="Calibri"/>
              </a:rPr>
              <a:t> </a:t>
            </a:r>
            <a:r>
              <a:rPr sz="2000" spc="-5" dirty="0">
                <a:latin typeface="Calibri"/>
                <a:cs typeface="Calibri"/>
              </a:rPr>
              <a:t>has</a:t>
            </a:r>
            <a:r>
              <a:rPr sz="2000" spc="-15" dirty="0">
                <a:latin typeface="Calibri"/>
                <a:cs typeface="Calibri"/>
              </a:rPr>
              <a:t> </a:t>
            </a:r>
            <a:r>
              <a:rPr sz="2000" dirty="0">
                <a:latin typeface="Calibri"/>
                <a:cs typeface="Calibri"/>
              </a:rPr>
              <a:t>pole</a:t>
            </a:r>
            <a:r>
              <a:rPr sz="2000" spc="-25" dirty="0">
                <a:latin typeface="Calibri"/>
                <a:cs typeface="Calibri"/>
              </a:rPr>
              <a:t> </a:t>
            </a:r>
            <a:r>
              <a:rPr sz="2000" spc="-15" dirty="0">
                <a:latin typeface="Calibri"/>
                <a:cs typeface="Calibri"/>
              </a:rPr>
              <a:t>at</a:t>
            </a:r>
            <a:r>
              <a:rPr sz="2000" dirty="0">
                <a:latin typeface="Calibri"/>
                <a:cs typeface="Calibri"/>
              </a:rPr>
              <a:t> 2</a:t>
            </a:r>
            <a:endParaRPr sz="2000">
              <a:latin typeface="Calibri"/>
              <a:cs typeface="Calibri"/>
            </a:endParaRPr>
          </a:p>
        </p:txBody>
      </p:sp>
      <p:sp>
        <p:nvSpPr>
          <p:cNvPr id="5" name="object 5"/>
          <p:cNvSpPr txBox="1"/>
          <p:nvPr/>
        </p:nvSpPr>
        <p:spPr>
          <a:xfrm>
            <a:off x="6251576" y="2714371"/>
            <a:ext cx="3738879" cy="330835"/>
          </a:xfrm>
          <a:prstGeom prst="rect">
            <a:avLst/>
          </a:prstGeom>
        </p:spPr>
        <p:txBody>
          <a:bodyPr vert="horz" wrap="square" lIns="0" tIns="13335" rIns="0" bIns="0" rtlCol="0">
            <a:spAutoFit/>
          </a:bodyPr>
          <a:lstStyle/>
          <a:p>
            <a:pPr marL="355600" indent="-343535">
              <a:spcBef>
                <a:spcPts val="105"/>
              </a:spcBef>
              <a:buFont typeface="Arial MT"/>
              <a:buChar char="•"/>
              <a:tabLst>
                <a:tab pos="355600" algn="l"/>
                <a:tab pos="356235" algn="l"/>
              </a:tabLst>
            </a:pPr>
            <a:r>
              <a:rPr sz="2000" spc="-5" dirty="0">
                <a:latin typeface="Calibri"/>
                <a:cs typeface="Calibri"/>
              </a:rPr>
              <a:t>Closed-loop</a:t>
            </a:r>
            <a:r>
              <a:rPr sz="2000" spc="-15" dirty="0">
                <a:latin typeface="Calibri"/>
                <a:cs typeface="Calibri"/>
              </a:rPr>
              <a:t> </a:t>
            </a:r>
            <a:r>
              <a:rPr sz="2000" spc="-20" dirty="0">
                <a:latin typeface="Calibri"/>
                <a:cs typeface="Calibri"/>
              </a:rPr>
              <a:t>system</a:t>
            </a:r>
            <a:r>
              <a:rPr sz="2000" dirty="0">
                <a:latin typeface="Calibri"/>
                <a:cs typeface="Calibri"/>
              </a:rPr>
              <a:t> </a:t>
            </a:r>
            <a:r>
              <a:rPr sz="2000" spc="-5" dirty="0">
                <a:latin typeface="Calibri"/>
                <a:cs typeface="Calibri"/>
              </a:rPr>
              <a:t>has</a:t>
            </a:r>
            <a:r>
              <a:rPr sz="2000" spc="-10" dirty="0">
                <a:latin typeface="Calibri"/>
                <a:cs typeface="Calibri"/>
              </a:rPr>
              <a:t> </a:t>
            </a:r>
            <a:r>
              <a:rPr sz="2000" dirty="0">
                <a:latin typeface="Calibri"/>
                <a:cs typeface="Calibri"/>
              </a:rPr>
              <a:t>pole</a:t>
            </a:r>
            <a:r>
              <a:rPr sz="2000" spc="-25" dirty="0">
                <a:latin typeface="Calibri"/>
                <a:cs typeface="Calibri"/>
              </a:rPr>
              <a:t> </a:t>
            </a:r>
            <a:r>
              <a:rPr sz="2000" spc="-15" dirty="0">
                <a:latin typeface="Calibri"/>
                <a:cs typeface="Calibri"/>
              </a:rPr>
              <a:t>at</a:t>
            </a:r>
            <a:r>
              <a:rPr sz="2000" spc="10" dirty="0">
                <a:latin typeface="Calibri"/>
                <a:cs typeface="Calibri"/>
              </a:rPr>
              <a:t> </a:t>
            </a:r>
            <a:r>
              <a:rPr sz="2000" dirty="0">
                <a:latin typeface="Calibri"/>
                <a:cs typeface="Calibri"/>
              </a:rPr>
              <a:t>1</a:t>
            </a:r>
            <a:endParaRPr sz="2000">
              <a:latin typeface="Calibri"/>
              <a:cs typeface="Calibri"/>
            </a:endParaRPr>
          </a:p>
        </p:txBody>
      </p:sp>
      <p:sp>
        <p:nvSpPr>
          <p:cNvPr id="6" name="object 6"/>
          <p:cNvSpPr txBox="1"/>
          <p:nvPr/>
        </p:nvSpPr>
        <p:spPr>
          <a:xfrm>
            <a:off x="6212522" y="4632325"/>
            <a:ext cx="3816985" cy="1217930"/>
          </a:xfrm>
          <a:prstGeom prst="rect">
            <a:avLst/>
          </a:prstGeom>
        </p:spPr>
        <p:txBody>
          <a:bodyPr vert="horz" wrap="square" lIns="0" tIns="22225" rIns="0" bIns="0" rtlCol="0">
            <a:spAutoFit/>
          </a:bodyPr>
          <a:lstStyle/>
          <a:p>
            <a:pPr marL="355600" marR="5080" indent="-343535">
              <a:lnSpc>
                <a:spcPct val="97000"/>
              </a:lnSpc>
              <a:spcBef>
                <a:spcPts val="175"/>
              </a:spcBef>
              <a:buFont typeface="Arial MT"/>
              <a:buChar char="•"/>
              <a:tabLst>
                <a:tab pos="355600" algn="l"/>
                <a:tab pos="356235" algn="l"/>
              </a:tabLst>
            </a:pPr>
            <a:r>
              <a:rPr sz="2000" dirty="0">
                <a:latin typeface="Calibri"/>
                <a:cs typeface="Calibri"/>
              </a:rPr>
              <a:t>If</a:t>
            </a:r>
            <a:r>
              <a:rPr sz="2000" spc="-25" dirty="0">
                <a:latin typeface="Calibri"/>
                <a:cs typeface="Calibri"/>
              </a:rPr>
              <a:t> </a:t>
            </a:r>
            <a:r>
              <a:rPr sz="2000" spc="-10" dirty="0">
                <a:latin typeface="Calibri"/>
                <a:cs typeface="Calibri"/>
              </a:rPr>
              <a:t>we</a:t>
            </a:r>
            <a:r>
              <a:rPr sz="2000" spc="-25" dirty="0">
                <a:latin typeface="Calibri"/>
                <a:cs typeface="Calibri"/>
              </a:rPr>
              <a:t> </a:t>
            </a:r>
            <a:r>
              <a:rPr sz="2000" dirty="0">
                <a:latin typeface="Calibri"/>
                <a:cs typeface="Calibri"/>
              </a:rPr>
              <a:t>multiply</a:t>
            </a:r>
            <a:r>
              <a:rPr sz="2000" spc="-10" dirty="0">
                <a:latin typeface="Calibri"/>
                <a:cs typeface="Calibri"/>
              </a:rPr>
              <a:t> </a:t>
            </a:r>
            <a:r>
              <a:rPr sz="2000" dirty="0">
                <a:latin typeface="Calibri"/>
                <a:cs typeface="Calibri"/>
              </a:rPr>
              <a:t>the</a:t>
            </a:r>
            <a:r>
              <a:rPr sz="2000" spc="-15" dirty="0">
                <a:latin typeface="Calibri"/>
                <a:cs typeface="Calibri"/>
              </a:rPr>
              <a:t> </a:t>
            </a:r>
            <a:r>
              <a:rPr sz="2000" dirty="0">
                <a:latin typeface="Calibri"/>
                <a:cs typeface="Calibri"/>
              </a:rPr>
              <a:t>open-loop</a:t>
            </a:r>
            <a:r>
              <a:rPr sz="2000" spc="-45" dirty="0">
                <a:latin typeface="Calibri"/>
                <a:cs typeface="Calibri"/>
              </a:rPr>
              <a:t> </a:t>
            </a:r>
            <a:r>
              <a:rPr sz="2000" spc="-5" dirty="0">
                <a:latin typeface="Calibri"/>
                <a:cs typeface="Calibri"/>
              </a:rPr>
              <a:t>with </a:t>
            </a:r>
            <a:r>
              <a:rPr sz="2000" spc="-440" dirty="0">
                <a:latin typeface="Calibri"/>
                <a:cs typeface="Calibri"/>
              </a:rPr>
              <a:t> </a:t>
            </a:r>
            <a:r>
              <a:rPr sz="2000" dirty="0">
                <a:latin typeface="Calibri"/>
                <a:cs typeface="Calibri"/>
              </a:rPr>
              <a:t>a </a:t>
            </a:r>
            <a:r>
              <a:rPr sz="2000" spc="-5" dirty="0">
                <a:latin typeface="Calibri"/>
                <a:cs typeface="Calibri"/>
              </a:rPr>
              <a:t>gain, </a:t>
            </a:r>
            <a:r>
              <a:rPr sz="2000" dirty="0">
                <a:latin typeface="Calibri"/>
                <a:cs typeface="Calibri"/>
              </a:rPr>
              <a:t>K, then </a:t>
            </a:r>
            <a:r>
              <a:rPr sz="2000" spc="-10" dirty="0">
                <a:latin typeface="Calibri"/>
                <a:cs typeface="Calibri"/>
              </a:rPr>
              <a:t>we </a:t>
            </a:r>
            <a:r>
              <a:rPr sz="2000" spc="-5" dirty="0">
                <a:latin typeface="Calibri"/>
                <a:cs typeface="Calibri"/>
              </a:rPr>
              <a:t>can </a:t>
            </a:r>
            <a:r>
              <a:rPr sz="2000" spc="-15" dirty="0">
                <a:latin typeface="Calibri"/>
                <a:cs typeface="Calibri"/>
              </a:rPr>
              <a:t>move </a:t>
            </a:r>
            <a:r>
              <a:rPr sz="2000" dirty="0">
                <a:latin typeface="Calibri"/>
                <a:cs typeface="Calibri"/>
              </a:rPr>
              <a:t>the </a:t>
            </a:r>
            <a:r>
              <a:rPr sz="2000" spc="5" dirty="0">
                <a:latin typeface="Calibri"/>
                <a:cs typeface="Calibri"/>
              </a:rPr>
              <a:t> </a:t>
            </a:r>
            <a:r>
              <a:rPr sz="2000" dirty="0">
                <a:latin typeface="Calibri"/>
                <a:cs typeface="Calibri"/>
              </a:rPr>
              <a:t>closed-loop </a:t>
            </a:r>
            <a:r>
              <a:rPr sz="2000" spc="-25" dirty="0">
                <a:latin typeface="Calibri"/>
                <a:cs typeface="Calibri"/>
              </a:rPr>
              <a:t>pole’s </a:t>
            </a:r>
            <a:r>
              <a:rPr sz="2000" spc="-5" dirty="0">
                <a:latin typeface="Calibri"/>
                <a:cs typeface="Calibri"/>
              </a:rPr>
              <a:t>position </a:t>
            </a:r>
            <a:r>
              <a:rPr sz="2000" spc="-15" dirty="0">
                <a:latin typeface="Calibri"/>
                <a:cs typeface="Calibri"/>
              </a:rPr>
              <a:t>to </a:t>
            </a:r>
            <a:r>
              <a:rPr sz="2000" dirty="0">
                <a:latin typeface="Calibri"/>
                <a:cs typeface="Calibri"/>
              </a:rPr>
              <a:t>the </a:t>
            </a:r>
            <a:r>
              <a:rPr sz="2000" spc="-440" dirty="0">
                <a:latin typeface="Calibri"/>
                <a:cs typeface="Calibri"/>
              </a:rPr>
              <a:t> </a:t>
            </a:r>
            <a:r>
              <a:rPr sz="2000" spc="-5" dirty="0">
                <a:latin typeface="Calibri"/>
                <a:cs typeface="Calibri"/>
              </a:rPr>
              <a:t>left-half</a:t>
            </a:r>
            <a:r>
              <a:rPr sz="2000" dirty="0">
                <a:latin typeface="Calibri"/>
                <a:cs typeface="Calibri"/>
              </a:rPr>
              <a:t> </a:t>
            </a:r>
            <a:r>
              <a:rPr sz="2000" spc="-5" dirty="0">
                <a:latin typeface="Calibri"/>
                <a:cs typeface="Calibri"/>
              </a:rPr>
              <a:t>plane</a:t>
            </a:r>
            <a:endParaRPr sz="2000" dirty="0">
              <a:latin typeface="Calibri"/>
              <a:cs typeface="Calibri"/>
            </a:endParaRPr>
          </a:p>
        </p:txBody>
      </p:sp>
      <p:sp>
        <p:nvSpPr>
          <p:cNvPr id="7" name="object 7"/>
          <p:cNvSpPr/>
          <p:nvPr/>
        </p:nvSpPr>
        <p:spPr>
          <a:xfrm>
            <a:off x="8258164" y="2384512"/>
            <a:ext cx="595630" cy="0"/>
          </a:xfrm>
          <a:custGeom>
            <a:avLst/>
            <a:gdLst/>
            <a:ahLst/>
            <a:cxnLst/>
            <a:rect l="l" t="t" r="r" b="b"/>
            <a:pathLst>
              <a:path w="595629">
                <a:moveTo>
                  <a:pt x="0" y="0"/>
                </a:moveTo>
                <a:lnTo>
                  <a:pt x="595346" y="0"/>
                </a:lnTo>
              </a:path>
            </a:pathLst>
          </a:custGeom>
          <a:ln w="16163">
            <a:solidFill>
              <a:srgbClr val="000000"/>
            </a:solidFill>
          </a:ln>
        </p:spPr>
        <p:txBody>
          <a:bodyPr wrap="square" lIns="0" tIns="0" rIns="0" bIns="0" rtlCol="0"/>
          <a:lstStyle/>
          <a:p>
            <a:endParaRPr/>
          </a:p>
        </p:txBody>
      </p:sp>
      <p:sp>
        <p:nvSpPr>
          <p:cNvPr id="8" name="object 8"/>
          <p:cNvSpPr txBox="1"/>
          <p:nvPr/>
        </p:nvSpPr>
        <p:spPr>
          <a:xfrm>
            <a:off x="8276057" y="2384135"/>
            <a:ext cx="579755" cy="422909"/>
          </a:xfrm>
          <a:prstGeom prst="rect">
            <a:avLst/>
          </a:prstGeom>
        </p:spPr>
        <p:txBody>
          <a:bodyPr vert="horz" wrap="square" lIns="0" tIns="13335" rIns="0" bIns="0" rtlCol="0">
            <a:spAutoFit/>
          </a:bodyPr>
          <a:lstStyle/>
          <a:p>
            <a:pPr marL="12700">
              <a:spcBef>
                <a:spcPts val="105"/>
              </a:spcBef>
            </a:pPr>
            <a:r>
              <a:rPr sz="2600" i="1" spc="-55" dirty="0">
                <a:latin typeface="Times New Roman"/>
                <a:cs typeface="Times New Roman"/>
              </a:rPr>
              <a:t>s</a:t>
            </a:r>
            <a:r>
              <a:rPr sz="2600" i="1" spc="-220" dirty="0">
                <a:latin typeface="Times New Roman"/>
                <a:cs typeface="Times New Roman"/>
              </a:rPr>
              <a:t> </a:t>
            </a:r>
            <a:r>
              <a:rPr sz="2600" spc="-75" dirty="0">
                <a:latin typeface="Symbol"/>
                <a:cs typeface="Symbol"/>
              </a:rPr>
              <a:t></a:t>
            </a:r>
            <a:r>
              <a:rPr sz="2600" spc="-275" dirty="0">
                <a:latin typeface="Times New Roman"/>
                <a:cs typeface="Times New Roman"/>
              </a:rPr>
              <a:t> </a:t>
            </a:r>
            <a:r>
              <a:rPr sz="2600" spc="-70" dirty="0">
                <a:latin typeface="Times New Roman"/>
                <a:cs typeface="Times New Roman"/>
              </a:rPr>
              <a:t>2</a:t>
            </a:r>
            <a:endParaRPr sz="2600">
              <a:latin typeface="Times New Roman"/>
              <a:cs typeface="Times New Roman"/>
            </a:endParaRPr>
          </a:p>
        </p:txBody>
      </p:sp>
      <p:sp>
        <p:nvSpPr>
          <p:cNvPr id="9" name="object 9"/>
          <p:cNvSpPr txBox="1"/>
          <p:nvPr/>
        </p:nvSpPr>
        <p:spPr>
          <a:xfrm>
            <a:off x="8467694" y="1913091"/>
            <a:ext cx="182245" cy="422909"/>
          </a:xfrm>
          <a:prstGeom prst="rect">
            <a:avLst/>
          </a:prstGeom>
        </p:spPr>
        <p:txBody>
          <a:bodyPr vert="horz" wrap="square" lIns="0" tIns="13335" rIns="0" bIns="0" rtlCol="0">
            <a:spAutoFit/>
          </a:bodyPr>
          <a:lstStyle/>
          <a:p>
            <a:pPr marL="12700">
              <a:spcBef>
                <a:spcPts val="105"/>
              </a:spcBef>
            </a:pPr>
            <a:r>
              <a:rPr sz="2600" spc="-70" dirty="0">
                <a:latin typeface="Times New Roman"/>
                <a:cs typeface="Times New Roman"/>
              </a:rPr>
              <a:t>1</a:t>
            </a:r>
            <a:endParaRPr sz="2600">
              <a:latin typeface="Times New Roman"/>
              <a:cs typeface="Times New Roman"/>
            </a:endParaRPr>
          </a:p>
        </p:txBody>
      </p:sp>
      <p:sp>
        <p:nvSpPr>
          <p:cNvPr id="10" name="object 10"/>
          <p:cNvSpPr txBox="1"/>
          <p:nvPr/>
        </p:nvSpPr>
        <p:spPr>
          <a:xfrm>
            <a:off x="7349137" y="2123981"/>
            <a:ext cx="847090" cy="422909"/>
          </a:xfrm>
          <a:prstGeom prst="rect">
            <a:avLst/>
          </a:prstGeom>
        </p:spPr>
        <p:txBody>
          <a:bodyPr vert="horz" wrap="square" lIns="0" tIns="13335" rIns="0" bIns="0" rtlCol="0">
            <a:spAutoFit/>
          </a:bodyPr>
          <a:lstStyle/>
          <a:p>
            <a:pPr marL="12700">
              <a:spcBef>
                <a:spcPts val="105"/>
              </a:spcBef>
            </a:pPr>
            <a:r>
              <a:rPr sz="2600" i="1" spc="-60" dirty="0">
                <a:latin typeface="Times New Roman"/>
                <a:cs typeface="Times New Roman"/>
              </a:rPr>
              <a:t>G</a:t>
            </a:r>
            <a:r>
              <a:rPr sz="2600" spc="25" dirty="0">
                <a:latin typeface="Times New Roman"/>
                <a:cs typeface="Times New Roman"/>
              </a:rPr>
              <a:t>(</a:t>
            </a:r>
            <a:r>
              <a:rPr sz="2600" i="1" spc="-5" dirty="0">
                <a:latin typeface="Times New Roman"/>
                <a:cs typeface="Times New Roman"/>
              </a:rPr>
              <a:t>s</a:t>
            </a:r>
            <a:r>
              <a:rPr sz="2600" spc="-45" dirty="0">
                <a:latin typeface="Times New Roman"/>
                <a:cs typeface="Times New Roman"/>
              </a:rPr>
              <a:t>)</a:t>
            </a:r>
            <a:r>
              <a:rPr sz="2600" spc="-90" dirty="0">
                <a:latin typeface="Times New Roman"/>
                <a:cs typeface="Times New Roman"/>
              </a:rPr>
              <a:t> </a:t>
            </a:r>
            <a:r>
              <a:rPr sz="2600" spc="-75" dirty="0">
                <a:latin typeface="Symbol"/>
                <a:cs typeface="Symbol"/>
              </a:rPr>
              <a:t></a:t>
            </a:r>
            <a:endParaRPr sz="2600" dirty="0">
              <a:latin typeface="Symbol"/>
              <a:cs typeface="Symbol"/>
            </a:endParaRPr>
          </a:p>
        </p:txBody>
      </p:sp>
      <p:sp>
        <p:nvSpPr>
          <p:cNvPr id="11" name="object 11"/>
          <p:cNvSpPr/>
          <p:nvPr/>
        </p:nvSpPr>
        <p:spPr>
          <a:xfrm>
            <a:off x="7221992" y="3444014"/>
            <a:ext cx="1010285" cy="0"/>
          </a:xfrm>
          <a:custGeom>
            <a:avLst/>
            <a:gdLst/>
            <a:ahLst/>
            <a:cxnLst/>
            <a:rect l="l" t="t" r="r" b="b"/>
            <a:pathLst>
              <a:path w="1010284">
                <a:moveTo>
                  <a:pt x="0" y="0"/>
                </a:moveTo>
                <a:lnTo>
                  <a:pt x="1009916" y="0"/>
                </a:lnTo>
              </a:path>
            </a:pathLst>
          </a:custGeom>
          <a:ln w="12942">
            <a:solidFill>
              <a:srgbClr val="000000"/>
            </a:solidFill>
          </a:ln>
        </p:spPr>
        <p:txBody>
          <a:bodyPr wrap="square" lIns="0" tIns="0" rIns="0" bIns="0" rtlCol="0"/>
          <a:lstStyle/>
          <a:p>
            <a:endParaRPr/>
          </a:p>
        </p:txBody>
      </p:sp>
      <p:sp>
        <p:nvSpPr>
          <p:cNvPr id="12" name="object 12"/>
          <p:cNvSpPr/>
          <p:nvPr/>
        </p:nvSpPr>
        <p:spPr>
          <a:xfrm>
            <a:off x="8557817" y="3444014"/>
            <a:ext cx="731520" cy="0"/>
          </a:xfrm>
          <a:custGeom>
            <a:avLst/>
            <a:gdLst/>
            <a:ahLst/>
            <a:cxnLst/>
            <a:rect l="l" t="t" r="r" b="b"/>
            <a:pathLst>
              <a:path w="731520">
                <a:moveTo>
                  <a:pt x="0" y="0"/>
                </a:moveTo>
                <a:lnTo>
                  <a:pt x="731498" y="0"/>
                </a:lnTo>
              </a:path>
            </a:pathLst>
          </a:custGeom>
          <a:ln w="12942">
            <a:solidFill>
              <a:srgbClr val="000000"/>
            </a:solidFill>
          </a:ln>
        </p:spPr>
        <p:txBody>
          <a:bodyPr wrap="square" lIns="0" tIns="0" rIns="0" bIns="0" rtlCol="0"/>
          <a:lstStyle/>
          <a:p>
            <a:endParaRPr/>
          </a:p>
        </p:txBody>
      </p:sp>
      <p:sp>
        <p:nvSpPr>
          <p:cNvPr id="13" name="object 13"/>
          <p:cNvSpPr txBox="1"/>
          <p:nvPr/>
        </p:nvSpPr>
        <p:spPr>
          <a:xfrm>
            <a:off x="8303255" y="3226821"/>
            <a:ext cx="194945" cy="353695"/>
          </a:xfrm>
          <a:prstGeom prst="rect">
            <a:avLst/>
          </a:prstGeom>
        </p:spPr>
        <p:txBody>
          <a:bodyPr vert="horz" wrap="square" lIns="0" tIns="12700" rIns="0" bIns="0" rtlCol="0">
            <a:spAutoFit/>
          </a:bodyPr>
          <a:lstStyle/>
          <a:p>
            <a:pPr marL="12700">
              <a:spcBef>
                <a:spcPts val="100"/>
              </a:spcBef>
            </a:pPr>
            <a:r>
              <a:rPr sz="2150" spc="150" dirty="0">
                <a:latin typeface="Symbol"/>
                <a:cs typeface="Symbol"/>
              </a:rPr>
              <a:t></a:t>
            </a:r>
            <a:endParaRPr sz="2150">
              <a:latin typeface="Symbol"/>
              <a:cs typeface="Symbol"/>
            </a:endParaRPr>
          </a:p>
        </p:txBody>
      </p:sp>
      <p:sp>
        <p:nvSpPr>
          <p:cNvPr id="14" name="object 14"/>
          <p:cNvSpPr txBox="1"/>
          <p:nvPr/>
        </p:nvSpPr>
        <p:spPr>
          <a:xfrm>
            <a:off x="7201983" y="3441669"/>
            <a:ext cx="2085339" cy="353695"/>
          </a:xfrm>
          <a:prstGeom prst="rect">
            <a:avLst/>
          </a:prstGeom>
        </p:spPr>
        <p:txBody>
          <a:bodyPr vert="horz" wrap="square" lIns="0" tIns="12700" rIns="0" bIns="0" rtlCol="0">
            <a:spAutoFit/>
          </a:bodyPr>
          <a:lstStyle/>
          <a:p>
            <a:pPr marL="12700">
              <a:spcBef>
                <a:spcPts val="100"/>
              </a:spcBef>
              <a:tabLst>
                <a:tab pos="1376045" algn="l"/>
              </a:tabLst>
            </a:pPr>
            <a:r>
              <a:rPr sz="2150" spc="290" dirty="0">
                <a:latin typeface="Times New Roman"/>
                <a:cs typeface="Times New Roman"/>
              </a:rPr>
              <a:t>1</a:t>
            </a:r>
            <a:r>
              <a:rPr sz="2150" spc="150" dirty="0">
                <a:latin typeface="Symbol"/>
                <a:cs typeface="Symbol"/>
              </a:rPr>
              <a:t></a:t>
            </a:r>
            <a:r>
              <a:rPr sz="2150" spc="-215" dirty="0">
                <a:latin typeface="Times New Roman"/>
                <a:cs typeface="Times New Roman"/>
              </a:rPr>
              <a:t> </a:t>
            </a:r>
            <a:r>
              <a:rPr sz="2150" i="1" spc="235" dirty="0">
                <a:latin typeface="Times New Roman"/>
                <a:cs typeface="Times New Roman"/>
              </a:rPr>
              <a:t>G</a:t>
            </a:r>
            <a:r>
              <a:rPr sz="2150" spc="155" dirty="0">
                <a:latin typeface="Times New Roman"/>
                <a:cs typeface="Times New Roman"/>
              </a:rPr>
              <a:t>(</a:t>
            </a:r>
            <a:r>
              <a:rPr sz="2150" i="1" spc="305" dirty="0">
                <a:latin typeface="Times New Roman"/>
                <a:cs typeface="Times New Roman"/>
              </a:rPr>
              <a:t>S</a:t>
            </a:r>
            <a:r>
              <a:rPr sz="2150" spc="90" dirty="0">
                <a:latin typeface="Times New Roman"/>
                <a:cs typeface="Times New Roman"/>
              </a:rPr>
              <a:t>)</a:t>
            </a:r>
            <a:r>
              <a:rPr sz="2150" dirty="0">
                <a:latin typeface="Times New Roman"/>
                <a:cs typeface="Times New Roman"/>
              </a:rPr>
              <a:t>	</a:t>
            </a:r>
            <a:r>
              <a:rPr sz="2150" spc="160" dirty="0">
                <a:latin typeface="Times New Roman"/>
                <a:cs typeface="Times New Roman"/>
              </a:rPr>
              <a:t>(</a:t>
            </a:r>
            <a:r>
              <a:rPr sz="2150" i="1" spc="105" dirty="0">
                <a:latin typeface="Times New Roman"/>
                <a:cs typeface="Times New Roman"/>
              </a:rPr>
              <a:t>s</a:t>
            </a:r>
            <a:r>
              <a:rPr sz="2150" i="1" spc="-120" dirty="0">
                <a:latin typeface="Times New Roman"/>
                <a:cs typeface="Times New Roman"/>
              </a:rPr>
              <a:t> </a:t>
            </a:r>
            <a:r>
              <a:rPr sz="2150" spc="254" dirty="0">
                <a:latin typeface="Symbol"/>
                <a:cs typeface="Symbol"/>
              </a:rPr>
              <a:t></a:t>
            </a:r>
            <a:r>
              <a:rPr sz="2150" spc="-90" dirty="0">
                <a:latin typeface="Times New Roman"/>
                <a:cs typeface="Times New Roman"/>
              </a:rPr>
              <a:t>1</a:t>
            </a:r>
            <a:r>
              <a:rPr sz="2150" spc="90" dirty="0">
                <a:latin typeface="Times New Roman"/>
                <a:cs typeface="Times New Roman"/>
              </a:rPr>
              <a:t>)</a:t>
            </a:r>
            <a:endParaRPr sz="2150" dirty="0">
              <a:latin typeface="Times New Roman"/>
              <a:cs typeface="Times New Roman"/>
            </a:endParaRPr>
          </a:p>
        </p:txBody>
      </p:sp>
      <p:sp>
        <p:nvSpPr>
          <p:cNvPr id="15" name="object 15"/>
          <p:cNvSpPr txBox="1"/>
          <p:nvPr/>
        </p:nvSpPr>
        <p:spPr>
          <a:xfrm>
            <a:off x="7431443" y="3052753"/>
            <a:ext cx="1584960" cy="353695"/>
          </a:xfrm>
          <a:prstGeom prst="rect">
            <a:avLst/>
          </a:prstGeom>
        </p:spPr>
        <p:txBody>
          <a:bodyPr vert="horz" wrap="square" lIns="0" tIns="12700" rIns="0" bIns="0" rtlCol="0">
            <a:spAutoFit/>
          </a:bodyPr>
          <a:lstStyle/>
          <a:p>
            <a:pPr marL="12700">
              <a:spcBef>
                <a:spcPts val="100"/>
              </a:spcBef>
              <a:tabLst>
                <a:tab pos="1417320" algn="l"/>
              </a:tabLst>
            </a:pPr>
            <a:r>
              <a:rPr sz="2150" i="1" spc="235" dirty="0">
                <a:latin typeface="Times New Roman"/>
                <a:cs typeface="Times New Roman"/>
              </a:rPr>
              <a:t>G</a:t>
            </a:r>
            <a:r>
              <a:rPr sz="2150" spc="155" dirty="0">
                <a:latin typeface="Times New Roman"/>
                <a:cs typeface="Times New Roman"/>
              </a:rPr>
              <a:t>(</a:t>
            </a:r>
            <a:r>
              <a:rPr sz="2150" i="1" spc="140" dirty="0">
                <a:latin typeface="Times New Roman"/>
                <a:cs typeface="Times New Roman"/>
              </a:rPr>
              <a:t>s</a:t>
            </a:r>
            <a:r>
              <a:rPr sz="2150" spc="90" dirty="0">
                <a:latin typeface="Times New Roman"/>
                <a:cs typeface="Times New Roman"/>
              </a:rPr>
              <a:t>)</a:t>
            </a:r>
            <a:r>
              <a:rPr sz="2150" dirty="0">
                <a:latin typeface="Times New Roman"/>
                <a:cs typeface="Times New Roman"/>
              </a:rPr>
              <a:t>	</a:t>
            </a:r>
            <a:r>
              <a:rPr sz="2150" spc="135" dirty="0">
                <a:latin typeface="Times New Roman"/>
                <a:cs typeface="Times New Roman"/>
              </a:rPr>
              <a:t>1</a:t>
            </a:r>
            <a:endParaRPr sz="2150" dirty="0">
              <a:latin typeface="Times New Roman"/>
              <a:cs typeface="Times New Roman"/>
            </a:endParaRPr>
          </a:p>
        </p:txBody>
      </p:sp>
      <p:pic>
        <p:nvPicPr>
          <p:cNvPr id="16" name="Picture 15">
            <a:extLst>
              <a:ext uri="{FF2B5EF4-FFF2-40B4-BE49-F238E27FC236}">
                <a16:creationId xmlns:a16="http://schemas.microsoft.com/office/drawing/2014/main" xmlns="" id="{2E84EA34-404C-4D38-87FB-3FD0403CDF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17" name="Slide Number Placeholder 3">
            <a:extLst>
              <a:ext uri="{FF2B5EF4-FFF2-40B4-BE49-F238E27FC236}">
                <a16:creationId xmlns:a16="http://schemas.microsoft.com/office/drawing/2014/main" xmlns="" id="{1D56428F-B623-4884-AFDB-E1315B017EA9}"/>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133</a:t>
            </a:fld>
            <a:endParaRPr lang="en-IN"/>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7436" y="873854"/>
            <a:ext cx="6429375" cy="629018"/>
          </a:xfrm>
          <a:prstGeom prst="rect">
            <a:avLst/>
          </a:prstGeom>
        </p:spPr>
        <p:txBody>
          <a:bodyPr vert="horz" wrap="square" lIns="0" tIns="13335" rIns="0" bIns="0" rtlCol="0" anchor="b">
            <a:spAutoFit/>
          </a:bodyPr>
          <a:lstStyle/>
          <a:p>
            <a:pPr marL="12700">
              <a:lnSpc>
                <a:spcPct val="100000"/>
              </a:lnSpc>
              <a:spcBef>
                <a:spcPts val="105"/>
              </a:spcBef>
            </a:pPr>
            <a:r>
              <a:rPr sz="4000" spc="-15" dirty="0">
                <a:solidFill>
                  <a:srgbClr val="FF0000"/>
                </a:solidFill>
              </a:rPr>
              <a:t>Nyquist</a:t>
            </a:r>
            <a:r>
              <a:rPr sz="4000" spc="-25" dirty="0">
                <a:solidFill>
                  <a:srgbClr val="FF0000"/>
                </a:solidFill>
              </a:rPr>
              <a:t> </a:t>
            </a:r>
            <a:r>
              <a:rPr sz="4000" spc="-5" dirty="0">
                <a:solidFill>
                  <a:srgbClr val="FF0000"/>
                </a:solidFill>
              </a:rPr>
              <a:t>plot</a:t>
            </a:r>
            <a:r>
              <a:rPr sz="4000" spc="5" dirty="0">
                <a:solidFill>
                  <a:srgbClr val="FF0000"/>
                </a:solidFill>
              </a:rPr>
              <a:t> </a:t>
            </a:r>
            <a:r>
              <a:rPr sz="4000" spc="-25" dirty="0">
                <a:solidFill>
                  <a:srgbClr val="FF0000"/>
                </a:solidFill>
              </a:rPr>
              <a:t>example</a:t>
            </a:r>
            <a:r>
              <a:rPr sz="4000" spc="-35" dirty="0">
                <a:solidFill>
                  <a:srgbClr val="FF0000"/>
                </a:solidFill>
              </a:rPr>
              <a:t> </a:t>
            </a:r>
            <a:r>
              <a:rPr sz="4000" spc="-15" dirty="0">
                <a:solidFill>
                  <a:srgbClr val="FF0000"/>
                </a:solidFill>
              </a:rPr>
              <a:t>(cont.)</a:t>
            </a:r>
          </a:p>
        </p:txBody>
      </p:sp>
      <p:sp>
        <p:nvSpPr>
          <p:cNvPr id="3" name="object 3"/>
          <p:cNvSpPr txBox="1"/>
          <p:nvPr/>
        </p:nvSpPr>
        <p:spPr>
          <a:xfrm>
            <a:off x="2130963" y="1849336"/>
            <a:ext cx="4852035" cy="452120"/>
          </a:xfrm>
          <a:prstGeom prst="rect">
            <a:avLst/>
          </a:prstGeom>
        </p:spPr>
        <p:txBody>
          <a:bodyPr vert="horz" wrap="square" lIns="0" tIns="12065" rIns="0" bIns="0" rtlCol="0">
            <a:spAutoFit/>
          </a:bodyPr>
          <a:lstStyle/>
          <a:p>
            <a:pPr marL="355600" indent="-342900">
              <a:spcBef>
                <a:spcPts val="95"/>
              </a:spcBef>
              <a:buFont typeface="Arial MT"/>
              <a:buChar char="•"/>
              <a:tabLst>
                <a:tab pos="354965" algn="l"/>
                <a:tab pos="355600" algn="l"/>
              </a:tabLst>
            </a:pPr>
            <a:r>
              <a:rPr sz="2800" spc="-10" dirty="0">
                <a:latin typeface="Calibri"/>
                <a:cs typeface="Calibri"/>
              </a:rPr>
              <a:t>New</a:t>
            </a:r>
            <a:r>
              <a:rPr sz="2800" spc="-5" dirty="0">
                <a:latin typeface="Calibri"/>
                <a:cs typeface="Calibri"/>
              </a:rPr>
              <a:t> look</a:t>
            </a:r>
            <a:r>
              <a:rPr sz="2800" spc="10" dirty="0">
                <a:latin typeface="Calibri"/>
                <a:cs typeface="Calibri"/>
              </a:rPr>
              <a:t> </a:t>
            </a:r>
            <a:r>
              <a:rPr sz="2800" spc="-5" dirty="0">
                <a:latin typeface="Calibri"/>
                <a:cs typeface="Calibri"/>
              </a:rPr>
              <a:t>of</a:t>
            </a:r>
            <a:r>
              <a:rPr sz="2800" dirty="0">
                <a:latin typeface="Calibri"/>
                <a:cs typeface="Calibri"/>
              </a:rPr>
              <a:t> </a:t>
            </a:r>
            <a:r>
              <a:rPr sz="2800" spc="-10" dirty="0">
                <a:latin typeface="Calibri"/>
                <a:cs typeface="Calibri"/>
              </a:rPr>
              <a:t>open-loop</a:t>
            </a:r>
            <a:r>
              <a:rPr sz="2800" spc="15" dirty="0">
                <a:latin typeface="Calibri"/>
                <a:cs typeface="Calibri"/>
              </a:rPr>
              <a:t> </a:t>
            </a:r>
            <a:r>
              <a:rPr sz="2800" spc="-25" dirty="0">
                <a:latin typeface="Calibri"/>
                <a:cs typeface="Calibri"/>
              </a:rPr>
              <a:t>system:</a:t>
            </a:r>
            <a:endParaRPr sz="2800" dirty="0">
              <a:latin typeface="Calibri"/>
              <a:cs typeface="Calibri"/>
            </a:endParaRPr>
          </a:p>
        </p:txBody>
      </p:sp>
      <p:sp>
        <p:nvSpPr>
          <p:cNvPr id="4" name="object 4"/>
          <p:cNvSpPr txBox="1"/>
          <p:nvPr/>
        </p:nvSpPr>
        <p:spPr>
          <a:xfrm>
            <a:off x="2059940" y="3146882"/>
            <a:ext cx="5421630" cy="452120"/>
          </a:xfrm>
          <a:prstGeom prst="rect">
            <a:avLst/>
          </a:prstGeom>
        </p:spPr>
        <p:txBody>
          <a:bodyPr vert="horz" wrap="square" lIns="0" tIns="12065" rIns="0" bIns="0" rtlCol="0">
            <a:spAutoFit/>
          </a:bodyPr>
          <a:lstStyle/>
          <a:p>
            <a:pPr marL="355600" indent="-342900">
              <a:spcBef>
                <a:spcPts val="95"/>
              </a:spcBef>
              <a:buFont typeface="Arial MT"/>
              <a:buChar char="•"/>
              <a:tabLst>
                <a:tab pos="354965" algn="l"/>
                <a:tab pos="355600" algn="l"/>
              </a:tabLst>
            </a:pPr>
            <a:r>
              <a:rPr sz="2800" spc="-10" dirty="0">
                <a:latin typeface="Calibri"/>
                <a:cs typeface="Calibri"/>
              </a:rPr>
              <a:t>Corresponding</a:t>
            </a:r>
            <a:r>
              <a:rPr sz="2800" spc="55" dirty="0">
                <a:latin typeface="Calibri"/>
                <a:cs typeface="Calibri"/>
              </a:rPr>
              <a:t> </a:t>
            </a:r>
            <a:r>
              <a:rPr sz="2800" spc="-10" dirty="0">
                <a:latin typeface="Calibri"/>
                <a:cs typeface="Calibri"/>
              </a:rPr>
              <a:t>closed-loop</a:t>
            </a:r>
            <a:r>
              <a:rPr sz="2800" spc="35" dirty="0">
                <a:latin typeface="Calibri"/>
                <a:cs typeface="Calibri"/>
              </a:rPr>
              <a:t> </a:t>
            </a:r>
            <a:r>
              <a:rPr sz="2800" spc="-25" dirty="0">
                <a:latin typeface="Calibri"/>
                <a:cs typeface="Calibri"/>
              </a:rPr>
              <a:t>system:</a:t>
            </a:r>
            <a:endParaRPr sz="2800">
              <a:latin typeface="Calibri"/>
              <a:cs typeface="Calibri"/>
            </a:endParaRPr>
          </a:p>
        </p:txBody>
      </p:sp>
      <p:sp>
        <p:nvSpPr>
          <p:cNvPr id="5" name="object 5"/>
          <p:cNvSpPr txBox="1"/>
          <p:nvPr/>
        </p:nvSpPr>
        <p:spPr>
          <a:xfrm>
            <a:off x="2059941" y="4491695"/>
            <a:ext cx="4784725" cy="1372235"/>
          </a:xfrm>
          <a:prstGeom prst="rect">
            <a:avLst/>
          </a:prstGeom>
        </p:spPr>
        <p:txBody>
          <a:bodyPr vert="horz" wrap="square" lIns="0" tIns="165735" rIns="0" bIns="0" rtlCol="0">
            <a:spAutoFit/>
          </a:bodyPr>
          <a:lstStyle/>
          <a:p>
            <a:pPr marL="355600" indent="-342900">
              <a:spcBef>
                <a:spcPts val="1305"/>
              </a:spcBef>
              <a:buFont typeface="Arial MT"/>
              <a:buChar char="•"/>
              <a:tabLst>
                <a:tab pos="354965" algn="l"/>
                <a:tab pos="355600" algn="l"/>
              </a:tabLst>
            </a:pPr>
            <a:r>
              <a:rPr sz="2800" spc="-20" dirty="0">
                <a:latin typeface="Calibri"/>
                <a:cs typeface="Calibri"/>
              </a:rPr>
              <a:t>Evaluate</a:t>
            </a:r>
            <a:r>
              <a:rPr sz="2800" spc="-30" dirty="0">
                <a:latin typeface="Calibri"/>
                <a:cs typeface="Calibri"/>
              </a:rPr>
              <a:t> </a:t>
            </a:r>
            <a:r>
              <a:rPr sz="2800" spc="-10" dirty="0">
                <a:latin typeface="Calibri"/>
                <a:cs typeface="Calibri"/>
              </a:rPr>
              <a:t>value</a:t>
            </a:r>
            <a:r>
              <a:rPr sz="2800" spc="-20" dirty="0">
                <a:latin typeface="Calibri"/>
                <a:cs typeface="Calibri"/>
              </a:rPr>
              <a:t> </a:t>
            </a:r>
            <a:r>
              <a:rPr sz="2800" spc="-5" dirty="0">
                <a:latin typeface="Calibri"/>
                <a:cs typeface="Calibri"/>
              </a:rPr>
              <a:t>of</a:t>
            </a:r>
            <a:r>
              <a:rPr sz="2800" spc="-10" dirty="0">
                <a:latin typeface="Calibri"/>
                <a:cs typeface="Calibri"/>
              </a:rPr>
              <a:t> </a:t>
            </a:r>
            <a:r>
              <a:rPr sz="2800" spc="-5" dirty="0">
                <a:latin typeface="Calibri"/>
                <a:cs typeface="Calibri"/>
              </a:rPr>
              <a:t>K </a:t>
            </a:r>
            <a:r>
              <a:rPr sz="2800" spc="-25" dirty="0">
                <a:latin typeface="Calibri"/>
                <a:cs typeface="Calibri"/>
              </a:rPr>
              <a:t>for</a:t>
            </a:r>
            <a:r>
              <a:rPr sz="2800" spc="-20" dirty="0">
                <a:latin typeface="Calibri"/>
                <a:cs typeface="Calibri"/>
              </a:rPr>
              <a:t> </a:t>
            </a:r>
            <a:r>
              <a:rPr sz="2800" spc="-10" dirty="0">
                <a:latin typeface="Calibri"/>
                <a:cs typeface="Calibri"/>
              </a:rPr>
              <a:t>stability</a:t>
            </a:r>
            <a:endParaRPr sz="2800">
              <a:latin typeface="Calibri"/>
              <a:cs typeface="Calibri"/>
            </a:endParaRPr>
          </a:p>
          <a:p>
            <a:pPr marL="2881630">
              <a:spcBef>
                <a:spcPts val="1595"/>
              </a:spcBef>
              <a:tabLst>
                <a:tab pos="3537585" algn="l"/>
              </a:tabLst>
            </a:pPr>
            <a:r>
              <a:rPr sz="3700" i="1" spc="1010" dirty="0">
                <a:latin typeface="Times New Roman"/>
                <a:cs typeface="Times New Roman"/>
              </a:rPr>
              <a:t>K	</a:t>
            </a:r>
            <a:r>
              <a:rPr sz="3700" spc="830" dirty="0">
                <a:latin typeface="Symbol"/>
                <a:cs typeface="Symbol"/>
              </a:rPr>
              <a:t></a:t>
            </a:r>
            <a:r>
              <a:rPr sz="3700" spc="285" dirty="0">
                <a:latin typeface="Times New Roman"/>
                <a:cs typeface="Times New Roman"/>
              </a:rPr>
              <a:t> </a:t>
            </a:r>
            <a:r>
              <a:rPr sz="3700" spc="755" dirty="0">
                <a:latin typeface="Times New Roman"/>
                <a:cs typeface="Times New Roman"/>
              </a:rPr>
              <a:t>2</a:t>
            </a:r>
            <a:endParaRPr sz="3700">
              <a:latin typeface="Times New Roman"/>
              <a:cs typeface="Times New Roman"/>
            </a:endParaRPr>
          </a:p>
        </p:txBody>
      </p:sp>
      <p:sp>
        <p:nvSpPr>
          <p:cNvPr id="6" name="object 6"/>
          <p:cNvSpPr/>
          <p:nvPr/>
        </p:nvSpPr>
        <p:spPr>
          <a:xfrm>
            <a:off x="5995292" y="2648777"/>
            <a:ext cx="850900" cy="0"/>
          </a:xfrm>
          <a:custGeom>
            <a:avLst/>
            <a:gdLst/>
            <a:ahLst/>
            <a:cxnLst/>
            <a:rect l="l" t="t" r="r" b="b"/>
            <a:pathLst>
              <a:path w="850900">
                <a:moveTo>
                  <a:pt x="0" y="0"/>
                </a:moveTo>
                <a:lnTo>
                  <a:pt x="850495" y="0"/>
                </a:lnTo>
              </a:path>
            </a:pathLst>
          </a:custGeom>
          <a:ln w="14951">
            <a:solidFill>
              <a:srgbClr val="000000"/>
            </a:solidFill>
          </a:ln>
        </p:spPr>
        <p:txBody>
          <a:bodyPr wrap="square" lIns="0" tIns="0" rIns="0" bIns="0" rtlCol="0"/>
          <a:lstStyle/>
          <a:p>
            <a:endParaRPr/>
          </a:p>
        </p:txBody>
      </p:sp>
      <p:sp>
        <p:nvSpPr>
          <p:cNvPr id="7" name="object 7"/>
          <p:cNvSpPr txBox="1"/>
          <p:nvPr/>
        </p:nvSpPr>
        <p:spPr>
          <a:xfrm>
            <a:off x="6026296" y="2647475"/>
            <a:ext cx="816610" cy="393065"/>
          </a:xfrm>
          <a:prstGeom prst="rect">
            <a:avLst/>
          </a:prstGeom>
        </p:spPr>
        <p:txBody>
          <a:bodyPr vert="horz" wrap="square" lIns="0" tIns="13970" rIns="0" bIns="0" rtlCol="0">
            <a:spAutoFit/>
          </a:bodyPr>
          <a:lstStyle/>
          <a:p>
            <a:pPr marL="12700">
              <a:spcBef>
                <a:spcPts val="110"/>
              </a:spcBef>
            </a:pPr>
            <a:r>
              <a:rPr sz="2400" i="1" spc="434" dirty="0">
                <a:latin typeface="Times New Roman"/>
                <a:cs typeface="Times New Roman"/>
              </a:rPr>
              <a:t>s</a:t>
            </a:r>
            <a:r>
              <a:rPr sz="2400" i="1" spc="-30" dirty="0">
                <a:latin typeface="Times New Roman"/>
                <a:cs typeface="Times New Roman"/>
              </a:rPr>
              <a:t> </a:t>
            </a:r>
            <a:r>
              <a:rPr sz="2400" spc="615" dirty="0">
                <a:latin typeface="Symbol"/>
                <a:cs typeface="Symbol"/>
              </a:rPr>
              <a:t></a:t>
            </a:r>
            <a:r>
              <a:rPr sz="2400" spc="-100" dirty="0">
                <a:latin typeface="Times New Roman"/>
                <a:cs typeface="Times New Roman"/>
              </a:rPr>
              <a:t> </a:t>
            </a:r>
            <a:r>
              <a:rPr sz="2400" spc="560" dirty="0">
                <a:latin typeface="Times New Roman"/>
                <a:cs typeface="Times New Roman"/>
              </a:rPr>
              <a:t>2</a:t>
            </a:r>
            <a:endParaRPr sz="2400">
              <a:latin typeface="Times New Roman"/>
              <a:cs typeface="Times New Roman"/>
            </a:endParaRPr>
          </a:p>
        </p:txBody>
      </p:sp>
      <p:sp>
        <p:nvSpPr>
          <p:cNvPr id="8" name="object 8"/>
          <p:cNvSpPr txBox="1"/>
          <p:nvPr/>
        </p:nvSpPr>
        <p:spPr>
          <a:xfrm>
            <a:off x="4702124" y="2406833"/>
            <a:ext cx="1198880" cy="393065"/>
          </a:xfrm>
          <a:prstGeom prst="rect">
            <a:avLst/>
          </a:prstGeom>
        </p:spPr>
        <p:txBody>
          <a:bodyPr vert="horz" wrap="square" lIns="0" tIns="13970" rIns="0" bIns="0" rtlCol="0">
            <a:spAutoFit/>
          </a:bodyPr>
          <a:lstStyle/>
          <a:p>
            <a:pPr marL="12700">
              <a:spcBef>
                <a:spcPts val="110"/>
              </a:spcBef>
            </a:pPr>
            <a:r>
              <a:rPr sz="2400" i="1" spc="555" dirty="0">
                <a:latin typeface="Times New Roman"/>
                <a:cs typeface="Times New Roman"/>
              </a:rPr>
              <a:t>G</a:t>
            </a:r>
            <a:r>
              <a:rPr sz="2400" spc="555" dirty="0">
                <a:latin typeface="Times New Roman"/>
                <a:cs typeface="Times New Roman"/>
              </a:rPr>
              <a:t>(</a:t>
            </a:r>
            <a:r>
              <a:rPr sz="2400" i="1" spc="555" dirty="0">
                <a:latin typeface="Times New Roman"/>
                <a:cs typeface="Times New Roman"/>
              </a:rPr>
              <a:t>s</a:t>
            </a:r>
            <a:r>
              <a:rPr sz="2400" spc="555" dirty="0">
                <a:latin typeface="Times New Roman"/>
                <a:cs typeface="Times New Roman"/>
              </a:rPr>
              <a:t>)</a:t>
            </a:r>
            <a:r>
              <a:rPr sz="2400" spc="120" dirty="0">
                <a:latin typeface="Times New Roman"/>
                <a:cs typeface="Times New Roman"/>
              </a:rPr>
              <a:t> </a:t>
            </a:r>
            <a:r>
              <a:rPr sz="2400" spc="615" dirty="0">
                <a:latin typeface="Symbol"/>
                <a:cs typeface="Symbol"/>
              </a:rPr>
              <a:t></a:t>
            </a:r>
            <a:endParaRPr sz="2400">
              <a:latin typeface="Symbol"/>
              <a:cs typeface="Symbol"/>
            </a:endParaRPr>
          </a:p>
        </p:txBody>
      </p:sp>
      <p:sp>
        <p:nvSpPr>
          <p:cNvPr id="9" name="object 9"/>
          <p:cNvSpPr txBox="1"/>
          <p:nvPr/>
        </p:nvSpPr>
        <p:spPr>
          <a:xfrm>
            <a:off x="6252215" y="2211759"/>
            <a:ext cx="324485" cy="393065"/>
          </a:xfrm>
          <a:prstGeom prst="rect">
            <a:avLst/>
          </a:prstGeom>
        </p:spPr>
        <p:txBody>
          <a:bodyPr vert="horz" wrap="square" lIns="0" tIns="13970" rIns="0" bIns="0" rtlCol="0">
            <a:spAutoFit/>
          </a:bodyPr>
          <a:lstStyle/>
          <a:p>
            <a:pPr marL="12700">
              <a:spcBef>
                <a:spcPts val="110"/>
              </a:spcBef>
            </a:pPr>
            <a:r>
              <a:rPr sz="2400" i="1" spc="750" dirty="0">
                <a:latin typeface="Times New Roman"/>
                <a:cs typeface="Times New Roman"/>
              </a:rPr>
              <a:t>K</a:t>
            </a:r>
            <a:endParaRPr sz="2400">
              <a:latin typeface="Times New Roman"/>
              <a:cs typeface="Times New Roman"/>
            </a:endParaRPr>
          </a:p>
        </p:txBody>
      </p:sp>
      <p:sp>
        <p:nvSpPr>
          <p:cNvPr id="10" name="object 10"/>
          <p:cNvSpPr/>
          <p:nvPr/>
        </p:nvSpPr>
        <p:spPr>
          <a:xfrm>
            <a:off x="4410970" y="4123896"/>
            <a:ext cx="1083945" cy="0"/>
          </a:xfrm>
          <a:custGeom>
            <a:avLst/>
            <a:gdLst/>
            <a:ahLst/>
            <a:cxnLst/>
            <a:rect l="l" t="t" r="r" b="b"/>
            <a:pathLst>
              <a:path w="1083945">
                <a:moveTo>
                  <a:pt x="0" y="0"/>
                </a:moveTo>
                <a:lnTo>
                  <a:pt x="1083552" y="0"/>
                </a:lnTo>
              </a:path>
            </a:pathLst>
          </a:custGeom>
          <a:ln w="13385">
            <a:solidFill>
              <a:srgbClr val="000000"/>
            </a:solidFill>
          </a:ln>
        </p:spPr>
        <p:txBody>
          <a:bodyPr wrap="square" lIns="0" tIns="0" rIns="0" bIns="0" rtlCol="0"/>
          <a:lstStyle/>
          <a:p>
            <a:endParaRPr/>
          </a:p>
        </p:txBody>
      </p:sp>
      <p:sp>
        <p:nvSpPr>
          <p:cNvPr id="11" name="object 11"/>
          <p:cNvSpPr/>
          <p:nvPr/>
        </p:nvSpPr>
        <p:spPr>
          <a:xfrm>
            <a:off x="5864146" y="4123896"/>
            <a:ext cx="1466215" cy="0"/>
          </a:xfrm>
          <a:custGeom>
            <a:avLst/>
            <a:gdLst/>
            <a:ahLst/>
            <a:cxnLst/>
            <a:rect l="l" t="t" r="r" b="b"/>
            <a:pathLst>
              <a:path w="1466214">
                <a:moveTo>
                  <a:pt x="0" y="0"/>
                </a:moveTo>
                <a:lnTo>
                  <a:pt x="1466188" y="0"/>
                </a:lnTo>
              </a:path>
            </a:pathLst>
          </a:custGeom>
          <a:ln w="13385">
            <a:solidFill>
              <a:srgbClr val="000000"/>
            </a:solidFill>
          </a:ln>
        </p:spPr>
        <p:txBody>
          <a:bodyPr wrap="square" lIns="0" tIns="0" rIns="0" bIns="0" rtlCol="0"/>
          <a:lstStyle/>
          <a:p>
            <a:endParaRPr/>
          </a:p>
        </p:txBody>
      </p:sp>
      <p:sp>
        <p:nvSpPr>
          <p:cNvPr id="12" name="object 12"/>
          <p:cNvSpPr txBox="1"/>
          <p:nvPr/>
        </p:nvSpPr>
        <p:spPr>
          <a:xfrm>
            <a:off x="5577900" y="3909140"/>
            <a:ext cx="213995" cy="348615"/>
          </a:xfrm>
          <a:prstGeom prst="rect">
            <a:avLst/>
          </a:prstGeom>
        </p:spPr>
        <p:txBody>
          <a:bodyPr vert="horz" wrap="square" lIns="0" tIns="14604" rIns="0" bIns="0" rtlCol="0">
            <a:spAutoFit/>
          </a:bodyPr>
          <a:lstStyle/>
          <a:p>
            <a:pPr marL="12700">
              <a:spcBef>
                <a:spcPts val="114"/>
              </a:spcBef>
            </a:pPr>
            <a:r>
              <a:rPr sz="2100" spc="330" dirty="0">
                <a:latin typeface="Symbol"/>
                <a:cs typeface="Symbol"/>
              </a:rPr>
              <a:t></a:t>
            </a:r>
            <a:endParaRPr sz="2100">
              <a:latin typeface="Symbol"/>
              <a:cs typeface="Symbol"/>
            </a:endParaRPr>
          </a:p>
        </p:txBody>
      </p:sp>
      <p:sp>
        <p:nvSpPr>
          <p:cNvPr id="13" name="object 13"/>
          <p:cNvSpPr txBox="1"/>
          <p:nvPr/>
        </p:nvSpPr>
        <p:spPr>
          <a:xfrm>
            <a:off x="4389316" y="4120758"/>
            <a:ext cx="2934970" cy="348615"/>
          </a:xfrm>
          <a:prstGeom prst="rect">
            <a:avLst/>
          </a:prstGeom>
        </p:spPr>
        <p:txBody>
          <a:bodyPr vert="horz" wrap="square" lIns="0" tIns="14604" rIns="0" bIns="0" rtlCol="0">
            <a:spAutoFit/>
          </a:bodyPr>
          <a:lstStyle/>
          <a:p>
            <a:pPr marL="12700">
              <a:spcBef>
                <a:spcPts val="114"/>
              </a:spcBef>
              <a:tabLst>
                <a:tab pos="1507490" algn="l"/>
              </a:tabLst>
            </a:pPr>
            <a:r>
              <a:rPr sz="2100" spc="409" dirty="0">
                <a:latin typeface="Times New Roman"/>
                <a:cs typeface="Times New Roman"/>
              </a:rPr>
              <a:t>1</a:t>
            </a:r>
            <a:r>
              <a:rPr sz="2100" spc="409" dirty="0">
                <a:latin typeface="Symbol"/>
                <a:cs typeface="Symbol"/>
              </a:rPr>
              <a:t></a:t>
            </a:r>
            <a:r>
              <a:rPr sz="2100" spc="-135" dirty="0">
                <a:latin typeface="Times New Roman"/>
                <a:cs typeface="Times New Roman"/>
              </a:rPr>
              <a:t> </a:t>
            </a:r>
            <a:r>
              <a:rPr sz="2100" i="1" spc="320" dirty="0">
                <a:latin typeface="Times New Roman"/>
                <a:cs typeface="Times New Roman"/>
              </a:rPr>
              <a:t>G</a:t>
            </a:r>
            <a:r>
              <a:rPr sz="2100" spc="320" dirty="0">
                <a:latin typeface="Times New Roman"/>
                <a:cs typeface="Times New Roman"/>
              </a:rPr>
              <a:t>(</a:t>
            </a:r>
            <a:r>
              <a:rPr sz="2100" i="1" spc="320" dirty="0">
                <a:latin typeface="Times New Roman"/>
                <a:cs typeface="Times New Roman"/>
              </a:rPr>
              <a:t>s</a:t>
            </a:r>
            <a:r>
              <a:rPr sz="2100" spc="320" dirty="0">
                <a:latin typeface="Times New Roman"/>
                <a:cs typeface="Times New Roman"/>
              </a:rPr>
              <a:t>)	</a:t>
            </a:r>
            <a:r>
              <a:rPr sz="2100" i="1" spc="235" dirty="0">
                <a:latin typeface="Times New Roman"/>
                <a:cs typeface="Times New Roman"/>
              </a:rPr>
              <a:t>s</a:t>
            </a:r>
            <a:r>
              <a:rPr sz="2100" i="1" spc="-50" dirty="0">
                <a:latin typeface="Times New Roman"/>
                <a:cs typeface="Times New Roman"/>
              </a:rPr>
              <a:t> </a:t>
            </a:r>
            <a:r>
              <a:rPr sz="2100" spc="330" dirty="0">
                <a:latin typeface="Symbol"/>
                <a:cs typeface="Symbol"/>
              </a:rPr>
              <a:t></a:t>
            </a:r>
            <a:r>
              <a:rPr sz="2100" spc="-110" dirty="0">
                <a:latin typeface="Times New Roman"/>
                <a:cs typeface="Times New Roman"/>
              </a:rPr>
              <a:t> </a:t>
            </a:r>
            <a:r>
              <a:rPr sz="2100" spc="365" dirty="0">
                <a:latin typeface="Times New Roman"/>
                <a:cs typeface="Times New Roman"/>
              </a:rPr>
              <a:t>(</a:t>
            </a:r>
            <a:r>
              <a:rPr sz="2100" i="1" spc="365" dirty="0">
                <a:latin typeface="Times New Roman"/>
                <a:cs typeface="Times New Roman"/>
              </a:rPr>
              <a:t>K</a:t>
            </a:r>
            <a:r>
              <a:rPr sz="2100" i="1" spc="135" dirty="0">
                <a:latin typeface="Times New Roman"/>
                <a:cs typeface="Times New Roman"/>
              </a:rPr>
              <a:t> </a:t>
            </a:r>
            <a:r>
              <a:rPr sz="2100" spc="330" dirty="0">
                <a:latin typeface="Symbol"/>
                <a:cs typeface="Symbol"/>
              </a:rPr>
              <a:t></a:t>
            </a:r>
            <a:r>
              <a:rPr sz="2100" spc="-110" dirty="0">
                <a:latin typeface="Times New Roman"/>
                <a:cs typeface="Times New Roman"/>
              </a:rPr>
              <a:t> </a:t>
            </a:r>
            <a:r>
              <a:rPr sz="2100" spc="229" dirty="0">
                <a:latin typeface="Times New Roman"/>
                <a:cs typeface="Times New Roman"/>
              </a:rPr>
              <a:t>2)</a:t>
            </a:r>
            <a:endParaRPr sz="2100">
              <a:latin typeface="Times New Roman"/>
              <a:cs typeface="Times New Roman"/>
            </a:endParaRPr>
          </a:p>
        </p:txBody>
      </p:sp>
      <p:sp>
        <p:nvSpPr>
          <p:cNvPr id="14" name="object 14"/>
          <p:cNvSpPr txBox="1"/>
          <p:nvPr/>
        </p:nvSpPr>
        <p:spPr>
          <a:xfrm>
            <a:off x="4619703" y="3737676"/>
            <a:ext cx="2098675" cy="348615"/>
          </a:xfrm>
          <a:prstGeom prst="rect">
            <a:avLst/>
          </a:prstGeom>
        </p:spPr>
        <p:txBody>
          <a:bodyPr vert="horz" wrap="square" lIns="0" tIns="14604" rIns="0" bIns="0" rtlCol="0">
            <a:spAutoFit/>
          </a:bodyPr>
          <a:lstStyle/>
          <a:p>
            <a:pPr marL="12700">
              <a:spcBef>
                <a:spcPts val="114"/>
              </a:spcBef>
              <a:tabLst>
                <a:tab pos="1856105" algn="l"/>
              </a:tabLst>
            </a:pPr>
            <a:r>
              <a:rPr sz="2100" i="1" spc="500" dirty="0">
                <a:latin typeface="Times New Roman"/>
                <a:cs typeface="Times New Roman"/>
              </a:rPr>
              <a:t>G</a:t>
            </a:r>
            <a:r>
              <a:rPr sz="2100" spc="290" dirty="0">
                <a:latin typeface="Times New Roman"/>
                <a:cs typeface="Times New Roman"/>
              </a:rPr>
              <a:t>(</a:t>
            </a:r>
            <a:r>
              <a:rPr sz="2100" i="1" spc="295" dirty="0">
                <a:latin typeface="Times New Roman"/>
                <a:cs typeface="Times New Roman"/>
              </a:rPr>
              <a:t>s</a:t>
            </a:r>
            <a:r>
              <a:rPr sz="2100" spc="200" dirty="0">
                <a:latin typeface="Times New Roman"/>
                <a:cs typeface="Times New Roman"/>
              </a:rPr>
              <a:t>)</a:t>
            </a:r>
            <a:r>
              <a:rPr sz="2100" dirty="0">
                <a:latin typeface="Times New Roman"/>
                <a:cs typeface="Times New Roman"/>
              </a:rPr>
              <a:t>	</a:t>
            </a:r>
            <a:r>
              <a:rPr sz="2100" i="1" spc="400" dirty="0">
                <a:latin typeface="Times New Roman"/>
                <a:cs typeface="Times New Roman"/>
              </a:rPr>
              <a:t>K</a:t>
            </a:r>
            <a:endParaRPr sz="2100">
              <a:latin typeface="Times New Roman"/>
              <a:cs typeface="Times New Roman"/>
            </a:endParaRPr>
          </a:p>
        </p:txBody>
      </p:sp>
      <p:pic>
        <p:nvPicPr>
          <p:cNvPr id="15" name="Picture 14">
            <a:extLst>
              <a:ext uri="{FF2B5EF4-FFF2-40B4-BE49-F238E27FC236}">
                <a16:creationId xmlns:a16="http://schemas.microsoft.com/office/drawing/2014/main" xmlns="" id="{711C06DD-382F-4513-A9CA-402B3DFCA4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16" name="Slide Number Placeholder 3">
            <a:extLst>
              <a:ext uri="{FF2B5EF4-FFF2-40B4-BE49-F238E27FC236}">
                <a16:creationId xmlns:a16="http://schemas.microsoft.com/office/drawing/2014/main" xmlns="" id="{A57CEA20-04AB-4668-B740-FC2CD35174B1}"/>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134</a:t>
            </a:fld>
            <a:endParaRPr lang="en-IN"/>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76984" y="715783"/>
            <a:ext cx="8763000" cy="4088129"/>
            <a:chOff x="252984" y="715782"/>
            <a:chExt cx="8763000" cy="4088129"/>
          </a:xfrm>
        </p:grpSpPr>
        <p:pic>
          <p:nvPicPr>
            <p:cNvPr id="3" name="object 3"/>
            <p:cNvPicPr/>
            <p:nvPr/>
          </p:nvPicPr>
          <p:blipFill>
            <a:blip r:embed="rId2" cstate="print"/>
            <a:stretch>
              <a:fillRect/>
            </a:stretch>
          </p:blipFill>
          <p:spPr>
            <a:xfrm>
              <a:off x="252984" y="715782"/>
              <a:ext cx="8763000" cy="4088017"/>
            </a:xfrm>
            <a:prstGeom prst="rect">
              <a:avLst/>
            </a:prstGeom>
          </p:spPr>
        </p:pic>
        <p:sp>
          <p:nvSpPr>
            <p:cNvPr id="4" name="object 4"/>
            <p:cNvSpPr/>
            <p:nvPr/>
          </p:nvSpPr>
          <p:spPr>
            <a:xfrm>
              <a:off x="4596892" y="3714750"/>
              <a:ext cx="1004569" cy="1080135"/>
            </a:xfrm>
            <a:custGeom>
              <a:avLst/>
              <a:gdLst/>
              <a:ahLst/>
              <a:cxnLst/>
              <a:rect l="l" t="t" r="r" b="b"/>
              <a:pathLst>
                <a:path w="1004570" h="1080135">
                  <a:moveTo>
                    <a:pt x="912888" y="70832"/>
                  </a:moveTo>
                  <a:lnTo>
                    <a:pt x="0" y="1053845"/>
                  </a:lnTo>
                  <a:lnTo>
                    <a:pt x="27940" y="1079754"/>
                  </a:lnTo>
                  <a:lnTo>
                    <a:pt x="940787" y="96783"/>
                  </a:lnTo>
                  <a:lnTo>
                    <a:pt x="912888" y="70832"/>
                  </a:lnTo>
                  <a:close/>
                </a:path>
                <a:path w="1004570" h="1080135">
                  <a:moveTo>
                    <a:pt x="987901" y="56895"/>
                  </a:moveTo>
                  <a:lnTo>
                    <a:pt x="925830" y="56895"/>
                  </a:lnTo>
                  <a:lnTo>
                    <a:pt x="953770" y="82804"/>
                  </a:lnTo>
                  <a:lnTo>
                    <a:pt x="940787" y="96783"/>
                  </a:lnTo>
                  <a:lnTo>
                    <a:pt x="968629" y="122681"/>
                  </a:lnTo>
                  <a:lnTo>
                    <a:pt x="987901" y="56895"/>
                  </a:lnTo>
                  <a:close/>
                </a:path>
                <a:path w="1004570" h="1080135">
                  <a:moveTo>
                    <a:pt x="925830" y="56895"/>
                  </a:moveTo>
                  <a:lnTo>
                    <a:pt x="912888" y="70832"/>
                  </a:lnTo>
                  <a:lnTo>
                    <a:pt x="940787" y="96783"/>
                  </a:lnTo>
                  <a:lnTo>
                    <a:pt x="953770" y="82804"/>
                  </a:lnTo>
                  <a:lnTo>
                    <a:pt x="925830" y="56895"/>
                  </a:lnTo>
                  <a:close/>
                </a:path>
                <a:path w="1004570" h="1080135">
                  <a:moveTo>
                    <a:pt x="1004570" y="0"/>
                  </a:moveTo>
                  <a:lnTo>
                    <a:pt x="884936" y="44831"/>
                  </a:lnTo>
                  <a:lnTo>
                    <a:pt x="912888" y="70832"/>
                  </a:lnTo>
                  <a:lnTo>
                    <a:pt x="925830" y="56895"/>
                  </a:lnTo>
                  <a:lnTo>
                    <a:pt x="987901" y="56895"/>
                  </a:lnTo>
                  <a:lnTo>
                    <a:pt x="1004570" y="0"/>
                  </a:lnTo>
                  <a:close/>
                </a:path>
              </a:pathLst>
            </a:custGeom>
            <a:solidFill>
              <a:srgbClr val="FF6600"/>
            </a:solidFill>
          </p:spPr>
          <p:txBody>
            <a:bodyPr wrap="square" lIns="0" tIns="0" rIns="0" bIns="0" rtlCol="0"/>
            <a:lstStyle/>
            <a:p>
              <a:endParaRPr/>
            </a:p>
          </p:txBody>
        </p:sp>
      </p:grpSp>
      <p:sp>
        <p:nvSpPr>
          <p:cNvPr id="5" name="object 5"/>
          <p:cNvSpPr txBox="1"/>
          <p:nvPr/>
        </p:nvSpPr>
        <p:spPr>
          <a:xfrm>
            <a:off x="4498594" y="4826585"/>
            <a:ext cx="2884170" cy="391795"/>
          </a:xfrm>
          <a:prstGeom prst="rect">
            <a:avLst/>
          </a:prstGeom>
        </p:spPr>
        <p:txBody>
          <a:bodyPr vert="horz" wrap="square" lIns="0" tIns="12700" rIns="0" bIns="0" rtlCol="0">
            <a:spAutoFit/>
          </a:bodyPr>
          <a:lstStyle/>
          <a:p>
            <a:pPr marL="12700">
              <a:spcBef>
                <a:spcPts val="100"/>
              </a:spcBef>
            </a:pPr>
            <a:r>
              <a:rPr sz="2400" b="1" dirty="0">
                <a:solidFill>
                  <a:srgbClr val="FF3300"/>
                </a:solidFill>
                <a:latin typeface="Arial"/>
                <a:cs typeface="Arial"/>
              </a:rPr>
              <a:t>At</a:t>
            </a:r>
            <a:r>
              <a:rPr sz="2400" b="1" spc="-30" dirty="0">
                <a:solidFill>
                  <a:srgbClr val="FF3300"/>
                </a:solidFill>
                <a:latin typeface="Arial"/>
                <a:cs typeface="Arial"/>
              </a:rPr>
              <a:t> </a:t>
            </a:r>
            <a:r>
              <a:rPr sz="2400" b="1" dirty="0">
                <a:solidFill>
                  <a:srgbClr val="FF3300"/>
                </a:solidFill>
                <a:latin typeface="Arial"/>
                <a:cs typeface="Arial"/>
              </a:rPr>
              <a:t>imaginary</a:t>
            </a:r>
            <a:r>
              <a:rPr sz="2400" b="1" spc="-40" dirty="0">
                <a:solidFill>
                  <a:srgbClr val="FF3300"/>
                </a:solidFill>
                <a:latin typeface="Arial"/>
                <a:cs typeface="Arial"/>
              </a:rPr>
              <a:t> </a:t>
            </a:r>
            <a:r>
              <a:rPr sz="2400" b="1" dirty="0">
                <a:solidFill>
                  <a:srgbClr val="FF3300"/>
                </a:solidFill>
                <a:latin typeface="Arial"/>
                <a:cs typeface="Arial"/>
              </a:rPr>
              <a:t>part=0</a:t>
            </a:r>
            <a:endParaRPr sz="2400">
              <a:latin typeface="Arial"/>
              <a:cs typeface="Arial"/>
            </a:endParaRPr>
          </a:p>
        </p:txBody>
      </p:sp>
      <p:sp>
        <p:nvSpPr>
          <p:cNvPr id="6" name="object 6"/>
          <p:cNvSpPr txBox="1">
            <a:spLocks noGrp="1"/>
          </p:cNvSpPr>
          <p:nvPr>
            <p:ph type="title"/>
          </p:nvPr>
        </p:nvSpPr>
        <p:spPr>
          <a:xfrm>
            <a:off x="5337175" y="1016253"/>
            <a:ext cx="1557020" cy="391160"/>
          </a:xfrm>
          <a:prstGeom prst="rect">
            <a:avLst/>
          </a:prstGeom>
        </p:spPr>
        <p:txBody>
          <a:bodyPr vert="horz" wrap="square" lIns="0" tIns="12700" rIns="0" bIns="0" rtlCol="0" anchor="b">
            <a:spAutoFit/>
          </a:bodyPr>
          <a:lstStyle/>
          <a:p>
            <a:pPr marL="12700">
              <a:lnSpc>
                <a:spcPct val="100000"/>
              </a:lnSpc>
              <a:spcBef>
                <a:spcPts val="100"/>
              </a:spcBef>
            </a:pPr>
            <a:r>
              <a:rPr sz="2400" b="1" spc="-5" dirty="0">
                <a:solidFill>
                  <a:srgbClr val="FF3300"/>
                </a:solidFill>
                <a:latin typeface="Arial"/>
                <a:cs typeface="Arial"/>
              </a:rPr>
              <a:t>At</a:t>
            </a:r>
            <a:r>
              <a:rPr sz="2400" b="1" spc="-30" dirty="0">
                <a:solidFill>
                  <a:srgbClr val="FF3300"/>
                </a:solidFill>
                <a:latin typeface="Arial"/>
                <a:cs typeface="Arial"/>
              </a:rPr>
              <a:t> </a:t>
            </a:r>
            <a:r>
              <a:rPr sz="2400" b="1" spc="-5" dirty="0">
                <a:solidFill>
                  <a:srgbClr val="FF3300"/>
                </a:solidFill>
                <a:latin typeface="Arial"/>
                <a:cs typeface="Arial"/>
              </a:rPr>
              <a:t>dc,</a:t>
            </a:r>
            <a:r>
              <a:rPr sz="2400" b="1" spc="-40" dirty="0">
                <a:solidFill>
                  <a:srgbClr val="FF3300"/>
                </a:solidFill>
                <a:latin typeface="Arial"/>
                <a:cs typeface="Arial"/>
              </a:rPr>
              <a:t> </a:t>
            </a:r>
            <a:r>
              <a:rPr sz="2400" b="1" spc="-5" dirty="0">
                <a:solidFill>
                  <a:srgbClr val="FF3300"/>
                </a:solidFill>
                <a:latin typeface="Arial"/>
                <a:cs typeface="Arial"/>
              </a:rPr>
              <a:t>s=0,</a:t>
            </a:r>
            <a:endParaRPr sz="2400">
              <a:latin typeface="Arial"/>
              <a:cs typeface="Arial"/>
            </a:endParaRPr>
          </a:p>
        </p:txBody>
      </p:sp>
      <p:pic>
        <p:nvPicPr>
          <p:cNvPr id="7" name="Picture 6">
            <a:extLst>
              <a:ext uri="{FF2B5EF4-FFF2-40B4-BE49-F238E27FC236}">
                <a16:creationId xmlns:a16="http://schemas.microsoft.com/office/drawing/2014/main" xmlns="" id="{22B9475D-6541-4F5E-9E8D-CE1E27E1CA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8" name="Slide Number Placeholder 3">
            <a:extLst>
              <a:ext uri="{FF2B5EF4-FFF2-40B4-BE49-F238E27FC236}">
                <a16:creationId xmlns:a16="http://schemas.microsoft.com/office/drawing/2014/main" xmlns="" id="{55838B4B-99B6-4576-B7FC-D5C97DB18512}"/>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135</a:t>
            </a:fld>
            <a:endParaRPr lang="en-IN"/>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7178" y="512191"/>
            <a:ext cx="7449820" cy="635000"/>
          </a:xfrm>
          <a:prstGeom prst="rect">
            <a:avLst/>
          </a:prstGeom>
        </p:spPr>
        <p:txBody>
          <a:bodyPr vert="horz" wrap="square" lIns="0" tIns="12065" rIns="0" bIns="0" rtlCol="0" anchor="b">
            <a:spAutoFit/>
          </a:bodyPr>
          <a:lstStyle/>
          <a:p>
            <a:pPr marL="12700">
              <a:lnSpc>
                <a:spcPct val="100000"/>
              </a:lnSpc>
              <a:spcBef>
                <a:spcPts val="95"/>
              </a:spcBef>
            </a:pPr>
            <a:r>
              <a:rPr sz="4000" spc="-5" dirty="0">
                <a:latin typeface="Times New Roman"/>
                <a:cs typeface="Times New Roman"/>
              </a:rPr>
              <a:t>Step</a:t>
            </a:r>
            <a:r>
              <a:rPr sz="4000" spc="-25" dirty="0">
                <a:latin typeface="Times New Roman"/>
                <a:cs typeface="Times New Roman"/>
              </a:rPr>
              <a:t> </a:t>
            </a:r>
            <a:r>
              <a:rPr sz="4000" spc="-5" dirty="0">
                <a:latin typeface="Times New Roman"/>
                <a:cs typeface="Times New Roman"/>
              </a:rPr>
              <a:t>II: </a:t>
            </a:r>
            <a:r>
              <a:rPr sz="4000" dirty="0">
                <a:latin typeface="Times New Roman"/>
                <a:cs typeface="Times New Roman"/>
              </a:rPr>
              <a:t>satisfying</a:t>
            </a:r>
            <a:r>
              <a:rPr sz="4000" spc="-25" dirty="0">
                <a:latin typeface="Times New Roman"/>
                <a:cs typeface="Times New Roman"/>
              </a:rPr>
              <a:t> </a:t>
            </a:r>
            <a:r>
              <a:rPr sz="4000" dirty="0">
                <a:latin typeface="Times New Roman"/>
                <a:cs typeface="Times New Roman"/>
              </a:rPr>
              <a:t>stability</a:t>
            </a:r>
            <a:r>
              <a:rPr sz="4000" spc="-20" dirty="0">
                <a:latin typeface="Times New Roman"/>
                <a:cs typeface="Times New Roman"/>
              </a:rPr>
              <a:t> </a:t>
            </a:r>
            <a:r>
              <a:rPr sz="4000" dirty="0">
                <a:latin typeface="Times New Roman"/>
                <a:cs typeface="Times New Roman"/>
              </a:rPr>
              <a:t>condition</a:t>
            </a:r>
            <a:endParaRPr sz="4000">
              <a:latin typeface="Times New Roman"/>
              <a:cs typeface="Times New Roman"/>
            </a:endParaRPr>
          </a:p>
        </p:txBody>
      </p:sp>
      <p:sp>
        <p:nvSpPr>
          <p:cNvPr id="3" name="object 3"/>
          <p:cNvSpPr txBox="1"/>
          <p:nvPr/>
        </p:nvSpPr>
        <p:spPr>
          <a:xfrm>
            <a:off x="2059941" y="1534629"/>
            <a:ext cx="6957059" cy="3679854"/>
          </a:xfrm>
          <a:prstGeom prst="rect">
            <a:avLst/>
          </a:prstGeom>
        </p:spPr>
        <p:txBody>
          <a:bodyPr vert="horz" wrap="square" lIns="0" tIns="98425" rIns="0" bIns="0" rtlCol="0">
            <a:spAutoFit/>
          </a:bodyPr>
          <a:lstStyle/>
          <a:p>
            <a:pPr marL="355600" indent="-342900">
              <a:spcBef>
                <a:spcPts val="775"/>
              </a:spcBef>
              <a:buFont typeface="Arial MT"/>
              <a:buChar char="•"/>
              <a:tabLst>
                <a:tab pos="354965" algn="l"/>
                <a:tab pos="355600" algn="l"/>
              </a:tabLst>
            </a:pPr>
            <a:r>
              <a:rPr sz="2800" b="1" spc="-5" dirty="0">
                <a:latin typeface="Times New Roman"/>
                <a:cs typeface="Times New Roman"/>
              </a:rPr>
              <a:t>P</a:t>
            </a:r>
            <a:r>
              <a:rPr sz="2800" b="1" spc="-160" dirty="0">
                <a:latin typeface="Times New Roman"/>
                <a:cs typeface="Times New Roman"/>
              </a:rPr>
              <a:t> </a:t>
            </a:r>
            <a:r>
              <a:rPr sz="2800" b="1" spc="-5" dirty="0">
                <a:latin typeface="Times New Roman"/>
                <a:cs typeface="Times New Roman"/>
              </a:rPr>
              <a:t>=</a:t>
            </a:r>
            <a:r>
              <a:rPr sz="2800" b="1" spc="10" dirty="0">
                <a:latin typeface="Times New Roman"/>
                <a:cs typeface="Times New Roman"/>
              </a:rPr>
              <a:t> </a:t>
            </a:r>
            <a:r>
              <a:rPr sz="2800" b="1" spc="-5" dirty="0">
                <a:latin typeface="Times New Roman"/>
                <a:cs typeface="Times New Roman"/>
              </a:rPr>
              <a:t>2,</a:t>
            </a:r>
            <a:r>
              <a:rPr sz="2800" b="1" spc="-10" dirty="0">
                <a:latin typeface="Times New Roman"/>
                <a:cs typeface="Times New Roman"/>
              </a:rPr>
              <a:t> </a:t>
            </a:r>
            <a:r>
              <a:rPr sz="2800" b="1" spc="-5" dirty="0">
                <a:latin typeface="Times New Roman"/>
                <a:cs typeface="Times New Roman"/>
              </a:rPr>
              <a:t>N</a:t>
            </a:r>
            <a:r>
              <a:rPr sz="2800" b="1" spc="10" dirty="0">
                <a:latin typeface="Times New Roman"/>
                <a:cs typeface="Times New Roman"/>
              </a:rPr>
              <a:t> </a:t>
            </a:r>
            <a:r>
              <a:rPr sz="2800" b="1" dirty="0">
                <a:latin typeface="Times New Roman"/>
                <a:cs typeface="Times New Roman"/>
              </a:rPr>
              <a:t>has</a:t>
            </a:r>
            <a:r>
              <a:rPr sz="2800" b="1" spc="-5" dirty="0">
                <a:latin typeface="Times New Roman"/>
                <a:cs typeface="Times New Roman"/>
              </a:rPr>
              <a:t> </a:t>
            </a:r>
            <a:r>
              <a:rPr sz="2800" b="1" dirty="0">
                <a:latin typeface="Times New Roman"/>
                <a:cs typeface="Times New Roman"/>
              </a:rPr>
              <a:t>to</a:t>
            </a:r>
            <a:r>
              <a:rPr sz="2800" b="1" spc="-10" dirty="0">
                <a:latin typeface="Times New Roman"/>
                <a:cs typeface="Times New Roman"/>
              </a:rPr>
              <a:t> </a:t>
            </a:r>
            <a:r>
              <a:rPr sz="2800" b="1" dirty="0">
                <a:latin typeface="Times New Roman"/>
                <a:cs typeface="Times New Roman"/>
              </a:rPr>
              <a:t>be </a:t>
            </a:r>
            <a:r>
              <a:rPr sz="2800" b="1" spc="-5" dirty="0">
                <a:latin typeface="Times New Roman"/>
                <a:cs typeface="Times New Roman"/>
              </a:rPr>
              <a:t>2</a:t>
            </a:r>
            <a:r>
              <a:rPr sz="2800" b="1" spc="5" dirty="0">
                <a:latin typeface="Times New Roman"/>
                <a:cs typeface="Times New Roman"/>
              </a:rPr>
              <a:t> </a:t>
            </a:r>
            <a:r>
              <a:rPr sz="2800" b="1" spc="-5" dirty="0">
                <a:latin typeface="Times New Roman"/>
                <a:cs typeface="Times New Roman"/>
              </a:rPr>
              <a:t>to</a:t>
            </a:r>
            <a:r>
              <a:rPr sz="2800" b="1" spc="5" dirty="0">
                <a:latin typeface="Times New Roman"/>
                <a:cs typeface="Times New Roman"/>
              </a:rPr>
              <a:t> </a:t>
            </a:r>
            <a:r>
              <a:rPr sz="2800" b="1" dirty="0">
                <a:latin typeface="Times New Roman"/>
                <a:cs typeface="Times New Roman"/>
              </a:rPr>
              <a:t>guarantee</a:t>
            </a:r>
            <a:r>
              <a:rPr sz="2800" b="1" spc="-15" dirty="0">
                <a:latin typeface="Times New Roman"/>
                <a:cs typeface="Times New Roman"/>
              </a:rPr>
              <a:t> </a:t>
            </a:r>
            <a:r>
              <a:rPr sz="2800" b="1" dirty="0">
                <a:latin typeface="Times New Roman"/>
                <a:cs typeface="Times New Roman"/>
              </a:rPr>
              <a:t>stability</a:t>
            </a:r>
            <a:endParaRPr sz="2800">
              <a:latin typeface="Times New Roman"/>
              <a:cs typeface="Times New Roman"/>
            </a:endParaRPr>
          </a:p>
          <a:p>
            <a:pPr marL="355600" indent="-342900">
              <a:spcBef>
                <a:spcPts val="675"/>
              </a:spcBef>
              <a:buFont typeface="Arial MT"/>
              <a:buChar char="•"/>
              <a:tabLst>
                <a:tab pos="354965" algn="l"/>
                <a:tab pos="355600" algn="l"/>
              </a:tabLst>
            </a:pPr>
            <a:r>
              <a:rPr sz="2800" b="1" dirty="0">
                <a:latin typeface="Times New Roman"/>
                <a:cs typeface="Times New Roman"/>
              </a:rPr>
              <a:t>Marginally</a:t>
            </a:r>
            <a:r>
              <a:rPr sz="2800" b="1" spc="-30" dirty="0">
                <a:latin typeface="Times New Roman"/>
                <a:cs typeface="Times New Roman"/>
              </a:rPr>
              <a:t> </a:t>
            </a:r>
            <a:r>
              <a:rPr sz="2800" b="1" dirty="0">
                <a:latin typeface="Times New Roman"/>
                <a:cs typeface="Times New Roman"/>
              </a:rPr>
              <a:t>stable</a:t>
            </a:r>
            <a:r>
              <a:rPr sz="2800" b="1" spc="-5" dirty="0">
                <a:latin typeface="Times New Roman"/>
                <a:cs typeface="Times New Roman"/>
              </a:rPr>
              <a:t> if</a:t>
            </a:r>
            <a:r>
              <a:rPr sz="2800" b="1" dirty="0">
                <a:latin typeface="Times New Roman"/>
                <a:cs typeface="Times New Roman"/>
              </a:rPr>
              <a:t> the</a:t>
            </a:r>
            <a:r>
              <a:rPr sz="2800" b="1" spc="-10" dirty="0">
                <a:latin typeface="Times New Roman"/>
                <a:cs typeface="Times New Roman"/>
              </a:rPr>
              <a:t> </a:t>
            </a:r>
            <a:r>
              <a:rPr sz="2800" b="1" dirty="0">
                <a:latin typeface="Times New Roman"/>
                <a:cs typeface="Times New Roman"/>
              </a:rPr>
              <a:t>plot</a:t>
            </a:r>
            <a:r>
              <a:rPr sz="2800" b="1" spc="-5" dirty="0">
                <a:latin typeface="Times New Roman"/>
                <a:cs typeface="Times New Roman"/>
              </a:rPr>
              <a:t> intersects</a:t>
            </a:r>
            <a:r>
              <a:rPr sz="2800" b="1" spc="-45" dirty="0">
                <a:latin typeface="Times New Roman"/>
                <a:cs typeface="Times New Roman"/>
              </a:rPr>
              <a:t> </a:t>
            </a:r>
            <a:r>
              <a:rPr sz="2800" b="1" spc="-5" dirty="0">
                <a:latin typeface="Times New Roman"/>
                <a:cs typeface="Times New Roman"/>
              </a:rPr>
              <a:t>-1</a:t>
            </a:r>
            <a:endParaRPr sz="2800">
              <a:latin typeface="Times New Roman"/>
              <a:cs typeface="Times New Roman"/>
            </a:endParaRPr>
          </a:p>
          <a:p>
            <a:pPr marL="355600" indent="-342900">
              <a:spcBef>
                <a:spcPts val="675"/>
              </a:spcBef>
              <a:buFont typeface="Arial MT"/>
              <a:buChar char="•"/>
              <a:tabLst>
                <a:tab pos="354965" algn="l"/>
                <a:tab pos="355600" algn="l"/>
              </a:tabLst>
            </a:pPr>
            <a:r>
              <a:rPr sz="2800" b="1" spc="-5" dirty="0">
                <a:latin typeface="Times New Roman"/>
                <a:cs typeface="Times New Roman"/>
              </a:rPr>
              <a:t>For</a:t>
            </a:r>
            <a:r>
              <a:rPr sz="2800" b="1" spc="-45" dirty="0">
                <a:latin typeface="Times New Roman"/>
                <a:cs typeface="Times New Roman"/>
              </a:rPr>
              <a:t> </a:t>
            </a:r>
            <a:r>
              <a:rPr sz="2800" b="1" spc="-15" dirty="0">
                <a:latin typeface="Times New Roman"/>
                <a:cs typeface="Times New Roman"/>
              </a:rPr>
              <a:t>stability, </a:t>
            </a:r>
            <a:r>
              <a:rPr sz="2800" b="1" dirty="0">
                <a:latin typeface="Times New Roman"/>
                <a:cs typeface="Times New Roman"/>
              </a:rPr>
              <a:t>1.33K</a:t>
            </a:r>
            <a:r>
              <a:rPr sz="2800" b="1" spc="-10" dirty="0">
                <a:latin typeface="Times New Roman"/>
                <a:cs typeface="Times New Roman"/>
              </a:rPr>
              <a:t> </a:t>
            </a:r>
            <a:r>
              <a:rPr sz="2800" b="1" dirty="0">
                <a:latin typeface="Times New Roman"/>
                <a:cs typeface="Times New Roman"/>
              </a:rPr>
              <a:t>has</a:t>
            </a:r>
            <a:r>
              <a:rPr sz="2800" b="1" spc="-5" dirty="0">
                <a:latin typeface="Times New Roman"/>
                <a:cs typeface="Times New Roman"/>
              </a:rPr>
              <a:t> to</a:t>
            </a:r>
            <a:r>
              <a:rPr sz="2800" b="1" dirty="0">
                <a:latin typeface="Times New Roman"/>
                <a:cs typeface="Times New Roman"/>
              </a:rPr>
              <a:t> </a:t>
            </a:r>
            <a:r>
              <a:rPr sz="2800" b="1" spc="-5" dirty="0">
                <a:latin typeface="Times New Roman"/>
                <a:cs typeface="Times New Roman"/>
              </a:rPr>
              <a:t>be</a:t>
            </a:r>
            <a:r>
              <a:rPr sz="2800" b="1" spc="10" dirty="0">
                <a:latin typeface="Times New Roman"/>
                <a:cs typeface="Times New Roman"/>
              </a:rPr>
              <a:t> </a:t>
            </a:r>
            <a:r>
              <a:rPr sz="2800" b="1" spc="-10" dirty="0">
                <a:latin typeface="Times New Roman"/>
                <a:cs typeface="Times New Roman"/>
              </a:rPr>
              <a:t>greater</a:t>
            </a:r>
            <a:r>
              <a:rPr sz="2800" b="1" spc="-60" dirty="0">
                <a:latin typeface="Times New Roman"/>
                <a:cs typeface="Times New Roman"/>
              </a:rPr>
              <a:t> </a:t>
            </a:r>
            <a:r>
              <a:rPr sz="2800" b="1" dirty="0">
                <a:latin typeface="Times New Roman"/>
                <a:cs typeface="Times New Roman"/>
              </a:rPr>
              <a:t>than</a:t>
            </a:r>
            <a:r>
              <a:rPr sz="2800" b="1" spc="15" dirty="0">
                <a:latin typeface="Times New Roman"/>
                <a:cs typeface="Times New Roman"/>
              </a:rPr>
              <a:t> </a:t>
            </a:r>
            <a:r>
              <a:rPr sz="2800" b="1" spc="-5" dirty="0">
                <a:latin typeface="Times New Roman"/>
                <a:cs typeface="Times New Roman"/>
              </a:rPr>
              <a:t>1</a:t>
            </a:r>
            <a:endParaRPr sz="2800">
              <a:latin typeface="Times New Roman"/>
              <a:cs typeface="Times New Roman"/>
            </a:endParaRPr>
          </a:p>
          <a:p>
            <a:pPr>
              <a:spcBef>
                <a:spcPts val="45"/>
              </a:spcBef>
            </a:pPr>
            <a:endParaRPr sz="4050">
              <a:latin typeface="Times New Roman"/>
              <a:cs typeface="Times New Roman"/>
            </a:endParaRPr>
          </a:p>
          <a:p>
            <a:pPr marL="111760" algn="ctr">
              <a:spcBef>
                <a:spcPts val="5"/>
              </a:spcBef>
            </a:pPr>
            <a:r>
              <a:rPr sz="2800" b="1" spc="-5" dirty="0">
                <a:latin typeface="Times New Roman"/>
                <a:cs typeface="Times New Roman"/>
              </a:rPr>
              <a:t>K</a:t>
            </a:r>
            <a:r>
              <a:rPr sz="2800" b="1" spc="-35" dirty="0">
                <a:latin typeface="Times New Roman"/>
                <a:cs typeface="Times New Roman"/>
              </a:rPr>
              <a:t> </a:t>
            </a:r>
            <a:r>
              <a:rPr sz="2800" b="1" spc="-5" dirty="0">
                <a:latin typeface="Times New Roman"/>
                <a:cs typeface="Times New Roman"/>
              </a:rPr>
              <a:t>&gt;</a:t>
            </a:r>
            <a:r>
              <a:rPr sz="2800" b="1" spc="-35" dirty="0">
                <a:latin typeface="Times New Roman"/>
                <a:cs typeface="Times New Roman"/>
              </a:rPr>
              <a:t> </a:t>
            </a:r>
            <a:r>
              <a:rPr sz="2800" b="1" dirty="0">
                <a:latin typeface="Times New Roman"/>
                <a:cs typeface="Times New Roman"/>
              </a:rPr>
              <a:t>1/1.33</a:t>
            </a:r>
            <a:endParaRPr sz="2800">
              <a:latin typeface="Times New Roman"/>
              <a:cs typeface="Times New Roman"/>
            </a:endParaRPr>
          </a:p>
          <a:p>
            <a:pPr>
              <a:spcBef>
                <a:spcPts val="45"/>
              </a:spcBef>
            </a:pPr>
            <a:endParaRPr sz="4050">
              <a:latin typeface="Times New Roman"/>
              <a:cs typeface="Times New Roman"/>
            </a:endParaRPr>
          </a:p>
          <a:p>
            <a:pPr marL="1841500">
              <a:tabLst>
                <a:tab pos="2755900" algn="l"/>
              </a:tabLst>
            </a:pPr>
            <a:r>
              <a:rPr sz="2800" b="1" spc="-5" dirty="0">
                <a:latin typeface="Times New Roman"/>
                <a:cs typeface="Times New Roman"/>
              </a:rPr>
              <a:t>or	K</a:t>
            </a:r>
            <a:r>
              <a:rPr sz="2800" b="1" spc="-25" dirty="0">
                <a:latin typeface="Times New Roman"/>
                <a:cs typeface="Times New Roman"/>
              </a:rPr>
              <a:t> </a:t>
            </a:r>
            <a:r>
              <a:rPr sz="2800" b="1" spc="-5" dirty="0">
                <a:latin typeface="Times New Roman"/>
                <a:cs typeface="Times New Roman"/>
              </a:rPr>
              <a:t>&gt;</a:t>
            </a:r>
            <a:r>
              <a:rPr sz="2800" b="1" spc="-20" dirty="0">
                <a:latin typeface="Times New Roman"/>
                <a:cs typeface="Times New Roman"/>
              </a:rPr>
              <a:t> </a:t>
            </a:r>
            <a:r>
              <a:rPr sz="2800" b="1" spc="-5" dirty="0">
                <a:latin typeface="Times New Roman"/>
                <a:cs typeface="Times New Roman"/>
              </a:rPr>
              <a:t>0.75</a:t>
            </a:r>
            <a:endParaRPr sz="2800">
              <a:latin typeface="Times New Roman"/>
              <a:cs typeface="Times New Roman"/>
            </a:endParaRPr>
          </a:p>
        </p:txBody>
      </p:sp>
      <p:pic>
        <p:nvPicPr>
          <p:cNvPr id="4" name="Picture 3">
            <a:extLst>
              <a:ext uri="{FF2B5EF4-FFF2-40B4-BE49-F238E27FC236}">
                <a16:creationId xmlns:a16="http://schemas.microsoft.com/office/drawing/2014/main" xmlns="" id="{C48B7FE9-AFCF-469A-BB59-905B8FBCB80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5" name="Slide Number Placeholder 3">
            <a:extLst>
              <a:ext uri="{FF2B5EF4-FFF2-40B4-BE49-F238E27FC236}">
                <a16:creationId xmlns:a16="http://schemas.microsoft.com/office/drawing/2014/main" xmlns="" id="{2C22FBA0-F2DD-4F60-9D7C-F305CADE95F2}"/>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136</a:t>
            </a:fld>
            <a:endParaRPr lang="en-IN"/>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5AFA78A-619A-4BB6-82EF-38A2FE9EBCF2}"/>
              </a:ext>
            </a:extLst>
          </p:cNvPr>
          <p:cNvSpPr>
            <a:spLocks noGrp="1"/>
          </p:cNvSpPr>
          <p:nvPr>
            <p:ph type="title"/>
          </p:nvPr>
        </p:nvSpPr>
        <p:spPr>
          <a:xfrm>
            <a:off x="1097280" y="286603"/>
            <a:ext cx="4912903" cy="1450757"/>
          </a:xfrm>
        </p:spPr>
        <p:txBody>
          <a:bodyPr>
            <a:normAutofit/>
          </a:bodyPr>
          <a:lstStyle/>
          <a:p>
            <a:r>
              <a:rPr lang="en-IN" sz="4000" dirty="0">
                <a:solidFill>
                  <a:srgbClr val="FF0000"/>
                </a:solidFill>
              </a:rPr>
              <a:t>NICHOL’S CHART</a:t>
            </a:r>
          </a:p>
        </p:txBody>
      </p:sp>
      <p:sp>
        <p:nvSpPr>
          <p:cNvPr id="4" name="Content Placeholder 3">
            <a:extLst>
              <a:ext uri="{FF2B5EF4-FFF2-40B4-BE49-F238E27FC236}">
                <a16:creationId xmlns:a16="http://schemas.microsoft.com/office/drawing/2014/main" xmlns="" id="{C330404C-5403-4F59-B816-A74021F0B5D5}"/>
              </a:ext>
            </a:extLst>
          </p:cNvPr>
          <p:cNvSpPr>
            <a:spLocks noGrp="1"/>
          </p:cNvSpPr>
          <p:nvPr>
            <p:ph idx="1"/>
          </p:nvPr>
        </p:nvSpPr>
        <p:spPr>
          <a:xfrm>
            <a:off x="1097280" y="1845733"/>
            <a:ext cx="10058400" cy="4614051"/>
          </a:xfrm>
        </p:spPr>
        <p:txBody>
          <a:bodyPr>
            <a:normAutofit lnSpcReduction="10000"/>
          </a:bodyPr>
          <a:lstStyle/>
          <a:p>
            <a:pPr>
              <a:buFont typeface="Wingdings" panose="05000000000000000000" pitchFamily="2" charset="2"/>
              <a:buChar char="Ø"/>
            </a:pPr>
            <a:r>
              <a:rPr lang="en-IN" dirty="0">
                <a:solidFill>
                  <a:srgbClr val="333333"/>
                </a:solidFill>
                <a:effectLst/>
                <a:ea typeface="Times New Roman" panose="02020603050405020304" pitchFamily="18" charset="0"/>
              </a:rPr>
              <a:t>The Nichols chart is a very useful technique for determining stability and the closed-loop frequency response of a feedback system. Stability is determined from a plot of the open-loop gain versus phase characteristics. At the same time, the closed-loop frequency response of the system is determined by utilizing contours of constant closed-loop amplitude and phase shift which are overlaid on the gain-phase plot.</a:t>
            </a:r>
            <a:endParaRPr lang="en-IN" dirty="0">
              <a:effectLst/>
              <a:ea typeface="Times New Roman" panose="02020603050405020304" pitchFamily="18" charset="0"/>
            </a:endParaRPr>
          </a:p>
          <a:p>
            <a:pPr>
              <a:buFont typeface="Wingdings" panose="05000000000000000000" pitchFamily="2" charset="2"/>
              <a:buChar char="Ø"/>
            </a:pPr>
            <a:r>
              <a:rPr lang="en-US" sz="2400" b="0" i="0" dirty="0">
                <a:solidFill>
                  <a:srgbClr val="202124"/>
                </a:solidFill>
                <a:effectLst/>
              </a:rPr>
              <a:t>The M and N circles of G (</a:t>
            </a:r>
            <a:r>
              <a:rPr lang="en-US" sz="2400" b="0" i="0" dirty="0" err="1">
                <a:solidFill>
                  <a:srgbClr val="202124"/>
                </a:solidFill>
                <a:effectLst/>
              </a:rPr>
              <a:t>jω</a:t>
            </a:r>
            <a:r>
              <a:rPr lang="en-US" sz="2400" b="0" i="0" dirty="0">
                <a:solidFill>
                  <a:srgbClr val="202124"/>
                </a:solidFill>
                <a:effectLst/>
              </a:rPr>
              <a:t>) in the gain phase plane are transformed into M and N </a:t>
            </a:r>
            <a:r>
              <a:rPr lang="en-US" sz="2400" b="1" i="0" dirty="0">
                <a:solidFill>
                  <a:srgbClr val="202124"/>
                </a:solidFill>
                <a:effectLst/>
              </a:rPr>
              <a:t>contours</a:t>
            </a:r>
            <a:r>
              <a:rPr lang="en-US" sz="2400" b="0" i="0" dirty="0">
                <a:solidFill>
                  <a:srgbClr val="202124"/>
                </a:solidFill>
                <a:effectLst/>
              </a:rPr>
              <a:t> in rectangular co-ordinates. ... </a:t>
            </a:r>
            <a:r>
              <a:rPr lang="en-US" sz="2400" b="1" i="0" dirty="0">
                <a:solidFill>
                  <a:srgbClr val="202124"/>
                </a:solidFill>
                <a:effectLst/>
              </a:rPr>
              <a:t>Plot</a:t>
            </a:r>
            <a:r>
              <a:rPr lang="en-US" sz="2400" b="0" i="0" dirty="0">
                <a:solidFill>
                  <a:srgbClr val="202124"/>
                </a:solidFill>
                <a:effectLst/>
              </a:rPr>
              <a:t> of M and N circles in gain phase plane is known as </a:t>
            </a:r>
            <a:r>
              <a:rPr lang="en-US" sz="2400" b="1" i="0" dirty="0">
                <a:solidFill>
                  <a:srgbClr val="202124"/>
                </a:solidFill>
                <a:effectLst/>
              </a:rPr>
              <a:t>Nichols chart</a:t>
            </a:r>
            <a:r>
              <a:rPr lang="en-US" sz="2400" b="0" i="0" dirty="0">
                <a:solidFill>
                  <a:srgbClr val="202124"/>
                </a:solidFill>
                <a:effectLst/>
              </a:rPr>
              <a:t> /</a:t>
            </a:r>
            <a:r>
              <a:rPr lang="en-US" sz="2400" b="1" i="0" dirty="0">
                <a:solidFill>
                  <a:srgbClr val="202124"/>
                </a:solidFill>
                <a:effectLst/>
              </a:rPr>
              <a:t>plot</a:t>
            </a:r>
            <a:r>
              <a:rPr lang="en-US" sz="2400" b="0" i="0" dirty="0">
                <a:solidFill>
                  <a:srgbClr val="202124"/>
                </a:solidFill>
                <a:effectLst/>
              </a:rPr>
              <a:t>.</a:t>
            </a:r>
            <a:endParaRPr lang="en-US" sz="2400" dirty="0">
              <a:solidFill>
                <a:srgbClr val="202124"/>
              </a:solidFill>
            </a:endParaRPr>
          </a:p>
          <a:p>
            <a:pPr>
              <a:buFont typeface="Wingdings" panose="05000000000000000000" pitchFamily="2" charset="2"/>
              <a:buChar char="Ø"/>
            </a:pPr>
            <a:r>
              <a:rPr lang="en-US" sz="2400" b="1" i="0" dirty="0">
                <a:solidFill>
                  <a:srgbClr val="202124"/>
                </a:solidFill>
                <a:effectLst/>
              </a:rPr>
              <a:t>Nyquist plot</a:t>
            </a:r>
            <a:r>
              <a:rPr lang="en-US" sz="2400" b="0" i="0" dirty="0">
                <a:solidFill>
                  <a:srgbClr val="202124"/>
                </a:solidFill>
                <a:effectLst/>
              </a:rPr>
              <a:t> is defined as the “representation of the vector response of a feedback system (especially an amplifier) as a complex graphical </a:t>
            </a:r>
            <a:r>
              <a:rPr lang="en-US" sz="2400" b="1" i="0" dirty="0">
                <a:solidFill>
                  <a:srgbClr val="202124"/>
                </a:solidFill>
                <a:effectLst/>
              </a:rPr>
              <a:t>plot</a:t>
            </a:r>
            <a:r>
              <a:rPr lang="en-US" sz="2400" b="0" i="0" dirty="0">
                <a:solidFill>
                  <a:srgbClr val="202124"/>
                </a:solidFill>
                <a:effectLst/>
              </a:rPr>
              <a:t> showing the relationship between feedback and gain.”</a:t>
            </a:r>
          </a:p>
          <a:p>
            <a:pPr>
              <a:buFont typeface="Wingdings" panose="05000000000000000000" pitchFamily="2" charset="2"/>
              <a:buChar char="Ø"/>
            </a:pPr>
            <a:r>
              <a:rPr lang="en-US" sz="2000" b="0" i="0" dirty="0">
                <a:solidFill>
                  <a:srgbClr val="202124"/>
                </a:solidFill>
                <a:effectLst/>
                <a:latin typeface="arial" panose="020B0604020202020204" pitchFamily="34" charset="0"/>
              </a:rPr>
              <a:t>Hall </a:t>
            </a:r>
            <a:r>
              <a:rPr lang="en-US" sz="2000" b="1" i="0" dirty="0">
                <a:solidFill>
                  <a:srgbClr val="202124"/>
                </a:solidFill>
                <a:effectLst/>
                <a:latin typeface="arial" panose="020B0604020202020204" pitchFamily="34" charset="0"/>
              </a:rPr>
              <a:t>circles</a:t>
            </a:r>
            <a:r>
              <a:rPr lang="en-US" sz="2000" b="0" i="0" dirty="0">
                <a:solidFill>
                  <a:srgbClr val="202124"/>
                </a:solidFill>
                <a:effectLst/>
                <a:latin typeface="arial" panose="020B0604020202020204" pitchFamily="34" charset="0"/>
              </a:rPr>
              <a:t> (also known as </a:t>
            </a:r>
            <a:r>
              <a:rPr lang="en-US" sz="2000" b="1" i="0" dirty="0">
                <a:solidFill>
                  <a:srgbClr val="202124"/>
                </a:solidFill>
                <a:effectLst/>
                <a:latin typeface="arial" panose="020B0604020202020204" pitchFamily="34" charset="0"/>
              </a:rPr>
              <a:t>M</a:t>
            </a:r>
            <a:r>
              <a:rPr lang="en-US" sz="2000" b="0" i="0" dirty="0">
                <a:solidFill>
                  <a:srgbClr val="202124"/>
                </a:solidFill>
                <a:effectLst/>
                <a:latin typeface="arial" panose="020B0604020202020204" pitchFamily="34" charset="0"/>
              </a:rPr>
              <a:t>-</a:t>
            </a:r>
            <a:r>
              <a:rPr lang="en-US" sz="2000" b="1" i="0" dirty="0">
                <a:solidFill>
                  <a:srgbClr val="202124"/>
                </a:solidFill>
                <a:effectLst/>
                <a:latin typeface="arial" panose="020B0604020202020204" pitchFamily="34" charset="0"/>
              </a:rPr>
              <a:t>circles</a:t>
            </a:r>
            <a:r>
              <a:rPr lang="en-US" sz="2000" b="0" i="0" dirty="0">
                <a:solidFill>
                  <a:srgbClr val="202124"/>
                </a:solidFill>
                <a:effectLst/>
                <a:latin typeface="arial" panose="020B0604020202020204" pitchFamily="34" charset="0"/>
              </a:rPr>
              <a:t> and </a:t>
            </a:r>
            <a:r>
              <a:rPr lang="en-US" sz="2000" b="1" i="0" dirty="0">
                <a:solidFill>
                  <a:srgbClr val="202124"/>
                </a:solidFill>
                <a:effectLst/>
                <a:latin typeface="arial" panose="020B0604020202020204" pitchFamily="34" charset="0"/>
              </a:rPr>
              <a:t>N</a:t>
            </a:r>
            <a:r>
              <a:rPr lang="en-US" sz="2000" b="0" i="0" dirty="0">
                <a:solidFill>
                  <a:srgbClr val="202124"/>
                </a:solidFill>
                <a:effectLst/>
                <a:latin typeface="arial" panose="020B0604020202020204" pitchFamily="34" charset="0"/>
              </a:rPr>
              <a:t>-</a:t>
            </a:r>
            <a:r>
              <a:rPr lang="en-US" sz="2000" b="1" i="0" dirty="0">
                <a:solidFill>
                  <a:srgbClr val="202124"/>
                </a:solidFill>
                <a:effectLst/>
                <a:latin typeface="arial" panose="020B0604020202020204" pitchFamily="34" charset="0"/>
              </a:rPr>
              <a:t>circles</a:t>
            </a:r>
            <a:r>
              <a:rPr lang="en-US" sz="2000" b="0" i="0" dirty="0">
                <a:solidFill>
                  <a:srgbClr val="202124"/>
                </a:solidFill>
                <a:effectLst/>
                <a:latin typeface="arial" panose="020B0604020202020204" pitchFamily="34" charset="0"/>
              </a:rPr>
              <a:t>) are a graphical tool in control theory used to obtain values of a closed-loop transfer function from the Nyquist plot (or the Nichols plot) of the associated open-loop transfer function.</a:t>
            </a:r>
            <a:endParaRPr lang="en-IN" sz="2400" dirty="0"/>
          </a:p>
        </p:txBody>
      </p:sp>
      <p:sp>
        <p:nvSpPr>
          <p:cNvPr id="2" name="Slide Number Placeholder 1">
            <a:extLst>
              <a:ext uri="{FF2B5EF4-FFF2-40B4-BE49-F238E27FC236}">
                <a16:creationId xmlns:a16="http://schemas.microsoft.com/office/drawing/2014/main" xmlns="" id="{4CFD0EE0-CCE8-4F8F-938D-16F65E856989}"/>
              </a:ext>
            </a:extLst>
          </p:cNvPr>
          <p:cNvSpPr>
            <a:spLocks noGrp="1"/>
          </p:cNvSpPr>
          <p:nvPr>
            <p:ph type="sldNum" sz="quarter" idx="12"/>
          </p:nvPr>
        </p:nvSpPr>
        <p:spPr/>
        <p:txBody>
          <a:bodyPr/>
          <a:lstStyle/>
          <a:p>
            <a:fld id="{CA9F79F9-620A-454C-B44A-099229A02D1C}" type="slidenum">
              <a:rPr lang="en-IN" smtClean="0"/>
              <a:pPr/>
              <a:t>137</a:t>
            </a:fld>
            <a:endParaRPr lang="en-IN"/>
          </a:p>
        </p:txBody>
      </p:sp>
      <p:pic>
        <p:nvPicPr>
          <p:cNvPr id="5" name="Picture 4">
            <a:extLst>
              <a:ext uri="{FF2B5EF4-FFF2-40B4-BE49-F238E27FC236}">
                <a16:creationId xmlns:a16="http://schemas.microsoft.com/office/drawing/2014/main" xmlns="" id="{95B236E7-0B66-43A2-9CE4-B79D9AA09A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4056800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0"/>
            <a:ext cx="7688062" cy="5965794"/>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MODULE-04</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buNone/>
            </a:pPr>
            <a:r>
              <a:rPr lang="en-IN" sz="2200" dirty="0"/>
              <a:t>    </a:t>
            </a:r>
          </a:p>
          <a:p>
            <a:pPr lvl="1" algn="ctr">
              <a:buNone/>
            </a:pPr>
            <a:r>
              <a:rPr lang="en-US" sz="3600" dirty="0">
                <a:latin typeface="Algerian" panose="04020705040A02060702" pitchFamily="82" charset="0"/>
              </a:rPr>
              <a:t>DESIGN SPECIFICATION SYSTEM</a:t>
            </a: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138</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5739" y="288388"/>
            <a:ext cx="2233527" cy="714789"/>
          </a:xfrm>
          <a:prstGeom prst="rect">
            <a:avLst/>
          </a:prstGeom>
        </p:spPr>
      </p:pic>
    </p:spTree>
    <p:extLst>
      <p:ext uri="{BB962C8B-B14F-4D97-AF65-F5344CB8AC3E}">
        <p14:creationId xmlns:p14="http://schemas.microsoft.com/office/powerpoint/2010/main" xmlns="" val="27001904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0825C-27DE-4D36-BF9A-86815041A7D4}"/>
              </a:ext>
            </a:extLst>
          </p:cNvPr>
          <p:cNvSpPr>
            <a:spLocks noGrp="1"/>
          </p:cNvSpPr>
          <p:nvPr>
            <p:ph type="title"/>
          </p:nvPr>
        </p:nvSpPr>
        <p:spPr/>
        <p:txBody>
          <a:bodyPr/>
          <a:lstStyle/>
          <a:p>
            <a:r>
              <a:rPr lang="en-IN" dirty="0">
                <a:solidFill>
                  <a:srgbClr val="FF0000"/>
                </a:solidFill>
              </a:rPr>
              <a:t>Points to be Discuss</a:t>
            </a:r>
          </a:p>
        </p:txBody>
      </p:sp>
      <p:sp>
        <p:nvSpPr>
          <p:cNvPr id="3" name="Content Placeholder 2">
            <a:extLst>
              <a:ext uri="{FF2B5EF4-FFF2-40B4-BE49-F238E27FC236}">
                <a16:creationId xmlns:a16="http://schemas.microsoft.com/office/drawing/2014/main" xmlns="" id="{D75DC0BF-6A87-4C12-AED2-6790646A92D6}"/>
              </a:ext>
            </a:extLst>
          </p:cNvPr>
          <p:cNvSpPr>
            <a:spLocks noGrp="1"/>
          </p:cNvSpPr>
          <p:nvPr>
            <p:ph idx="1"/>
          </p:nvPr>
        </p:nvSpPr>
        <p:spPr/>
        <p:txBody>
          <a:bodyPr/>
          <a:lstStyle/>
          <a:p>
            <a:pPr>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steady-state accuracy, transient accuracy </a:t>
            </a:r>
          </a:p>
          <a:p>
            <a:pPr>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disturbance rejection, insensitivity and robustness of control systems. </a:t>
            </a:r>
          </a:p>
          <a:p>
            <a:pPr>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Design specifications in frequency-domain. Frequency-domain methods of design.</a:t>
            </a:r>
          </a:p>
          <a:p>
            <a:pPr>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Application of Proportional, Integral and Derivative Controllers, Tuning of PID controllers,</a:t>
            </a:r>
          </a:p>
          <a:p>
            <a:pPr>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Lead and Lag and Lag-Lead compensator design.</a:t>
            </a:r>
            <a:endParaRPr lang="en-IN" sz="3200" dirty="0"/>
          </a:p>
          <a:p>
            <a:endParaRPr lang="en-IN" dirty="0"/>
          </a:p>
        </p:txBody>
      </p:sp>
      <p:sp>
        <p:nvSpPr>
          <p:cNvPr id="4" name="Slide Number Placeholder 3">
            <a:extLst>
              <a:ext uri="{FF2B5EF4-FFF2-40B4-BE49-F238E27FC236}">
                <a16:creationId xmlns:a16="http://schemas.microsoft.com/office/drawing/2014/main" xmlns="" id="{93F8E5A9-B462-4CBC-A773-7C42D7448D13}"/>
              </a:ext>
            </a:extLst>
          </p:cNvPr>
          <p:cNvSpPr>
            <a:spLocks noGrp="1"/>
          </p:cNvSpPr>
          <p:nvPr>
            <p:ph type="sldNum" sz="quarter" idx="12"/>
          </p:nvPr>
        </p:nvSpPr>
        <p:spPr/>
        <p:txBody>
          <a:bodyPr/>
          <a:lstStyle/>
          <a:p>
            <a:fld id="{CA9F79F9-620A-454C-B44A-099229A02D1C}" type="slidenum">
              <a:rPr lang="en-IN" smtClean="0"/>
              <a:pPr/>
              <a:t>139</a:t>
            </a:fld>
            <a:endParaRPr lang="en-IN"/>
          </a:p>
        </p:txBody>
      </p:sp>
      <p:pic>
        <p:nvPicPr>
          <p:cNvPr id="5" name="Picture 4">
            <a:extLst>
              <a:ext uri="{FF2B5EF4-FFF2-40B4-BE49-F238E27FC236}">
                <a16:creationId xmlns:a16="http://schemas.microsoft.com/office/drawing/2014/main" xmlns="" id="{B2FEBAF8-8F86-4BB2-85DC-BC054F6A6D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4442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60053" y="4161631"/>
            <a:ext cx="4191635" cy="1514856"/>
            <a:chOff x="1835547" y="4174153"/>
            <a:chExt cx="4191635" cy="1514856"/>
          </a:xfrm>
        </p:grpSpPr>
        <p:pic>
          <p:nvPicPr>
            <p:cNvPr id="3" name="object 3"/>
            <p:cNvPicPr/>
            <p:nvPr/>
          </p:nvPicPr>
          <p:blipFill>
            <a:blip r:embed="rId2" cstate="print"/>
            <a:stretch>
              <a:fillRect/>
            </a:stretch>
          </p:blipFill>
          <p:spPr>
            <a:xfrm>
              <a:off x="2550530" y="4174153"/>
              <a:ext cx="3029712" cy="1514856"/>
            </a:xfrm>
            <a:prstGeom prst="rect">
              <a:avLst/>
            </a:prstGeom>
          </p:spPr>
        </p:pic>
        <p:sp>
          <p:nvSpPr>
            <p:cNvPr id="4" name="object 4"/>
            <p:cNvSpPr/>
            <p:nvPr/>
          </p:nvSpPr>
          <p:spPr>
            <a:xfrm>
              <a:off x="1835547" y="4976379"/>
              <a:ext cx="4191635" cy="287655"/>
            </a:xfrm>
            <a:custGeom>
              <a:avLst/>
              <a:gdLst/>
              <a:ahLst/>
              <a:cxnLst/>
              <a:rect l="l" t="t" r="r" b="b"/>
              <a:pathLst>
                <a:path w="4191635" h="287654">
                  <a:moveTo>
                    <a:pt x="1447927" y="143776"/>
                  </a:moveTo>
                  <a:lnTo>
                    <a:pt x="1393075" y="111772"/>
                  </a:lnTo>
                  <a:lnTo>
                    <a:pt x="1208532" y="4076"/>
                  </a:lnTo>
                  <a:lnTo>
                    <a:pt x="1196505" y="0"/>
                  </a:lnTo>
                  <a:lnTo>
                    <a:pt x="1184236" y="812"/>
                  </a:lnTo>
                  <a:lnTo>
                    <a:pt x="1173162" y="6159"/>
                  </a:lnTo>
                  <a:lnTo>
                    <a:pt x="1164717" y="15633"/>
                  </a:lnTo>
                  <a:lnTo>
                    <a:pt x="1160627" y="27660"/>
                  </a:lnTo>
                  <a:lnTo>
                    <a:pt x="1161440" y="39928"/>
                  </a:lnTo>
                  <a:lnTo>
                    <a:pt x="1166787" y="51003"/>
                  </a:lnTo>
                  <a:lnTo>
                    <a:pt x="1176274" y="59448"/>
                  </a:lnTo>
                  <a:lnTo>
                    <a:pt x="1265961" y="111772"/>
                  </a:lnTo>
                  <a:lnTo>
                    <a:pt x="0" y="111772"/>
                  </a:lnTo>
                  <a:lnTo>
                    <a:pt x="0" y="175780"/>
                  </a:lnTo>
                  <a:lnTo>
                    <a:pt x="1265961" y="175780"/>
                  </a:lnTo>
                  <a:lnTo>
                    <a:pt x="1176274" y="228104"/>
                  </a:lnTo>
                  <a:lnTo>
                    <a:pt x="1166787" y="236562"/>
                  </a:lnTo>
                  <a:lnTo>
                    <a:pt x="1161440" y="247637"/>
                  </a:lnTo>
                  <a:lnTo>
                    <a:pt x="1160627" y="259905"/>
                  </a:lnTo>
                  <a:lnTo>
                    <a:pt x="1164717" y="271919"/>
                  </a:lnTo>
                  <a:lnTo>
                    <a:pt x="1173162" y="281406"/>
                  </a:lnTo>
                  <a:lnTo>
                    <a:pt x="1184236" y="286753"/>
                  </a:lnTo>
                  <a:lnTo>
                    <a:pt x="1196505" y="287566"/>
                  </a:lnTo>
                  <a:lnTo>
                    <a:pt x="1208532" y="283476"/>
                  </a:lnTo>
                  <a:lnTo>
                    <a:pt x="1393075" y="175780"/>
                  </a:lnTo>
                  <a:lnTo>
                    <a:pt x="1447927" y="143776"/>
                  </a:lnTo>
                  <a:close/>
                </a:path>
                <a:path w="4191635" h="287654">
                  <a:moveTo>
                    <a:pt x="4191127" y="143776"/>
                  </a:moveTo>
                  <a:lnTo>
                    <a:pt x="4136275" y="111772"/>
                  </a:lnTo>
                  <a:lnTo>
                    <a:pt x="3951732" y="4076"/>
                  </a:lnTo>
                  <a:lnTo>
                    <a:pt x="3939705" y="0"/>
                  </a:lnTo>
                  <a:lnTo>
                    <a:pt x="3927437" y="812"/>
                  </a:lnTo>
                  <a:lnTo>
                    <a:pt x="3916362" y="6159"/>
                  </a:lnTo>
                  <a:lnTo>
                    <a:pt x="3907917" y="15633"/>
                  </a:lnTo>
                  <a:lnTo>
                    <a:pt x="3903827" y="27660"/>
                  </a:lnTo>
                  <a:lnTo>
                    <a:pt x="3904640" y="39928"/>
                  </a:lnTo>
                  <a:lnTo>
                    <a:pt x="3909987" y="51003"/>
                  </a:lnTo>
                  <a:lnTo>
                    <a:pt x="3919474" y="59448"/>
                  </a:lnTo>
                  <a:lnTo>
                    <a:pt x="4009161" y="111772"/>
                  </a:lnTo>
                  <a:lnTo>
                    <a:pt x="2743200" y="111772"/>
                  </a:lnTo>
                  <a:lnTo>
                    <a:pt x="2743200" y="175780"/>
                  </a:lnTo>
                  <a:lnTo>
                    <a:pt x="4009161" y="175780"/>
                  </a:lnTo>
                  <a:lnTo>
                    <a:pt x="3919474" y="228104"/>
                  </a:lnTo>
                  <a:lnTo>
                    <a:pt x="3909987" y="236562"/>
                  </a:lnTo>
                  <a:lnTo>
                    <a:pt x="3904640" y="247637"/>
                  </a:lnTo>
                  <a:lnTo>
                    <a:pt x="3903827" y="259905"/>
                  </a:lnTo>
                  <a:lnTo>
                    <a:pt x="3907917" y="271919"/>
                  </a:lnTo>
                  <a:lnTo>
                    <a:pt x="3916362" y="281406"/>
                  </a:lnTo>
                  <a:lnTo>
                    <a:pt x="3927437" y="286753"/>
                  </a:lnTo>
                  <a:lnTo>
                    <a:pt x="3939705" y="287566"/>
                  </a:lnTo>
                  <a:lnTo>
                    <a:pt x="3951732" y="283476"/>
                  </a:lnTo>
                  <a:lnTo>
                    <a:pt x="4136275" y="175780"/>
                  </a:lnTo>
                  <a:lnTo>
                    <a:pt x="4191127" y="143776"/>
                  </a:lnTo>
                  <a:close/>
                </a:path>
              </a:pathLst>
            </a:custGeom>
            <a:solidFill>
              <a:srgbClr val="000000"/>
            </a:solidFill>
          </p:spPr>
          <p:txBody>
            <a:bodyPr wrap="square" lIns="0" tIns="0" rIns="0" bIns="0" rtlCol="0"/>
            <a:lstStyle/>
            <a:p>
              <a:endParaRPr dirty="0"/>
            </a:p>
          </p:txBody>
        </p:sp>
      </p:grpSp>
      <p:sp>
        <p:nvSpPr>
          <p:cNvPr id="5" name="object 5"/>
          <p:cNvSpPr txBox="1">
            <a:spLocks noGrp="1"/>
          </p:cNvSpPr>
          <p:nvPr>
            <p:ph type="title"/>
          </p:nvPr>
        </p:nvSpPr>
        <p:spPr>
          <a:xfrm>
            <a:off x="1210945" y="1161452"/>
            <a:ext cx="3498215" cy="452120"/>
          </a:xfrm>
          <a:prstGeom prst="rect">
            <a:avLst/>
          </a:prstGeom>
        </p:spPr>
        <p:txBody>
          <a:bodyPr vert="horz" wrap="square" lIns="0" tIns="12065" rIns="0" bIns="0" rtlCol="0" anchor="b">
            <a:spAutoFit/>
          </a:bodyPr>
          <a:lstStyle/>
          <a:p>
            <a:pPr marL="12700">
              <a:lnSpc>
                <a:spcPct val="100000"/>
              </a:lnSpc>
              <a:spcBef>
                <a:spcPts val="95"/>
              </a:spcBef>
              <a:tabLst>
                <a:tab pos="1089025" algn="l"/>
              </a:tabLst>
            </a:pPr>
            <a:r>
              <a:rPr sz="2800" spc="-5" dirty="0">
                <a:solidFill>
                  <a:srgbClr val="FF0000"/>
                </a:solidFill>
              </a:rPr>
              <a:t>A</a:t>
            </a:r>
            <a:r>
              <a:rPr sz="2800" spc="5" dirty="0">
                <a:solidFill>
                  <a:srgbClr val="FF0000"/>
                </a:solidFill>
              </a:rPr>
              <a:t> </a:t>
            </a:r>
            <a:r>
              <a:rPr sz="2800" spc="-20" dirty="0">
                <a:solidFill>
                  <a:srgbClr val="FF0000"/>
                </a:solidFill>
              </a:rPr>
              <a:t>Fan:	</a:t>
            </a:r>
            <a:r>
              <a:rPr sz="2800" spc="-5" dirty="0">
                <a:solidFill>
                  <a:srgbClr val="FF0000"/>
                </a:solidFill>
              </a:rPr>
              <a:t>Can be</a:t>
            </a:r>
            <a:r>
              <a:rPr sz="2800" spc="-15" dirty="0">
                <a:solidFill>
                  <a:srgbClr val="FF0000"/>
                </a:solidFill>
              </a:rPr>
              <a:t> </a:t>
            </a:r>
            <a:r>
              <a:rPr sz="2800" spc="-5" dirty="0">
                <a:solidFill>
                  <a:srgbClr val="FF0000"/>
                </a:solidFill>
              </a:rPr>
              <a:t>a</a:t>
            </a:r>
            <a:r>
              <a:rPr sz="2800" spc="-15" dirty="0">
                <a:solidFill>
                  <a:srgbClr val="FF0000"/>
                </a:solidFill>
              </a:rPr>
              <a:t> </a:t>
            </a:r>
            <a:r>
              <a:rPr sz="2800" spc="-30" dirty="0">
                <a:solidFill>
                  <a:srgbClr val="FF0000"/>
                </a:solidFill>
              </a:rPr>
              <a:t>System</a:t>
            </a:r>
            <a:endParaRPr sz="2800" dirty="0">
              <a:solidFill>
                <a:srgbClr val="FF0000"/>
              </a:solidFill>
            </a:endParaRPr>
          </a:p>
        </p:txBody>
      </p:sp>
      <p:sp>
        <p:nvSpPr>
          <p:cNvPr id="6" name="object 6"/>
          <p:cNvSpPr txBox="1"/>
          <p:nvPr/>
        </p:nvSpPr>
        <p:spPr>
          <a:xfrm>
            <a:off x="1907222" y="1702440"/>
            <a:ext cx="8377555" cy="2775119"/>
          </a:xfrm>
          <a:prstGeom prst="rect">
            <a:avLst/>
          </a:prstGeom>
        </p:spPr>
        <p:txBody>
          <a:bodyPr vert="horz" wrap="square" lIns="0" tIns="12700" rIns="0" bIns="0" rtlCol="0">
            <a:spAutoFit/>
          </a:bodyPr>
          <a:lstStyle/>
          <a:p>
            <a:pPr marL="355600" marR="7620" indent="-342900">
              <a:lnSpc>
                <a:spcPct val="150000"/>
              </a:lnSpc>
              <a:spcBef>
                <a:spcPts val="100"/>
              </a:spcBef>
              <a:buFont typeface="Wingdings"/>
              <a:buChar char=""/>
              <a:tabLst>
                <a:tab pos="355600" algn="l"/>
                <a:tab pos="6343650" algn="l"/>
              </a:tabLst>
            </a:pPr>
            <a:r>
              <a:rPr sz="2000" dirty="0">
                <a:latin typeface="Tahoma"/>
                <a:cs typeface="Tahoma"/>
              </a:rPr>
              <a:t>A </a:t>
            </a:r>
            <a:r>
              <a:rPr sz="2000" spc="-40" dirty="0">
                <a:latin typeface="Tahoma"/>
                <a:cs typeface="Tahoma"/>
              </a:rPr>
              <a:t>Fan</a:t>
            </a:r>
            <a:r>
              <a:rPr sz="2000" spc="10" dirty="0">
                <a:latin typeface="Tahoma"/>
                <a:cs typeface="Tahoma"/>
              </a:rPr>
              <a:t> </a:t>
            </a:r>
            <a:r>
              <a:rPr sz="2000" spc="-5" dirty="0">
                <a:latin typeface="Tahoma"/>
                <a:cs typeface="Tahoma"/>
              </a:rPr>
              <a:t>with</a:t>
            </a:r>
            <a:r>
              <a:rPr sz="2000" spc="-20" dirty="0">
                <a:latin typeface="Tahoma"/>
                <a:cs typeface="Tahoma"/>
              </a:rPr>
              <a:t> </a:t>
            </a:r>
            <a:r>
              <a:rPr sz="2000" dirty="0">
                <a:latin typeface="Tahoma"/>
                <a:cs typeface="Tahoma"/>
              </a:rPr>
              <a:t>blades</a:t>
            </a:r>
            <a:r>
              <a:rPr sz="2000" spc="10" dirty="0">
                <a:latin typeface="Tahoma"/>
                <a:cs typeface="Tahoma"/>
              </a:rPr>
              <a:t> </a:t>
            </a:r>
            <a:r>
              <a:rPr sz="2000" dirty="0">
                <a:latin typeface="Tahoma"/>
                <a:cs typeface="Tahoma"/>
              </a:rPr>
              <a:t>but</a:t>
            </a:r>
            <a:r>
              <a:rPr sz="2000" spc="-25" dirty="0">
                <a:latin typeface="Tahoma"/>
                <a:cs typeface="Tahoma"/>
              </a:rPr>
              <a:t> </a:t>
            </a:r>
            <a:r>
              <a:rPr sz="2000" spc="-5" dirty="0">
                <a:latin typeface="Tahoma"/>
                <a:cs typeface="Tahoma"/>
              </a:rPr>
              <a:t>without</a:t>
            </a:r>
            <a:r>
              <a:rPr sz="2000" spc="5" dirty="0">
                <a:latin typeface="Tahoma"/>
                <a:cs typeface="Tahoma"/>
              </a:rPr>
              <a:t> </a:t>
            </a:r>
            <a:r>
              <a:rPr sz="2000" spc="-5" dirty="0">
                <a:latin typeface="Tahoma"/>
                <a:cs typeface="Tahoma"/>
              </a:rPr>
              <a:t>regulator</a:t>
            </a:r>
            <a:r>
              <a:rPr sz="2000" spc="10" dirty="0">
                <a:latin typeface="Tahoma"/>
                <a:cs typeface="Tahoma"/>
              </a:rPr>
              <a:t> </a:t>
            </a:r>
            <a:r>
              <a:rPr sz="2000" spc="-5" dirty="0">
                <a:latin typeface="Tahoma"/>
                <a:cs typeface="Tahoma"/>
              </a:rPr>
              <a:t>can </a:t>
            </a:r>
            <a:r>
              <a:rPr sz="2000" dirty="0">
                <a:latin typeface="Tahoma"/>
                <a:cs typeface="Tahoma"/>
              </a:rPr>
              <a:t>be a</a:t>
            </a:r>
            <a:r>
              <a:rPr sz="2000" spc="5" dirty="0">
                <a:latin typeface="Tahoma"/>
                <a:cs typeface="Tahoma"/>
              </a:rPr>
              <a:t> </a:t>
            </a:r>
            <a:r>
              <a:rPr sz="2000" spc="-10" dirty="0">
                <a:latin typeface="Tahoma"/>
                <a:cs typeface="Tahoma"/>
              </a:rPr>
              <a:t>“SYSTEM” </a:t>
            </a:r>
            <a:r>
              <a:rPr sz="2000" spc="-735" dirty="0">
                <a:latin typeface="Tahoma"/>
                <a:cs typeface="Tahoma"/>
              </a:rPr>
              <a:t> </a:t>
            </a:r>
            <a:r>
              <a:rPr sz="2000" spc="-5" dirty="0">
                <a:latin typeface="Tahoma"/>
                <a:cs typeface="Tahoma"/>
              </a:rPr>
              <a:t>Because</a:t>
            </a:r>
            <a:r>
              <a:rPr sz="2000" spc="20" dirty="0">
                <a:latin typeface="Tahoma"/>
                <a:cs typeface="Tahoma"/>
              </a:rPr>
              <a:t> </a:t>
            </a:r>
            <a:r>
              <a:rPr sz="2000" dirty="0">
                <a:latin typeface="Tahoma"/>
                <a:cs typeface="Tahoma"/>
              </a:rPr>
              <a:t>it</a:t>
            </a:r>
            <a:r>
              <a:rPr sz="2000" spc="5" dirty="0">
                <a:latin typeface="Tahoma"/>
                <a:cs typeface="Tahoma"/>
              </a:rPr>
              <a:t> </a:t>
            </a:r>
            <a:r>
              <a:rPr sz="2000" spc="-5" dirty="0">
                <a:latin typeface="Tahoma"/>
                <a:cs typeface="Tahoma"/>
              </a:rPr>
              <a:t>can</a:t>
            </a:r>
            <a:r>
              <a:rPr sz="2000" spc="15" dirty="0">
                <a:latin typeface="Tahoma"/>
                <a:cs typeface="Tahoma"/>
              </a:rPr>
              <a:t> </a:t>
            </a:r>
            <a:r>
              <a:rPr sz="2000" spc="-5" dirty="0">
                <a:latin typeface="Tahoma"/>
                <a:cs typeface="Tahoma"/>
              </a:rPr>
              <a:t>provide</a:t>
            </a:r>
            <a:r>
              <a:rPr sz="2000" spc="-20" dirty="0">
                <a:latin typeface="Tahoma"/>
                <a:cs typeface="Tahoma"/>
              </a:rPr>
              <a:t> </a:t>
            </a:r>
            <a:r>
              <a:rPr sz="2000" dirty="0">
                <a:latin typeface="Tahoma"/>
                <a:cs typeface="Tahoma"/>
              </a:rPr>
              <a:t>a</a:t>
            </a:r>
            <a:r>
              <a:rPr sz="2000" spc="10" dirty="0">
                <a:latin typeface="Tahoma"/>
                <a:cs typeface="Tahoma"/>
              </a:rPr>
              <a:t> </a:t>
            </a:r>
            <a:r>
              <a:rPr sz="2000" b="1" u="heavy" spc="-5" dirty="0">
                <a:uFill>
                  <a:solidFill>
                    <a:srgbClr val="000000"/>
                  </a:solidFill>
                </a:uFill>
                <a:latin typeface="Tahoma"/>
                <a:cs typeface="Tahoma"/>
              </a:rPr>
              <a:t>proper</a:t>
            </a:r>
            <a:r>
              <a:rPr sz="2000" b="1" u="heavy" spc="15" dirty="0">
                <a:uFill>
                  <a:solidFill>
                    <a:srgbClr val="000000"/>
                  </a:solidFill>
                </a:uFill>
                <a:latin typeface="Tahoma"/>
                <a:cs typeface="Tahoma"/>
              </a:rPr>
              <a:t> </a:t>
            </a:r>
            <a:r>
              <a:rPr sz="2000" b="1" u="heavy" spc="-5" dirty="0">
                <a:uFill>
                  <a:solidFill>
                    <a:srgbClr val="000000"/>
                  </a:solidFill>
                </a:uFill>
                <a:latin typeface="Tahoma"/>
                <a:cs typeface="Tahoma"/>
              </a:rPr>
              <a:t>output</a:t>
            </a:r>
            <a:r>
              <a:rPr sz="2000" b="1" spc="-5" dirty="0">
                <a:latin typeface="Tahoma"/>
                <a:cs typeface="Tahoma"/>
              </a:rPr>
              <a:t>	</a:t>
            </a:r>
            <a:r>
              <a:rPr sz="2000" dirty="0">
                <a:latin typeface="Tahoma"/>
                <a:cs typeface="Tahoma"/>
              </a:rPr>
              <a:t>i.e.</a:t>
            </a:r>
            <a:r>
              <a:rPr sz="2000" spc="-15" dirty="0">
                <a:latin typeface="Tahoma"/>
                <a:cs typeface="Tahoma"/>
              </a:rPr>
              <a:t> </a:t>
            </a:r>
            <a:r>
              <a:rPr sz="2000" dirty="0">
                <a:latin typeface="Tahoma"/>
                <a:cs typeface="Tahoma"/>
              </a:rPr>
              <a:t>airflow</a:t>
            </a:r>
          </a:p>
          <a:p>
            <a:pPr marL="355600" marR="5080" indent="-342900">
              <a:lnSpc>
                <a:spcPct val="150000"/>
              </a:lnSpc>
              <a:buFont typeface="Wingdings"/>
              <a:buChar char=""/>
              <a:tabLst>
                <a:tab pos="355600" algn="l"/>
                <a:tab pos="989330" algn="l"/>
                <a:tab pos="1341755" algn="l"/>
                <a:tab pos="2428240" algn="l"/>
                <a:tab pos="2937510" algn="l"/>
                <a:tab pos="3275965" algn="l"/>
                <a:tab pos="4338320" algn="l"/>
                <a:tab pos="4540885" algn="l"/>
                <a:tab pos="5813425" algn="l"/>
                <a:tab pos="7101840" algn="l"/>
                <a:tab pos="7455534" algn="l"/>
              </a:tabLst>
            </a:pPr>
            <a:r>
              <a:rPr sz="2000" spc="10" dirty="0">
                <a:latin typeface="Tahoma"/>
                <a:cs typeface="Tahoma"/>
              </a:rPr>
              <a:t>B</a:t>
            </a:r>
            <a:r>
              <a:rPr sz="2000" dirty="0">
                <a:latin typeface="Tahoma"/>
                <a:cs typeface="Tahoma"/>
              </a:rPr>
              <a:t>ut	it	</a:t>
            </a:r>
            <a:r>
              <a:rPr sz="2000" spc="-5" dirty="0">
                <a:latin typeface="Tahoma"/>
                <a:cs typeface="Tahoma"/>
              </a:rPr>
              <a:t>ca</a:t>
            </a:r>
            <a:r>
              <a:rPr sz="2000" spc="-15" dirty="0">
                <a:latin typeface="Tahoma"/>
                <a:cs typeface="Tahoma"/>
              </a:rPr>
              <a:t>n</a:t>
            </a:r>
            <a:r>
              <a:rPr sz="2000" dirty="0">
                <a:latin typeface="Tahoma"/>
                <a:cs typeface="Tahoma"/>
              </a:rPr>
              <a:t>not	</a:t>
            </a:r>
            <a:r>
              <a:rPr sz="2000" spc="5" dirty="0">
                <a:latin typeface="Tahoma"/>
                <a:cs typeface="Tahoma"/>
              </a:rPr>
              <a:t>b</a:t>
            </a:r>
            <a:r>
              <a:rPr sz="2000" dirty="0">
                <a:latin typeface="Tahoma"/>
                <a:cs typeface="Tahoma"/>
              </a:rPr>
              <a:t>e	a	</a:t>
            </a:r>
            <a:r>
              <a:rPr sz="2000" spc="-5" dirty="0">
                <a:latin typeface="Tahoma"/>
                <a:cs typeface="Tahoma"/>
              </a:rPr>
              <a:t>“Cont</a:t>
            </a:r>
            <a:r>
              <a:rPr sz="2000" spc="-20" dirty="0">
                <a:latin typeface="Tahoma"/>
                <a:cs typeface="Tahoma"/>
              </a:rPr>
              <a:t>r</a:t>
            </a:r>
            <a:r>
              <a:rPr sz="2000" dirty="0">
                <a:latin typeface="Tahoma"/>
                <a:cs typeface="Tahoma"/>
              </a:rPr>
              <a:t>ol	</a:t>
            </a:r>
            <a:r>
              <a:rPr sz="2000" spc="-45" dirty="0">
                <a:latin typeface="Tahoma"/>
                <a:cs typeface="Tahoma"/>
              </a:rPr>
              <a:t>S</a:t>
            </a:r>
            <a:r>
              <a:rPr sz="2000" spc="-5" dirty="0">
                <a:latin typeface="Tahoma"/>
                <a:cs typeface="Tahoma"/>
              </a:rPr>
              <a:t>ystem</a:t>
            </a:r>
            <a:r>
              <a:rPr sz="2000" dirty="0">
                <a:latin typeface="Tahoma"/>
                <a:cs typeface="Tahoma"/>
              </a:rPr>
              <a:t>”	</a:t>
            </a:r>
            <a:r>
              <a:rPr sz="2000" spc="10" dirty="0">
                <a:latin typeface="Tahoma"/>
                <a:cs typeface="Tahoma"/>
              </a:rPr>
              <a:t>B</a:t>
            </a:r>
            <a:r>
              <a:rPr sz="2000" spc="-5" dirty="0">
                <a:latin typeface="Tahoma"/>
                <a:cs typeface="Tahoma"/>
              </a:rPr>
              <a:t>ecaus</a:t>
            </a:r>
            <a:r>
              <a:rPr sz="2000" dirty="0">
                <a:latin typeface="Tahoma"/>
                <a:cs typeface="Tahoma"/>
              </a:rPr>
              <a:t>e	it	</a:t>
            </a:r>
            <a:r>
              <a:rPr sz="2000" spc="5" dirty="0">
                <a:latin typeface="Tahoma"/>
                <a:cs typeface="Tahoma"/>
              </a:rPr>
              <a:t>c</a:t>
            </a:r>
            <a:r>
              <a:rPr sz="2000" dirty="0">
                <a:latin typeface="Tahoma"/>
                <a:cs typeface="Tahoma"/>
              </a:rPr>
              <a:t>annot  </a:t>
            </a:r>
            <a:r>
              <a:rPr sz="2000" spc="-5" dirty="0">
                <a:latin typeface="Tahoma"/>
                <a:cs typeface="Tahoma"/>
              </a:rPr>
              <a:t>provide</a:t>
            </a:r>
            <a:r>
              <a:rPr sz="2000" spc="-20" dirty="0">
                <a:latin typeface="Tahoma"/>
                <a:cs typeface="Tahoma"/>
              </a:rPr>
              <a:t> </a:t>
            </a:r>
            <a:r>
              <a:rPr sz="2000" spc="-5" dirty="0">
                <a:latin typeface="Tahoma"/>
                <a:cs typeface="Tahoma"/>
              </a:rPr>
              <a:t>desired</a:t>
            </a:r>
            <a:r>
              <a:rPr sz="2000" spc="20" dirty="0">
                <a:latin typeface="Tahoma"/>
                <a:cs typeface="Tahoma"/>
              </a:rPr>
              <a:t> </a:t>
            </a:r>
            <a:r>
              <a:rPr sz="2000" dirty="0">
                <a:latin typeface="Tahoma"/>
                <a:cs typeface="Tahoma"/>
              </a:rPr>
              <a:t>output	i.e.</a:t>
            </a:r>
            <a:r>
              <a:rPr sz="2000" spc="-20" dirty="0">
                <a:latin typeface="Tahoma"/>
                <a:cs typeface="Tahoma"/>
              </a:rPr>
              <a:t> </a:t>
            </a:r>
            <a:r>
              <a:rPr sz="2000" spc="-5" dirty="0">
                <a:latin typeface="Tahoma"/>
                <a:cs typeface="Tahoma"/>
              </a:rPr>
              <a:t>controlled</a:t>
            </a:r>
            <a:r>
              <a:rPr sz="2000" spc="-20" dirty="0">
                <a:latin typeface="Tahoma"/>
                <a:cs typeface="Tahoma"/>
              </a:rPr>
              <a:t> </a:t>
            </a:r>
            <a:r>
              <a:rPr sz="2000" dirty="0">
                <a:latin typeface="Tahoma"/>
                <a:cs typeface="Tahoma"/>
              </a:rPr>
              <a:t>airflow</a:t>
            </a:r>
          </a:p>
          <a:p>
            <a:pPr>
              <a:spcBef>
                <a:spcPts val="25"/>
              </a:spcBef>
            </a:pPr>
            <a:endParaRPr sz="3550" dirty="0">
              <a:latin typeface="Tahoma"/>
              <a:cs typeface="Tahoma"/>
            </a:endParaRPr>
          </a:p>
          <a:p>
            <a:pPr marL="622300">
              <a:tabLst>
                <a:tab pos="6147435" algn="l"/>
              </a:tabLst>
            </a:pPr>
            <a:r>
              <a:rPr sz="2400" b="1" spc="-5" dirty="0">
                <a:solidFill>
                  <a:srgbClr val="FF0000"/>
                </a:solidFill>
                <a:latin typeface="Tahoma"/>
                <a:cs typeface="Tahoma"/>
              </a:rPr>
              <a:t>Input	</a:t>
            </a:r>
            <a:r>
              <a:rPr sz="2400" b="1" dirty="0">
                <a:solidFill>
                  <a:srgbClr val="FF0000"/>
                </a:solidFill>
                <a:latin typeface="Tahoma"/>
                <a:cs typeface="Tahoma"/>
              </a:rPr>
              <a:t>Output</a:t>
            </a:r>
            <a:endParaRPr sz="2400" dirty="0">
              <a:latin typeface="Tahoma"/>
              <a:cs typeface="Tahoma"/>
            </a:endParaRPr>
          </a:p>
        </p:txBody>
      </p:sp>
      <p:sp>
        <p:nvSpPr>
          <p:cNvPr id="7" name="object 7"/>
          <p:cNvSpPr txBox="1"/>
          <p:nvPr/>
        </p:nvSpPr>
        <p:spPr>
          <a:xfrm>
            <a:off x="2212341" y="4394961"/>
            <a:ext cx="149542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23</a:t>
            </a:r>
            <a:r>
              <a:rPr sz="2400" spc="-10" dirty="0">
                <a:latin typeface="Tahoma"/>
                <a:cs typeface="Tahoma"/>
              </a:rPr>
              <a:t>0</a:t>
            </a:r>
            <a:r>
              <a:rPr sz="2400" dirty="0">
                <a:latin typeface="Tahoma"/>
                <a:cs typeface="Tahoma"/>
              </a:rPr>
              <a:t>V</a:t>
            </a:r>
            <a:r>
              <a:rPr sz="2400" spc="-10" dirty="0">
                <a:latin typeface="Tahoma"/>
                <a:cs typeface="Tahoma"/>
              </a:rPr>
              <a:t>/</a:t>
            </a:r>
            <a:r>
              <a:rPr sz="2400" dirty="0">
                <a:latin typeface="Tahoma"/>
                <a:cs typeface="Tahoma"/>
              </a:rPr>
              <a:t>50Hz</a:t>
            </a:r>
            <a:endParaRPr sz="2400">
              <a:latin typeface="Tahoma"/>
              <a:cs typeface="Tahoma"/>
            </a:endParaRPr>
          </a:p>
        </p:txBody>
      </p:sp>
      <p:sp>
        <p:nvSpPr>
          <p:cNvPr id="8" name="object 8"/>
          <p:cNvSpPr txBox="1"/>
          <p:nvPr/>
        </p:nvSpPr>
        <p:spPr>
          <a:xfrm>
            <a:off x="2306827" y="5126482"/>
            <a:ext cx="138684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AC</a:t>
            </a:r>
            <a:r>
              <a:rPr sz="2400" spc="-65" dirty="0">
                <a:latin typeface="Tahoma"/>
                <a:cs typeface="Tahoma"/>
              </a:rPr>
              <a:t> </a:t>
            </a:r>
            <a:r>
              <a:rPr sz="2400" spc="-5" dirty="0">
                <a:latin typeface="Tahoma"/>
                <a:cs typeface="Tahoma"/>
              </a:rPr>
              <a:t>Supply</a:t>
            </a:r>
            <a:endParaRPr sz="2400">
              <a:latin typeface="Tahoma"/>
              <a:cs typeface="Tahoma"/>
            </a:endParaRPr>
          </a:p>
        </p:txBody>
      </p:sp>
      <p:sp>
        <p:nvSpPr>
          <p:cNvPr id="9" name="object 9"/>
          <p:cNvSpPr txBox="1"/>
          <p:nvPr/>
        </p:nvSpPr>
        <p:spPr>
          <a:xfrm>
            <a:off x="7471029" y="4375784"/>
            <a:ext cx="94805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Air</a:t>
            </a:r>
            <a:r>
              <a:rPr sz="2400" spc="5" dirty="0">
                <a:latin typeface="Tahoma"/>
                <a:cs typeface="Tahoma"/>
              </a:rPr>
              <a:t>f</a:t>
            </a:r>
            <a:r>
              <a:rPr sz="2400" dirty="0">
                <a:latin typeface="Tahoma"/>
                <a:cs typeface="Tahoma"/>
              </a:rPr>
              <a:t>l</a:t>
            </a:r>
            <a:r>
              <a:rPr sz="2400" spc="5" dirty="0">
                <a:latin typeface="Tahoma"/>
                <a:cs typeface="Tahoma"/>
              </a:rPr>
              <a:t>o</a:t>
            </a:r>
            <a:r>
              <a:rPr sz="2400" dirty="0">
                <a:latin typeface="Tahoma"/>
                <a:cs typeface="Tahoma"/>
              </a:rPr>
              <a:t>w</a:t>
            </a:r>
            <a:endParaRPr sz="2400">
              <a:latin typeface="Tahoma"/>
              <a:cs typeface="Tahoma"/>
            </a:endParaRPr>
          </a:p>
        </p:txBody>
      </p:sp>
      <p:sp>
        <p:nvSpPr>
          <p:cNvPr id="10" name="object 10"/>
          <p:cNvSpPr txBox="1"/>
          <p:nvPr/>
        </p:nvSpPr>
        <p:spPr>
          <a:xfrm>
            <a:off x="7471029" y="5107685"/>
            <a:ext cx="2164715"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(Proper</a:t>
            </a:r>
            <a:r>
              <a:rPr sz="2400" spc="-80" dirty="0">
                <a:latin typeface="Tahoma"/>
                <a:cs typeface="Tahoma"/>
              </a:rPr>
              <a:t> </a:t>
            </a:r>
            <a:r>
              <a:rPr sz="2400" dirty="0">
                <a:latin typeface="Tahoma"/>
                <a:cs typeface="Tahoma"/>
              </a:rPr>
              <a:t>Output)</a:t>
            </a:r>
            <a:endParaRPr sz="2400">
              <a:latin typeface="Tahoma"/>
              <a:cs typeface="Tahoma"/>
            </a:endParaRPr>
          </a:p>
        </p:txBody>
      </p:sp>
      <p:sp>
        <p:nvSpPr>
          <p:cNvPr id="11" name="object 11"/>
          <p:cNvSpPr/>
          <p:nvPr/>
        </p:nvSpPr>
        <p:spPr>
          <a:xfrm>
            <a:off x="2058162" y="4039361"/>
            <a:ext cx="7772400" cy="228600"/>
          </a:xfrm>
          <a:custGeom>
            <a:avLst/>
            <a:gdLst/>
            <a:ahLst/>
            <a:cxnLst/>
            <a:rect l="l" t="t" r="r" b="b"/>
            <a:pathLst>
              <a:path w="7772400" h="228600">
                <a:moveTo>
                  <a:pt x="0" y="228600"/>
                </a:moveTo>
                <a:lnTo>
                  <a:pt x="1497" y="184112"/>
                </a:lnTo>
                <a:lnTo>
                  <a:pt x="5581" y="147780"/>
                </a:lnTo>
                <a:lnTo>
                  <a:pt x="11637" y="123283"/>
                </a:lnTo>
                <a:lnTo>
                  <a:pt x="19050" y="114300"/>
                </a:lnTo>
                <a:lnTo>
                  <a:pt x="895350" y="114300"/>
                </a:lnTo>
                <a:lnTo>
                  <a:pt x="902773" y="105316"/>
                </a:lnTo>
                <a:lnTo>
                  <a:pt x="908827" y="80819"/>
                </a:lnTo>
                <a:lnTo>
                  <a:pt x="912905" y="44487"/>
                </a:lnTo>
                <a:lnTo>
                  <a:pt x="914400" y="0"/>
                </a:lnTo>
                <a:lnTo>
                  <a:pt x="915894" y="44487"/>
                </a:lnTo>
                <a:lnTo>
                  <a:pt x="919972" y="80819"/>
                </a:lnTo>
                <a:lnTo>
                  <a:pt x="926026" y="105316"/>
                </a:lnTo>
                <a:lnTo>
                  <a:pt x="933450" y="114300"/>
                </a:lnTo>
                <a:lnTo>
                  <a:pt x="1809750" y="114300"/>
                </a:lnTo>
                <a:lnTo>
                  <a:pt x="1817173" y="123283"/>
                </a:lnTo>
                <a:lnTo>
                  <a:pt x="1823227" y="147780"/>
                </a:lnTo>
                <a:lnTo>
                  <a:pt x="1827305" y="184112"/>
                </a:lnTo>
                <a:lnTo>
                  <a:pt x="1828800" y="228600"/>
                </a:lnTo>
              </a:path>
              <a:path w="7772400" h="228600">
                <a:moveTo>
                  <a:pt x="5410200" y="228600"/>
                </a:moveTo>
                <a:lnTo>
                  <a:pt x="5411694" y="184112"/>
                </a:lnTo>
                <a:lnTo>
                  <a:pt x="5415772" y="147780"/>
                </a:lnTo>
                <a:lnTo>
                  <a:pt x="5421826" y="123283"/>
                </a:lnTo>
                <a:lnTo>
                  <a:pt x="5429250" y="114300"/>
                </a:lnTo>
                <a:lnTo>
                  <a:pt x="6572250" y="114300"/>
                </a:lnTo>
                <a:lnTo>
                  <a:pt x="6579673" y="105316"/>
                </a:lnTo>
                <a:lnTo>
                  <a:pt x="6585727" y="80819"/>
                </a:lnTo>
                <a:lnTo>
                  <a:pt x="6589805" y="44487"/>
                </a:lnTo>
                <a:lnTo>
                  <a:pt x="6591300" y="0"/>
                </a:lnTo>
                <a:lnTo>
                  <a:pt x="6592794" y="44487"/>
                </a:lnTo>
                <a:lnTo>
                  <a:pt x="6596872" y="80819"/>
                </a:lnTo>
                <a:lnTo>
                  <a:pt x="6602926" y="105316"/>
                </a:lnTo>
                <a:lnTo>
                  <a:pt x="6610350" y="114300"/>
                </a:lnTo>
                <a:lnTo>
                  <a:pt x="7753350" y="114300"/>
                </a:lnTo>
                <a:lnTo>
                  <a:pt x="7760773" y="123283"/>
                </a:lnTo>
                <a:lnTo>
                  <a:pt x="7766827" y="147780"/>
                </a:lnTo>
                <a:lnTo>
                  <a:pt x="7770905" y="184112"/>
                </a:lnTo>
                <a:lnTo>
                  <a:pt x="7772400" y="228600"/>
                </a:lnTo>
              </a:path>
            </a:pathLst>
          </a:custGeom>
          <a:ln w="32004">
            <a:solidFill>
              <a:srgbClr val="000000"/>
            </a:solidFill>
          </a:ln>
        </p:spPr>
        <p:txBody>
          <a:bodyPr wrap="square" lIns="0" tIns="0" rIns="0" bIns="0" rtlCol="0"/>
          <a:lstStyle/>
          <a:p>
            <a:endParaRPr/>
          </a:p>
        </p:txBody>
      </p:sp>
      <p:sp>
        <p:nvSpPr>
          <p:cNvPr id="15" name="object 15"/>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14</a:t>
            </a:fld>
            <a:endParaRPr sz="1400">
              <a:latin typeface="Tahoma"/>
              <a:cs typeface="Tahoma"/>
            </a:endParaRPr>
          </a:p>
        </p:txBody>
      </p:sp>
      <p:pic>
        <p:nvPicPr>
          <p:cNvPr id="16" name="Picture 15">
            <a:extLst>
              <a:ext uri="{FF2B5EF4-FFF2-40B4-BE49-F238E27FC236}">
                <a16:creationId xmlns:a16="http://schemas.microsoft.com/office/drawing/2014/main" xmlns="" id="{A3F71811-DB09-41F2-9E34-304410FBD5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22707" y="210293"/>
            <a:ext cx="2372609" cy="663456"/>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922D8-C7D6-4EF2-9EA5-D2F2D01E8B9C}"/>
              </a:ext>
            </a:extLst>
          </p:cNvPr>
          <p:cNvSpPr>
            <a:spLocks noGrp="1"/>
          </p:cNvSpPr>
          <p:nvPr>
            <p:ph type="title"/>
          </p:nvPr>
        </p:nvSpPr>
        <p:spPr>
          <a:xfrm>
            <a:off x="1097280" y="988906"/>
            <a:ext cx="3448087" cy="748454"/>
          </a:xfrm>
        </p:spPr>
        <p:txBody>
          <a:bodyPr>
            <a:normAutofit/>
          </a:bodyPr>
          <a:lstStyle/>
          <a:p>
            <a:r>
              <a:rPr lang="en-IN" sz="4000" spc="-10" dirty="0">
                <a:solidFill>
                  <a:srgbClr val="FF0000"/>
                </a:solidFill>
              </a:rPr>
              <a:t>INTRODUCTION</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E54B9658-6382-4AE9-9834-3529EF95E167}"/>
              </a:ext>
            </a:extLst>
          </p:cNvPr>
          <p:cNvSpPr>
            <a:spLocks noGrp="1"/>
          </p:cNvSpPr>
          <p:nvPr>
            <p:ph idx="1"/>
          </p:nvPr>
        </p:nvSpPr>
        <p:spPr/>
        <p:txBody>
          <a:bodyPr/>
          <a:lstStyle/>
          <a:p>
            <a:pPr marL="317500" marR="213995" indent="-305435">
              <a:lnSpc>
                <a:spcPct val="90000"/>
              </a:lnSpc>
              <a:spcBef>
                <a:spcPts val="430"/>
              </a:spcBef>
              <a:buClr>
                <a:srgbClr val="009999"/>
              </a:buClr>
              <a:buFont typeface="Wingdings"/>
              <a:buChar char=""/>
              <a:tabLst>
                <a:tab pos="318135" algn="l"/>
              </a:tabLst>
            </a:pPr>
            <a:r>
              <a:rPr lang="en-US" sz="2800" spc="-10" dirty="0">
                <a:solidFill>
                  <a:schemeClr val="tx1"/>
                </a:solidFill>
                <a:latin typeface="Calibri"/>
                <a:cs typeface="Calibri"/>
              </a:rPr>
              <a:t>The</a:t>
            </a:r>
            <a:r>
              <a:rPr lang="en-US" sz="2800" spc="5" dirty="0">
                <a:solidFill>
                  <a:schemeClr val="tx1"/>
                </a:solidFill>
                <a:latin typeface="Calibri"/>
                <a:cs typeface="Calibri"/>
              </a:rPr>
              <a:t> </a:t>
            </a:r>
            <a:r>
              <a:rPr lang="en-US" sz="2800" spc="-15" dirty="0">
                <a:solidFill>
                  <a:schemeClr val="tx1"/>
                </a:solidFill>
                <a:latin typeface="Calibri"/>
                <a:cs typeface="Calibri"/>
              </a:rPr>
              <a:t>controller</a:t>
            </a:r>
            <a:r>
              <a:rPr lang="en-US" sz="2800" spc="30" dirty="0">
                <a:solidFill>
                  <a:schemeClr val="tx1"/>
                </a:solidFill>
                <a:latin typeface="Calibri"/>
                <a:cs typeface="Calibri"/>
              </a:rPr>
              <a:t> </a:t>
            </a:r>
            <a:r>
              <a:rPr lang="en-US" sz="2800" spc="-5" dirty="0">
                <a:solidFill>
                  <a:schemeClr val="tx1"/>
                </a:solidFill>
                <a:latin typeface="Calibri"/>
                <a:cs typeface="Calibri"/>
              </a:rPr>
              <a:t>(an</a:t>
            </a:r>
            <a:r>
              <a:rPr lang="en-US" sz="2800" spc="5" dirty="0">
                <a:solidFill>
                  <a:schemeClr val="tx1"/>
                </a:solidFill>
                <a:latin typeface="Calibri"/>
                <a:cs typeface="Calibri"/>
              </a:rPr>
              <a:t> </a:t>
            </a:r>
            <a:r>
              <a:rPr lang="en-US" sz="2800" spc="-10" dirty="0">
                <a:solidFill>
                  <a:schemeClr val="tx1"/>
                </a:solidFill>
                <a:latin typeface="Calibri"/>
                <a:cs typeface="Calibri"/>
              </a:rPr>
              <a:t>analogue/digital</a:t>
            </a:r>
            <a:r>
              <a:rPr lang="en-US" sz="2800" spc="20" dirty="0">
                <a:solidFill>
                  <a:schemeClr val="tx1"/>
                </a:solidFill>
                <a:latin typeface="Calibri"/>
                <a:cs typeface="Calibri"/>
              </a:rPr>
              <a:t> </a:t>
            </a:r>
            <a:r>
              <a:rPr lang="en-US" sz="2800" spc="-10" dirty="0">
                <a:solidFill>
                  <a:schemeClr val="tx1"/>
                </a:solidFill>
                <a:latin typeface="Calibri"/>
                <a:cs typeface="Calibri"/>
              </a:rPr>
              <a:t>circuit,</a:t>
            </a:r>
            <a:r>
              <a:rPr lang="en-US" sz="2800" spc="25" dirty="0">
                <a:solidFill>
                  <a:schemeClr val="tx1"/>
                </a:solidFill>
                <a:latin typeface="Calibri"/>
                <a:cs typeface="Calibri"/>
              </a:rPr>
              <a:t> </a:t>
            </a:r>
            <a:r>
              <a:rPr lang="en-US" sz="2800" spc="-5" dirty="0">
                <a:solidFill>
                  <a:schemeClr val="tx1"/>
                </a:solidFill>
                <a:latin typeface="Calibri"/>
                <a:cs typeface="Calibri"/>
              </a:rPr>
              <a:t>and</a:t>
            </a:r>
            <a:r>
              <a:rPr lang="en-US" sz="2800" spc="20" dirty="0">
                <a:solidFill>
                  <a:schemeClr val="tx1"/>
                </a:solidFill>
                <a:latin typeface="Calibri"/>
                <a:cs typeface="Calibri"/>
              </a:rPr>
              <a:t> </a:t>
            </a:r>
            <a:r>
              <a:rPr lang="en-US" sz="2800" spc="-15" dirty="0">
                <a:solidFill>
                  <a:schemeClr val="tx1"/>
                </a:solidFill>
                <a:latin typeface="Calibri"/>
                <a:cs typeface="Calibri"/>
              </a:rPr>
              <a:t>software),</a:t>
            </a:r>
            <a:r>
              <a:rPr lang="en-US" sz="2800" spc="10" dirty="0">
                <a:solidFill>
                  <a:schemeClr val="tx1"/>
                </a:solidFill>
                <a:latin typeface="Calibri"/>
                <a:cs typeface="Calibri"/>
              </a:rPr>
              <a:t> </a:t>
            </a:r>
            <a:r>
              <a:rPr lang="en-US" sz="2800" spc="-5" dirty="0">
                <a:solidFill>
                  <a:schemeClr val="tx1"/>
                </a:solidFill>
                <a:latin typeface="Calibri"/>
                <a:cs typeface="Calibri"/>
              </a:rPr>
              <a:t>is</a:t>
            </a:r>
            <a:r>
              <a:rPr lang="en-US" sz="2800" spc="20" dirty="0">
                <a:solidFill>
                  <a:schemeClr val="tx1"/>
                </a:solidFill>
                <a:latin typeface="Calibri"/>
                <a:cs typeface="Calibri"/>
              </a:rPr>
              <a:t> </a:t>
            </a:r>
            <a:r>
              <a:rPr lang="en-US" sz="2800" spc="-5" dirty="0">
                <a:solidFill>
                  <a:schemeClr val="tx1"/>
                </a:solidFill>
                <a:latin typeface="Calibri"/>
                <a:cs typeface="Calibri"/>
              </a:rPr>
              <a:t>trying </a:t>
            </a:r>
            <a:r>
              <a:rPr lang="en-US" sz="2800" spc="-615" dirty="0">
                <a:solidFill>
                  <a:schemeClr val="tx1"/>
                </a:solidFill>
                <a:latin typeface="Calibri"/>
                <a:cs typeface="Calibri"/>
              </a:rPr>
              <a:t> </a:t>
            </a:r>
            <a:r>
              <a:rPr lang="en-US" sz="2800" spc="-20" dirty="0">
                <a:solidFill>
                  <a:schemeClr val="tx1"/>
                </a:solidFill>
                <a:latin typeface="Calibri"/>
                <a:cs typeface="Calibri"/>
              </a:rPr>
              <a:t>to</a:t>
            </a:r>
            <a:r>
              <a:rPr lang="en-US" sz="2800" dirty="0">
                <a:solidFill>
                  <a:schemeClr val="tx1"/>
                </a:solidFill>
                <a:latin typeface="Calibri"/>
                <a:cs typeface="Calibri"/>
              </a:rPr>
              <a:t> </a:t>
            </a:r>
            <a:r>
              <a:rPr lang="en-US" sz="2800" spc="-25" dirty="0">
                <a:solidFill>
                  <a:schemeClr val="tx1"/>
                </a:solidFill>
                <a:latin typeface="Calibri"/>
                <a:cs typeface="Calibri"/>
              </a:rPr>
              <a:t>keep</a:t>
            </a:r>
            <a:r>
              <a:rPr lang="en-US" sz="2800" spc="5" dirty="0">
                <a:solidFill>
                  <a:schemeClr val="tx1"/>
                </a:solidFill>
                <a:latin typeface="Calibri"/>
                <a:cs typeface="Calibri"/>
              </a:rPr>
              <a:t> </a:t>
            </a:r>
            <a:r>
              <a:rPr lang="en-US" sz="2800" spc="-5" dirty="0">
                <a:solidFill>
                  <a:schemeClr val="tx1"/>
                </a:solidFill>
                <a:latin typeface="Calibri"/>
                <a:cs typeface="Calibri"/>
              </a:rPr>
              <a:t>the</a:t>
            </a:r>
            <a:r>
              <a:rPr lang="en-US" sz="2800" spc="10" dirty="0">
                <a:solidFill>
                  <a:schemeClr val="tx1"/>
                </a:solidFill>
                <a:latin typeface="Calibri"/>
                <a:cs typeface="Calibri"/>
              </a:rPr>
              <a:t> </a:t>
            </a:r>
            <a:r>
              <a:rPr lang="en-US" sz="2800" spc="-20" dirty="0">
                <a:solidFill>
                  <a:schemeClr val="tx1"/>
                </a:solidFill>
                <a:latin typeface="Calibri"/>
                <a:cs typeface="Calibri"/>
              </a:rPr>
              <a:t>controlled</a:t>
            </a:r>
            <a:r>
              <a:rPr lang="en-US" sz="2800" spc="30" dirty="0">
                <a:solidFill>
                  <a:schemeClr val="tx1"/>
                </a:solidFill>
                <a:latin typeface="Calibri"/>
                <a:cs typeface="Calibri"/>
              </a:rPr>
              <a:t> </a:t>
            </a:r>
            <a:r>
              <a:rPr lang="en-US" sz="2800" spc="-10" dirty="0">
                <a:solidFill>
                  <a:schemeClr val="tx1"/>
                </a:solidFill>
                <a:latin typeface="Calibri"/>
                <a:cs typeface="Calibri"/>
              </a:rPr>
              <a:t>variable</a:t>
            </a:r>
            <a:r>
              <a:rPr lang="en-US" sz="2800" spc="5" dirty="0">
                <a:solidFill>
                  <a:schemeClr val="tx1"/>
                </a:solidFill>
                <a:latin typeface="Calibri"/>
                <a:cs typeface="Calibri"/>
              </a:rPr>
              <a:t> </a:t>
            </a:r>
            <a:r>
              <a:rPr lang="en-US" sz="2800" spc="-10" dirty="0">
                <a:solidFill>
                  <a:schemeClr val="tx1"/>
                </a:solidFill>
                <a:latin typeface="Calibri"/>
                <a:cs typeface="Calibri"/>
              </a:rPr>
              <a:t>such</a:t>
            </a:r>
            <a:r>
              <a:rPr lang="en-US" sz="2800" spc="25" dirty="0">
                <a:solidFill>
                  <a:schemeClr val="tx1"/>
                </a:solidFill>
                <a:latin typeface="Calibri"/>
                <a:cs typeface="Calibri"/>
              </a:rPr>
              <a:t> </a:t>
            </a:r>
            <a:r>
              <a:rPr lang="en-US" sz="2800" spc="-5" dirty="0">
                <a:solidFill>
                  <a:schemeClr val="tx1"/>
                </a:solidFill>
                <a:latin typeface="Calibri"/>
                <a:cs typeface="Calibri"/>
              </a:rPr>
              <a:t>as</a:t>
            </a:r>
            <a:r>
              <a:rPr lang="en-US" sz="2800" spc="20" dirty="0">
                <a:solidFill>
                  <a:schemeClr val="tx1"/>
                </a:solidFill>
                <a:latin typeface="Calibri"/>
                <a:cs typeface="Calibri"/>
              </a:rPr>
              <a:t> </a:t>
            </a:r>
            <a:r>
              <a:rPr lang="en-US" sz="2800" spc="-20" dirty="0">
                <a:solidFill>
                  <a:schemeClr val="tx1"/>
                </a:solidFill>
                <a:latin typeface="Calibri"/>
                <a:cs typeface="Calibri"/>
              </a:rPr>
              <a:t>temperature,</a:t>
            </a:r>
            <a:r>
              <a:rPr lang="en-US" sz="2800" spc="20" dirty="0">
                <a:solidFill>
                  <a:schemeClr val="tx1"/>
                </a:solidFill>
                <a:latin typeface="Calibri"/>
                <a:cs typeface="Calibri"/>
              </a:rPr>
              <a:t> </a:t>
            </a:r>
            <a:r>
              <a:rPr lang="en-US" sz="2800" spc="-10" dirty="0">
                <a:solidFill>
                  <a:schemeClr val="tx1"/>
                </a:solidFill>
                <a:latin typeface="Calibri"/>
                <a:cs typeface="Calibri"/>
              </a:rPr>
              <a:t>liquid</a:t>
            </a:r>
            <a:r>
              <a:rPr lang="en-US" sz="2800" spc="35" dirty="0">
                <a:solidFill>
                  <a:schemeClr val="tx1"/>
                </a:solidFill>
                <a:latin typeface="Calibri"/>
                <a:cs typeface="Calibri"/>
              </a:rPr>
              <a:t> </a:t>
            </a:r>
            <a:r>
              <a:rPr lang="en-US" sz="2800" spc="-10" dirty="0">
                <a:solidFill>
                  <a:schemeClr val="tx1"/>
                </a:solidFill>
                <a:latin typeface="Calibri"/>
                <a:cs typeface="Calibri"/>
              </a:rPr>
              <a:t>level, </a:t>
            </a:r>
            <a:r>
              <a:rPr lang="en-US" sz="2800" spc="-5" dirty="0">
                <a:solidFill>
                  <a:schemeClr val="tx1"/>
                </a:solidFill>
                <a:latin typeface="Calibri"/>
                <a:cs typeface="Calibri"/>
              </a:rPr>
              <a:t> </a:t>
            </a:r>
            <a:r>
              <a:rPr lang="en-US" sz="2800" spc="-10" dirty="0">
                <a:solidFill>
                  <a:schemeClr val="tx1"/>
                </a:solidFill>
                <a:latin typeface="Calibri"/>
                <a:cs typeface="Calibri"/>
              </a:rPr>
              <a:t>motor</a:t>
            </a:r>
            <a:r>
              <a:rPr lang="en-US" sz="2800" spc="-5" dirty="0">
                <a:solidFill>
                  <a:schemeClr val="tx1"/>
                </a:solidFill>
                <a:latin typeface="Calibri"/>
                <a:cs typeface="Calibri"/>
              </a:rPr>
              <a:t> </a:t>
            </a:r>
            <a:r>
              <a:rPr lang="en-US" sz="2800" spc="-30" dirty="0">
                <a:solidFill>
                  <a:schemeClr val="tx1"/>
                </a:solidFill>
                <a:latin typeface="Calibri"/>
                <a:cs typeface="Calibri"/>
              </a:rPr>
              <a:t>velocity,</a:t>
            </a:r>
            <a:r>
              <a:rPr lang="en-US" sz="2800" spc="15" dirty="0">
                <a:solidFill>
                  <a:schemeClr val="tx1"/>
                </a:solidFill>
                <a:latin typeface="Calibri"/>
                <a:cs typeface="Calibri"/>
              </a:rPr>
              <a:t> </a:t>
            </a:r>
            <a:r>
              <a:rPr lang="en-US" sz="2800" spc="-20" dirty="0">
                <a:solidFill>
                  <a:schemeClr val="tx1"/>
                </a:solidFill>
                <a:latin typeface="Calibri"/>
                <a:cs typeface="Calibri"/>
              </a:rPr>
              <a:t>robot</a:t>
            </a:r>
            <a:r>
              <a:rPr lang="en-US" sz="2800" spc="20" dirty="0">
                <a:solidFill>
                  <a:schemeClr val="tx1"/>
                </a:solidFill>
                <a:latin typeface="Calibri"/>
                <a:cs typeface="Calibri"/>
              </a:rPr>
              <a:t> </a:t>
            </a:r>
            <a:r>
              <a:rPr lang="en-US" sz="2800" spc="-15" dirty="0">
                <a:solidFill>
                  <a:schemeClr val="tx1"/>
                </a:solidFill>
                <a:latin typeface="Calibri"/>
                <a:cs typeface="Calibri"/>
              </a:rPr>
              <a:t>joint</a:t>
            </a:r>
            <a:r>
              <a:rPr lang="en-US" sz="2800" spc="15" dirty="0">
                <a:solidFill>
                  <a:schemeClr val="tx1"/>
                </a:solidFill>
                <a:latin typeface="Calibri"/>
                <a:cs typeface="Calibri"/>
              </a:rPr>
              <a:t> </a:t>
            </a:r>
            <a:r>
              <a:rPr lang="en-US" sz="2800" spc="-5" dirty="0">
                <a:solidFill>
                  <a:schemeClr val="tx1"/>
                </a:solidFill>
                <a:latin typeface="Calibri"/>
                <a:cs typeface="Calibri"/>
              </a:rPr>
              <a:t>angle,</a:t>
            </a:r>
            <a:r>
              <a:rPr lang="en-US" sz="2800" dirty="0">
                <a:solidFill>
                  <a:schemeClr val="tx1"/>
                </a:solidFill>
                <a:latin typeface="Calibri"/>
                <a:cs typeface="Calibri"/>
              </a:rPr>
              <a:t> </a:t>
            </a:r>
            <a:r>
              <a:rPr lang="en-US" sz="2800" spc="-15" dirty="0">
                <a:solidFill>
                  <a:schemeClr val="tx1"/>
                </a:solidFill>
                <a:latin typeface="Calibri"/>
                <a:cs typeface="Calibri"/>
              </a:rPr>
              <a:t>at</a:t>
            </a:r>
            <a:r>
              <a:rPr lang="en-US" sz="2800" spc="-5" dirty="0">
                <a:solidFill>
                  <a:schemeClr val="tx1"/>
                </a:solidFill>
                <a:latin typeface="Calibri"/>
                <a:cs typeface="Calibri"/>
              </a:rPr>
              <a:t> a</a:t>
            </a:r>
            <a:r>
              <a:rPr lang="en-US" sz="2800" dirty="0">
                <a:solidFill>
                  <a:schemeClr val="tx1"/>
                </a:solidFill>
                <a:latin typeface="Calibri"/>
                <a:cs typeface="Calibri"/>
              </a:rPr>
              <a:t> </a:t>
            </a:r>
            <a:r>
              <a:rPr lang="en-US" sz="2800" spc="-10" dirty="0">
                <a:solidFill>
                  <a:schemeClr val="tx1"/>
                </a:solidFill>
                <a:latin typeface="Calibri"/>
                <a:cs typeface="Calibri"/>
              </a:rPr>
              <a:t>certain</a:t>
            </a:r>
            <a:r>
              <a:rPr lang="en-US" sz="2800" spc="5" dirty="0">
                <a:solidFill>
                  <a:schemeClr val="tx1"/>
                </a:solidFill>
                <a:latin typeface="Calibri"/>
                <a:cs typeface="Calibri"/>
              </a:rPr>
              <a:t> </a:t>
            </a:r>
            <a:r>
              <a:rPr lang="en-US" sz="2800" spc="-10" dirty="0">
                <a:solidFill>
                  <a:schemeClr val="tx1"/>
                </a:solidFill>
                <a:latin typeface="Calibri"/>
                <a:cs typeface="Calibri"/>
              </a:rPr>
              <a:t>value</a:t>
            </a:r>
            <a:r>
              <a:rPr lang="en-US" sz="2800" dirty="0">
                <a:solidFill>
                  <a:schemeClr val="tx1"/>
                </a:solidFill>
                <a:latin typeface="Calibri"/>
                <a:cs typeface="Calibri"/>
              </a:rPr>
              <a:t> </a:t>
            </a:r>
            <a:r>
              <a:rPr lang="en-US" sz="2800" spc="-10" dirty="0">
                <a:solidFill>
                  <a:schemeClr val="tx1"/>
                </a:solidFill>
                <a:latin typeface="Calibri"/>
                <a:cs typeface="Calibri"/>
              </a:rPr>
              <a:t>called</a:t>
            </a:r>
            <a:r>
              <a:rPr lang="en-US" sz="2800" spc="5" dirty="0">
                <a:solidFill>
                  <a:schemeClr val="tx1"/>
                </a:solidFill>
                <a:latin typeface="Calibri"/>
                <a:cs typeface="Calibri"/>
              </a:rPr>
              <a:t> </a:t>
            </a:r>
            <a:r>
              <a:rPr lang="en-US" sz="2800" spc="-5" dirty="0">
                <a:solidFill>
                  <a:schemeClr val="tx1"/>
                </a:solidFill>
                <a:latin typeface="Calibri"/>
                <a:cs typeface="Calibri"/>
              </a:rPr>
              <a:t>the</a:t>
            </a:r>
            <a:r>
              <a:rPr lang="en-US" sz="2800" spc="35" dirty="0">
                <a:solidFill>
                  <a:schemeClr val="tx1"/>
                </a:solidFill>
                <a:latin typeface="Calibri"/>
                <a:cs typeface="Calibri"/>
              </a:rPr>
              <a:t> </a:t>
            </a:r>
            <a:r>
              <a:rPr lang="en-US" sz="2800" spc="-10" dirty="0">
                <a:solidFill>
                  <a:schemeClr val="tx1"/>
                </a:solidFill>
                <a:latin typeface="Calibri"/>
                <a:cs typeface="Calibri"/>
              </a:rPr>
              <a:t>set </a:t>
            </a:r>
            <a:r>
              <a:rPr lang="en-US" sz="2800" spc="-5" dirty="0">
                <a:solidFill>
                  <a:schemeClr val="tx1"/>
                </a:solidFill>
                <a:latin typeface="Calibri"/>
                <a:cs typeface="Calibri"/>
              </a:rPr>
              <a:t> </a:t>
            </a:r>
            <a:r>
              <a:rPr lang="en-US" sz="2800" spc="-15" dirty="0">
                <a:solidFill>
                  <a:schemeClr val="tx1"/>
                </a:solidFill>
                <a:latin typeface="Calibri"/>
                <a:cs typeface="Calibri"/>
              </a:rPr>
              <a:t>point</a:t>
            </a:r>
            <a:r>
              <a:rPr lang="en-US" sz="2800" spc="15" dirty="0">
                <a:solidFill>
                  <a:schemeClr val="tx1"/>
                </a:solidFill>
                <a:latin typeface="Calibri"/>
                <a:cs typeface="Calibri"/>
              </a:rPr>
              <a:t> </a:t>
            </a:r>
            <a:r>
              <a:rPr lang="en-US" sz="2800" spc="-10" dirty="0">
                <a:solidFill>
                  <a:schemeClr val="tx1"/>
                </a:solidFill>
                <a:latin typeface="Calibri"/>
                <a:cs typeface="Calibri"/>
              </a:rPr>
              <a:t>(SP).</a:t>
            </a:r>
            <a:endParaRPr lang="en-US" sz="2800" dirty="0">
              <a:solidFill>
                <a:schemeClr val="tx1"/>
              </a:solidFill>
              <a:latin typeface="Calibri"/>
              <a:cs typeface="Calibri"/>
            </a:endParaRPr>
          </a:p>
          <a:p>
            <a:pPr marL="317500" marR="5080" indent="-305435">
              <a:lnSpc>
                <a:spcPts val="3020"/>
              </a:lnSpc>
              <a:spcBef>
                <a:spcPts val="1645"/>
              </a:spcBef>
              <a:buClr>
                <a:srgbClr val="009999"/>
              </a:buClr>
              <a:buFont typeface="Wingdings"/>
              <a:buChar char=""/>
              <a:tabLst>
                <a:tab pos="318135" algn="l"/>
              </a:tabLst>
            </a:pPr>
            <a:r>
              <a:rPr lang="en-US" sz="2800" spc="-20" dirty="0">
                <a:solidFill>
                  <a:schemeClr val="tx1"/>
                </a:solidFill>
                <a:latin typeface="Calibri"/>
                <a:cs typeface="Calibri"/>
              </a:rPr>
              <a:t>Controllers</a:t>
            </a:r>
            <a:r>
              <a:rPr lang="en-US" sz="2800" spc="20" dirty="0">
                <a:solidFill>
                  <a:schemeClr val="tx1"/>
                </a:solidFill>
                <a:latin typeface="Calibri"/>
                <a:cs typeface="Calibri"/>
              </a:rPr>
              <a:t> </a:t>
            </a:r>
            <a:r>
              <a:rPr lang="en-US" sz="2800" spc="-20" dirty="0">
                <a:solidFill>
                  <a:schemeClr val="tx1"/>
                </a:solidFill>
                <a:latin typeface="Calibri"/>
                <a:cs typeface="Calibri"/>
              </a:rPr>
              <a:t>improve</a:t>
            </a:r>
            <a:r>
              <a:rPr lang="en-US" sz="2800" spc="25" dirty="0">
                <a:solidFill>
                  <a:schemeClr val="tx1"/>
                </a:solidFill>
                <a:latin typeface="Calibri"/>
                <a:cs typeface="Calibri"/>
              </a:rPr>
              <a:t> </a:t>
            </a:r>
            <a:r>
              <a:rPr lang="en-US" sz="2800" spc="-15" dirty="0">
                <a:solidFill>
                  <a:schemeClr val="tx1"/>
                </a:solidFill>
                <a:latin typeface="Calibri"/>
                <a:cs typeface="Calibri"/>
              </a:rPr>
              <a:t>steady</a:t>
            </a:r>
            <a:r>
              <a:rPr lang="en-US" sz="2800" spc="5" dirty="0">
                <a:solidFill>
                  <a:schemeClr val="tx1"/>
                </a:solidFill>
                <a:latin typeface="Calibri"/>
                <a:cs typeface="Calibri"/>
              </a:rPr>
              <a:t> </a:t>
            </a:r>
            <a:r>
              <a:rPr lang="en-US" sz="2800" spc="-30" dirty="0">
                <a:solidFill>
                  <a:schemeClr val="tx1"/>
                </a:solidFill>
                <a:latin typeface="Calibri"/>
                <a:cs typeface="Calibri"/>
              </a:rPr>
              <a:t>state</a:t>
            </a:r>
            <a:r>
              <a:rPr lang="en-US" sz="2800" dirty="0">
                <a:solidFill>
                  <a:schemeClr val="tx1"/>
                </a:solidFill>
                <a:latin typeface="Calibri"/>
                <a:cs typeface="Calibri"/>
              </a:rPr>
              <a:t> </a:t>
            </a:r>
            <a:r>
              <a:rPr lang="en-US" sz="2800" spc="-10" dirty="0">
                <a:solidFill>
                  <a:schemeClr val="tx1"/>
                </a:solidFill>
                <a:latin typeface="Calibri"/>
                <a:cs typeface="Calibri"/>
              </a:rPr>
              <a:t>accuracy</a:t>
            </a:r>
            <a:r>
              <a:rPr lang="en-US" sz="2800" dirty="0">
                <a:solidFill>
                  <a:schemeClr val="tx1"/>
                </a:solidFill>
                <a:latin typeface="Calibri"/>
                <a:cs typeface="Calibri"/>
              </a:rPr>
              <a:t> </a:t>
            </a:r>
            <a:r>
              <a:rPr lang="en-US" sz="2800" spc="-15" dirty="0">
                <a:solidFill>
                  <a:schemeClr val="tx1"/>
                </a:solidFill>
                <a:latin typeface="Calibri"/>
                <a:cs typeface="Calibri"/>
              </a:rPr>
              <a:t>by</a:t>
            </a:r>
            <a:r>
              <a:rPr lang="en-US" sz="2800" spc="10" dirty="0">
                <a:solidFill>
                  <a:schemeClr val="tx1"/>
                </a:solidFill>
                <a:latin typeface="Calibri"/>
                <a:cs typeface="Calibri"/>
              </a:rPr>
              <a:t> </a:t>
            </a:r>
            <a:r>
              <a:rPr lang="en-US" sz="2800" spc="-10" dirty="0">
                <a:solidFill>
                  <a:schemeClr val="tx1"/>
                </a:solidFill>
                <a:latin typeface="Calibri"/>
                <a:cs typeface="Calibri"/>
              </a:rPr>
              <a:t>decreasing</a:t>
            </a:r>
            <a:r>
              <a:rPr lang="en-US" sz="2800" spc="5" dirty="0">
                <a:solidFill>
                  <a:schemeClr val="tx1"/>
                </a:solidFill>
                <a:latin typeface="Calibri"/>
                <a:cs typeface="Calibri"/>
              </a:rPr>
              <a:t> </a:t>
            </a:r>
            <a:r>
              <a:rPr lang="en-US" sz="2800" spc="-5" dirty="0">
                <a:solidFill>
                  <a:schemeClr val="tx1"/>
                </a:solidFill>
                <a:latin typeface="Calibri"/>
                <a:cs typeface="Calibri"/>
              </a:rPr>
              <a:t>the</a:t>
            </a:r>
            <a:r>
              <a:rPr lang="en-US" sz="2800" spc="5" dirty="0">
                <a:solidFill>
                  <a:schemeClr val="tx1"/>
                </a:solidFill>
                <a:latin typeface="Calibri"/>
                <a:cs typeface="Calibri"/>
              </a:rPr>
              <a:t> </a:t>
            </a:r>
            <a:r>
              <a:rPr lang="en-US" sz="2800" spc="-15" dirty="0">
                <a:solidFill>
                  <a:schemeClr val="tx1"/>
                </a:solidFill>
                <a:latin typeface="Calibri"/>
                <a:cs typeface="Calibri"/>
              </a:rPr>
              <a:t>steady </a:t>
            </a:r>
            <a:r>
              <a:rPr lang="en-US" sz="2800" spc="-620" dirty="0">
                <a:solidFill>
                  <a:schemeClr val="tx1"/>
                </a:solidFill>
                <a:latin typeface="Calibri"/>
                <a:cs typeface="Calibri"/>
              </a:rPr>
              <a:t> </a:t>
            </a:r>
            <a:r>
              <a:rPr lang="en-US" sz="2800" spc="-30" dirty="0">
                <a:solidFill>
                  <a:schemeClr val="tx1"/>
                </a:solidFill>
                <a:latin typeface="Calibri"/>
                <a:cs typeface="Calibri"/>
              </a:rPr>
              <a:t>state</a:t>
            </a:r>
            <a:r>
              <a:rPr lang="en-US" sz="2800" spc="-5" dirty="0">
                <a:solidFill>
                  <a:schemeClr val="tx1"/>
                </a:solidFill>
                <a:latin typeface="Calibri"/>
                <a:cs typeface="Calibri"/>
              </a:rPr>
              <a:t> </a:t>
            </a:r>
            <a:r>
              <a:rPr lang="en-US" sz="2800" spc="-20" dirty="0">
                <a:solidFill>
                  <a:schemeClr val="tx1"/>
                </a:solidFill>
                <a:latin typeface="Calibri"/>
                <a:cs typeface="Calibri"/>
              </a:rPr>
              <a:t>errors.</a:t>
            </a:r>
            <a:endParaRPr lang="en-US" sz="2800" dirty="0">
              <a:solidFill>
                <a:schemeClr val="tx1"/>
              </a:solidFill>
              <a:latin typeface="Calibri"/>
              <a:cs typeface="Calibri"/>
            </a:endParaRPr>
          </a:p>
          <a:p>
            <a:pPr marL="317500" marR="337185" indent="-305435">
              <a:lnSpc>
                <a:spcPts val="3020"/>
              </a:lnSpc>
              <a:spcBef>
                <a:spcPts val="1605"/>
              </a:spcBef>
              <a:buClr>
                <a:srgbClr val="009999"/>
              </a:buClr>
              <a:buFont typeface="Wingdings"/>
              <a:buChar char=""/>
              <a:tabLst>
                <a:tab pos="318135" algn="l"/>
              </a:tabLst>
            </a:pPr>
            <a:r>
              <a:rPr lang="en-US" sz="2800" spc="-15" dirty="0">
                <a:solidFill>
                  <a:schemeClr val="tx1"/>
                </a:solidFill>
                <a:latin typeface="Calibri"/>
                <a:cs typeface="Calibri"/>
              </a:rPr>
              <a:t>Maximum</a:t>
            </a:r>
            <a:r>
              <a:rPr lang="en-US" sz="2800" spc="25" dirty="0">
                <a:solidFill>
                  <a:schemeClr val="tx1"/>
                </a:solidFill>
                <a:latin typeface="Calibri"/>
                <a:cs typeface="Calibri"/>
              </a:rPr>
              <a:t> </a:t>
            </a:r>
            <a:r>
              <a:rPr lang="en-US" sz="2800" spc="-15" dirty="0">
                <a:solidFill>
                  <a:schemeClr val="tx1"/>
                </a:solidFill>
                <a:latin typeface="Calibri"/>
                <a:cs typeface="Calibri"/>
              </a:rPr>
              <a:t>overshoot</a:t>
            </a:r>
            <a:r>
              <a:rPr lang="en-US" sz="2800" spc="25" dirty="0">
                <a:solidFill>
                  <a:schemeClr val="tx1"/>
                </a:solidFill>
                <a:latin typeface="Calibri"/>
                <a:cs typeface="Calibri"/>
              </a:rPr>
              <a:t> </a:t>
            </a:r>
            <a:r>
              <a:rPr lang="en-US" sz="2800" spc="-5" dirty="0">
                <a:solidFill>
                  <a:schemeClr val="tx1"/>
                </a:solidFill>
                <a:latin typeface="Calibri"/>
                <a:cs typeface="Calibri"/>
              </a:rPr>
              <a:t>of</a:t>
            </a:r>
            <a:r>
              <a:rPr lang="en-US" sz="2800" dirty="0">
                <a:solidFill>
                  <a:schemeClr val="tx1"/>
                </a:solidFill>
                <a:latin typeface="Calibri"/>
                <a:cs typeface="Calibri"/>
              </a:rPr>
              <a:t> </a:t>
            </a:r>
            <a:r>
              <a:rPr lang="en-US" sz="2800" spc="-5" dirty="0">
                <a:solidFill>
                  <a:schemeClr val="tx1"/>
                </a:solidFill>
                <a:latin typeface="Calibri"/>
                <a:cs typeface="Calibri"/>
              </a:rPr>
              <a:t>the</a:t>
            </a:r>
            <a:r>
              <a:rPr lang="en-US" sz="2800" dirty="0">
                <a:solidFill>
                  <a:schemeClr val="tx1"/>
                </a:solidFill>
                <a:latin typeface="Calibri"/>
                <a:cs typeface="Calibri"/>
              </a:rPr>
              <a:t> </a:t>
            </a:r>
            <a:r>
              <a:rPr lang="en-US" sz="2800" spc="-30" dirty="0">
                <a:solidFill>
                  <a:schemeClr val="tx1"/>
                </a:solidFill>
                <a:latin typeface="Calibri"/>
                <a:cs typeface="Calibri"/>
              </a:rPr>
              <a:t>system</a:t>
            </a:r>
            <a:r>
              <a:rPr lang="en-US" sz="2800" spc="25" dirty="0">
                <a:solidFill>
                  <a:schemeClr val="tx1"/>
                </a:solidFill>
                <a:latin typeface="Calibri"/>
                <a:cs typeface="Calibri"/>
              </a:rPr>
              <a:t> </a:t>
            </a:r>
            <a:r>
              <a:rPr lang="en-US" sz="2800" spc="-10" dirty="0">
                <a:solidFill>
                  <a:schemeClr val="tx1"/>
                </a:solidFill>
                <a:latin typeface="Calibri"/>
                <a:cs typeface="Calibri"/>
              </a:rPr>
              <a:t>can</a:t>
            </a:r>
            <a:r>
              <a:rPr lang="en-US" sz="2800" dirty="0">
                <a:solidFill>
                  <a:schemeClr val="tx1"/>
                </a:solidFill>
                <a:latin typeface="Calibri"/>
                <a:cs typeface="Calibri"/>
              </a:rPr>
              <a:t> </a:t>
            </a:r>
            <a:r>
              <a:rPr lang="en-US" sz="2800" spc="-5" dirty="0">
                <a:solidFill>
                  <a:schemeClr val="tx1"/>
                </a:solidFill>
                <a:latin typeface="Calibri"/>
                <a:cs typeface="Calibri"/>
              </a:rPr>
              <a:t>be</a:t>
            </a:r>
            <a:r>
              <a:rPr lang="en-US" sz="2800" spc="15" dirty="0">
                <a:solidFill>
                  <a:schemeClr val="tx1"/>
                </a:solidFill>
                <a:latin typeface="Calibri"/>
                <a:cs typeface="Calibri"/>
              </a:rPr>
              <a:t> </a:t>
            </a:r>
            <a:r>
              <a:rPr lang="en-US" sz="2800" spc="-20" dirty="0">
                <a:solidFill>
                  <a:schemeClr val="tx1"/>
                </a:solidFill>
                <a:latin typeface="Calibri"/>
                <a:cs typeface="Calibri"/>
              </a:rPr>
              <a:t>controlled</a:t>
            </a:r>
            <a:r>
              <a:rPr lang="en-US" sz="2800" spc="25" dirty="0">
                <a:solidFill>
                  <a:schemeClr val="tx1"/>
                </a:solidFill>
                <a:latin typeface="Calibri"/>
                <a:cs typeface="Calibri"/>
              </a:rPr>
              <a:t> </a:t>
            </a:r>
            <a:r>
              <a:rPr lang="en-US" sz="2800" spc="-10" dirty="0">
                <a:solidFill>
                  <a:schemeClr val="tx1"/>
                </a:solidFill>
                <a:latin typeface="Calibri"/>
                <a:cs typeface="Calibri"/>
              </a:rPr>
              <a:t>using</a:t>
            </a:r>
            <a:r>
              <a:rPr lang="en-US" sz="2800" spc="25" dirty="0">
                <a:solidFill>
                  <a:schemeClr val="tx1"/>
                </a:solidFill>
                <a:latin typeface="Calibri"/>
                <a:cs typeface="Calibri"/>
              </a:rPr>
              <a:t> </a:t>
            </a:r>
            <a:r>
              <a:rPr lang="en-US" sz="2800" spc="-5" dirty="0">
                <a:solidFill>
                  <a:schemeClr val="tx1"/>
                </a:solidFill>
                <a:latin typeface="Calibri"/>
                <a:cs typeface="Calibri"/>
              </a:rPr>
              <a:t>these </a:t>
            </a:r>
            <a:r>
              <a:rPr lang="en-US" sz="2800" spc="-620" dirty="0">
                <a:solidFill>
                  <a:schemeClr val="tx1"/>
                </a:solidFill>
                <a:latin typeface="Calibri"/>
                <a:cs typeface="Calibri"/>
              </a:rPr>
              <a:t> </a:t>
            </a:r>
            <a:r>
              <a:rPr lang="en-US" sz="2800" spc="-20" dirty="0">
                <a:solidFill>
                  <a:schemeClr val="tx1"/>
                </a:solidFill>
                <a:latin typeface="Calibri"/>
                <a:cs typeface="Calibri"/>
              </a:rPr>
              <a:t>controllers</a:t>
            </a:r>
            <a:endParaRPr lang="en-US" sz="2800" dirty="0">
              <a:solidFill>
                <a:schemeClr val="tx1"/>
              </a:solidFill>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6EFF102C-2767-461F-98E4-8841716748E1}"/>
              </a:ext>
            </a:extLst>
          </p:cNvPr>
          <p:cNvSpPr>
            <a:spLocks noGrp="1"/>
          </p:cNvSpPr>
          <p:nvPr>
            <p:ph type="sldNum" sz="quarter" idx="12"/>
          </p:nvPr>
        </p:nvSpPr>
        <p:spPr/>
        <p:txBody>
          <a:bodyPr/>
          <a:lstStyle/>
          <a:p>
            <a:fld id="{CA9F79F9-620A-454C-B44A-099229A02D1C}" type="slidenum">
              <a:rPr lang="en-IN" smtClean="0"/>
              <a:pPr/>
              <a:t>140</a:t>
            </a:fld>
            <a:endParaRPr lang="en-IN"/>
          </a:p>
        </p:txBody>
      </p:sp>
      <p:pic>
        <p:nvPicPr>
          <p:cNvPr id="5" name="Picture 4">
            <a:extLst>
              <a:ext uri="{FF2B5EF4-FFF2-40B4-BE49-F238E27FC236}">
                <a16:creationId xmlns:a16="http://schemas.microsoft.com/office/drawing/2014/main" xmlns="" id="{0110E553-D7FC-4073-80C7-C516464AA9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250858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9CF3A-9745-4212-9177-CA85F9CC481A}"/>
              </a:ext>
            </a:extLst>
          </p:cNvPr>
          <p:cNvSpPr>
            <a:spLocks noGrp="1"/>
          </p:cNvSpPr>
          <p:nvPr>
            <p:ph type="title"/>
          </p:nvPr>
        </p:nvSpPr>
        <p:spPr>
          <a:xfrm>
            <a:off x="1097280" y="286603"/>
            <a:ext cx="3767683" cy="1450757"/>
          </a:xfrm>
        </p:spPr>
        <p:txBody>
          <a:bodyPr/>
          <a:lstStyle/>
          <a:p>
            <a:r>
              <a:rPr lang="en-IN" dirty="0">
                <a:solidFill>
                  <a:srgbClr val="FF0000"/>
                </a:solidFill>
              </a:rPr>
              <a:t>CONTROLLER</a:t>
            </a:r>
          </a:p>
        </p:txBody>
      </p:sp>
      <p:sp>
        <p:nvSpPr>
          <p:cNvPr id="3" name="Content Placeholder 2">
            <a:extLst>
              <a:ext uri="{FF2B5EF4-FFF2-40B4-BE49-F238E27FC236}">
                <a16:creationId xmlns:a16="http://schemas.microsoft.com/office/drawing/2014/main" xmlns="" id="{9880FDFC-EFAF-459B-8887-8437BE84C582}"/>
              </a:ext>
            </a:extLst>
          </p:cNvPr>
          <p:cNvSpPr>
            <a:spLocks noGrp="1"/>
          </p:cNvSpPr>
          <p:nvPr>
            <p:ph idx="1"/>
          </p:nvPr>
        </p:nvSpPr>
        <p:spPr/>
        <p:txBody>
          <a:bodyPr/>
          <a:lstStyle/>
          <a:p>
            <a:pPr marL="317500" marR="5080" indent="-305435">
              <a:lnSpc>
                <a:spcPts val="3020"/>
              </a:lnSpc>
              <a:spcBef>
                <a:spcPts val="480"/>
              </a:spcBef>
              <a:buClr>
                <a:srgbClr val="009999"/>
              </a:buClr>
              <a:buFont typeface="Arial MT"/>
              <a:buChar char="•"/>
              <a:tabLst>
                <a:tab pos="398145" algn="l"/>
                <a:tab pos="398780" algn="l"/>
              </a:tabLst>
            </a:pPr>
            <a:r>
              <a:rPr lang="en-US" sz="2800" spc="-5" dirty="0">
                <a:solidFill>
                  <a:schemeClr val="tx1"/>
                </a:solidFill>
                <a:latin typeface="Calibri"/>
                <a:cs typeface="Calibri"/>
              </a:rPr>
              <a:t>A</a:t>
            </a:r>
            <a:r>
              <a:rPr lang="en-US" sz="2800" spc="20" dirty="0">
                <a:solidFill>
                  <a:schemeClr val="tx1"/>
                </a:solidFill>
                <a:latin typeface="Calibri"/>
                <a:cs typeface="Calibri"/>
              </a:rPr>
              <a:t> </a:t>
            </a:r>
            <a:r>
              <a:rPr lang="en-US" sz="2800" spc="-20" dirty="0">
                <a:solidFill>
                  <a:schemeClr val="tx1"/>
                </a:solidFill>
                <a:latin typeface="Calibri"/>
                <a:cs typeface="Calibri"/>
              </a:rPr>
              <a:t>controller</a:t>
            </a:r>
            <a:r>
              <a:rPr lang="en-US" sz="2800" spc="15" dirty="0">
                <a:solidFill>
                  <a:schemeClr val="tx1"/>
                </a:solidFill>
                <a:latin typeface="Calibri"/>
                <a:cs typeface="Calibri"/>
              </a:rPr>
              <a:t> </a:t>
            </a:r>
            <a:r>
              <a:rPr lang="en-US" sz="2800" spc="-5" dirty="0">
                <a:solidFill>
                  <a:schemeClr val="tx1"/>
                </a:solidFill>
                <a:latin typeface="Calibri"/>
                <a:cs typeface="Calibri"/>
              </a:rPr>
              <a:t>is</a:t>
            </a:r>
            <a:r>
              <a:rPr lang="en-US" sz="2800" spc="5" dirty="0">
                <a:solidFill>
                  <a:schemeClr val="tx1"/>
                </a:solidFill>
                <a:latin typeface="Calibri"/>
                <a:cs typeface="Calibri"/>
              </a:rPr>
              <a:t> </a:t>
            </a:r>
            <a:r>
              <a:rPr lang="en-US" sz="2800" spc="-5" dirty="0">
                <a:solidFill>
                  <a:schemeClr val="tx1"/>
                </a:solidFill>
                <a:latin typeface="Calibri"/>
                <a:cs typeface="Calibri"/>
              </a:rPr>
              <a:t>one</a:t>
            </a:r>
            <a:r>
              <a:rPr lang="en-US" sz="2800" spc="15" dirty="0">
                <a:solidFill>
                  <a:schemeClr val="tx1"/>
                </a:solidFill>
                <a:latin typeface="Calibri"/>
                <a:cs typeface="Calibri"/>
              </a:rPr>
              <a:t> </a:t>
            </a:r>
            <a:r>
              <a:rPr lang="en-US" sz="2800" spc="-5" dirty="0">
                <a:solidFill>
                  <a:schemeClr val="tx1"/>
                </a:solidFill>
                <a:latin typeface="Calibri"/>
                <a:cs typeface="Calibri"/>
              </a:rPr>
              <a:t>which</a:t>
            </a:r>
            <a:r>
              <a:rPr lang="en-US" sz="2800" spc="10" dirty="0">
                <a:solidFill>
                  <a:schemeClr val="tx1"/>
                </a:solidFill>
                <a:latin typeface="Calibri"/>
                <a:cs typeface="Calibri"/>
              </a:rPr>
              <a:t> </a:t>
            </a:r>
            <a:r>
              <a:rPr lang="en-US" sz="2800" spc="-15" dirty="0">
                <a:solidFill>
                  <a:schemeClr val="tx1"/>
                </a:solidFill>
                <a:latin typeface="Calibri"/>
                <a:cs typeface="Calibri"/>
              </a:rPr>
              <a:t>compares</a:t>
            </a:r>
            <a:r>
              <a:rPr lang="en-US" sz="2800" spc="30" dirty="0">
                <a:solidFill>
                  <a:schemeClr val="tx1"/>
                </a:solidFill>
                <a:latin typeface="Calibri"/>
                <a:cs typeface="Calibri"/>
              </a:rPr>
              <a:t> </a:t>
            </a:r>
            <a:r>
              <a:rPr lang="en-US" sz="2800" spc="-20" dirty="0">
                <a:solidFill>
                  <a:schemeClr val="tx1"/>
                </a:solidFill>
                <a:latin typeface="Calibri"/>
                <a:cs typeface="Calibri"/>
              </a:rPr>
              <a:t>controlled</a:t>
            </a:r>
            <a:r>
              <a:rPr lang="en-US" sz="2800" spc="30" dirty="0">
                <a:solidFill>
                  <a:schemeClr val="tx1"/>
                </a:solidFill>
                <a:latin typeface="Calibri"/>
                <a:cs typeface="Calibri"/>
              </a:rPr>
              <a:t> </a:t>
            </a:r>
            <a:r>
              <a:rPr lang="en-US" sz="2800" spc="-10" dirty="0">
                <a:solidFill>
                  <a:schemeClr val="tx1"/>
                </a:solidFill>
                <a:latin typeface="Calibri"/>
                <a:cs typeface="Calibri"/>
              </a:rPr>
              <a:t>values</a:t>
            </a:r>
            <a:r>
              <a:rPr lang="en-US" sz="2800" dirty="0">
                <a:solidFill>
                  <a:schemeClr val="tx1"/>
                </a:solidFill>
                <a:latin typeface="Calibri"/>
                <a:cs typeface="Calibri"/>
              </a:rPr>
              <a:t> with</a:t>
            </a:r>
            <a:r>
              <a:rPr lang="en-US" sz="2800" spc="10" dirty="0">
                <a:solidFill>
                  <a:schemeClr val="tx1"/>
                </a:solidFill>
                <a:latin typeface="Calibri"/>
                <a:cs typeface="Calibri"/>
              </a:rPr>
              <a:t> </a:t>
            </a:r>
            <a:r>
              <a:rPr lang="en-US" sz="2800" spc="-5" dirty="0">
                <a:solidFill>
                  <a:schemeClr val="tx1"/>
                </a:solidFill>
                <a:latin typeface="Calibri"/>
                <a:cs typeface="Calibri"/>
              </a:rPr>
              <a:t>the </a:t>
            </a:r>
            <a:r>
              <a:rPr lang="en-US" sz="2800" spc="-620" dirty="0">
                <a:solidFill>
                  <a:schemeClr val="tx1"/>
                </a:solidFill>
                <a:latin typeface="Calibri"/>
                <a:cs typeface="Calibri"/>
              </a:rPr>
              <a:t> </a:t>
            </a:r>
            <a:r>
              <a:rPr lang="en-US" sz="2800" spc="-15" dirty="0">
                <a:solidFill>
                  <a:schemeClr val="tx1"/>
                </a:solidFill>
                <a:latin typeface="Calibri"/>
                <a:cs typeface="Calibri"/>
              </a:rPr>
              <a:t>desired</a:t>
            </a:r>
            <a:r>
              <a:rPr lang="en-US" sz="2800" spc="20" dirty="0">
                <a:solidFill>
                  <a:schemeClr val="tx1"/>
                </a:solidFill>
                <a:latin typeface="Calibri"/>
                <a:cs typeface="Calibri"/>
              </a:rPr>
              <a:t> </a:t>
            </a:r>
            <a:r>
              <a:rPr lang="en-US" sz="2800" spc="-10" dirty="0">
                <a:solidFill>
                  <a:schemeClr val="tx1"/>
                </a:solidFill>
                <a:latin typeface="Calibri"/>
                <a:cs typeface="Calibri"/>
              </a:rPr>
              <a:t>values</a:t>
            </a:r>
            <a:r>
              <a:rPr lang="en-US" sz="2800" spc="-5" dirty="0">
                <a:solidFill>
                  <a:schemeClr val="tx1"/>
                </a:solidFill>
                <a:latin typeface="Calibri"/>
                <a:cs typeface="Calibri"/>
              </a:rPr>
              <a:t> and has</a:t>
            </a:r>
            <a:r>
              <a:rPr lang="en-US" sz="2800" spc="5" dirty="0">
                <a:solidFill>
                  <a:schemeClr val="tx1"/>
                </a:solidFill>
                <a:latin typeface="Calibri"/>
                <a:cs typeface="Calibri"/>
              </a:rPr>
              <a:t> </a:t>
            </a:r>
            <a:r>
              <a:rPr lang="en-US" sz="2800" spc="-5" dirty="0">
                <a:solidFill>
                  <a:schemeClr val="tx1"/>
                </a:solidFill>
                <a:latin typeface="Calibri"/>
                <a:cs typeface="Calibri"/>
              </a:rPr>
              <a:t>a</a:t>
            </a:r>
            <a:r>
              <a:rPr lang="en-US" sz="2800" dirty="0">
                <a:solidFill>
                  <a:schemeClr val="tx1"/>
                </a:solidFill>
                <a:latin typeface="Calibri"/>
                <a:cs typeface="Calibri"/>
              </a:rPr>
              <a:t> </a:t>
            </a:r>
            <a:r>
              <a:rPr lang="en-US" sz="2800" spc="-5" dirty="0">
                <a:solidFill>
                  <a:schemeClr val="tx1"/>
                </a:solidFill>
                <a:latin typeface="Calibri"/>
                <a:cs typeface="Calibri"/>
              </a:rPr>
              <a:t>function</a:t>
            </a:r>
            <a:r>
              <a:rPr lang="en-US" sz="2800" spc="30" dirty="0">
                <a:solidFill>
                  <a:schemeClr val="tx1"/>
                </a:solidFill>
                <a:latin typeface="Calibri"/>
                <a:cs typeface="Calibri"/>
              </a:rPr>
              <a:t> </a:t>
            </a:r>
            <a:r>
              <a:rPr lang="en-US" sz="2800" spc="-20" dirty="0">
                <a:solidFill>
                  <a:schemeClr val="tx1"/>
                </a:solidFill>
                <a:latin typeface="Calibri"/>
                <a:cs typeface="Calibri"/>
              </a:rPr>
              <a:t>to</a:t>
            </a:r>
            <a:r>
              <a:rPr lang="en-US" sz="2800" spc="-5" dirty="0">
                <a:solidFill>
                  <a:schemeClr val="tx1"/>
                </a:solidFill>
                <a:latin typeface="Calibri"/>
                <a:cs typeface="Calibri"/>
              </a:rPr>
              <a:t> </a:t>
            </a:r>
            <a:r>
              <a:rPr lang="en-US" sz="2800" spc="-15" dirty="0">
                <a:solidFill>
                  <a:schemeClr val="tx1"/>
                </a:solidFill>
                <a:latin typeface="Calibri"/>
                <a:cs typeface="Calibri"/>
              </a:rPr>
              <a:t>correct</a:t>
            </a:r>
            <a:r>
              <a:rPr lang="en-US" sz="2800" dirty="0">
                <a:solidFill>
                  <a:schemeClr val="tx1"/>
                </a:solidFill>
                <a:latin typeface="Calibri"/>
                <a:cs typeface="Calibri"/>
              </a:rPr>
              <a:t> </a:t>
            </a:r>
            <a:r>
              <a:rPr lang="en-US" sz="2800" spc="-5" dirty="0">
                <a:solidFill>
                  <a:schemeClr val="tx1"/>
                </a:solidFill>
                <a:latin typeface="Calibri"/>
                <a:cs typeface="Calibri"/>
              </a:rPr>
              <a:t>the</a:t>
            </a:r>
            <a:r>
              <a:rPr lang="en-US" sz="2800" spc="15" dirty="0">
                <a:solidFill>
                  <a:schemeClr val="tx1"/>
                </a:solidFill>
                <a:latin typeface="Calibri"/>
                <a:cs typeface="Calibri"/>
              </a:rPr>
              <a:t> </a:t>
            </a:r>
            <a:r>
              <a:rPr lang="en-US" sz="2800" spc="-10" dirty="0">
                <a:solidFill>
                  <a:schemeClr val="tx1"/>
                </a:solidFill>
                <a:latin typeface="Calibri"/>
                <a:cs typeface="Calibri"/>
              </a:rPr>
              <a:t>deviation </a:t>
            </a:r>
            <a:r>
              <a:rPr lang="en-US" sz="2800" spc="-5" dirty="0">
                <a:solidFill>
                  <a:schemeClr val="tx1"/>
                </a:solidFill>
                <a:latin typeface="Calibri"/>
                <a:cs typeface="Calibri"/>
              </a:rPr>
              <a:t> </a:t>
            </a:r>
            <a:r>
              <a:rPr lang="en-US" sz="2800" spc="-15" dirty="0">
                <a:solidFill>
                  <a:schemeClr val="tx1"/>
                </a:solidFill>
                <a:latin typeface="Calibri"/>
                <a:cs typeface="Calibri"/>
              </a:rPr>
              <a:t>produced.</a:t>
            </a:r>
            <a:endParaRPr lang="en-US" sz="2800" dirty="0">
              <a:solidFill>
                <a:schemeClr val="tx1"/>
              </a:solidFill>
              <a:latin typeface="Calibri"/>
              <a:cs typeface="Calibri"/>
            </a:endParaRPr>
          </a:p>
          <a:p>
            <a:pPr marL="317500" indent="-305435">
              <a:lnSpc>
                <a:spcPct val="100000"/>
              </a:lnSpc>
              <a:spcBef>
                <a:spcPts val="1235"/>
              </a:spcBef>
              <a:buClr>
                <a:srgbClr val="009999"/>
              </a:buClr>
              <a:buFont typeface="Arial MT"/>
              <a:buChar char="•"/>
              <a:tabLst>
                <a:tab pos="317500" algn="l"/>
                <a:tab pos="318135" algn="l"/>
              </a:tabLst>
            </a:pPr>
            <a:r>
              <a:rPr lang="en-US" sz="2800" spc="-15" dirty="0">
                <a:solidFill>
                  <a:schemeClr val="tx1"/>
                </a:solidFill>
                <a:latin typeface="Calibri"/>
                <a:cs typeface="Calibri"/>
              </a:rPr>
              <a:t>There</a:t>
            </a:r>
            <a:r>
              <a:rPr lang="en-US" sz="2800" spc="-5" dirty="0">
                <a:solidFill>
                  <a:schemeClr val="tx1"/>
                </a:solidFill>
                <a:latin typeface="Calibri"/>
                <a:cs typeface="Calibri"/>
              </a:rPr>
              <a:t> </a:t>
            </a:r>
            <a:r>
              <a:rPr lang="en-US" sz="2800" spc="-15" dirty="0">
                <a:solidFill>
                  <a:schemeClr val="tx1"/>
                </a:solidFill>
                <a:latin typeface="Calibri"/>
                <a:cs typeface="Calibri"/>
              </a:rPr>
              <a:t>are</a:t>
            </a:r>
            <a:r>
              <a:rPr lang="en-US" sz="2800" spc="-5" dirty="0">
                <a:solidFill>
                  <a:schemeClr val="tx1"/>
                </a:solidFill>
                <a:latin typeface="Calibri"/>
                <a:cs typeface="Calibri"/>
              </a:rPr>
              <a:t> </a:t>
            </a:r>
            <a:r>
              <a:rPr lang="en-US" sz="2800" spc="-15" dirty="0">
                <a:solidFill>
                  <a:schemeClr val="tx1"/>
                </a:solidFill>
                <a:latin typeface="Calibri"/>
                <a:cs typeface="Calibri"/>
              </a:rPr>
              <a:t>three</a:t>
            </a:r>
            <a:r>
              <a:rPr lang="en-US" sz="2800" spc="5" dirty="0">
                <a:solidFill>
                  <a:schemeClr val="tx1"/>
                </a:solidFill>
                <a:latin typeface="Calibri"/>
                <a:cs typeface="Calibri"/>
              </a:rPr>
              <a:t> </a:t>
            </a:r>
            <a:r>
              <a:rPr lang="en-US" sz="2800" spc="-10" dirty="0">
                <a:solidFill>
                  <a:schemeClr val="tx1"/>
                </a:solidFill>
                <a:latin typeface="Calibri"/>
                <a:cs typeface="Calibri"/>
              </a:rPr>
              <a:t>basic</a:t>
            </a:r>
            <a:r>
              <a:rPr lang="en-US" sz="2800" dirty="0">
                <a:solidFill>
                  <a:schemeClr val="tx1"/>
                </a:solidFill>
                <a:latin typeface="Calibri"/>
                <a:cs typeface="Calibri"/>
              </a:rPr>
              <a:t> </a:t>
            </a:r>
            <a:r>
              <a:rPr lang="en-US" sz="2800" spc="-5" dirty="0">
                <a:solidFill>
                  <a:schemeClr val="tx1"/>
                </a:solidFill>
                <a:latin typeface="Calibri"/>
                <a:cs typeface="Calibri"/>
              </a:rPr>
              <a:t>types</a:t>
            </a:r>
            <a:r>
              <a:rPr lang="en-US" sz="2800" spc="15" dirty="0">
                <a:solidFill>
                  <a:schemeClr val="tx1"/>
                </a:solidFill>
                <a:latin typeface="Calibri"/>
                <a:cs typeface="Calibri"/>
              </a:rPr>
              <a:t> </a:t>
            </a:r>
            <a:r>
              <a:rPr lang="en-US" sz="2800" spc="-5" dirty="0">
                <a:solidFill>
                  <a:schemeClr val="tx1"/>
                </a:solidFill>
                <a:latin typeface="Calibri"/>
                <a:cs typeface="Calibri"/>
              </a:rPr>
              <a:t>of</a:t>
            </a:r>
            <a:r>
              <a:rPr lang="en-US" sz="2800" spc="25" dirty="0">
                <a:solidFill>
                  <a:schemeClr val="tx1"/>
                </a:solidFill>
                <a:latin typeface="Calibri"/>
                <a:cs typeface="Calibri"/>
              </a:rPr>
              <a:t> </a:t>
            </a:r>
            <a:r>
              <a:rPr lang="en-US" sz="2800" spc="-20" dirty="0">
                <a:solidFill>
                  <a:schemeClr val="tx1"/>
                </a:solidFill>
                <a:latin typeface="Calibri"/>
                <a:cs typeface="Calibri"/>
              </a:rPr>
              <a:t>controllers</a:t>
            </a:r>
            <a:r>
              <a:rPr lang="en-US" sz="2800" spc="20" dirty="0">
                <a:solidFill>
                  <a:schemeClr val="tx1"/>
                </a:solidFill>
                <a:latin typeface="Calibri"/>
                <a:cs typeface="Calibri"/>
              </a:rPr>
              <a:t> </a:t>
            </a:r>
            <a:r>
              <a:rPr lang="en-US" sz="2800" spc="-5" dirty="0">
                <a:solidFill>
                  <a:schemeClr val="tx1"/>
                </a:solidFill>
                <a:latin typeface="Calibri"/>
                <a:cs typeface="Calibri"/>
              </a:rPr>
              <a:t>:</a:t>
            </a:r>
            <a:endParaRPr lang="en-US" sz="2800" dirty="0">
              <a:solidFill>
                <a:schemeClr val="tx1"/>
              </a:solidFill>
              <a:latin typeface="Calibri"/>
              <a:cs typeface="Calibri"/>
            </a:endParaRPr>
          </a:p>
          <a:p>
            <a:pPr marL="317500" indent="-305435">
              <a:lnSpc>
                <a:spcPct val="100000"/>
              </a:lnSpc>
              <a:spcBef>
                <a:spcPts val="1260"/>
              </a:spcBef>
              <a:buClr>
                <a:srgbClr val="009999"/>
              </a:buClr>
              <a:buFont typeface="Wingdings"/>
              <a:buChar char=""/>
              <a:tabLst>
                <a:tab pos="318135" algn="l"/>
              </a:tabLst>
            </a:pPr>
            <a:r>
              <a:rPr lang="en-US" sz="2800" spc="-15" dirty="0" err="1">
                <a:solidFill>
                  <a:schemeClr val="tx1"/>
                </a:solidFill>
                <a:latin typeface="Calibri"/>
                <a:cs typeface="Calibri"/>
              </a:rPr>
              <a:t>Propotional</a:t>
            </a:r>
            <a:r>
              <a:rPr lang="en-US" sz="2800" spc="40" dirty="0">
                <a:solidFill>
                  <a:schemeClr val="tx1"/>
                </a:solidFill>
                <a:latin typeface="Calibri"/>
                <a:cs typeface="Calibri"/>
              </a:rPr>
              <a:t> </a:t>
            </a:r>
            <a:r>
              <a:rPr lang="en-US" sz="2800" spc="-20" dirty="0">
                <a:solidFill>
                  <a:schemeClr val="tx1"/>
                </a:solidFill>
                <a:latin typeface="Calibri"/>
                <a:cs typeface="Calibri"/>
              </a:rPr>
              <a:t>controller</a:t>
            </a:r>
            <a:r>
              <a:rPr lang="en-US" sz="2800" spc="15" dirty="0">
                <a:solidFill>
                  <a:schemeClr val="tx1"/>
                </a:solidFill>
                <a:latin typeface="Calibri"/>
                <a:cs typeface="Calibri"/>
              </a:rPr>
              <a:t> </a:t>
            </a:r>
            <a:r>
              <a:rPr lang="en-US" sz="2800" spc="-5" dirty="0">
                <a:solidFill>
                  <a:schemeClr val="tx1"/>
                </a:solidFill>
                <a:latin typeface="Calibri"/>
                <a:cs typeface="Calibri"/>
              </a:rPr>
              <a:t>{</a:t>
            </a:r>
            <a:r>
              <a:rPr lang="en-US" sz="2800" spc="5" dirty="0">
                <a:solidFill>
                  <a:schemeClr val="tx1"/>
                </a:solidFill>
                <a:latin typeface="Calibri"/>
                <a:cs typeface="Calibri"/>
              </a:rPr>
              <a:t> </a:t>
            </a:r>
            <a:r>
              <a:rPr lang="en-US" sz="2800" spc="-5" dirty="0">
                <a:solidFill>
                  <a:schemeClr val="tx1"/>
                </a:solidFill>
                <a:latin typeface="Calibri"/>
                <a:cs typeface="Calibri"/>
              </a:rPr>
              <a:t>P</a:t>
            </a:r>
            <a:r>
              <a:rPr lang="en-US" sz="2800" spc="15" dirty="0">
                <a:solidFill>
                  <a:schemeClr val="tx1"/>
                </a:solidFill>
                <a:latin typeface="Calibri"/>
                <a:cs typeface="Calibri"/>
              </a:rPr>
              <a:t> </a:t>
            </a:r>
            <a:r>
              <a:rPr lang="en-US" sz="2800" spc="-20" dirty="0">
                <a:solidFill>
                  <a:schemeClr val="tx1"/>
                </a:solidFill>
                <a:latin typeface="Calibri"/>
                <a:cs typeface="Calibri"/>
              </a:rPr>
              <a:t>controller</a:t>
            </a:r>
            <a:r>
              <a:rPr lang="en-US" sz="2800" spc="30" dirty="0">
                <a:solidFill>
                  <a:schemeClr val="tx1"/>
                </a:solidFill>
                <a:latin typeface="Calibri"/>
                <a:cs typeface="Calibri"/>
              </a:rPr>
              <a:t> </a:t>
            </a:r>
            <a:r>
              <a:rPr lang="en-US" sz="2800" spc="-5" dirty="0">
                <a:solidFill>
                  <a:schemeClr val="tx1"/>
                </a:solidFill>
                <a:latin typeface="Calibri"/>
                <a:cs typeface="Calibri"/>
              </a:rPr>
              <a:t>}</a:t>
            </a:r>
            <a:endParaRPr lang="en-US" sz="2800" dirty="0">
              <a:solidFill>
                <a:schemeClr val="tx1"/>
              </a:solidFill>
              <a:latin typeface="Calibri"/>
              <a:cs typeface="Calibri"/>
            </a:endParaRPr>
          </a:p>
          <a:p>
            <a:pPr marL="317500" indent="-305435">
              <a:lnSpc>
                <a:spcPct val="100000"/>
              </a:lnSpc>
              <a:spcBef>
                <a:spcPts val="1260"/>
              </a:spcBef>
              <a:buClr>
                <a:srgbClr val="009999"/>
              </a:buClr>
              <a:buFont typeface="Wingdings"/>
              <a:buChar char=""/>
              <a:tabLst>
                <a:tab pos="318135" algn="l"/>
              </a:tabLst>
            </a:pPr>
            <a:r>
              <a:rPr lang="en-US" sz="2800" spc="-15" dirty="0">
                <a:solidFill>
                  <a:schemeClr val="tx1"/>
                </a:solidFill>
                <a:latin typeface="Calibri"/>
                <a:cs typeface="Calibri"/>
              </a:rPr>
              <a:t>Derivative controller</a:t>
            </a:r>
            <a:r>
              <a:rPr lang="en-US" sz="2800" spc="-10" dirty="0">
                <a:solidFill>
                  <a:schemeClr val="tx1"/>
                </a:solidFill>
                <a:latin typeface="Calibri"/>
                <a:cs typeface="Calibri"/>
              </a:rPr>
              <a:t> </a:t>
            </a:r>
            <a:r>
              <a:rPr lang="en-US" sz="2800" spc="-5" dirty="0">
                <a:solidFill>
                  <a:schemeClr val="tx1"/>
                </a:solidFill>
                <a:latin typeface="Calibri"/>
                <a:cs typeface="Calibri"/>
              </a:rPr>
              <a:t>{</a:t>
            </a:r>
            <a:r>
              <a:rPr lang="en-US" sz="2800" spc="-20" dirty="0">
                <a:solidFill>
                  <a:schemeClr val="tx1"/>
                </a:solidFill>
                <a:latin typeface="Calibri"/>
                <a:cs typeface="Calibri"/>
              </a:rPr>
              <a:t> </a:t>
            </a:r>
            <a:r>
              <a:rPr lang="en-US" sz="2800" spc="-5" dirty="0">
                <a:solidFill>
                  <a:schemeClr val="tx1"/>
                </a:solidFill>
                <a:latin typeface="Calibri"/>
                <a:cs typeface="Calibri"/>
              </a:rPr>
              <a:t>D </a:t>
            </a:r>
            <a:r>
              <a:rPr lang="en-US" sz="2800" spc="-15" dirty="0">
                <a:solidFill>
                  <a:schemeClr val="tx1"/>
                </a:solidFill>
                <a:latin typeface="Calibri"/>
                <a:cs typeface="Calibri"/>
              </a:rPr>
              <a:t>controller}</a:t>
            </a:r>
            <a:endParaRPr lang="en-US" sz="2800" dirty="0">
              <a:solidFill>
                <a:schemeClr val="tx1"/>
              </a:solidFill>
              <a:latin typeface="Calibri"/>
              <a:cs typeface="Calibri"/>
            </a:endParaRPr>
          </a:p>
          <a:p>
            <a:pPr marL="317500" indent="-305435">
              <a:lnSpc>
                <a:spcPct val="100000"/>
              </a:lnSpc>
              <a:spcBef>
                <a:spcPts val="1275"/>
              </a:spcBef>
              <a:buClr>
                <a:srgbClr val="009999"/>
              </a:buClr>
              <a:buFont typeface="Wingdings"/>
              <a:buChar char=""/>
              <a:tabLst>
                <a:tab pos="318135" algn="l"/>
              </a:tabLst>
            </a:pPr>
            <a:r>
              <a:rPr lang="en-US" sz="2800" spc="-20" dirty="0">
                <a:solidFill>
                  <a:schemeClr val="tx1"/>
                </a:solidFill>
                <a:latin typeface="Calibri"/>
                <a:cs typeface="Calibri"/>
              </a:rPr>
              <a:t>Integral</a:t>
            </a:r>
            <a:r>
              <a:rPr lang="en-US" sz="2800" spc="-10" dirty="0">
                <a:solidFill>
                  <a:schemeClr val="tx1"/>
                </a:solidFill>
                <a:latin typeface="Calibri"/>
                <a:cs typeface="Calibri"/>
              </a:rPr>
              <a:t> </a:t>
            </a:r>
            <a:r>
              <a:rPr lang="en-US" sz="2800" spc="-20" dirty="0">
                <a:solidFill>
                  <a:schemeClr val="tx1"/>
                </a:solidFill>
                <a:latin typeface="Calibri"/>
                <a:cs typeface="Calibri"/>
              </a:rPr>
              <a:t>controller</a:t>
            </a:r>
            <a:r>
              <a:rPr lang="en-US" sz="2800" spc="10" dirty="0">
                <a:solidFill>
                  <a:schemeClr val="tx1"/>
                </a:solidFill>
                <a:latin typeface="Calibri"/>
                <a:cs typeface="Calibri"/>
              </a:rPr>
              <a:t> </a:t>
            </a:r>
            <a:r>
              <a:rPr lang="en-US" sz="2800" spc="-5" dirty="0">
                <a:solidFill>
                  <a:schemeClr val="tx1"/>
                </a:solidFill>
                <a:latin typeface="Calibri"/>
                <a:cs typeface="Calibri"/>
              </a:rPr>
              <a:t>{</a:t>
            </a:r>
            <a:r>
              <a:rPr lang="en-US" sz="2800" dirty="0">
                <a:solidFill>
                  <a:schemeClr val="tx1"/>
                </a:solidFill>
                <a:latin typeface="Calibri"/>
                <a:cs typeface="Calibri"/>
              </a:rPr>
              <a:t> </a:t>
            </a:r>
            <a:r>
              <a:rPr lang="en-US" sz="2800" spc="-5" dirty="0">
                <a:solidFill>
                  <a:schemeClr val="tx1"/>
                </a:solidFill>
                <a:latin typeface="Calibri"/>
                <a:cs typeface="Calibri"/>
              </a:rPr>
              <a:t>I</a:t>
            </a:r>
            <a:r>
              <a:rPr lang="en-US" sz="2800" spc="5" dirty="0">
                <a:solidFill>
                  <a:schemeClr val="tx1"/>
                </a:solidFill>
                <a:latin typeface="Calibri"/>
                <a:cs typeface="Calibri"/>
              </a:rPr>
              <a:t> </a:t>
            </a:r>
            <a:r>
              <a:rPr lang="en-US" sz="2800" spc="-20" dirty="0">
                <a:solidFill>
                  <a:schemeClr val="tx1"/>
                </a:solidFill>
                <a:latin typeface="Calibri"/>
                <a:cs typeface="Calibri"/>
              </a:rPr>
              <a:t>controller</a:t>
            </a:r>
            <a:r>
              <a:rPr lang="en-US" sz="2800" spc="10" dirty="0">
                <a:solidFill>
                  <a:schemeClr val="tx1"/>
                </a:solidFill>
                <a:latin typeface="Calibri"/>
                <a:cs typeface="Calibri"/>
              </a:rPr>
              <a:t> </a:t>
            </a:r>
            <a:r>
              <a:rPr lang="en-US" sz="2800" spc="-5" dirty="0">
                <a:solidFill>
                  <a:schemeClr val="tx1"/>
                </a:solidFill>
                <a:latin typeface="Calibri"/>
                <a:cs typeface="Calibri"/>
              </a:rPr>
              <a:t>}</a:t>
            </a:r>
            <a:endParaRPr lang="en-US" sz="2800" dirty="0">
              <a:solidFill>
                <a:schemeClr val="tx1"/>
              </a:solidFill>
              <a:latin typeface="Calibri"/>
              <a:cs typeface="Calibri"/>
            </a:endParaRPr>
          </a:p>
          <a:p>
            <a:endParaRPr lang="en-IN" dirty="0">
              <a:solidFill>
                <a:schemeClr val="tx1"/>
              </a:solidFill>
            </a:endParaRPr>
          </a:p>
        </p:txBody>
      </p:sp>
      <p:sp>
        <p:nvSpPr>
          <p:cNvPr id="4" name="Slide Number Placeholder 3">
            <a:extLst>
              <a:ext uri="{FF2B5EF4-FFF2-40B4-BE49-F238E27FC236}">
                <a16:creationId xmlns:a16="http://schemas.microsoft.com/office/drawing/2014/main" xmlns="" id="{171AFF3A-DEEF-4305-B576-22D78E6B5FD6}"/>
              </a:ext>
            </a:extLst>
          </p:cNvPr>
          <p:cNvSpPr>
            <a:spLocks noGrp="1"/>
          </p:cNvSpPr>
          <p:nvPr>
            <p:ph type="sldNum" sz="quarter" idx="12"/>
          </p:nvPr>
        </p:nvSpPr>
        <p:spPr/>
        <p:txBody>
          <a:bodyPr/>
          <a:lstStyle/>
          <a:p>
            <a:fld id="{CA9F79F9-620A-454C-B44A-099229A02D1C}" type="slidenum">
              <a:rPr lang="en-IN" smtClean="0"/>
              <a:pPr/>
              <a:t>141</a:t>
            </a:fld>
            <a:endParaRPr lang="en-IN"/>
          </a:p>
        </p:txBody>
      </p:sp>
      <p:pic>
        <p:nvPicPr>
          <p:cNvPr id="5" name="Picture 4">
            <a:extLst>
              <a:ext uri="{FF2B5EF4-FFF2-40B4-BE49-F238E27FC236}">
                <a16:creationId xmlns:a16="http://schemas.microsoft.com/office/drawing/2014/main" xmlns="" id="{087EFC36-6AB8-4914-A4B0-71D6F46752F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9521679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D4AF9-BD20-441C-BF5E-3E085C758230}"/>
              </a:ext>
            </a:extLst>
          </p:cNvPr>
          <p:cNvSpPr>
            <a:spLocks noGrp="1"/>
          </p:cNvSpPr>
          <p:nvPr>
            <p:ph type="title"/>
          </p:nvPr>
        </p:nvSpPr>
        <p:spPr>
          <a:xfrm>
            <a:off x="1097280" y="286603"/>
            <a:ext cx="4113912" cy="1450757"/>
          </a:xfrm>
        </p:spPr>
        <p:txBody>
          <a:bodyPr>
            <a:normAutofit/>
          </a:bodyPr>
          <a:lstStyle/>
          <a:p>
            <a:r>
              <a:rPr lang="en-IN" sz="4000" dirty="0">
                <a:solidFill>
                  <a:srgbClr val="FF0000"/>
                </a:solidFill>
              </a:rPr>
              <a:t>P- CONTROLLER</a:t>
            </a:r>
          </a:p>
        </p:txBody>
      </p:sp>
      <p:sp>
        <p:nvSpPr>
          <p:cNvPr id="3" name="Content Placeholder 2">
            <a:extLst>
              <a:ext uri="{FF2B5EF4-FFF2-40B4-BE49-F238E27FC236}">
                <a16:creationId xmlns:a16="http://schemas.microsoft.com/office/drawing/2014/main" xmlns="" id="{8D79CF6A-93A6-4037-B453-0C9FA1AFA55C}"/>
              </a:ext>
            </a:extLst>
          </p:cNvPr>
          <p:cNvSpPr>
            <a:spLocks noGrp="1"/>
          </p:cNvSpPr>
          <p:nvPr>
            <p:ph idx="1"/>
          </p:nvPr>
        </p:nvSpPr>
        <p:spPr/>
        <p:txBody>
          <a:bodyPr>
            <a:normAutofit lnSpcReduction="10000"/>
          </a:bodyPr>
          <a:lstStyle/>
          <a:p>
            <a:pPr marL="330200" indent="-305435">
              <a:lnSpc>
                <a:spcPct val="100000"/>
              </a:lnSpc>
              <a:spcBef>
                <a:spcPts val="925"/>
              </a:spcBef>
              <a:buClr>
                <a:srgbClr val="009999"/>
              </a:buClr>
              <a:buFont typeface="Arial MT"/>
              <a:buChar char="•"/>
              <a:tabLst>
                <a:tab pos="330835" algn="l"/>
              </a:tabLst>
            </a:pPr>
            <a:r>
              <a:rPr lang="en-US" sz="2800" dirty="0">
                <a:solidFill>
                  <a:schemeClr val="tx1"/>
                </a:solidFill>
                <a:latin typeface="Calibri"/>
                <a:cs typeface="Calibri"/>
              </a:rPr>
              <a:t>P </a:t>
            </a:r>
            <a:r>
              <a:rPr lang="en-US" sz="2800" spc="-15" dirty="0">
                <a:solidFill>
                  <a:schemeClr val="tx1"/>
                </a:solidFill>
                <a:latin typeface="Calibri"/>
                <a:cs typeface="Calibri"/>
              </a:rPr>
              <a:t>controller</a:t>
            </a:r>
            <a:r>
              <a:rPr lang="en-US" sz="2800" spc="-25" dirty="0">
                <a:solidFill>
                  <a:schemeClr val="tx1"/>
                </a:solidFill>
                <a:latin typeface="Calibri"/>
                <a:cs typeface="Calibri"/>
              </a:rPr>
              <a:t> </a:t>
            </a:r>
            <a:r>
              <a:rPr lang="en-US" sz="2800" spc="-15" dirty="0">
                <a:solidFill>
                  <a:schemeClr val="tx1"/>
                </a:solidFill>
                <a:latin typeface="Calibri"/>
                <a:cs typeface="Calibri"/>
              </a:rPr>
              <a:t>stands</a:t>
            </a:r>
            <a:r>
              <a:rPr lang="en-US" sz="2800" spc="10" dirty="0">
                <a:solidFill>
                  <a:schemeClr val="tx1"/>
                </a:solidFill>
                <a:latin typeface="Calibri"/>
                <a:cs typeface="Calibri"/>
              </a:rPr>
              <a:t> </a:t>
            </a:r>
            <a:r>
              <a:rPr lang="en-US" sz="2800" spc="-30" dirty="0">
                <a:solidFill>
                  <a:schemeClr val="tx1"/>
                </a:solidFill>
                <a:latin typeface="Calibri"/>
                <a:cs typeface="Calibri"/>
              </a:rPr>
              <a:t>for</a:t>
            </a:r>
            <a:r>
              <a:rPr lang="en-US" sz="2800" spc="35" dirty="0">
                <a:solidFill>
                  <a:schemeClr val="tx1"/>
                </a:solidFill>
                <a:latin typeface="Calibri"/>
                <a:cs typeface="Calibri"/>
              </a:rPr>
              <a:t> </a:t>
            </a:r>
            <a:r>
              <a:rPr lang="en-US" sz="2800" spc="-10" dirty="0">
                <a:solidFill>
                  <a:schemeClr val="tx1"/>
                </a:solidFill>
                <a:latin typeface="Calibri"/>
                <a:cs typeface="Calibri"/>
              </a:rPr>
              <a:t>Proportional</a:t>
            </a:r>
            <a:r>
              <a:rPr lang="en-US" sz="2800" spc="-5" dirty="0">
                <a:solidFill>
                  <a:schemeClr val="tx1"/>
                </a:solidFill>
                <a:latin typeface="Calibri"/>
                <a:cs typeface="Calibri"/>
              </a:rPr>
              <a:t> </a:t>
            </a:r>
            <a:r>
              <a:rPr lang="en-US" sz="2800" spc="-15" dirty="0">
                <a:solidFill>
                  <a:schemeClr val="tx1"/>
                </a:solidFill>
                <a:latin typeface="Calibri"/>
                <a:cs typeface="Calibri"/>
              </a:rPr>
              <a:t>Control</a:t>
            </a:r>
            <a:endParaRPr lang="en-US" sz="2800" dirty="0">
              <a:solidFill>
                <a:schemeClr val="tx1"/>
              </a:solidFill>
              <a:latin typeface="Calibri"/>
              <a:cs typeface="Calibri"/>
            </a:endParaRPr>
          </a:p>
          <a:p>
            <a:pPr marL="330200" marR="17780" indent="-305435">
              <a:lnSpc>
                <a:spcPts val="3070"/>
              </a:lnSpc>
              <a:spcBef>
                <a:spcPts val="1575"/>
              </a:spcBef>
              <a:buClr>
                <a:srgbClr val="009999"/>
              </a:buClr>
              <a:buFont typeface="Arial MT"/>
              <a:buChar char="•"/>
              <a:tabLst>
                <a:tab pos="330835" algn="l"/>
              </a:tabLst>
            </a:pPr>
            <a:r>
              <a:rPr lang="en-US" sz="2800" dirty="0">
                <a:solidFill>
                  <a:schemeClr val="tx1"/>
                </a:solidFill>
                <a:latin typeface="Calibri"/>
                <a:cs typeface="Calibri"/>
              </a:rPr>
              <a:t>With</a:t>
            </a:r>
            <a:r>
              <a:rPr lang="en-US" sz="2800" spc="10" dirty="0">
                <a:solidFill>
                  <a:schemeClr val="tx1"/>
                </a:solidFill>
                <a:latin typeface="Calibri"/>
                <a:cs typeface="Calibri"/>
              </a:rPr>
              <a:t> </a:t>
            </a:r>
            <a:r>
              <a:rPr lang="en-US" sz="2800" spc="-10" dirty="0">
                <a:solidFill>
                  <a:schemeClr val="tx1"/>
                </a:solidFill>
                <a:latin typeface="Calibri"/>
                <a:cs typeface="Calibri"/>
              </a:rPr>
              <a:t>proportional</a:t>
            </a:r>
            <a:r>
              <a:rPr lang="en-US" sz="2800" spc="10" dirty="0">
                <a:solidFill>
                  <a:schemeClr val="tx1"/>
                </a:solidFill>
                <a:latin typeface="Calibri"/>
                <a:cs typeface="Calibri"/>
              </a:rPr>
              <a:t> </a:t>
            </a:r>
            <a:r>
              <a:rPr lang="en-US" sz="2800" spc="-15" dirty="0">
                <a:solidFill>
                  <a:schemeClr val="tx1"/>
                </a:solidFill>
                <a:latin typeface="Calibri"/>
                <a:cs typeface="Calibri"/>
              </a:rPr>
              <a:t>control, </a:t>
            </a:r>
            <a:r>
              <a:rPr lang="en-US" sz="2800" dirty="0">
                <a:solidFill>
                  <a:schemeClr val="tx1"/>
                </a:solidFill>
                <a:latin typeface="Calibri"/>
                <a:cs typeface="Calibri"/>
              </a:rPr>
              <a:t>the</a:t>
            </a:r>
            <a:r>
              <a:rPr lang="en-US" sz="2800" spc="5" dirty="0">
                <a:solidFill>
                  <a:schemeClr val="tx1"/>
                </a:solidFill>
                <a:latin typeface="Calibri"/>
                <a:cs typeface="Calibri"/>
              </a:rPr>
              <a:t> </a:t>
            </a:r>
            <a:r>
              <a:rPr lang="en-US" sz="2800" spc="-10" dirty="0">
                <a:solidFill>
                  <a:schemeClr val="tx1"/>
                </a:solidFill>
                <a:latin typeface="Calibri"/>
                <a:cs typeface="Calibri"/>
              </a:rPr>
              <a:t>actuator</a:t>
            </a:r>
            <a:r>
              <a:rPr lang="en-US" sz="2800" spc="40" dirty="0">
                <a:solidFill>
                  <a:schemeClr val="tx1"/>
                </a:solidFill>
                <a:latin typeface="Calibri"/>
                <a:cs typeface="Calibri"/>
              </a:rPr>
              <a:t> </a:t>
            </a:r>
            <a:r>
              <a:rPr lang="en-US" sz="2800" i="1" spc="-5" dirty="0">
                <a:solidFill>
                  <a:schemeClr val="tx1"/>
                </a:solidFill>
                <a:latin typeface="Calibri"/>
                <a:cs typeface="Calibri"/>
              </a:rPr>
              <a:t>applies</a:t>
            </a:r>
            <a:r>
              <a:rPr lang="en-US" sz="2800" i="1" spc="25" dirty="0">
                <a:solidFill>
                  <a:schemeClr val="tx1"/>
                </a:solidFill>
                <a:latin typeface="Calibri"/>
                <a:cs typeface="Calibri"/>
              </a:rPr>
              <a:t> </a:t>
            </a:r>
            <a:r>
              <a:rPr lang="en-US" sz="2800" i="1" dirty="0">
                <a:solidFill>
                  <a:schemeClr val="tx1"/>
                </a:solidFill>
                <a:latin typeface="Calibri"/>
                <a:cs typeface="Calibri"/>
              </a:rPr>
              <a:t>a </a:t>
            </a:r>
            <a:r>
              <a:rPr lang="en-US" sz="2800" i="1" spc="-5" dirty="0">
                <a:solidFill>
                  <a:schemeClr val="tx1"/>
                </a:solidFill>
                <a:latin typeface="Calibri"/>
                <a:cs typeface="Calibri"/>
              </a:rPr>
              <a:t>corrective </a:t>
            </a:r>
            <a:r>
              <a:rPr lang="en-US" sz="2800" i="1" spc="-705" dirty="0">
                <a:solidFill>
                  <a:schemeClr val="tx1"/>
                </a:solidFill>
                <a:latin typeface="Calibri"/>
                <a:cs typeface="Calibri"/>
              </a:rPr>
              <a:t> </a:t>
            </a:r>
            <a:r>
              <a:rPr lang="en-US" sz="2800" i="1" spc="-15" dirty="0">
                <a:solidFill>
                  <a:schemeClr val="tx1"/>
                </a:solidFill>
                <a:latin typeface="Calibri"/>
                <a:cs typeface="Calibri"/>
              </a:rPr>
              <a:t>force </a:t>
            </a:r>
            <a:r>
              <a:rPr lang="en-US" sz="2800" i="1" spc="-5" dirty="0">
                <a:solidFill>
                  <a:schemeClr val="tx1"/>
                </a:solidFill>
                <a:latin typeface="Calibri"/>
                <a:cs typeface="Calibri"/>
              </a:rPr>
              <a:t>that</a:t>
            </a:r>
            <a:r>
              <a:rPr lang="en-US" sz="2800" i="1" spc="15" dirty="0">
                <a:solidFill>
                  <a:schemeClr val="tx1"/>
                </a:solidFill>
                <a:latin typeface="Calibri"/>
                <a:cs typeface="Calibri"/>
              </a:rPr>
              <a:t> </a:t>
            </a:r>
            <a:r>
              <a:rPr lang="en-US" sz="2800" i="1" dirty="0">
                <a:solidFill>
                  <a:schemeClr val="tx1"/>
                </a:solidFill>
                <a:latin typeface="Calibri"/>
                <a:cs typeface="Calibri"/>
              </a:rPr>
              <a:t>is </a:t>
            </a:r>
            <a:r>
              <a:rPr lang="en-US" sz="2800" i="1" spc="-5" dirty="0">
                <a:solidFill>
                  <a:schemeClr val="tx1"/>
                </a:solidFill>
                <a:latin typeface="Calibri"/>
                <a:cs typeface="Calibri"/>
              </a:rPr>
              <a:t>proportional</a:t>
            </a:r>
            <a:r>
              <a:rPr lang="en-US" sz="2800" i="1" dirty="0">
                <a:solidFill>
                  <a:schemeClr val="tx1"/>
                </a:solidFill>
                <a:latin typeface="Calibri"/>
                <a:cs typeface="Calibri"/>
              </a:rPr>
              <a:t> </a:t>
            </a:r>
            <a:r>
              <a:rPr lang="en-US" sz="2800" i="1" spc="-20" dirty="0">
                <a:solidFill>
                  <a:schemeClr val="tx1"/>
                </a:solidFill>
                <a:latin typeface="Calibri"/>
                <a:cs typeface="Calibri"/>
              </a:rPr>
              <a:t>to</a:t>
            </a:r>
            <a:r>
              <a:rPr lang="en-US" sz="2800" i="1" dirty="0">
                <a:solidFill>
                  <a:schemeClr val="tx1"/>
                </a:solidFill>
                <a:latin typeface="Calibri"/>
                <a:cs typeface="Calibri"/>
              </a:rPr>
              <a:t> </a:t>
            </a:r>
            <a:r>
              <a:rPr lang="en-US" sz="2800" i="1" spc="-5" dirty="0">
                <a:solidFill>
                  <a:schemeClr val="tx1"/>
                </a:solidFill>
                <a:latin typeface="Calibri"/>
                <a:cs typeface="Calibri"/>
              </a:rPr>
              <a:t>the </a:t>
            </a:r>
            <a:r>
              <a:rPr lang="en-US" sz="2800" i="1" spc="-10" dirty="0">
                <a:solidFill>
                  <a:schemeClr val="tx1"/>
                </a:solidFill>
                <a:latin typeface="Calibri"/>
                <a:cs typeface="Calibri"/>
              </a:rPr>
              <a:t>amount</a:t>
            </a:r>
            <a:r>
              <a:rPr lang="en-US" sz="2800" i="1" spc="20" dirty="0">
                <a:solidFill>
                  <a:schemeClr val="tx1"/>
                </a:solidFill>
                <a:latin typeface="Calibri"/>
                <a:cs typeface="Calibri"/>
              </a:rPr>
              <a:t> </a:t>
            </a:r>
            <a:r>
              <a:rPr lang="en-US" sz="2800" i="1" dirty="0">
                <a:solidFill>
                  <a:schemeClr val="tx1"/>
                </a:solidFill>
                <a:latin typeface="Calibri"/>
                <a:cs typeface="Calibri"/>
              </a:rPr>
              <a:t>of</a:t>
            </a:r>
            <a:r>
              <a:rPr lang="en-US" sz="2800" i="1" spc="-15" dirty="0">
                <a:solidFill>
                  <a:schemeClr val="tx1"/>
                </a:solidFill>
                <a:latin typeface="Calibri"/>
                <a:cs typeface="Calibri"/>
              </a:rPr>
              <a:t> </a:t>
            </a:r>
            <a:r>
              <a:rPr lang="en-US" sz="2800" i="1" spc="5" dirty="0">
                <a:solidFill>
                  <a:schemeClr val="tx1"/>
                </a:solidFill>
                <a:latin typeface="Calibri"/>
                <a:cs typeface="Calibri"/>
              </a:rPr>
              <a:t>error</a:t>
            </a:r>
            <a:r>
              <a:rPr lang="en-US" sz="2800" spc="5" dirty="0">
                <a:solidFill>
                  <a:schemeClr val="tx1"/>
                </a:solidFill>
                <a:latin typeface="Calibri"/>
                <a:cs typeface="Calibri"/>
              </a:rPr>
              <a:t>:</a:t>
            </a:r>
            <a:endParaRPr lang="en-US" sz="2800" dirty="0">
              <a:solidFill>
                <a:schemeClr val="tx1"/>
              </a:solidFill>
              <a:latin typeface="Calibri"/>
              <a:cs typeface="Calibri"/>
            </a:endParaRPr>
          </a:p>
          <a:p>
            <a:pPr marL="4629785">
              <a:lnSpc>
                <a:spcPct val="100000"/>
              </a:lnSpc>
              <a:spcBef>
                <a:spcPts val="870"/>
              </a:spcBef>
            </a:pPr>
            <a:r>
              <a:rPr lang="en-US" sz="2800" i="1" spc="-5" dirty="0" err="1">
                <a:solidFill>
                  <a:schemeClr val="tx1"/>
                </a:solidFill>
                <a:latin typeface="Calibri"/>
                <a:cs typeface="Calibri"/>
              </a:rPr>
              <a:t>Output</a:t>
            </a:r>
            <a:r>
              <a:rPr lang="en-US" sz="2800" i="1" spc="-7" baseline="-21164" dirty="0" err="1">
                <a:solidFill>
                  <a:schemeClr val="tx1"/>
                </a:solidFill>
                <a:latin typeface="Calibri"/>
                <a:cs typeface="Calibri"/>
              </a:rPr>
              <a:t>p</a:t>
            </a:r>
            <a:r>
              <a:rPr lang="en-US" sz="2800" i="1" spc="405" baseline="-21164" dirty="0">
                <a:solidFill>
                  <a:schemeClr val="tx1"/>
                </a:solidFill>
                <a:latin typeface="Calibri"/>
                <a:cs typeface="Calibri"/>
              </a:rPr>
              <a:t> </a:t>
            </a:r>
            <a:r>
              <a:rPr lang="en-US" sz="2800" i="1" dirty="0">
                <a:solidFill>
                  <a:schemeClr val="tx1"/>
                </a:solidFill>
                <a:latin typeface="Calibri"/>
                <a:cs typeface="Calibri"/>
              </a:rPr>
              <a:t>=</a:t>
            </a:r>
            <a:r>
              <a:rPr lang="en-US" sz="2800" i="1" spc="-10" dirty="0">
                <a:solidFill>
                  <a:schemeClr val="tx1"/>
                </a:solidFill>
                <a:latin typeface="Calibri"/>
                <a:cs typeface="Calibri"/>
              </a:rPr>
              <a:t> </a:t>
            </a:r>
            <a:r>
              <a:rPr lang="en-US" sz="2800" i="1" spc="-5" dirty="0" err="1">
                <a:solidFill>
                  <a:schemeClr val="tx1"/>
                </a:solidFill>
                <a:latin typeface="Calibri"/>
                <a:cs typeface="Calibri"/>
              </a:rPr>
              <a:t>K</a:t>
            </a:r>
            <a:r>
              <a:rPr lang="en-US" sz="2800" i="1" spc="-7" baseline="-21164" dirty="0" err="1">
                <a:solidFill>
                  <a:schemeClr val="tx1"/>
                </a:solidFill>
                <a:latin typeface="Calibri"/>
                <a:cs typeface="Calibri"/>
              </a:rPr>
              <a:t>p</a:t>
            </a:r>
            <a:r>
              <a:rPr lang="en-US" sz="2800" i="1" spc="359" baseline="-21164" dirty="0">
                <a:solidFill>
                  <a:schemeClr val="tx1"/>
                </a:solidFill>
                <a:latin typeface="Calibri"/>
                <a:cs typeface="Calibri"/>
              </a:rPr>
              <a:t> </a:t>
            </a:r>
            <a:r>
              <a:rPr lang="en-US" sz="2800" i="1" dirty="0">
                <a:solidFill>
                  <a:schemeClr val="tx1"/>
                </a:solidFill>
                <a:latin typeface="Calibri"/>
                <a:cs typeface="Calibri"/>
              </a:rPr>
              <a:t>×</a:t>
            </a:r>
            <a:r>
              <a:rPr lang="en-US" sz="2800" i="1" spc="-5" dirty="0">
                <a:solidFill>
                  <a:schemeClr val="tx1"/>
                </a:solidFill>
                <a:latin typeface="Calibri"/>
                <a:cs typeface="Calibri"/>
              </a:rPr>
              <a:t> </a:t>
            </a:r>
            <a:r>
              <a:rPr lang="en-US" sz="2800" i="1" dirty="0">
                <a:solidFill>
                  <a:schemeClr val="tx1"/>
                </a:solidFill>
                <a:latin typeface="Calibri"/>
                <a:cs typeface="Calibri"/>
              </a:rPr>
              <a:t>E</a:t>
            </a:r>
            <a:endParaRPr lang="en-US" sz="2800" dirty="0">
              <a:solidFill>
                <a:schemeClr val="tx1"/>
              </a:solidFill>
              <a:latin typeface="Calibri"/>
              <a:cs typeface="Calibri"/>
            </a:endParaRPr>
          </a:p>
          <a:p>
            <a:pPr marL="330200" indent="-305435">
              <a:lnSpc>
                <a:spcPct val="100000"/>
              </a:lnSpc>
              <a:spcBef>
                <a:spcPts val="825"/>
              </a:spcBef>
              <a:buClr>
                <a:srgbClr val="009999"/>
              </a:buClr>
              <a:buFont typeface="Arial MT"/>
              <a:buChar char="•"/>
              <a:tabLst>
                <a:tab pos="330835" algn="l"/>
              </a:tabLst>
            </a:pPr>
            <a:r>
              <a:rPr lang="en-US" sz="2800" i="1" spc="-5" dirty="0" err="1">
                <a:solidFill>
                  <a:schemeClr val="tx1"/>
                </a:solidFill>
                <a:latin typeface="Calibri"/>
                <a:cs typeface="Calibri"/>
              </a:rPr>
              <a:t>Output</a:t>
            </a:r>
            <a:r>
              <a:rPr lang="en-US" sz="2800" i="1" spc="-7" baseline="-21164" dirty="0" err="1">
                <a:solidFill>
                  <a:schemeClr val="tx1"/>
                </a:solidFill>
                <a:latin typeface="Calibri"/>
                <a:cs typeface="Calibri"/>
              </a:rPr>
              <a:t>p</a:t>
            </a:r>
            <a:r>
              <a:rPr lang="en-US" sz="2800" i="1" spc="427" baseline="-21164" dirty="0">
                <a:solidFill>
                  <a:schemeClr val="tx1"/>
                </a:solidFill>
                <a:latin typeface="Calibri"/>
                <a:cs typeface="Calibri"/>
              </a:rPr>
              <a:t> </a:t>
            </a:r>
            <a:r>
              <a:rPr lang="en-US" sz="2800" i="1" dirty="0">
                <a:solidFill>
                  <a:schemeClr val="tx1"/>
                </a:solidFill>
                <a:latin typeface="Calibri"/>
                <a:cs typeface="Calibri"/>
              </a:rPr>
              <a:t>=</a:t>
            </a:r>
            <a:r>
              <a:rPr lang="en-US" sz="2800" i="1" spc="10" dirty="0">
                <a:solidFill>
                  <a:schemeClr val="tx1"/>
                </a:solidFill>
                <a:latin typeface="Calibri"/>
                <a:cs typeface="Calibri"/>
              </a:rPr>
              <a:t> </a:t>
            </a:r>
            <a:r>
              <a:rPr lang="en-US" sz="2800" spc="-30" dirty="0">
                <a:solidFill>
                  <a:schemeClr val="tx1"/>
                </a:solidFill>
                <a:latin typeface="Calibri"/>
                <a:cs typeface="Calibri"/>
              </a:rPr>
              <a:t>system</a:t>
            </a:r>
            <a:r>
              <a:rPr lang="en-US" sz="2800" dirty="0">
                <a:solidFill>
                  <a:schemeClr val="tx1"/>
                </a:solidFill>
                <a:latin typeface="Calibri"/>
                <a:cs typeface="Calibri"/>
              </a:rPr>
              <a:t> </a:t>
            </a:r>
            <a:r>
              <a:rPr lang="en-US" sz="2800" spc="-5" dirty="0">
                <a:solidFill>
                  <a:schemeClr val="tx1"/>
                </a:solidFill>
                <a:latin typeface="Calibri"/>
                <a:cs typeface="Calibri"/>
              </a:rPr>
              <a:t>output</a:t>
            </a:r>
            <a:r>
              <a:rPr lang="en-US" sz="2800" spc="20" dirty="0">
                <a:solidFill>
                  <a:schemeClr val="tx1"/>
                </a:solidFill>
                <a:latin typeface="Calibri"/>
                <a:cs typeface="Calibri"/>
              </a:rPr>
              <a:t> </a:t>
            </a:r>
            <a:r>
              <a:rPr lang="en-US" sz="2800" spc="-5" dirty="0">
                <a:solidFill>
                  <a:schemeClr val="tx1"/>
                </a:solidFill>
                <a:latin typeface="Calibri"/>
                <a:cs typeface="Calibri"/>
              </a:rPr>
              <a:t>due</a:t>
            </a:r>
            <a:r>
              <a:rPr lang="en-US" sz="2800" dirty="0">
                <a:solidFill>
                  <a:schemeClr val="tx1"/>
                </a:solidFill>
                <a:latin typeface="Calibri"/>
                <a:cs typeface="Calibri"/>
              </a:rPr>
              <a:t> </a:t>
            </a:r>
            <a:r>
              <a:rPr lang="en-US" sz="2800" spc="-20" dirty="0">
                <a:solidFill>
                  <a:schemeClr val="tx1"/>
                </a:solidFill>
                <a:latin typeface="Calibri"/>
                <a:cs typeface="Calibri"/>
              </a:rPr>
              <a:t>to</a:t>
            </a:r>
            <a:r>
              <a:rPr lang="en-US" sz="2800" spc="5" dirty="0">
                <a:solidFill>
                  <a:schemeClr val="tx1"/>
                </a:solidFill>
                <a:latin typeface="Calibri"/>
                <a:cs typeface="Calibri"/>
              </a:rPr>
              <a:t> </a:t>
            </a:r>
            <a:r>
              <a:rPr lang="en-US" sz="2800" spc="-10" dirty="0">
                <a:solidFill>
                  <a:schemeClr val="tx1"/>
                </a:solidFill>
                <a:latin typeface="Calibri"/>
                <a:cs typeface="Calibri"/>
              </a:rPr>
              <a:t>proportional</a:t>
            </a:r>
            <a:r>
              <a:rPr lang="en-US" sz="2800" spc="10" dirty="0">
                <a:solidFill>
                  <a:schemeClr val="tx1"/>
                </a:solidFill>
                <a:latin typeface="Calibri"/>
                <a:cs typeface="Calibri"/>
              </a:rPr>
              <a:t> </a:t>
            </a:r>
            <a:r>
              <a:rPr lang="en-US" sz="2800" spc="-20" dirty="0">
                <a:solidFill>
                  <a:schemeClr val="tx1"/>
                </a:solidFill>
                <a:latin typeface="Calibri"/>
                <a:cs typeface="Calibri"/>
              </a:rPr>
              <a:t>control</a:t>
            </a:r>
            <a:endParaRPr lang="en-US" sz="2800" dirty="0">
              <a:solidFill>
                <a:schemeClr val="tx1"/>
              </a:solidFill>
              <a:latin typeface="Calibri"/>
              <a:cs typeface="Calibri"/>
            </a:endParaRPr>
          </a:p>
          <a:p>
            <a:pPr marL="330200" indent="-305435">
              <a:lnSpc>
                <a:spcPct val="100000"/>
              </a:lnSpc>
              <a:spcBef>
                <a:spcPts val="830"/>
              </a:spcBef>
              <a:buClr>
                <a:srgbClr val="009999"/>
              </a:buClr>
              <a:buFont typeface="Arial MT"/>
              <a:buChar char="•"/>
              <a:tabLst>
                <a:tab pos="330835" algn="l"/>
              </a:tabLst>
            </a:pPr>
            <a:r>
              <a:rPr lang="en-US" sz="2800" i="1" spc="-5" dirty="0" err="1">
                <a:solidFill>
                  <a:schemeClr val="tx1"/>
                </a:solidFill>
                <a:latin typeface="Calibri"/>
                <a:cs typeface="Calibri"/>
              </a:rPr>
              <a:t>K</a:t>
            </a:r>
            <a:r>
              <a:rPr lang="en-US" sz="2800" i="1" spc="-7" baseline="-21164" dirty="0" err="1">
                <a:solidFill>
                  <a:schemeClr val="tx1"/>
                </a:solidFill>
                <a:latin typeface="Calibri"/>
                <a:cs typeface="Calibri"/>
              </a:rPr>
              <a:t>p</a:t>
            </a:r>
            <a:r>
              <a:rPr lang="en-US" sz="2800" i="1" spc="7" baseline="-21164" dirty="0">
                <a:solidFill>
                  <a:schemeClr val="tx1"/>
                </a:solidFill>
                <a:latin typeface="Calibri"/>
                <a:cs typeface="Calibri"/>
              </a:rPr>
              <a:t> </a:t>
            </a:r>
            <a:r>
              <a:rPr lang="en-US" sz="2800" dirty="0">
                <a:solidFill>
                  <a:schemeClr val="tx1"/>
                </a:solidFill>
                <a:latin typeface="Calibri"/>
                <a:cs typeface="Calibri"/>
              </a:rPr>
              <a:t>= </a:t>
            </a:r>
            <a:r>
              <a:rPr lang="en-US" sz="2800" spc="-10" dirty="0">
                <a:solidFill>
                  <a:schemeClr val="tx1"/>
                </a:solidFill>
                <a:latin typeface="Calibri"/>
                <a:cs typeface="Calibri"/>
              </a:rPr>
              <a:t>proportional</a:t>
            </a:r>
            <a:r>
              <a:rPr lang="en-US" sz="2800" spc="10" dirty="0">
                <a:solidFill>
                  <a:schemeClr val="tx1"/>
                </a:solidFill>
                <a:latin typeface="Calibri"/>
                <a:cs typeface="Calibri"/>
              </a:rPr>
              <a:t> </a:t>
            </a:r>
            <a:r>
              <a:rPr lang="en-US" sz="2800" spc="-20" dirty="0">
                <a:solidFill>
                  <a:schemeClr val="tx1"/>
                </a:solidFill>
                <a:latin typeface="Calibri"/>
                <a:cs typeface="Calibri"/>
              </a:rPr>
              <a:t>constant</a:t>
            </a:r>
            <a:r>
              <a:rPr lang="en-US" sz="2800" spc="10" dirty="0">
                <a:solidFill>
                  <a:schemeClr val="tx1"/>
                </a:solidFill>
                <a:latin typeface="Calibri"/>
                <a:cs typeface="Calibri"/>
              </a:rPr>
              <a:t> </a:t>
            </a:r>
            <a:r>
              <a:rPr lang="en-US" sz="2800" spc="-30" dirty="0">
                <a:solidFill>
                  <a:schemeClr val="tx1"/>
                </a:solidFill>
                <a:latin typeface="Calibri"/>
                <a:cs typeface="Calibri"/>
              </a:rPr>
              <a:t>for</a:t>
            </a:r>
            <a:r>
              <a:rPr lang="en-US" sz="2800" spc="-5" dirty="0">
                <a:solidFill>
                  <a:schemeClr val="tx1"/>
                </a:solidFill>
                <a:latin typeface="Calibri"/>
                <a:cs typeface="Calibri"/>
              </a:rPr>
              <a:t> the</a:t>
            </a:r>
            <a:r>
              <a:rPr lang="en-US" sz="2800" dirty="0">
                <a:solidFill>
                  <a:schemeClr val="tx1"/>
                </a:solidFill>
                <a:latin typeface="Calibri"/>
                <a:cs typeface="Calibri"/>
              </a:rPr>
              <a:t> </a:t>
            </a:r>
            <a:r>
              <a:rPr lang="en-US" sz="2800" spc="-30" dirty="0">
                <a:solidFill>
                  <a:schemeClr val="tx1"/>
                </a:solidFill>
                <a:latin typeface="Calibri"/>
                <a:cs typeface="Calibri"/>
              </a:rPr>
              <a:t>system</a:t>
            </a:r>
            <a:r>
              <a:rPr lang="en-US" sz="2800" dirty="0">
                <a:solidFill>
                  <a:schemeClr val="tx1"/>
                </a:solidFill>
                <a:latin typeface="Calibri"/>
                <a:cs typeface="Calibri"/>
              </a:rPr>
              <a:t> </a:t>
            </a:r>
            <a:r>
              <a:rPr lang="en-US" sz="2800" spc="-5" dirty="0">
                <a:solidFill>
                  <a:schemeClr val="tx1"/>
                </a:solidFill>
                <a:latin typeface="Calibri"/>
                <a:cs typeface="Calibri"/>
              </a:rPr>
              <a:t>called</a:t>
            </a:r>
            <a:r>
              <a:rPr lang="en-US" sz="2800" spc="25" dirty="0">
                <a:solidFill>
                  <a:schemeClr val="tx1"/>
                </a:solidFill>
                <a:latin typeface="Calibri"/>
                <a:cs typeface="Calibri"/>
              </a:rPr>
              <a:t> </a:t>
            </a:r>
            <a:r>
              <a:rPr lang="en-US" sz="2800" spc="-15" dirty="0">
                <a:solidFill>
                  <a:schemeClr val="tx1"/>
                </a:solidFill>
                <a:latin typeface="Calibri"/>
                <a:cs typeface="Calibri"/>
              </a:rPr>
              <a:t>gain</a:t>
            </a:r>
            <a:endParaRPr lang="en-US" sz="2800" dirty="0">
              <a:solidFill>
                <a:schemeClr val="tx1"/>
              </a:solidFill>
              <a:latin typeface="Calibri"/>
              <a:cs typeface="Calibri"/>
            </a:endParaRPr>
          </a:p>
          <a:p>
            <a:pPr marL="330200" marR="784225" indent="-305435">
              <a:lnSpc>
                <a:spcPct val="80000"/>
              </a:lnSpc>
              <a:spcBef>
                <a:spcPts val="1610"/>
              </a:spcBef>
              <a:buClr>
                <a:srgbClr val="009999"/>
              </a:buClr>
              <a:buFont typeface="Arial MT"/>
              <a:buChar char="•"/>
              <a:tabLst>
                <a:tab pos="330835" algn="l"/>
              </a:tabLst>
            </a:pPr>
            <a:r>
              <a:rPr lang="en-US" sz="2800" i="1" dirty="0">
                <a:solidFill>
                  <a:schemeClr val="tx1"/>
                </a:solidFill>
                <a:latin typeface="Calibri"/>
                <a:cs typeface="Calibri"/>
              </a:rPr>
              <a:t>E</a:t>
            </a:r>
            <a:r>
              <a:rPr lang="en-US" sz="2800" i="1" spc="5" dirty="0">
                <a:solidFill>
                  <a:schemeClr val="tx1"/>
                </a:solidFill>
                <a:latin typeface="Calibri"/>
                <a:cs typeface="Calibri"/>
              </a:rPr>
              <a:t> </a:t>
            </a:r>
            <a:r>
              <a:rPr lang="en-US" sz="2800" dirty="0">
                <a:solidFill>
                  <a:schemeClr val="tx1"/>
                </a:solidFill>
                <a:latin typeface="Calibri"/>
                <a:cs typeface="Calibri"/>
              </a:rPr>
              <a:t>=</a:t>
            </a:r>
            <a:r>
              <a:rPr lang="en-US" sz="2800" spc="5" dirty="0">
                <a:solidFill>
                  <a:schemeClr val="tx1"/>
                </a:solidFill>
                <a:latin typeface="Calibri"/>
                <a:cs typeface="Calibri"/>
              </a:rPr>
              <a:t> </a:t>
            </a:r>
            <a:r>
              <a:rPr lang="en-US" sz="2800" spc="-60" dirty="0">
                <a:solidFill>
                  <a:schemeClr val="tx1"/>
                </a:solidFill>
                <a:latin typeface="Calibri"/>
                <a:cs typeface="Calibri"/>
              </a:rPr>
              <a:t>error,</a:t>
            </a:r>
            <a:r>
              <a:rPr lang="en-US" sz="2800" spc="-20" dirty="0">
                <a:solidFill>
                  <a:schemeClr val="tx1"/>
                </a:solidFill>
                <a:latin typeface="Calibri"/>
                <a:cs typeface="Calibri"/>
              </a:rPr>
              <a:t> </a:t>
            </a:r>
            <a:r>
              <a:rPr lang="en-US" sz="2800" dirty="0">
                <a:solidFill>
                  <a:schemeClr val="tx1"/>
                </a:solidFill>
                <a:latin typeface="Calibri"/>
                <a:cs typeface="Calibri"/>
              </a:rPr>
              <a:t>the</a:t>
            </a:r>
            <a:r>
              <a:rPr lang="en-US" sz="2800" spc="5" dirty="0">
                <a:solidFill>
                  <a:schemeClr val="tx1"/>
                </a:solidFill>
                <a:latin typeface="Calibri"/>
                <a:cs typeface="Calibri"/>
              </a:rPr>
              <a:t> </a:t>
            </a:r>
            <a:r>
              <a:rPr lang="en-US" sz="2800" spc="-20" dirty="0">
                <a:solidFill>
                  <a:schemeClr val="tx1"/>
                </a:solidFill>
                <a:latin typeface="Calibri"/>
                <a:cs typeface="Calibri"/>
              </a:rPr>
              <a:t>difference</a:t>
            </a:r>
            <a:r>
              <a:rPr lang="en-US" sz="2800" spc="5" dirty="0">
                <a:solidFill>
                  <a:schemeClr val="tx1"/>
                </a:solidFill>
                <a:latin typeface="Calibri"/>
                <a:cs typeface="Calibri"/>
              </a:rPr>
              <a:t> </a:t>
            </a:r>
            <a:r>
              <a:rPr lang="en-US" sz="2800" spc="-10" dirty="0">
                <a:solidFill>
                  <a:schemeClr val="tx1"/>
                </a:solidFill>
                <a:latin typeface="Calibri"/>
                <a:cs typeface="Calibri"/>
              </a:rPr>
              <a:t>between where </a:t>
            </a:r>
            <a:r>
              <a:rPr lang="en-US" sz="2800" dirty="0">
                <a:solidFill>
                  <a:schemeClr val="tx1"/>
                </a:solidFill>
                <a:latin typeface="Calibri"/>
                <a:cs typeface="Calibri"/>
              </a:rPr>
              <a:t>the</a:t>
            </a:r>
            <a:r>
              <a:rPr lang="en-US" sz="2800" spc="5" dirty="0">
                <a:solidFill>
                  <a:schemeClr val="tx1"/>
                </a:solidFill>
                <a:latin typeface="Calibri"/>
                <a:cs typeface="Calibri"/>
              </a:rPr>
              <a:t> </a:t>
            </a:r>
            <a:r>
              <a:rPr lang="en-US" sz="2800" spc="-15" dirty="0">
                <a:solidFill>
                  <a:schemeClr val="tx1"/>
                </a:solidFill>
                <a:latin typeface="Calibri"/>
                <a:cs typeface="Calibri"/>
              </a:rPr>
              <a:t>controlled </a:t>
            </a:r>
            <a:r>
              <a:rPr lang="en-US" sz="2800" spc="-710" dirty="0">
                <a:solidFill>
                  <a:schemeClr val="tx1"/>
                </a:solidFill>
                <a:latin typeface="Calibri"/>
                <a:cs typeface="Calibri"/>
              </a:rPr>
              <a:t> </a:t>
            </a:r>
            <a:r>
              <a:rPr lang="en-US" sz="2800" spc="-10" dirty="0">
                <a:solidFill>
                  <a:schemeClr val="tx1"/>
                </a:solidFill>
                <a:latin typeface="Calibri"/>
                <a:cs typeface="Calibri"/>
              </a:rPr>
              <a:t>variable</a:t>
            </a:r>
            <a:r>
              <a:rPr lang="en-US" sz="2800" dirty="0">
                <a:solidFill>
                  <a:schemeClr val="tx1"/>
                </a:solidFill>
                <a:latin typeface="Calibri"/>
                <a:cs typeface="Calibri"/>
              </a:rPr>
              <a:t> </a:t>
            </a:r>
            <a:r>
              <a:rPr lang="en-US" sz="2800" spc="-5" dirty="0">
                <a:solidFill>
                  <a:schemeClr val="tx1"/>
                </a:solidFill>
                <a:latin typeface="Calibri"/>
                <a:cs typeface="Calibri"/>
              </a:rPr>
              <a:t>should</a:t>
            </a:r>
            <a:r>
              <a:rPr lang="en-US" sz="2800" spc="25" dirty="0">
                <a:solidFill>
                  <a:schemeClr val="tx1"/>
                </a:solidFill>
                <a:latin typeface="Calibri"/>
                <a:cs typeface="Calibri"/>
              </a:rPr>
              <a:t> </a:t>
            </a:r>
            <a:r>
              <a:rPr lang="en-US" sz="2800" spc="-5" dirty="0">
                <a:solidFill>
                  <a:schemeClr val="tx1"/>
                </a:solidFill>
                <a:latin typeface="Calibri"/>
                <a:cs typeface="Calibri"/>
              </a:rPr>
              <a:t>be </a:t>
            </a:r>
            <a:r>
              <a:rPr lang="en-US" sz="2800" dirty="0">
                <a:solidFill>
                  <a:schemeClr val="tx1"/>
                </a:solidFill>
                <a:latin typeface="Calibri"/>
                <a:cs typeface="Calibri"/>
              </a:rPr>
              <a:t>and</a:t>
            </a:r>
            <a:r>
              <a:rPr lang="en-US" sz="2800" spc="5" dirty="0">
                <a:solidFill>
                  <a:schemeClr val="tx1"/>
                </a:solidFill>
                <a:latin typeface="Calibri"/>
                <a:cs typeface="Calibri"/>
              </a:rPr>
              <a:t> </a:t>
            </a:r>
            <a:r>
              <a:rPr lang="en-US" sz="2800" spc="-10" dirty="0">
                <a:solidFill>
                  <a:schemeClr val="tx1"/>
                </a:solidFill>
                <a:latin typeface="Calibri"/>
                <a:cs typeface="Calibri"/>
              </a:rPr>
              <a:t>where</a:t>
            </a:r>
            <a:r>
              <a:rPr lang="en-US" sz="2800" spc="-30" dirty="0">
                <a:solidFill>
                  <a:schemeClr val="tx1"/>
                </a:solidFill>
                <a:latin typeface="Calibri"/>
                <a:cs typeface="Calibri"/>
              </a:rPr>
              <a:t> </a:t>
            </a:r>
            <a:r>
              <a:rPr lang="en-US" sz="2800" dirty="0">
                <a:solidFill>
                  <a:schemeClr val="tx1"/>
                </a:solidFill>
                <a:latin typeface="Calibri"/>
                <a:cs typeface="Calibri"/>
              </a:rPr>
              <a:t>it</a:t>
            </a:r>
            <a:r>
              <a:rPr lang="en-US" sz="2800" spc="5" dirty="0">
                <a:solidFill>
                  <a:schemeClr val="tx1"/>
                </a:solidFill>
                <a:latin typeface="Calibri"/>
                <a:cs typeface="Calibri"/>
              </a:rPr>
              <a:t> </a:t>
            </a:r>
            <a:r>
              <a:rPr lang="en-US" sz="2800" spc="-5" dirty="0">
                <a:solidFill>
                  <a:schemeClr val="tx1"/>
                </a:solidFill>
                <a:latin typeface="Calibri"/>
                <a:cs typeface="Calibri"/>
              </a:rPr>
              <a:t>is.</a:t>
            </a:r>
            <a:r>
              <a:rPr lang="en-US" sz="2800" spc="20" dirty="0">
                <a:solidFill>
                  <a:schemeClr val="tx1"/>
                </a:solidFill>
                <a:latin typeface="Calibri"/>
                <a:cs typeface="Calibri"/>
              </a:rPr>
              <a:t> </a:t>
            </a:r>
            <a:r>
              <a:rPr lang="en-US" sz="2800" i="1" dirty="0">
                <a:solidFill>
                  <a:schemeClr val="tx1"/>
                </a:solidFill>
                <a:latin typeface="Calibri"/>
                <a:cs typeface="Calibri"/>
              </a:rPr>
              <a:t>E</a:t>
            </a:r>
            <a:r>
              <a:rPr lang="en-US" sz="2800" i="1" spc="-5" dirty="0">
                <a:solidFill>
                  <a:schemeClr val="tx1"/>
                </a:solidFill>
                <a:latin typeface="Calibri"/>
                <a:cs typeface="Calibri"/>
              </a:rPr>
              <a:t> </a:t>
            </a:r>
            <a:r>
              <a:rPr lang="en-US" sz="2800" i="1" dirty="0">
                <a:solidFill>
                  <a:schemeClr val="tx1"/>
                </a:solidFill>
                <a:latin typeface="Calibri"/>
                <a:cs typeface="Calibri"/>
              </a:rPr>
              <a:t>=</a:t>
            </a:r>
            <a:r>
              <a:rPr lang="en-US" sz="2800" i="1" spc="10" dirty="0">
                <a:solidFill>
                  <a:schemeClr val="tx1"/>
                </a:solidFill>
                <a:latin typeface="Calibri"/>
                <a:cs typeface="Calibri"/>
              </a:rPr>
              <a:t> </a:t>
            </a:r>
            <a:r>
              <a:rPr lang="en-US" sz="2800" i="1" spc="-5" dirty="0">
                <a:solidFill>
                  <a:schemeClr val="tx1"/>
                </a:solidFill>
                <a:latin typeface="Calibri"/>
                <a:cs typeface="Calibri"/>
              </a:rPr>
              <a:t>SP</a:t>
            </a:r>
            <a:r>
              <a:rPr lang="en-US" sz="2800" i="1" spc="5" dirty="0">
                <a:solidFill>
                  <a:schemeClr val="tx1"/>
                </a:solidFill>
                <a:latin typeface="Calibri"/>
                <a:cs typeface="Calibri"/>
              </a:rPr>
              <a:t> </a:t>
            </a:r>
            <a:r>
              <a:rPr lang="en-US" sz="2800" i="1" dirty="0">
                <a:solidFill>
                  <a:schemeClr val="tx1"/>
                </a:solidFill>
                <a:latin typeface="Calibri"/>
                <a:cs typeface="Calibri"/>
              </a:rPr>
              <a:t>–</a:t>
            </a:r>
            <a:r>
              <a:rPr lang="en-US" sz="2800" i="1" spc="-5" dirty="0">
                <a:solidFill>
                  <a:schemeClr val="tx1"/>
                </a:solidFill>
                <a:latin typeface="Calibri"/>
                <a:cs typeface="Calibri"/>
              </a:rPr>
              <a:t> </a:t>
            </a:r>
            <a:r>
              <a:rPr lang="en-US" sz="2800" i="1" spc="-110" dirty="0">
                <a:solidFill>
                  <a:schemeClr val="tx1"/>
                </a:solidFill>
                <a:latin typeface="Calibri"/>
                <a:cs typeface="Calibri"/>
              </a:rPr>
              <a:t>PV.</a:t>
            </a:r>
            <a:endParaRPr lang="en-US" sz="2800" dirty="0">
              <a:solidFill>
                <a:schemeClr val="tx1"/>
              </a:solidFill>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D30E5B65-9A8F-40AB-841B-7A29B042C874}"/>
              </a:ext>
            </a:extLst>
          </p:cNvPr>
          <p:cNvSpPr>
            <a:spLocks noGrp="1"/>
          </p:cNvSpPr>
          <p:nvPr>
            <p:ph type="sldNum" sz="quarter" idx="12"/>
          </p:nvPr>
        </p:nvSpPr>
        <p:spPr/>
        <p:txBody>
          <a:bodyPr/>
          <a:lstStyle/>
          <a:p>
            <a:fld id="{CA9F79F9-620A-454C-B44A-099229A02D1C}" type="slidenum">
              <a:rPr lang="en-IN" smtClean="0"/>
              <a:pPr/>
              <a:t>142</a:t>
            </a:fld>
            <a:endParaRPr lang="en-IN"/>
          </a:p>
        </p:txBody>
      </p:sp>
      <p:pic>
        <p:nvPicPr>
          <p:cNvPr id="5" name="Picture 4">
            <a:extLst>
              <a:ext uri="{FF2B5EF4-FFF2-40B4-BE49-F238E27FC236}">
                <a16:creationId xmlns:a16="http://schemas.microsoft.com/office/drawing/2014/main" xmlns="" id="{47A8CB6E-68B4-44A9-87C6-77DAF2210B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5171117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D4AF9-BD20-441C-BF5E-3E085C758230}"/>
              </a:ext>
            </a:extLst>
          </p:cNvPr>
          <p:cNvSpPr>
            <a:spLocks noGrp="1"/>
          </p:cNvSpPr>
          <p:nvPr>
            <p:ph type="title"/>
          </p:nvPr>
        </p:nvSpPr>
        <p:spPr>
          <a:xfrm>
            <a:off x="1097280" y="286603"/>
            <a:ext cx="4113912" cy="1450757"/>
          </a:xfrm>
        </p:spPr>
        <p:txBody>
          <a:bodyPr>
            <a:normAutofit/>
          </a:bodyPr>
          <a:lstStyle/>
          <a:p>
            <a:r>
              <a:rPr lang="en-IN" sz="4000" dirty="0">
                <a:solidFill>
                  <a:srgbClr val="FF0000"/>
                </a:solidFill>
              </a:rPr>
              <a:t>P- CONTROLLER</a:t>
            </a:r>
          </a:p>
        </p:txBody>
      </p:sp>
      <p:sp>
        <p:nvSpPr>
          <p:cNvPr id="3" name="Content Placeholder 2">
            <a:extLst>
              <a:ext uri="{FF2B5EF4-FFF2-40B4-BE49-F238E27FC236}">
                <a16:creationId xmlns:a16="http://schemas.microsoft.com/office/drawing/2014/main" xmlns="" id="{8D79CF6A-93A6-4037-B453-0C9FA1AFA55C}"/>
              </a:ext>
            </a:extLst>
          </p:cNvPr>
          <p:cNvSpPr>
            <a:spLocks noGrp="1"/>
          </p:cNvSpPr>
          <p:nvPr>
            <p:ph idx="1"/>
          </p:nvPr>
        </p:nvSpPr>
        <p:spPr/>
        <p:txBody>
          <a:bodyPr>
            <a:normAutofit/>
          </a:bodyPr>
          <a:lstStyle/>
          <a:p>
            <a:pPr marL="330200" indent="-305435">
              <a:lnSpc>
                <a:spcPct val="100000"/>
              </a:lnSpc>
              <a:spcBef>
                <a:spcPts val="925"/>
              </a:spcBef>
              <a:buClr>
                <a:srgbClr val="009999"/>
              </a:buClr>
              <a:buFont typeface="Arial MT"/>
              <a:buChar char="•"/>
              <a:tabLst>
                <a:tab pos="330835" algn="l"/>
              </a:tabLst>
            </a:pPr>
            <a:r>
              <a:rPr lang="en-US" sz="2800" spc="-5" dirty="0">
                <a:solidFill>
                  <a:schemeClr val="tx1"/>
                </a:solidFill>
                <a:latin typeface="Calibri"/>
                <a:cs typeface="Calibri"/>
              </a:rPr>
              <a:t>In</a:t>
            </a:r>
            <a:r>
              <a:rPr lang="en-US" sz="2800" spc="5" dirty="0">
                <a:solidFill>
                  <a:schemeClr val="tx1"/>
                </a:solidFill>
                <a:latin typeface="Calibri"/>
                <a:cs typeface="Calibri"/>
              </a:rPr>
              <a:t> </a:t>
            </a:r>
            <a:r>
              <a:rPr lang="en-US" sz="2800" spc="-5" dirty="0">
                <a:solidFill>
                  <a:schemeClr val="tx1"/>
                </a:solidFill>
                <a:latin typeface="Calibri"/>
                <a:cs typeface="Calibri"/>
              </a:rPr>
              <a:t>a</a:t>
            </a:r>
            <a:r>
              <a:rPr lang="en-US" sz="2800" spc="15" dirty="0">
                <a:solidFill>
                  <a:schemeClr val="tx1"/>
                </a:solidFill>
                <a:latin typeface="Calibri"/>
                <a:cs typeface="Calibri"/>
              </a:rPr>
              <a:t> </a:t>
            </a:r>
            <a:r>
              <a:rPr lang="en-US" sz="2800" spc="-15" dirty="0">
                <a:solidFill>
                  <a:schemeClr val="tx1"/>
                </a:solidFill>
                <a:latin typeface="Calibri"/>
                <a:cs typeface="Calibri"/>
              </a:rPr>
              <a:t>proportional</a:t>
            </a:r>
            <a:r>
              <a:rPr lang="en-US" sz="2800" spc="40" dirty="0">
                <a:solidFill>
                  <a:schemeClr val="tx1"/>
                </a:solidFill>
                <a:latin typeface="Calibri"/>
                <a:cs typeface="Calibri"/>
              </a:rPr>
              <a:t> </a:t>
            </a:r>
            <a:r>
              <a:rPr lang="en-US" sz="2800" spc="-20" dirty="0">
                <a:solidFill>
                  <a:schemeClr val="tx1"/>
                </a:solidFill>
                <a:latin typeface="Calibri"/>
                <a:cs typeface="Calibri"/>
              </a:rPr>
              <a:t>controller</a:t>
            </a:r>
            <a:r>
              <a:rPr lang="en-US" sz="2800" spc="35" dirty="0">
                <a:solidFill>
                  <a:schemeClr val="tx1"/>
                </a:solidFill>
                <a:latin typeface="Calibri"/>
                <a:cs typeface="Calibri"/>
              </a:rPr>
              <a:t> </a:t>
            </a:r>
            <a:r>
              <a:rPr lang="en-US" sz="2800" spc="-5" dirty="0">
                <a:solidFill>
                  <a:schemeClr val="tx1"/>
                </a:solidFill>
                <a:latin typeface="Calibri"/>
                <a:cs typeface="Calibri"/>
              </a:rPr>
              <a:t>the</a:t>
            </a:r>
            <a:r>
              <a:rPr lang="en-US" sz="2800" spc="15" dirty="0">
                <a:solidFill>
                  <a:schemeClr val="tx1"/>
                </a:solidFill>
                <a:latin typeface="Calibri"/>
                <a:cs typeface="Calibri"/>
              </a:rPr>
              <a:t> </a:t>
            </a:r>
            <a:r>
              <a:rPr lang="en-US" sz="2800" spc="-10" dirty="0">
                <a:solidFill>
                  <a:schemeClr val="tx1"/>
                </a:solidFill>
                <a:latin typeface="Calibri"/>
                <a:cs typeface="Calibri"/>
              </a:rPr>
              <a:t>output</a:t>
            </a:r>
            <a:r>
              <a:rPr lang="en-US" sz="2800" spc="45" dirty="0">
                <a:solidFill>
                  <a:schemeClr val="tx1"/>
                </a:solidFill>
                <a:latin typeface="Calibri"/>
                <a:cs typeface="Calibri"/>
              </a:rPr>
              <a:t> </a:t>
            </a:r>
            <a:r>
              <a:rPr lang="en-US" sz="2800" spc="-5" dirty="0">
                <a:solidFill>
                  <a:schemeClr val="tx1"/>
                </a:solidFill>
                <a:latin typeface="Calibri"/>
                <a:cs typeface="Calibri"/>
              </a:rPr>
              <a:t>(also</a:t>
            </a:r>
            <a:r>
              <a:rPr lang="en-US" sz="2800" spc="10" dirty="0">
                <a:solidFill>
                  <a:schemeClr val="tx1"/>
                </a:solidFill>
                <a:latin typeface="Calibri"/>
                <a:cs typeface="Calibri"/>
              </a:rPr>
              <a:t> </a:t>
            </a:r>
            <a:r>
              <a:rPr lang="en-US" sz="2800" spc="-10" dirty="0">
                <a:solidFill>
                  <a:schemeClr val="tx1"/>
                </a:solidFill>
                <a:latin typeface="Calibri"/>
                <a:cs typeface="Calibri"/>
              </a:rPr>
              <a:t>called</a:t>
            </a:r>
            <a:r>
              <a:rPr lang="en-US" sz="2800" spc="15" dirty="0">
                <a:solidFill>
                  <a:schemeClr val="tx1"/>
                </a:solidFill>
                <a:latin typeface="Calibri"/>
                <a:cs typeface="Calibri"/>
              </a:rPr>
              <a:t> </a:t>
            </a:r>
            <a:r>
              <a:rPr lang="en-US" sz="2800" spc="-5" dirty="0">
                <a:solidFill>
                  <a:schemeClr val="tx1"/>
                </a:solidFill>
                <a:latin typeface="Calibri"/>
                <a:cs typeface="Calibri"/>
              </a:rPr>
              <a:t>the</a:t>
            </a:r>
            <a:r>
              <a:rPr lang="en-US" sz="2800" spc="15" dirty="0">
                <a:solidFill>
                  <a:schemeClr val="tx1"/>
                </a:solidFill>
                <a:latin typeface="Calibri"/>
                <a:cs typeface="Calibri"/>
              </a:rPr>
              <a:t> </a:t>
            </a:r>
            <a:r>
              <a:rPr lang="en-US" sz="2800" spc="-10" dirty="0">
                <a:solidFill>
                  <a:schemeClr val="tx1"/>
                </a:solidFill>
                <a:latin typeface="Calibri"/>
                <a:cs typeface="Calibri"/>
              </a:rPr>
              <a:t>actuating </a:t>
            </a:r>
            <a:r>
              <a:rPr lang="en-US" sz="2800" spc="-620" dirty="0">
                <a:solidFill>
                  <a:schemeClr val="tx1"/>
                </a:solidFill>
                <a:latin typeface="Calibri"/>
                <a:cs typeface="Calibri"/>
              </a:rPr>
              <a:t> </a:t>
            </a:r>
            <a:r>
              <a:rPr lang="en-US" sz="2800" spc="-10" dirty="0">
                <a:solidFill>
                  <a:schemeClr val="tx1"/>
                </a:solidFill>
                <a:latin typeface="Calibri"/>
                <a:cs typeface="Calibri"/>
              </a:rPr>
              <a:t>signal)</a:t>
            </a:r>
            <a:r>
              <a:rPr lang="en-US" sz="2800" spc="15" dirty="0">
                <a:solidFill>
                  <a:schemeClr val="tx1"/>
                </a:solidFill>
                <a:latin typeface="Calibri"/>
                <a:cs typeface="Calibri"/>
              </a:rPr>
              <a:t> </a:t>
            </a:r>
            <a:r>
              <a:rPr lang="en-US" sz="2800" spc="-5" dirty="0">
                <a:solidFill>
                  <a:schemeClr val="tx1"/>
                </a:solidFill>
                <a:latin typeface="Calibri"/>
                <a:cs typeface="Calibri"/>
              </a:rPr>
              <a:t>is</a:t>
            </a:r>
            <a:r>
              <a:rPr lang="en-US" sz="2800" dirty="0">
                <a:solidFill>
                  <a:schemeClr val="tx1"/>
                </a:solidFill>
                <a:latin typeface="Calibri"/>
                <a:cs typeface="Calibri"/>
              </a:rPr>
              <a:t> </a:t>
            </a:r>
            <a:r>
              <a:rPr lang="en-US" sz="2800" spc="-10" dirty="0">
                <a:solidFill>
                  <a:schemeClr val="tx1"/>
                </a:solidFill>
                <a:latin typeface="Calibri"/>
                <a:cs typeface="Calibri"/>
              </a:rPr>
              <a:t>directly</a:t>
            </a:r>
            <a:r>
              <a:rPr lang="en-US" sz="2800" spc="5" dirty="0">
                <a:solidFill>
                  <a:schemeClr val="tx1"/>
                </a:solidFill>
                <a:latin typeface="Calibri"/>
                <a:cs typeface="Calibri"/>
              </a:rPr>
              <a:t> </a:t>
            </a:r>
            <a:r>
              <a:rPr lang="en-US" sz="2800" spc="-15" dirty="0">
                <a:solidFill>
                  <a:schemeClr val="tx1"/>
                </a:solidFill>
                <a:latin typeface="Calibri"/>
                <a:cs typeface="Calibri"/>
              </a:rPr>
              <a:t>proportional</a:t>
            </a:r>
            <a:r>
              <a:rPr lang="en-US" sz="2800" spc="30" dirty="0">
                <a:solidFill>
                  <a:schemeClr val="tx1"/>
                </a:solidFill>
                <a:latin typeface="Calibri"/>
                <a:cs typeface="Calibri"/>
              </a:rPr>
              <a:t> </a:t>
            </a:r>
            <a:r>
              <a:rPr lang="en-US" sz="2800" spc="-20" dirty="0">
                <a:solidFill>
                  <a:schemeClr val="tx1"/>
                </a:solidFill>
                <a:latin typeface="Calibri"/>
                <a:cs typeface="Calibri"/>
              </a:rPr>
              <a:t>to</a:t>
            </a:r>
            <a:r>
              <a:rPr lang="en-US" sz="2800" dirty="0">
                <a:solidFill>
                  <a:schemeClr val="tx1"/>
                </a:solidFill>
                <a:latin typeface="Calibri"/>
                <a:cs typeface="Calibri"/>
              </a:rPr>
              <a:t> </a:t>
            </a:r>
            <a:r>
              <a:rPr lang="en-US" sz="2800" spc="-5" dirty="0">
                <a:solidFill>
                  <a:schemeClr val="tx1"/>
                </a:solidFill>
                <a:latin typeface="Calibri"/>
                <a:cs typeface="Calibri"/>
              </a:rPr>
              <a:t>the</a:t>
            </a:r>
            <a:r>
              <a:rPr lang="en-US" sz="2800" spc="10" dirty="0">
                <a:solidFill>
                  <a:schemeClr val="tx1"/>
                </a:solidFill>
                <a:latin typeface="Calibri"/>
                <a:cs typeface="Calibri"/>
              </a:rPr>
              <a:t> </a:t>
            </a:r>
            <a:r>
              <a:rPr lang="en-US" sz="2800" spc="-15" dirty="0">
                <a:solidFill>
                  <a:schemeClr val="tx1"/>
                </a:solidFill>
                <a:latin typeface="Calibri"/>
                <a:cs typeface="Calibri"/>
              </a:rPr>
              <a:t>error</a:t>
            </a:r>
            <a:r>
              <a:rPr lang="en-US" sz="2800" spc="-5" dirty="0">
                <a:solidFill>
                  <a:schemeClr val="tx1"/>
                </a:solidFill>
                <a:latin typeface="Calibri"/>
                <a:cs typeface="Calibri"/>
              </a:rPr>
              <a:t> </a:t>
            </a:r>
            <a:r>
              <a:rPr lang="en-US" sz="2800" spc="-10" dirty="0">
                <a:solidFill>
                  <a:schemeClr val="tx1"/>
                </a:solidFill>
                <a:latin typeface="Calibri"/>
                <a:cs typeface="Calibri"/>
              </a:rPr>
              <a:t>signal</a:t>
            </a:r>
            <a:endParaRPr lang="en-IN" dirty="0">
              <a:solidFill>
                <a:schemeClr val="tx1"/>
              </a:solidFill>
            </a:endParaRPr>
          </a:p>
        </p:txBody>
      </p:sp>
      <p:sp>
        <p:nvSpPr>
          <p:cNvPr id="4" name="Slide Number Placeholder 3">
            <a:extLst>
              <a:ext uri="{FF2B5EF4-FFF2-40B4-BE49-F238E27FC236}">
                <a16:creationId xmlns:a16="http://schemas.microsoft.com/office/drawing/2014/main" xmlns="" id="{D30E5B65-9A8F-40AB-841B-7A29B042C874}"/>
              </a:ext>
            </a:extLst>
          </p:cNvPr>
          <p:cNvSpPr>
            <a:spLocks noGrp="1"/>
          </p:cNvSpPr>
          <p:nvPr>
            <p:ph type="sldNum" sz="quarter" idx="12"/>
          </p:nvPr>
        </p:nvSpPr>
        <p:spPr/>
        <p:txBody>
          <a:bodyPr/>
          <a:lstStyle/>
          <a:p>
            <a:fld id="{CA9F79F9-620A-454C-B44A-099229A02D1C}" type="slidenum">
              <a:rPr lang="en-IN" smtClean="0"/>
              <a:pPr/>
              <a:t>143</a:t>
            </a:fld>
            <a:endParaRPr lang="en-IN"/>
          </a:p>
        </p:txBody>
      </p:sp>
      <p:pic>
        <p:nvPicPr>
          <p:cNvPr id="5" name="object 5">
            <a:extLst>
              <a:ext uri="{FF2B5EF4-FFF2-40B4-BE49-F238E27FC236}">
                <a16:creationId xmlns:a16="http://schemas.microsoft.com/office/drawing/2014/main" xmlns="" id="{D90B7373-C38A-432D-8068-E7310ADCDB80}"/>
              </a:ext>
            </a:extLst>
          </p:cNvPr>
          <p:cNvPicPr/>
          <p:nvPr/>
        </p:nvPicPr>
        <p:blipFill>
          <a:blip r:embed="rId2" cstate="print"/>
          <a:stretch>
            <a:fillRect/>
          </a:stretch>
        </p:blipFill>
        <p:spPr>
          <a:xfrm>
            <a:off x="3595456" y="3048000"/>
            <a:ext cx="4687410" cy="707254"/>
          </a:xfrm>
          <a:prstGeom prst="rect">
            <a:avLst/>
          </a:prstGeom>
        </p:spPr>
      </p:pic>
      <p:sp>
        <p:nvSpPr>
          <p:cNvPr id="7" name="TextBox 6">
            <a:extLst>
              <a:ext uri="{FF2B5EF4-FFF2-40B4-BE49-F238E27FC236}">
                <a16:creationId xmlns:a16="http://schemas.microsoft.com/office/drawing/2014/main" xmlns="" id="{152FC9D7-946A-4032-B742-0FD7BA9984EE}"/>
              </a:ext>
            </a:extLst>
          </p:cNvPr>
          <p:cNvSpPr txBox="1"/>
          <p:nvPr/>
        </p:nvSpPr>
        <p:spPr>
          <a:xfrm>
            <a:off x="1097280" y="3857414"/>
            <a:ext cx="9564802" cy="2202013"/>
          </a:xfrm>
          <a:prstGeom prst="rect">
            <a:avLst/>
          </a:prstGeom>
          <a:noFill/>
        </p:spPr>
        <p:txBody>
          <a:bodyPr wrap="square">
            <a:spAutoFit/>
          </a:bodyPr>
          <a:lstStyle/>
          <a:p>
            <a:pPr marL="342900" indent="-305435">
              <a:lnSpc>
                <a:spcPct val="100000"/>
              </a:lnSpc>
              <a:spcBef>
                <a:spcPts val="1040"/>
              </a:spcBef>
              <a:buClr>
                <a:srgbClr val="009999"/>
              </a:buClr>
              <a:buFont typeface="Arial MT"/>
              <a:buChar char="•"/>
              <a:tabLst>
                <a:tab pos="342900" algn="l"/>
                <a:tab pos="343535" algn="l"/>
              </a:tabLst>
            </a:pPr>
            <a:r>
              <a:rPr lang="en-US" sz="2800" spc="-15" dirty="0">
                <a:latin typeface="Calibri"/>
                <a:cs typeface="Calibri"/>
              </a:rPr>
              <a:t>Where,</a:t>
            </a:r>
            <a:r>
              <a:rPr lang="en-US" sz="2800" spc="15" dirty="0">
                <a:latin typeface="Calibri"/>
                <a:cs typeface="Calibri"/>
              </a:rPr>
              <a:t> </a:t>
            </a:r>
            <a:r>
              <a:rPr lang="en-US" sz="2800" spc="-25" dirty="0" err="1">
                <a:latin typeface="Calibri"/>
                <a:cs typeface="Calibri"/>
              </a:rPr>
              <a:t>K</a:t>
            </a:r>
            <a:r>
              <a:rPr lang="en-US" sz="2800" spc="-37" baseline="-21021" dirty="0" err="1">
                <a:latin typeface="Calibri"/>
                <a:cs typeface="Calibri"/>
              </a:rPr>
              <a:t>p</a:t>
            </a:r>
            <a:r>
              <a:rPr lang="en-US" sz="2800" spc="337" baseline="-21021" dirty="0">
                <a:latin typeface="Calibri"/>
                <a:cs typeface="Calibri"/>
              </a:rPr>
              <a:t> </a:t>
            </a:r>
            <a:r>
              <a:rPr lang="en-US" sz="2800" spc="-5" dirty="0">
                <a:latin typeface="Calibri"/>
                <a:cs typeface="Calibri"/>
              </a:rPr>
              <a:t>is</a:t>
            </a:r>
            <a:r>
              <a:rPr lang="en-US" sz="2800" spc="5" dirty="0">
                <a:latin typeface="Calibri"/>
                <a:cs typeface="Calibri"/>
              </a:rPr>
              <a:t> </a:t>
            </a:r>
            <a:r>
              <a:rPr lang="en-US" sz="2800" spc="-15" dirty="0">
                <a:latin typeface="Calibri"/>
                <a:cs typeface="Calibri"/>
              </a:rPr>
              <a:t>proportional</a:t>
            </a:r>
            <a:r>
              <a:rPr lang="en-US" sz="2800" spc="40" dirty="0">
                <a:latin typeface="Calibri"/>
                <a:cs typeface="Calibri"/>
              </a:rPr>
              <a:t> </a:t>
            </a:r>
            <a:r>
              <a:rPr lang="en-US" sz="2800" spc="-20" dirty="0">
                <a:latin typeface="Calibri"/>
                <a:cs typeface="Calibri"/>
              </a:rPr>
              <a:t>constant</a:t>
            </a:r>
            <a:r>
              <a:rPr lang="en-US" sz="2800" spc="25" dirty="0">
                <a:latin typeface="Calibri"/>
                <a:cs typeface="Calibri"/>
              </a:rPr>
              <a:t> </a:t>
            </a:r>
            <a:r>
              <a:rPr lang="en-US" sz="2800" spc="-5" dirty="0">
                <a:latin typeface="Calibri"/>
                <a:cs typeface="Calibri"/>
              </a:rPr>
              <a:t>also</a:t>
            </a:r>
            <a:r>
              <a:rPr lang="en-US" sz="2800" spc="15" dirty="0">
                <a:latin typeface="Calibri"/>
                <a:cs typeface="Calibri"/>
              </a:rPr>
              <a:t> </a:t>
            </a:r>
            <a:r>
              <a:rPr lang="en-US" sz="2800" spc="-10" dirty="0">
                <a:latin typeface="Calibri"/>
                <a:cs typeface="Calibri"/>
              </a:rPr>
              <a:t>known</a:t>
            </a:r>
            <a:r>
              <a:rPr lang="en-US" sz="2800" spc="30" dirty="0">
                <a:latin typeface="Calibri"/>
                <a:cs typeface="Calibri"/>
              </a:rPr>
              <a:t> </a:t>
            </a:r>
            <a:r>
              <a:rPr lang="en-US" sz="2800" spc="-5" dirty="0">
                <a:latin typeface="Calibri"/>
                <a:cs typeface="Calibri"/>
              </a:rPr>
              <a:t>as</a:t>
            </a:r>
            <a:r>
              <a:rPr lang="en-US" sz="2800" dirty="0">
                <a:latin typeface="Calibri"/>
                <a:cs typeface="Calibri"/>
              </a:rPr>
              <a:t> </a:t>
            </a:r>
            <a:r>
              <a:rPr lang="en-US" sz="2800" spc="-15" dirty="0">
                <a:latin typeface="Calibri"/>
                <a:cs typeface="Calibri"/>
              </a:rPr>
              <a:t>controller</a:t>
            </a:r>
            <a:r>
              <a:rPr lang="en-US" sz="2800" spc="10" dirty="0">
                <a:latin typeface="Calibri"/>
                <a:cs typeface="Calibri"/>
              </a:rPr>
              <a:t> </a:t>
            </a:r>
            <a:r>
              <a:rPr lang="en-US" sz="2800" spc="-15" dirty="0">
                <a:latin typeface="Calibri"/>
                <a:cs typeface="Calibri"/>
              </a:rPr>
              <a:t>gain.</a:t>
            </a:r>
            <a:endParaRPr lang="en-US" sz="2800" dirty="0">
              <a:latin typeface="Calibri"/>
              <a:cs typeface="Calibri"/>
            </a:endParaRPr>
          </a:p>
          <a:p>
            <a:pPr marL="342900" marR="216535" indent="-305435">
              <a:lnSpc>
                <a:spcPct val="80000"/>
              </a:lnSpc>
              <a:spcBef>
                <a:spcPts val="1610"/>
              </a:spcBef>
              <a:buClr>
                <a:srgbClr val="009999"/>
              </a:buClr>
              <a:buFont typeface="Arial MT"/>
              <a:buChar char="•"/>
              <a:tabLst>
                <a:tab pos="342900" algn="l"/>
                <a:tab pos="343535" algn="l"/>
              </a:tabLst>
            </a:pPr>
            <a:r>
              <a:rPr lang="en-US" sz="2800" spc="-25" dirty="0" err="1">
                <a:latin typeface="Calibri"/>
                <a:cs typeface="Calibri"/>
              </a:rPr>
              <a:t>K</a:t>
            </a:r>
            <a:r>
              <a:rPr lang="en-US" sz="2800" spc="-37" baseline="-21021" dirty="0" err="1">
                <a:latin typeface="Calibri"/>
                <a:cs typeface="Calibri"/>
              </a:rPr>
              <a:t>p</a:t>
            </a:r>
            <a:r>
              <a:rPr lang="en-US" sz="2800" spc="322" baseline="-21021" dirty="0">
                <a:latin typeface="Calibri"/>
                <a:cs typeface="Calibri"/>
              </a:rPr>
              <a:t> </a:t>
            </a:r>
            <a:r>
              <a:rPr lang="en-US" sz="2800" spc="-10" dirty="0">
                <a:latin typeface="Calibri"/>
                <a:cs typeface="Calibri"/>
              </a:rPr>
              <a:t>should</a:t>
            </a:r>
            <a:r>
              <a:rPr lang="en-US" sz="2800" spc="35" dirty="0">
                <a:latin typeface="Calibri"/>
                <a:cs typeface="Calibri"/>
              </a:rPr>
              <a:t> </a:t>
            </a:r>
            <a:r>
              <a:rPr lang="en-US" sz="2800" spc="-5" dirty="0">
                <a:latin typeface="Calibri"/>
                <a:cs typeface="Calibri"/>
              </a:rPr>
              <a:t>be</a:t>
            </a:r>
            <a:r>
              <a:rPr lang="en-US" sz="2800" spc="5" dirty="0">
                <a:latin typeface="Calibri"/>
                <a:cs typeface="Calibri"/>
              </a:rPr>
              <a:t> </a:t>
            </a:r>
            <a:r>
              <a:rPr lang="en-US" sz="2800" spc="-30" dirty="0">
                <a:latin typeface="Calibri"/>
                <a:cs typeface="Calibri"/>
              </a:rPr>
              <a:t>kept</a:t>
            </a:r>
            <a:r>
              <a:rPr lang="en-US" sz="2800" spc="-5" dirty="0">
                <a:latin typeface="Calibri"/>
                <a:cs typeface="Calibri"/>
              </a:rPr>
              <a:t> </a:t>
            </a:r>
            <a:r>
              <a:rPr lang="en-US" sz="2800" spc="-15" dirty="0">
                <a:latin typeface="Calibri"/>
                <a:cs typeface="Calibri"/>
              </a:rPr>
              <a:t>greater</a:t>
            </a:r>
            <a:r>
              <a:rPr lang="en-US" sz="2800" spc="-20" dirty="0">
                <a:latin typeface="Calibri"/>
                <a:cs typeface="Calibri"/>
              </a:rPr>
              <a:t> </a:t>
            </a:r>
            <a:r>
              <a:rPr lang="en-US" sz="2800" spc="-5" dirty="0">
                <a:latin typeface="Calibri"/>
                <a:cs typeface="Calibri"/>
              </a:rPr>
              <a:t>than</a:t>
            </a:r>
            <a:r>
              <a:rPr lang="en-US" sz="2800" spc="20" dirty="0">
                <a:latin typeface="Calibri"/>
                <a:cs typeface="Calibri"/>
              </a:rPr>
              <a:t> </a:t>
            </a:r>
            <a:r>
              <a:rPr lang="en-US" sz="2800" spc="-40" dirty="0">
                <a:latin typeface="Calibri"/>
                <a:cs typeface="Calibri"/>
              </a:rPr>
              <a:t>unity.</a:t>
            </a:r>
            <a:r>
              <a:rPr lang="en-US" sz="2800" spc="20" dirty="0">
                <a:latin typeface="Calibri"/>
                <a:cs typeface="Calibri"/>
              </a:rPr>
              <a:t> </a:t>
            </a:r>
            <a:r>
              <a:rPr lang="en-US" sz="2800" spc="-5" dirty="0">
                <a:latin typeface="Calibri"/>
                <a:cs typeface="Calibri"/>
              </a:rPr>
              <a:t>If the</a:t>
            </a:r>
            <a:r>
              <a:rPr lang="en-US" sz="2800" dirty="0">
                <a:latin typeface="Calibri"/>
                <a:cs typeface="Calibri"/>
              </a:rPr>
              <a:t> </a:t>
            </a:r>
            <a:r>
              <a:rPr lang="en-US" sz="2800" spc="-10" dirty="0">
                <a:latin typeface="Calibri"/>
                <a:cs typeface="Calibri"/>
              </a:rPr>
              <a:t>value</a:t>
            </a:r>
            <a:r>
              <a:rPr lang="en-US" sz="2800" spc="-5" dirty="0">
                <a:latin typeface="Calibri"/>
                <a:cs typeface="Calibri"/>
              </a:rPr>
              <a:t> of </a:t>
            </a:r>
            <a:r>
              <a:rPr lang="en-US" sz="2800" spc="-10" dirty="0" err="1">
                <a:latin typeface="Calibri"/>
                <a:cs typeface="Calibri"/>
              </a:rPr>
              <a:t>K</a:t>
            </a:r>
            <a:r>
              <a:rPr lang="en-US" sz="2800" spc="-15" baseline="-21021" dirty="0" err="1">
                <a:latin typeface="Calibri"/>
                <a:cs typeface="Calibri"/>
              </a:rPr>
              <a:t>p</a:t>
            </a:r>
            <a:r>
              <a:rPr lang="en-US" sz="2800" spc="330" baseline="-21021" dirty="0">
                <a:latin typeface="Calibri"/>
                <a:cs typeface="Calibri"/>
              </a:rPr>
              <a:t> </a:t>
            </a:r>
            <a:r>
              <a:rPr lang="en-US" sz="2800" spc="-5" dirty="0">
                <a:latin typeface="Calibri"/>
                <a:cs typeface="Calibri"/>
              </a:rPr>
              <a:t>is</a:t>
            </a:r>
            <a:r>
              <a:rPr lang="en-US" sz="2800" spc="5" dirty="0">
                <a:latin typeface="Calibri"/>
                <a:cs typeface="Calibri"/>
              </a:rPr>
              <a:t> </a:t>
            </a:r>
            <a:r>
              <a:rPr lang="en-US" sz="2800" spc="-15" dirty="0">
                <a:latin typeface="Calibri"/>
                <a:cs typeface="Calibri"/>
              </a:rPr>
              <a:t>greater </a:t>
            </a:r>
            <a:r>
              <a:rPr lang="en-US" sz="2800" spc="-620" dirty="0">
                <a:latin typeface="Calibri"/>
                <a:cs typeface="Calibri"/>
              </a:rPr>
              <a:t> </a:t>
            </a:r>
            <a:r>
              <a:rPr lang="en-US" sz="2800" spc="-5" dirty="0">
                <a:latin typeface="Calibri"/>
                <a:cs typeface="Calibri"/>
              </a:rPr>
              <a:t>than</a:t>
            </a:r>
            <a:r>
              <a:rPr lang="en-US" sz="2800" spc="20" dirty="0">
                <a:latin typeface="Calibri"/>
                <a:cs typeface="Calibri"/>
              </a:rPr>
              <a:t> </a:t>
            </a:r>
            <a:r>
              <a:rPr lang="en-US" sz="2800" spc="-45" dirty="0">
                <a:latin typeface="Calibri"/>
                <a:cs typeface="Calibri"/>
              </a:rPr>
              <a:t>unity,</a:t>
            </a:r>
            <a:r>
              <a:rPr lang="en-US" sz="2800" spc="35" dirty="0">
                <a:latin typeface="Calibri"/>
                <a:cs typeface="Calibri"/>
              </a:rPr>
              <a:t> </a:t>
            </a:r>
            <a:r>
              <a:rPr lang="en-US" sz="2800" spc="-5" dirty="0">
                <a:latin typeface="Calibri"/>
                <a:cs typeface="Calibri"/>
              </a:rPr>
              <a:t>then</a:t>
            </a:r>
            <a:r>
              <a:rPr lang="en-US" sz="2800" dirty="0">
                <a:latin typeface="Calibri"/>
                <a:cs typeface="Calibri"/>
              </a:rPr>
              <a:t> </a:t>
            </a:r>
            <a:r>
              <a:rPr lang="en-US" sz="2800" spc="-5" dirty="0">
                <a:latin typeface="Calibri"/>
                <a:cs typeface="Calibri"/>
              </a:rPr>
              <a:t>it</a:t>
            </a:r>
            <a:r>
              <a:rPr lang="en-US" sz="2800" spc="5" dirty="0">
                <a:latin typeface="Calibri"/>
                <a:cs typeface="Calibri"/>
              </a:rPr>
              <a:t> </a:t>
            </a:r>
            <a:r>
              <a:rPr lang="en-US" sz="2800" spc="-5" dirty="0">
                <a:latin typeface="Calibri"/>
                <a:cs typeface="Calibri"/>
              </a:rPr>
              <a:t>will</a:t>
            </a:r>
            <a:r>
              <a:rPr lang="en-US" sz="2800" dirty="0">
                <a:latin typeface="Calibri"/>
                <a:cs typeface="Calibri"/>
              </a:rPr>
              <a:t> </a:t>
            </a:r>
            <a:r>
              <a:rPr lang="en-US" sz="2800" spc="-5" dirty="0">
                <a:latin typeface="Calibri"/>
                <a:cs typeface="Calibri"/>
              </a:rPr>
              <a:t>amplify</a:t>
            </a:r>
            <a:r>
              <a:rPr lang="en-US" sz="2800" spc="10" dirty="0">
                <a:latin typeface="Calibri"/>
                <a:cs typeface="Calibri"/>
              </a:rPr>
              <a:t> </a:t>
            </a:r>
            <a:r>
              <a:rPr lang="en-US" sz="2800" spc="-5" dirty="0">
                <a:latin typeface="Calibri"/>
                <a:cs typeface="Calibri"/>
              </a:rPr>
              <a:t>the</a:t>
            </a:r>
            <a:r>
              <a:rPr lang="en-US" sz="2800" spc="10" dirty="0">
                <a:latin typeface="Calibri"/>
                <a:cs typeface="Calibri"/>
              </a:rPr>
              <a:t> </a:t>
            </a:r>
            <a:r>
              <a:rPr lang="en-US" sz="2800" spc="-15" dirty="0">
                <a:latin typeface="Calibri"/>
                <a:cs typeface="Calibri"/>
              </a:rPr>
              <a:t>error</a:t>
            </a:r>
            <a:r>
              <a:rPr lang="en-US" sz="2800" spc="5" dirty="0">
                <a:latin typeface="Calibri"/>
                <a:cs typeface="Calibri"/>
              </a:rPr>
              <a:t> </a:t>
            </a:r>
            <a:r>
              <a:rPr lang="en-US" sz="2800" spc="-10" dirty="0">
                <a:latin typeface="Calibri"/>
                <a:cs typeface="Calibri"/>
              </a:rPr>
              <a:t>signal</a:t>
            </a:r>
            <a:r>
              <a:rPr lang="en-US" sz="2800" spc="10" dirty="0">
                <a:latin typeface="Calibri"/>
                <a:cs typeface="Calibri"/>
              </a:rPr>
              <a:t> </a:t>
            </a:r>
            <a:r>
              <a:rPr lang="en-US" sz="2800" spc="-5" dirty="0">
                <a:latin typeface="Calibri"/>
                <a:cs typeface="Calibri"/>
              </a:rPr>
              <a:t>and</a:t>
            </a:r>
            <a:r>
              <a:rPr lang="en-US" sz="2800" spc="15" dirty="0">
                <a:latin typeface="Calibri"/>
                <a:cs typeface="Calibri"/>
              </a:rPr>
              <a:t> </a:t>
            </a:r>
            <a:r>
              <a:rPr lang="en-US" sz="2800" spc="-5" dirty="0">
                <a:latin typeface="Calibri"/>
                <a:cs typeface="Calibri"/>
              </a:rPr>
              <a:t>thus</a:t>
            </a:r>
            <a:r>
              <a:rPr lang="en-US" sz="2800" spc="30" dirty="0">
                <a:latin typeface="Calibri"/>
                <a:cs typeface="Calibri"/>
              </a:rPr>
              <a:t> </a:t>
            </a:r>
            <a:r>
              <a:rPr lang="en-US" sz="2800" spc="-5" dirty="0">
                <a:latin typeface="Calibri"/>
                <a:cs typeface="Calibri"/>
              </a:rPr>
              <a:t>the </a:t>
            </a:r>
            <a:r>
              <a:rPr lang="en-US" sz="2800" dirty="0">
                <a:latin typeface="Calibri"/>
                <a:cs typeface="Calibri"/>
              </a:rPr>
              <a:t> </a:t>
            </a:r>
            <a:r>
              <a:rPr lang="en-US" sz="2800" spc="-5" dirty="0">
                <a:latin typeface="Calibri"/>
                <a:cs typeface="Calibri"/>
              </a:rPr>
              <a:t>amplified</a:t>
            </a:r>
            <a:r>
              <a:rPr lang="en-US" sz="2800" spc="5" dirty="0">
                <a:latin typeface="Calibri"/>
                <a:cs typeface="Calibri"/>
              </a:rPr>
              <a:t> </a:t>
            </a:r>
            <a:r>
              <a:rPr lang="en-US" sz="2800" spc="-15" dirty="0">
                <a:latin typeface="Calibri"/>
                <a:cs typeface="Calibri"/>
              </a:rPr>
              <a:t>error</a:t>
            </a:r>
            <a:r>
              <a:rPr lang="en-US" sz="2800" spc="-5" dirty="0">
                <a:latin typeface="Calibri"/>
                <a:cs typeface="Calibri"/>
              </a:rPr>
              <a:t> </a:t>
            </a:r>
            <a:r>
              <a:rPr lang="en-US" sz="2800" spc="-10" dirty="0">
                <a:latin typeface="Calibri"/>
                <a:cs typeface="Calibri"/>
              </a:rPr>
              <a:t>signal</a:t>
            </a:r>
            <a:r>
              <a:rPr lang="en-US" sz="2800" dirty="0">
                <a:latin typeface="Calibri"/>
                <a:cs typeface="Calibri"/>
              </a:rPr>
              <a:t> </a:t>
            </a:r>
            <a:r>
              <a:rPr lang="en-US" sz="1800" spc="-10" dirty="0">
                <a:solidFill>
                  <a:srgbClr val="FFFFFF"/>
                </a:solidFill>
                <a:latin typeface="Calibri"/>
                <a:cs typeface="Calibri"/>
              </a:rPr>
              <a:t>can</a:t>
            </a:r>
            <a:r>
              <a:rPr lang="en-US" sz="1800" spc="10" dirty="0">
                <a:solidFill>
                  <a:srgbClr val="FFFFFF"/>
                </a:solidFill>
                <a:latin typeface="Calibri"/>
                <a:cs typeface="Calibri"/>
              </a:rPr>
              <a:t> </a:t>
            </a:r>
            <a:r>
              <a:rPr lang="en-US" sz="1800" spc="-5" dirty="0">
                <a:solidFill>
                  <a:srgbClr val="FFFFFF"/>
                </a:solidFill>
                <a:latin typeface="Calibri"/>
                <a:cs typeface="Calibri"/>
              </a:rPr>
              <a:t>be </a:t>
            </a:r>
            <a:r>
              <a:rPr lang="en-US" sz="1800" spc="-15" dirty="0">
                <a:solidFill>
                  <a:srgbClr val="FFFFFF"/>
                </a:solidFill>
                <a:latin typeface="Calibri"/>
                <a:cs typeface="Calibri"/>
              </a:rPr>
              <a:t>detected</a:t>
            </a:r>
            <a:r>
              <a:rPr lang="en-US" sz="1800" dirty="0">
                <a:solidFill>
                  <a:srgbClr val="FFFFFF"/>
                </a:solidFill>
                <a:latin typeface="Calibri"/>
                <a:cs typeface="Calibri"/>
              </a:rPr>
              <a:t> </a:t>
            </a:r>
            <a:r>
              <a:rPr lang="en-US" sz="1800" spc="-5" dirty="0">
                <a:solidFill>
                  <a:srgbClr val="FFFFFF"/>
                </a:solidFill>
                <a:latin typeface="Calibri"/>
                <a:cs typeface="Calibri"/>
              </a:rPr>
              <a:t>easily</a:t>
            </a:r>
            <a:endParaRPr lang="en-US" sz="1800" dirty="0">
              <a:latin typeface="Calibri"/>
              <a:cs typeface="Calibri"/>
            </a:endParaRPr>
          </a:p>
        </p:txBody>
      </p:sp>
      <p:pic>
        <p:nvPicPr>
          <p:cNvPr id="8" name="Picture 7">
            <a:extLst>
              <a:ext uri="{FF2B5EF4-FFF2-40B4-BE49-F238E27FC236}">
                <a16:creationId xmlns:a16="http://schemas.microsoft.com/office/drawing/2014/main" xmlns="" id="{00DB0119-5D85-4F48-9601-7EF482E336D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7040572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408D42-6462-4E99-8F51-99C989AA7334}"/>
              </a:ext>
            </a:extLst>
          </p:cNvPr>
          <p:cNvSpPr>
            <a:spLocks noGrp="1"/>
          </p:cNvSpPr>
          <p:nvPr>
            <p:ph type="title"/>
          </p:nvPr>
        </p:nvSpPr>
        <p:spPr>
          <a:xfrm>
            <a:off x="1097280" y="286603"/>
            <a:ext cx="4184934" cy="1450757"/>
          </a:xfrm>
        </p:spPr>
        <p:txBody>
          <a:bodyPr>
            <a:normAutofit/>
          </a:bodyPr>
          <a:lstStyle/>
          <a:p>
            <a:r>
              <a:rPr lang="en-IN" sz="4000" dirty="0">
                <a:solidFill>
                  <a:srgbClr val="FF0000"/>
                </a:solidFill>
              </a:rPr>
              <a:t>P- CONTROLLER</a:t>
            </a:r>
            <a:endParaRPr lang="en-IN" sz="4000" dirty="0"/>
          </a:p>
        </p:txBody>
      </p:sp>
      <p:sp>
        <p:nvSpPr>
          <p:cNvPr id="4" name="Slide Number Placeholder 3">
            <a:extLst>
              <a:ext uri="{FF2B5EF4-FFF2-40B4-BE49-F238E27FC236}">
                <a16:creationId xmlns:a16="http://schemas.microsoft.com/office/drawing/2014/main" xmlns="" id="{93125006-0F9B-46E1-A066-53CE8F2B6BC5}"/>
              </a:ext>
            </a:extLst>
          </p:cNvPr>
          <p:cNvSpPr>
            <a:spLocks noGrp="1"/>
          </p:cNvSpPr>
          <p:nvPr>
            <p:ph type="sldNum" sz="quarter" idx="12"/>
          </p:nvPr>
        </p:nvSpPr>
        <p:spPr/>
        <p:txBody>
          <a:bodyPr/>
          <a:lstStyle/>
          <a:p>
            <a:fld id="{CA9F79F9-620A-454C-B44A-099229A02D1C}" type="slidenum">
              <a:rPr lang="en-IN" smtClean="0"/>
              <a:pPr/>
              <a:t>144</a:t>
            </a:fld>
            <a:endParaRPr lang="en-IN"/>
          </a:p>
        </p:txBody>
      </p:sp>
      <p:pic>
        <p:nvPicPr>
          <p:cNvPr id="5" name="object 3">
            <a:extLst>
              <a:ext uri="{FF2B5EF4-FFF2-40B4-BE49-F238E27FC236}">
                <a16:creationId xmlns:a16="http://schemas.microsoft.com/office/drawing/2014/main" xmlns="" id="{86D4D934-8624-4DAF-B490-A540629C6371}"/>
              </a:ext>
            </a:extLst>
          </p:cNvPr>
          <p:cNvPicPr>
            <a:picLocks noGrp="1"/>
          </p:cNvPicPr>
          <p:nvPr>
            <p:ph idx="1"/>
          </p:nvPr>
        </p:nvPicPr>
        <p:blipFill>
          <a:blip r:embed="rId2" cstate="print"/>
          <a:stretch>
            <a:fillRect/>
          </a:stretch>
        </p:blipFill>
        <p:spPr>
          <a:xfrm>
            <a:off x="2263805" y="2139518"/>
            <a:ext cx="7554897" cy="2556769"/>
          </a:xfrm>
          <a:prstGeom prst="rect">
            <a:avLst/>
          </a:prstGeom>
        </p:spPr>
      </p:pic>
      <p:sp>
        <p:nvSpPr>
          <p:cNvPr id="6" name="object 4">
            <a:extLst>
              <a:ext uri="{FF2B5EF4-FFF2-40B4-BE49-F238E27FC236}">
                <a16:creationId xmlns:a16="http://schemas.microsoft.com/office/drawing/2014/main" xmlns="" id="{18511B64-4549-48D6-B87A-A83FE6C24929}"/>
              </a:ext>
            </a:extLst>
          </p:cNvPr>
          <p:cNvSpPr txBox="1"/>
          <p:nvPr/>
        </p:nvSpPr>
        <p:spPr>
          <a:xfrm>
            <a:off x="5194163" y="4872385"/>
            <a:ext cx="169418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P</a:t>
            </a:r>
            <a:r>
              <a:rPr sz="2800" spc="-35" dirty="0">
                <a:latin typeface="Calibri"/>
                <a:cs typeface="Calibri"/>
              </a:rPr>
              <a:t> </a:t>
            </a:r>
            <a:r>
              <a:rPr sz="2800" spc="-20" dirty="0">
                <a:latin typeface="Calibri"/>
                <a:cs typeface="Calibri"/>
              </a:rPr>
              <a:t>controller</a:t>
            </a:r>
            <a:endParaRPr sz="2800" dirty="0">
              <a:latin typeface="Calibri"/>
              <a:cs typeface="Calibri"/>
            </a:endParaRPr>
          </a:p>
        </p:txBody>
      </p:sp>
      <p:pic>
        <p:nvPicPr>
          <p:cNvPr id="7" name="Picture 6">
            <a:extLst>
              <a:ext uri="{FF2B5EF4-FFF2-40B4-BE49-F238E27FC236}">
                <a16:creationId xmlns:a16="http://schemas.microsoft.com/office/drawing/2014/main" xmlns="" id="{64FD018D-773A-4B87-9DD9-DFE74902B47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5902003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33DCF-45E2-4C49-B7FC-1474271CBDC8}"/>
              </a:ext>
            </a:extLst>
          </p:cNvPr>
          <p:cNvSpPr>
            <a:spLocks noGrp="1"/>
          </p:cNvSpPr>
          <p:nvPr>
            <p:ph type="title"/>
          </p:nvPr>
        </p:nvSpPr>
        <p:spPr/>
        <p:txBody>
          <a:bodyPr>
            <a:normAutofit/>
          </a:bodyPr>
          <a:lstStyle/>
          <a:p>
            <a:r>
              <a:rPr lang="en-IN" sz="4000" dirty="0">
                <a:solidFill>
                  <a:srgbClr val="FF0000"/>
                </a:solidFill>
              </a:rPr>
              <a:t>PI CONTROLLER</a:t>
            </a:r>
          </a:p>
        </p:txBody>
      </p:sp>
      <p:sp>
        <p:nvSpPr>
          <p:cNvPr id="3" name="Content Placeholder 2">
            <a:extLst>
              <a:ext uri="{FF2B5EF4-FFF2-40B4-BE49-F238E27FC236}">
                <a16:creationId xmlns:a16="http://schemas.microsoft.com/office/drawing/2014/main" xmlns="" id="{14BE9C6C-12D4-463C-8FC2-AA9F8E0AA072}"/>
              </a:ext>
            </a:extLst>
          </p:cNvPr>
          <p:cNvSpPr>
            <a:spLocks noGrp="1"/>
          </p:cNvSpPr>
          <p:nvPr>
            <p:ph idx="1"/>
          </p:nvPr>
        </p:nvSpPr>
        <p:spPr/>
        <p:txBody>
          <a:bodyPr/>
          <a:lstStyle/>
          <a:p>
            <a:pPr marL="317500" indent="-305435">
              <a:lnSpc>
                <a:spcPct val="100000"/>
              </a:lnSpc>
              <a:spcBef>
                <a:spcPts val="1370"/>
              </a:spcBef>
              <a:buClr>
                <a:srgbClr val="009999"/>
              </a:buClr>
              <a:buFont typeface="Arial MT"/>
              <a:buChar char="•"/>
              <a:tabLst>
                <a:tab pos="317500" algn="l"/>
                <a:tab pos="318135" algn="l"/>
              </a:tabLst>
            </a:pPr>
            <a:r>
              <a:rPr lang="en-US" sz="2800" spc="-5" dirty="0">
                <a:solidFill>
                  <a:schemeClr val="tx1"/>
                </a:solidFill>
                <a:latin typeface="Calibri"/>
                <a:cs typeface="Calibri"/>
              </a:rPr>
              <a:t>PI</a:t>
            </a:r>
            <a:r>
              <a:rPr lang="en-US" sz="2800" spc="10" dirty="0">
                <a:solidFill>
                  <a:schemeClr val="tx1"/>
                </a:solidFill>
                <a:latin typeface="Calibri"/>
                <a:cs typeface="Calibri"/>
              </a:rPr>
              <a:t> </a:t>
            </a:r>
            <a:r>
              <a:rPr lang="en-US" sz="2800" spc="-20" dirty="0">
                <a:solidFill>
                  <a:schemeClr val="tx1"/>
                </a:solidFill>
                <a:latin typeface="Calibri"/>
                <a:cs typeface="Calibri"/>
              </a:rPr>
              <a:t>controller</a:t>
            </a:r>
            <a:r>
              <a:rPr lang="en-US" sz="2800" spc="30" dirty="0">
                <a:solidFill>
                  <a:schemeClr val="tx1"/>
                </a:solidFill>
                <a:latin typeface="Calibri"/>
                <a:cs typeface="Calibri"/>
              </a:rPr>
              <a:t> </a:t>
            </a:r>
            <a:r>
              <a:rPr lang="en-US" sz="2800" spc="-20" dirty="0">
                <a:solidFill>
                  <a:schemeClr val="tx1"/>
                </a:solidFill>
                <a:latin typeface="Calibri"/>
                <a:cs typeface="Calibri"/>
              </a:rPr>
              <a:t>stands</a:t>
            </a:r>
            <a:r>
              <a:rPr lang="en-US" sz="2800" spc="40" dirty="0">
                <a:solidFill>
                  <a:schemeClr val="tx1"/>
                </a:solidFill>
                <a:latin typeface="Calibri"/>
                <a:cs typeface="Calibri"/>
              </a:rPr>
              <a:t> </a:t>
            </a:r>
            <a:r>
              <a:rPr lang="en-US" sz="2800" spc="-25" dirty="0">
                <a:solidFill>
                  <a:schemeClr val="tx1"/>
                </a:solidFill>
                <a:latin typeface="Calibri"/>
                <a:cs typeface="Calibri"/>
              </a:rPr>
              <a:t>for</a:t>
            </a:r>
            <a:r>
              <a:rPr lang="en-US" sz="2800" spc="15" dirty="0">
                <a:solidFill>
                  <a:schemeClr val="tx1"/>
                </a:solidFill>
                <a:latin typeface="Calibri"/>
                <a:cs typeface="Calibri"/>
              </a:rPr>
              <a:t> </a:t>
            </a:r>
            <a:r>
              <a:rPr lang="en-US" sz="2800" spc="-15" dirty="0">
                <a:solidFill>
                  <a:schemeClr val="tx1"/>
                </a:solidFill>
                <a:latin typeface="Calibri"/>
                <a:cs typeface="Calibri"/>
              </a:rPr>
              <a:t>proportional</a:t>
            </a:r>
            <a:r>
              <a:rPr lang="en-US" sz="2800" spc="45" dirty="0">
                <a:solidFill>
                  <a:schemeClr val="tx1"/>
                </a:solidFill>
                <a:latin typeface="Calibri"/>
                <a:cs typeface="Calibri"/>
              </a:rPr>
              <a:t> </a:t>
            </a:r>
            <a:r>
              <a:rPr lang="en-US" sz="2800" spc="-20" dirty="0">
                <a:solidFill>
                  <a:schemeClr val="tx1"/>
                </a:solidFill>
                <a:latin typeface="Calibri"/>
                <a:cs typeface="Calibri"/>
              </a:rPr>
              <a:t>integral</a:t>
            </a:r>
            <a:r>
              <a:rPr lang="en-US" sz="2800" spc="5" dirty="0">
                <a:solidFill>
                  <a:schemeClr val="tx1"/>
                </a:solidFill>
                <a:latin typeface="Calibri"/>
                <a:cs typeface="Calibri"/>
              </a:rPr>
              <a:t> </a:t>
            </a:r>
            <a:r>
              <a:rPr lang="en-US" sz="2800" spc="-40" dirty="0">
                <a:solidFill>
                  <a:schemeClr val="tx1"/>
                </a:solidFill>
                <a:latin typeface="Calibri"/>
                <a:cs typeface="Calibri"/>
              </a:rPr>
              <a:t>controller.</a:t>
            </a:r>
            <a:endParaRPr lang="en-US" sz="2800" dirty="0">
              <a:solidFill>
                <a:schemeClr val="tx1"/>
              </a:solidFill>
              <a:latin typeface="Calibri"/>
              <a:cs typeface="Calibri"/>
            </a:endParaRPr>
          </a:p>
          <a:p>
            <a:pPr marL="317500" marR="61594" indent="-305435">
              <a:lnSpc>
                <a:spcPts val="3020"/>
              </a:lnSpc>
              <a:spcBef>
                <a:spcPts val="1655"/>
              </a:spcBef>
              <a:buClr>
                <a:srgbClr val="009999"/>
              </a:buClr>
              <a:buFont typeface="Arial MT"/>
              <a:buChar char="•"/>
              <a:tabLst>
                <a:tab pos="317500" algn="l"/>
                <a:tab pos="318135" algn="l"/>
                <a:tab pos="1736089" algn="l"/>
                <a:tab pos="2347595" algn="l"/>
                <a:tab pos="2729865" algn="l"/>
                <a:tab pos="3854450" algn="l"/>
                <a:tab pos="4706620" algn="l"/>
                <a:tab pos="8191500" algn="l"/>
                <a:tab pos="9061450" algn="l"/>
              </a:tabLst>
            </a:pPr>
            <a:r>
              <a:rPr lang="en-US" sz="2800" spc="-10" dirty="0">
                <a:solidFill>
                  <a:schemeClr val="tx1"/>
                </a:solidFill>
                <a:latin typeface="Calibri"/>
                <a:cs typeface="Calibri"/>
              </a:rPr>
              <a:t>P-</a:t>
            </a:r>
            <a:r>
              <a:rPr lang="en-US" sz="2800" spc="-5" dirty="0">
                <a:solidFill>
                  <a:schemeClr val="tx1"/>
                </a:solidFill>
                <a:latin typeface="Calibri"/>
                <a:cs typeface="Calibri"/>
              </a:rPr>
              <a:t>I</a:t>
            </a:r>
            <a:r>
              <a:rPr lang="en-US" sz="2800" spc="15" dirty="0">
                <a:solidFill>
                  <a:schemeClr val="tx1"/>
                </a:solidFill>
                <a:latin typeface="Calibri"/>
                <a:cs typeface="Calibri"/>
              </a:rPr>
              <a:t> </a:t>
            </a:r>
            <a:r>
              <a:rPr lang="en-US" sz="2800" spc="-25" dirty="0">
                <a:solidFill>
                  <a:schemeClr val="tx1"/>
                </a:solidFill>
                <a:latin typeface="Calibri"/>
                <a:cs typeface="Calibri"/>
              </a:rPr>
              <a:t>c</a:t>
            </a:r>
            <a:r>
              <a:rPr lang="en-US" sz="2800" spc="-10" dirty="0">
                <a:solidFill>
                  <a:schemeClr val="tx1"/>
                </a:solidFill>
                <a:latin typeface="Calibri"/>
                <a:cs typeface="Calibri"/>
              </a:rPr>
              <a:t>o</a:t>
            </a:r>
            <a:r>
              <a:rPr lang="en-US" sz="2800" spc="-35" dirty="0">
                <a:solidFill>
                  <a:schemeClr val="tx1"/>
                </a:solidFill>
                <a:latin typeface="Calibri"/>
                <a:cs typeface="Calibri"/>
              </a:rPr>
              <a:t>n</a:t>
            </a:r>
            <a:r>
              <a:rPr lang="en-US" sz="2800" spc="-5" dirty="0">
                <a:solidFill>
                  <a:schemeClr val="tx1"/>
                </a:solidFill>
                <a:latin typeface="Calibri"/>
                <a:cs typeface="Calibri"/>
              </a:rPr>
              <a:t>t</a:t>
            </a:r>
            <a:r>
              <a:rPr lang="en-US" sz="2800" spc="-60" dirty="0">
                <a:solidFill>
                  <a:schemeClr val="tx1"/>
                </a:solidFill>
                <a:latin typeface="Calibri"/>
                <a:cs typeface="Calibri"/>
              </a:rPr>
              <a:t>r</a:t>
            </a:r>
            <a:r>
              <a:rPr lang="en-US" sz="2800" spc="-10" dirty="0">
                <a:solidFill>
                  <a:schemeClr val="tx1"/>
                </a:solidFill>
                <a:latin typeface="Calibri"/>
                <a:cs typeface="Calibri"/>
              </a:rPr>
              <a:t>ol</a:t>
            </a:r>
            <a:r>
              <a:rPr lang="en-US" sz="2800" spc="-20" dirty="0">
                <a:solidFill>
                  <a:schemeClr val="tx1"/>
                </a:solidFill>
                <a:latin typeface="Calibri"/>
                <a:cs typeface="Calibri"/>
              </a:rPr>
              <a:t>l</a:t>
            </a:r>
            <a:r>
              <a:rPr lang="en-US" sz="2800" spc="-5" dirty="0">
                <a:solidFill>
                  <a:schemeClr val="tx1"/>
                </a:solidFill>
                <a:latin typeface="Calibri"/>
                <a:cs typeface="Calibri"/>
              </a:rPr>
              <a:t>er</a:t>
            </a:r>
            <a:r>
              <a:rPr lang="en-US" sz="2800" dirty="0">
                <a:solidFill>
                  <a:schemeClr val="tx1"/>
                </a:solidFill>
                <a:latin typeface="Calibri"/>
                <a:cs typeface="Calibri"/>
              </a:rPr>
              <a:t>	</a:t>
            </a:r>
            <a:r>
              <a:rPr lang="en-US" sz="2800" spc="-5" dirty="0">
                <a:solidFill>
                  <a:schemeClr val="tx1"/>
                </a:solidFill>
                <a:latin typeface="Calibri"/>
                <a:cs typeface="Calibri"/>
              </a:rPr>
              <a:t>is main</a:t>
            </a:r>
            <a:r>
              <a:rPr lang="en-US" sz="2800" spc="-20" dirty="0">
                <a:solidFill>
                  <a:schemeClr val="tx1"/>
                </a:solidFill>
                <a:latin typeface="Calibri"/>
                <a:cs typeface="Calibri"/>
              </a:rPr>
              <a:t>l</a:t>
            </a:r>
            <a:r>
              <a:rPr lang="en-US" sz="2800" spc="-5" dirty="0">
                <a:solidFill>
                  <a:schemeClr val="tx1"/>
                </a:solidFill>
                <a:latin typeface="Calibri"/>
                <a:cs typeface="Calibri"/>
              </a:rPr>
              <a:t>y</a:t>
            </a:r>
            <a:r>
              <a:rPr lang="en-US" sz="2800" dirty="0">
                <a:solidFill>
                  <a:schemeClr val="tx1"/>
                </a:solidFill>
                <a:latin typeface="Calibri"/>
                <a:cs typeface="Calibri"/>
              </a:rPr>
              <a:t>	</a:t>
            </a:r>
            <a:r>
              <a:rPr lang="en-US" sz="2800" spc="-10" dirty="0">
                <a:solidFill>
                  <a:schemeClr val="tx1"/>
                </a:solidFill>
                <a:latin typeface="Calibri"/>
                <a:cs typeface="Calibri"/>
              </a:rPr>
              <a:t>use</a:t>
            </a:r>
            <a:r>
              <a:rPr lang="en-US" sz="2800" spc="-5" dirty="0">
                <a:solidFill>
                  <a:schemeClr val="tx1"/>
                </a:solidFill>
                <a:latin typeface="Calibri"/>
                <a:cs typeface="Calibri"/>
              </a:rPr>
              <a:t>d </a:t>
            </a:r>
            <a:r>
              <a:rPr lang="en-US" sz="2800" spc="-25" dirty="0">
                <a:solidFill>
                  <a:schemeClr val="tx1"/>
                </a:solidFill>
                <a:latin typeface="Calibri"/>
                <a:cs typeface="Calibri"/>
              </a:rPr>
              <a:t>t</a:t>
            </a:r>
            <a:r>
              <a:rPr lang="en-US" sz="2800" spc="-5" dirty="0">
                <a:solidFill>
                  <a:schemeClr val="tx1"/>
                </a:solidFill>
                <a:latin typeface="Calibri"/>
                <a:cs typeface="Calibri"/>
              </a:rPr>
              <a:t>o eli</a:t>
            </a:r>
            <a:r>
              <a:rPr lang="en-US" sz="2800" spc="-15" dirty="0">
                <a:solidFill>
                  <a:schemeClr val="tx1"/>
                </a:solidFill>
                <a:latin typeface="Calibri"/>
                <a:cs typeface="Calibri"/>
              </a:rPr>
              <a:t>m</a:t>
            </a:r>
            <a:r>
              <a:rPr lang="en-US" sz="2800" spc="-5" dirty="0">
                <a:solidFill>
                  <a:schemeClr val="tx1"/>
                </a:solidFill>
                <a:latin typeface="Calibri"/>
                <a:cs typeface="Calibri"/>
              </a:rPr>
              <a:t>i</a:t>
            </a:r>
            <a:r>
              <a:rPr lang="en-US" sz="2800" spc="-15" dirty="0">
                <a:solidFill>
                  <a:schemeClr val="tx1"/>
                </a:solidFill>
                <a:latin typeface="Calibri"/>
                <a:cs typeface="Calibri"/>
              </a:rPr>
              <a:t>n</a:t>
            </a:r>
            <a:r>
              <a:rPr lang="en-US" sz="2800" spc="-25" dirty="0">
                <a:solidFill>
                  <a:schemeClr val="tx1"/>
                </a:solidFill>
                <a:latin typeface="Calibri"/>
                <a:cs typeface="Calibri"/>
              </a:rPr>
              <a:t>a</a:t>
            </a:r>
            <a:r>
              <a:rPr lang="en-US" sz="2800" spc="-35" dirty="0">
                <a:solidFill>
                  <a:schemeClr val="tx1"/>
                </a:solidFill>
                <a:latin typeface="Calibri"/>
                <a:cs typeface="Calibri"/>
              </a:rPr>
              <a:t>t</a:t>
            </a:r>
            <a:r>
              <a:rPr lang="en-US" sz="2800" spc="-5" dirty="0">
                <a:solidFill>
                  <a:schemeClr val="tx1"/>
                </a:solidFill>
                <a:latin typeface="Calibri"/>
                <a:cs typeface="Calibri"/>
              </a:rPr>
              <a:t>e</a:t>
            </a:r>
            <a:r>
              <a:rPr lang="en-US" sz="2800" dirty="0">
                <a:solidFill>
                  <a:schemeClr val="tx1"/>
                </a:solidFill>
                <a:latin typeface="Calibri"/>
                <a:cs typeface="Calibri"/>
              </a:rPr>
              <a:t> </a:t>
            </a:r>
            <a:r>
              <a:rPr lang="en-US" sz="2800" spc="-5" dirty="0">
                <a:solidFill>
                  <a:schemeClr val="tx1"/>
                </a:solidFill>
                <a:latin typeface="Calibri"/>
                <a:cs typeface="Calibri"/>
              </a:rPr>
              <a:t>the </a:t>
            </a:r>
            <a:r>
              <a:rPr lang="en-US" sz="2800" spc="-40" dirty="0">
                <a:solidFill>
                  <a:schemeClr val="tx1"/>
                </a:solidFill>
                <a:latin typeface="Calibri"/>
                <a:cs typeface="Calibri"/>
              </a:rPr>
              <a:t>s</a:t>
            </a:r>
            <a:r>
              <a:rPr lang="en-US" sz="2800" spc="-35" dirty="0">
                <a:solidFill>
                  <a:schemeClr val="tx1"/>
                </a:solidFill>
                <a:latin typeface="Calibri"/>
                <a:cs typeface="Calibri"/>
              </a:rPr>
              <a:t>t</a:t>
            </a:r>
            <a:r>
              <a:rPr lang="en-US" sz="2800" spc="-5" dirty="0">
                <a:solidFill>
                  <a:schemeClr val="tx1"/>
                </a:solidFill>
                <a:latin typeface="Calibri"/>
                <a:cs typeface="Calibri"/>
              </a:rPr>
              <a:t>eady </a:t>
            </a:r>
            <a:r>
              <a:rPr lang="en-US" sz="2800" spc="-45" dirty="0">
                <a:solidFill>
                  <a:schemeClr val="tx1"/>
                </a:solidFill>
                <a:latin typeface="Calibri"/>
                <a:cs typeface="Calibri"/>
              </a:rPr>
              <a:t>st</a:t>
            </a:r>
            <a:r>
              <a:rPr lang="en-US" sz="2800" spc="-25" dirty="0">
                <a:solidFill>
                  <a:schemeClr val="tx1"/>
                </a:solidFill>
                <a:latin typeface="Calibri"/>
                <a:cs typeface="Calibri"/>
              </a:rPr>
              <a:t>a</a:t>
            </a:r>
            <a:r>
              <a:rPr lang="en-US" sz="2800" spc="-35" dirty="0">
                <a:solidFill>
                  <a:schemeClr val="tx1"/>
                </a:solidFill>
                <a:latin typeface="Calibri"/>
                <a:cs typeface="Calibri"/>
              </a:rPr>
              <a:t>t</a:t>
            </a:r>
            <a:r>
              <a:rPr lang="en-US" sz="2800" spc="-5" dirty="0">
                <a:solidFill>
                  <a:schemeClr val="tx1"/>
                </a:solidFill>
                <a:latin typeface="Calibri"/>
                <a:cs typeface="Calibri"/>
              </a:rPr>
              <a:t>e er</a:t>
            </a:r>
            <a:r>
              <a:rPr lang="en-US" sz="2800" spc="-55" dirty="0">
                <a:solidFill>
                  <a:schemeClr val="tx1"/>
                </a:solidFill>
                <a:latin typeface="Calibri"/>
                <a:cs typeface="Calibri"/>
              </a:rPr>
              <a:t>r</a:t>
            </a:r>
            <a:r>
              <a:rPr lang="en-US" sz="2800" spc="-10" dirty="0">
                <a:solidFill>
                  <a:schemeClr val="tx1"/>
                </a:solidFill>
                <a:latin typeface="Calibri"/>
                <a:cs typeface="Calibri"/>
              </a:rPr>
              <a:t>or  resulting </a:t>
            </a:r>
            <a:r>
              <a:rPr lang="en-US" sz="2800" spc="-20" dirty="0">
                <a:solidFill>
                  <a:schemeClr val="tx1"/>
                </a:solidFill>
                <a:latin typeface="Calibri"/>
                <a:cs typeface="Calibri"/>
              </a:rPr>
              <a:t>from</a:t>
            </a:r>
            <a:r>
              <a:rPr lang="en-US" sz="2800" spc="5" dirty="0">
                <a:solidFill>
                  <a:schemeClr val="tx1"/>
                </a:solidFill>
                <a:latin typeface="Calibri"/>
                <a:cs typeface="Calibri"/>
              </a:rPr>
              <a:t> </a:t>
            </a:r>
            <a:r>
              <a:rPr lang="en-US" sz="2800" spc="-5" dirty="0">
                <a:solidFill>
                  <a:schemeClr val="tx1"/>
                </a:solidFill>
                <a:latin typeface="Calibri"/>
                <a:cs typeface="Calibri"/>
              </a:rPr>
              <a:t>P</a:t>
            </a:r>
            <a:r>
              <a:rPr lang="en-US" sz="2800" spc="5" dirty="0">
                <a:solidFill>
                  <a:schemeClr val="tx1"/>
                </a:solidFill>
                <a:latin typeface="Calibri"/>
                <a:cs typeface="Calibri"/>
              </a:rPr>
              <a:t> </a:t>
            </a:r>
            <a:r>
              <a:rPr lang="en-US" sz="2800" spc="-40" dirty="0">
                <a:solidFill>
                  <a:schemeClr val="tx1"/>
                </a:solidFill>
                <a:latin typeface="Calibri"/>
                <a:cs typeface="Calibri"/>
              </a:rPr>
              <a:t>controller.</a:t>
            </a:r>
            <a:endParaRPr lang="en-US" sz="2800" dirty="0">
              <a:solidFill>
                <a:schemeClr val="tx1"/>
              </a:solidFill>
              <a:latin typeface="Calibri"/>
              <a:cs typeface="Calibri"/>
            </a:endParaRPr>
          </a:p>
          <a:p>
            <a:pPr marL="317500" marR="697865" indent="-305435">
              <a:lnSpc>
                <a:spcPts val="3020"/>
              </a:lnSpc>
              <a:spcBef>
                <a:spcPts val="1610"/>
              </a:spcBef>
              <a:buClr>
                <a:srgbClr val="009999"/>
              </a:buClr>
              <a:buFont typeface="Arial MT"/>
              <a:buChar char="•"/>
              <a:tabLst>
                <a:tab pos="398145" algn="l"/>
                <a:tab pos="398780" algn="l"/>
                <a:tab pos="2625725" algn="l"/>
                <a:tab pos="2794635" algn="l"/>
                <a:tab pos="3007995" algn="l"/>
                <a:tab pos="4137025" algn="l"/>
                <a:tab pos="4989195" algn="l"/>
                <a:tab pos="6275070" algn="l"/>
                <a:tab pos="7350759" algn="l"/>
              </a:tabLst>
            </a:pPr>
            <a:r>
              <a:rPr lang="en-US" sz="2800" dirty="0">
                <a:solidFill>
                  <a:schemeClr val="tx1"/>
                </a:solidFill>
              </a:rPr>
              <a:t>	</a:t>
            </a:r>
            <a:r>
              <a:rPr lang="en-US" sz="2800" spc="-10" dirty="0">
                <a:solidFill>
                  <a:schemeClr val="tx1"/>
                </a:solidFill>
                <a:latin typeface="Calibri"/>
                <a:cs typeface="Calibri"/>
              </a:rPr>
              <a:t>This</a:t>
            </a:r>
            <a:r>
              <a:rPr lang="en-US" sz="2800" spc="25" dirty="0">
                <a:solidFill>
                  <a:schemeClr val="tx1"/>
                </a:solidFill>
                <a:latin typeface="Calibri"/>
                <a:cs typeface="Calibri"/>
              </a:rPr>
              <a:t> </a:t>
            </a:r>
            <a:r>
              <a:rPr lang="en-US" sz="2800" spc="-20" dirty="0">
                <a:solidFill>
                  <a:schemeClr val="tx1"/>
                </a:solidFill>
                <a:latin typeface="Calibri"/>
                <a:cs typeface="Calibri"/>
              </a:rPr>
              <a:t>controller </a:t>
            </a:r>
            <a:r>
              <a:rPr lang="en-US" sz="2800" spc="-5" dirty="0">
                <a:solidFill>
                  <a:schemeClr val="tx1"/>
                </a:solidFill>
                <a:latin typeface="Calibri"/>
                <a:cs typeface="Calibri"/>
              </a:rPr>
              <a:t>is </a:t>
            </a:r>
            <a:r>
              <a:rPr lang="en-US" sz="2800" spc="-10" dirty="0">
                <a:solidFill>
                  <a:schemeClr val="tx1"/>
                </a:solidFill>
                <a:latin typeface="Calibri"/>
                <a:cs typeface="Calibri"/>
              </a:rPr>
              <a:t>mostly	used </a:t>
            </a:r>
            <a:r>
              <a:rPr lang="en-US" sz="2800" spc="-5" dirty="0">
                <a:solidFill>
                  <a:schemeClr val="tx1"/>
                </a:solidFill>
                <a:latin typeface="Calibri"/>
                <a:cs typeface="Calibri"/>
              </a:rPr>
              <a:t>in</a:t>
            </a:r>
            <a:r>
              <a:rPr lang="en-US" sz="2800" spc="5" dirty="0">
                <a:solidFill>
                  <a:schemeClr val="tx1"/>
                </a:solidFill>
                <a:latin typeface="Calibri"/>
                <a:cs typeface="Calibri"/>
              </a:rPr>
              <a:t> </a:t>
            </a:r>
            <a:r>
              <a:rPr lang="en-US" sz="2800" spc="-10" dirty="0">
                <a:solidFill>
                  <a:schemeClr val="tx1"/>
                </a:solidFill>
                <a:latin typeface="Calibri"/>
                <a:cs typeface="Calibri"/>
              </a:rPr>
              <a:t>areas </a:t>
            </a:r>
            <a:r>
              <a:rPr lang="en-US" sz="2800" spc="-15" dirty="0">
                <a:solidFill>
                  <a:schemeClr val="tx1"/>
                </a:solidFill>
                <a:latin typeface="Calibri"/>
                <a:cs typeface="Calibri"/>
              </a:rPr>
              <a:t>where </a:t>
            </a:r>
            <a:r>
              <a:rPr lang="en-US" sz="2800" spc="-10" dirty="0">
                <a:solidFill>
                  <a:schemeClr val="tx1"/>
                </a:solidFill>
                <a:latin typeface="Calibri"/>
                <a:cs typeface="Calibri"/>
              </a:rPr>
              <a:t>speed</a:t>
            </a:r>
            <a:r>
              <a:rPr lang="en-US" sz="2800" spc="-15" dirty="0">
                <a:solidFill>
                  <a:schemeClr val="tx1"/>
                </a:solidFill>
                <a:latin typeface="Calibri"/>
                <a:cs typeface="Calibri"/>
              </a:rPr>
              <a:t> </a:t>
            </a:r>
            <a:r>
              <a:rPr lang="en-US" sz="2800" spc="-5" dirty="0">
                <a:solidFill>
                  <a:schemeClr val="tx1"/>
                </a:solidFill>
                <a:latin typeface="Calibri"/>
                <a:cs typeface="Calibri"/>
              </a:rPr>
              <a:t>of</a:t>
            </a:r>
            <a:r>
              <a:rPr lang="en-US" sz="2800" spc="-40" dirty="0">
                <a:solidFill>
                  <a:schemeClr val="tx1"/>
                </a:solidFill>
                <a:latin typeface="Calibri"/>
                <a:cs typeface="Calibri"/>
              </a:rPr>
              <a:t> </a:t>
            </a:r>
            <a:r>
              <a:rPr lang="en-US" sz="2800" spc="-10" dirty="0">
                <a:solidFill>
                  <a:schemeClr val="tx1"/>
                </a:solidFill>
                <a:latin typeface="Calibri"/>
                <a:cs typeface="Calibri"/>
              </a:rPr>
              <a:t>the </a:t>
            </a:r>
            <a:r>
              <a:rPr lang="en-US" sz="2800" spc="-615" dirty="0">
                <a:solidFill>
                  <a:schemeClr val="tx1"/>
                </a:solidFill>
                <a:latin typeface="Calibri"/>
                <a:cs typeface="Calibri"/>
              </a:rPr>
              <a:t> </a:t>
            </a:r>
            <a:r>
              <a:rPr lang="en-US" sz="2800" spc="-30" dirty="0">
                <a:solidFill>
                  <a:schemeClr val="tx1"/>
                </a:solidFill>
                <a:latin typeface="Calibri"/>
                <a:cs typeface="Calibri"/>
              </a:rPr>
              <a:t>system</a:t>
            </a:r>
            <a:r>
              <a:rPr lang="en-US" sz="2800" spc="15" dirty="0">
                <a:solidFill>
                  <a:schemeClr val="tx1"/>
                </a:solidFill>
                <a:latin typeface="Calibri"/>
                <a:cs typeface="Calibri"/>
              </a:rPr>
              <a:t> </a:t>
            </a:r>
            <a:r>
              <a:rPr lang="en-US" sz="2800" spc="-5" dirty="0">
                <a:solidFill>
                  <a:schemeClr val="tx1"/>
                </a:solidFill>
                <a:latin typeface="Calibri"/>
                <a:cs typeface="Calibri"/>
              </a:rPr>
              <a:t>is</a:t>
            </a:r>
            <a:r>
              <a:rPr lang="en-US" sz="2800" spc="10" dirty="0">
                <a:solidFill>
                  <a:schemeClr val="tx1"/>
                </a:solidFill>
                <a:latin typeface="Calibri"/>
                <a:cs typeface="Calibri"/>
              </a:rPr>
              <a:t> </a:t>
            </a:r>
            <a:r>
              <a:rPr lang="en-US" sz="2800" spc="-10" dirty="0">
                <a:solidFill>
                  <a:schemeClr val="tx1"/>
                </a:solidFill>
                <a:latin typeface="Calibri"/>
                <a:cs typeface="Calibri"/>
              </a:rPr>
              <a:t>not</a:t>
            </a:r>
            <a:r>
              <a:rPr lang="en-US" sz="2800" spc="25" dirty="0">
                <a:solidFill>
                  <a:schemeClr val="tx1"/>
                </a:solidFill>
                <a:latin typeface="Calibri"/>
                <a:cs typeface="Calibri"/>
              </a:rPr>
              <a:t> </a:t>
            </a:r>
            <a:r>
              <a:rPr lang="en-US" sz="2800" spc="-5" dirty="0">
                <a:solidFill>
                  <a:schemeClr val="tx1"/>
                </a:solidFill>
                <a:latin typeface="Calibri"/>
                <a:cs typeface="Calibri"/>
              </a:rPr>
              <a:t>an	issue.</a:t>
            </a:r>
            <a:endParaRPr lang="en-US" sz="2800" dirty="0">
              <a:solidFill>
                <a:schemeClr val="tx1"/>
              </a:solidFill>
              <a:latin typeface="Calibri"/>
              <a:cs typeface="Calibri"/>
            </a:endParaRPr>
          </a:p>
          <a:p>
            <a:pPr marL="317500" marR="5080" indent="-305435">
              <a:lnSpc>
                <a:spcPct val="90000"/>
              </a:lnSpc>
              <a:spcBef>
                <a:spcPts val="1555"/>
              </a:spcBef>
              <a:buClr>
                <a:srgbClr val="009999"/>
              </a:buClr>
              <a:buFont typeface="Arial MT"/>
              <a:buChar char="•"/>
              <a:tabLst>
                <a:tab pos="317500" algn="l"/>
                <a:tab pos="318135" algn="l"/>
              </a:tabLst>
            </a:pPr>
            <a:r>
              <a:rPr lang="en-US" sz="2800" spc="-5" dirty="0">
                <a:solidFill>
                  <a:schemeClr val="tx1"/>
                </a:solidFill>
                <a:latin typeface="Calibri"/>
                <a:cs typeface="Calibri"/>
              </a:rPr>
              <a:t>it</a:t>
            </a:r>
            <a:r>
              <a:rPr lang="en-US" sz="2800" dirty="0">
                <a:solidFill>
                  <a:schemeClr val="tx1"/>
                </a:solidFill>
                <a:latin typeface="Calibri"/>
                <a:cs typeface="Calibri"/>
              </a:rPr>
              <a:t> </a:t>
            </a:r>
            <a:r>
              <a:rPr lang="en-US" sz="2800" spc="-10" dirty="0">
                <a:solidFill>
                  <a:schemeClr val="tx1"/>
                </a:solidFill>
                <a:latin typeface="Calibri"/>
                <a:cs typeface="Calibri"/>
              </a:rPr>
              <a:t>is</a:t>
            </a:r>
            <a:r>
              <a:rPr lang="en-US" sz="2800" spc="10" dirty="0">
                <a:solidFill>
                  <a:schemeClr val="tx1"/>
                </a:solidFill>
                <a:latin typeface="Calibri"/>
                <a:cs typeface="Calibri"/>
              </a:rPr>
              <a:t> </a:t>
            </a:r>
            <a:r>
              <a:rPr lang="en-US" sz="2800" spc="-5" dirty="0">
                <a:solidFill>
                  <a:schemeClr val="tx1"/>
                </a:solidFill>
                <a:latin typeface="Calibri"/>
                <a:cs typeface="Calibri"/>
              </a:rPr>
              <a:t>a</a:t>
            </a:r>
            <a:r>
              <a:rPr lang="en-US" sz="2800" spc="5" dirty="0">
                <a:solidFill>
                  <a:schemeClr val="tx1"/>
                </a:solidFill>
                <a:latin typeface="Calibri"/>
                <a:cs typeface="Calibri"/>
              </a:rPr>
              <a:t> </a:t>
            </a:r>
            <a:r>
              <a:rPr lang="en-US" sz="2800" spc="-10" dirty="0">
                <a:solidFill>
                  <a:schemeClr val="tx1"/>
                </a:solidFill>
                <a:latin typeface="Calibri"/>
                <a:cs typeface="Calibri"/>
              </a:rPr>
              <a:t>combination</a:t>
            </a:r>
            <a:r>
              <a:rPr lang="en-US" sz="2800" spc="30" dirty="0">
                <a:solidFill>
                  <a:schemeClr val="tx1"/>
                </a:solidFill>
                <a:latin typeface="Calibri"/>
                <a:cs typeface="Calibri"/>
              </a:rPr>
              <a:t> </a:t>
            </a:r>
            <a:r>
              <a:rPr lang="en-US" sz="2800" spc="-5" dirty="0">
                <a:solidFill>
                  <a:schemeClr val="tx1"/>
                </a:solidFill>
                <a:latin typeface="Calibri"/>
                <a:cs typeface="Calibri"/>
              </a:rPr>
              <a:t>of</a:t>
            </a:r>
            <a:r>
              <a:rPr lang="en-US" sz="2800" dirty="0">
                <a:solidFill>
                  <a:schemeClr val="tx1"/>
                </a:solidFill>
                <a:latin typeface="Calibri"/>
                <a:cs typeface="Calibri"/>
              </a:rPr>
              <a:t> </a:t>
            </a:r>
            <a:r>
              <a:rPr lang="en-US" sz="2800" spc="-15" dirty="0">
                <a:solidFill>
                  <a:schemeClr val="tx1"/>
                </a:solidFill>
                <a:latin typeface="Calibri"/>
                <a:cs typeface="Calibri"/>
              </a:rPr>
              <a:t>proportional</a:t>
            </a:r>
            <a:r>
              <a:rPr lang="en-US" sz="2800" spc="35" dirty="0">
                <a:solidFill>
                  <a:schemeClr val="tx1"/>
                </a:solidFill>
                <a:latin typeface="Calibri"/>
                <a:cs typeface="Calibri"/>
              </a:rPr>
              <a:t> </a:t>
            </a:r>
            <a:r>
              <a:rPr lang="en-US" sz="2800" spc="-5" dirty="0">
                <a:solidFill>
                  <a:schemeClr val="tx1"/>
                </a:solidFill>
                <a:latin typeface="Calibri"/>
                <a:cs typeface="Calibri"/>
              </a:rPr>
              <a:t>and</a:t>
            </a:r>
            <a:r>
              <a:rPr lang="en-US" sz="2800" spc="15" dirty="0">
                <a:solidFill>
                  <a:schemeClr val="tx1"/>
                </a:solidFill>
                <a:latin typeface="Calibri"/>
                <a:cs typeface="Calibri"/>
              </a:rPr>
              <a:t> </a:t>
            </a:r>
            <a:r>
              <a:rPr lang="en-US" sz="2800" spc="-5" dirty="0">
                <a:solidFill>
                  <a:schemeClr val="tx1"/>
                </a:solidFill>
                <a:latin typeface="Calibri"/>
                <a:cs typeface="Calibri"/>
              </a:rPr>
              <a:t>an</a:t>
            </a:r>
            <a:r>
              <a:rPr lang="en-US" sz="2800" spc="15" dirty="0">
                <a:solidFill>
                  <a:schemeClr val="tx1"/>
                </a:solidFill>
                <a:latin typeface="Calibri"/>
                <a:cs typeface="Calibri"/>
              </a:rPr>
              <a:t> </a:t>
            </a:r>
            <a:r>
              <a:rPr lang="en-US" sz="2800" spc="-20" dirty="0">
                <a:solidFill>
                  <a:schemeClr val="tx1"/>
                </a:solidFill>
                <a:latin typeface="Calibri"/>
                <a:cs typeface="Calibri"/>
              </a:rPr>
              <a:t>integral</a:t>
            </a:r>
            <a:r>
              <a:rPr lang="en-US" sz="2800" spc="-10" dirty="0">
                <a:solidFill>
                  <a:schemeClr val="tx1"/>
                </a:solidFill>
                <a:latin typeface="Calibri"/>
                <a:cs typeface="Calibri"/>
              </a:rPr>
              <a:t> </a:t>
            </a:r>
            <a:r>
              <a:rPr lang="en-US" sz="2800" spc="-20" dirty="0">
                <a:solidFill>
                  <a:schemeClr val="tx1"/>
                </a:solidFill>
                <a:latin typeface="Calibri"/>
                <a:cs typeface="Calibri"/>
              </a:rPr>
              <a:t>controller</a:t>
            </a:r>
            <a:r>
              <a:rPr lang="en-US" sz="2800" spc="25" dirty="0">
                <a:solidFill>
                  <a:schemeClr val="tx1"/>
                </a:solidFill>
                <a:latin typeface="Calibri"/>
                <a:cs typeface="Calibri"/>
              </a:rPr>
              <a:t> </a:t>
            </a:r>
            <a:r>
              <a:rPr lang="en-US" sz="2800" spc="-5" dirty="0">
                <a:solidFill>
                  <a:schemeClr val="tx1"/>
                </a:solidFill>
                <a:latin typeface="Calibri"/>
                <a:cs typeface="Calibri"/>
              </a:rPr>
              <a:t>the </a:t>
            </a:r>
            <a:r>
              <a:rPr lang="en-US" sz="2800" dirty="0">
                <a:solidFill>
                  <a:schemeClr val="tx1"/>
                </a:solidFill>
                <a:latin typeface="Calibri"/>
                <a:cs typeface="Calibri"/>
              </a:rPr>
              <a:t> </a:t>
            </a:r>
            <a:r>
              <a:rPr lang="en-US" sz="2800" spc="-10" dirty="0">
                <a:solidFill>
                  <a:schemeClr val="tx1"/>
                </a:solidFill>
                <a:latin typeface="Calibri"/>
                <a:cs typeface="Calibri"/>
              </a:rPr>
              <a:t>output</a:t>
            </a:r>
            <a:r>
              <a:rPr lang="en-US" sz="2800" spc="40" dirty="0">
                <a:solidFill>
                  <a:schemeClr val="tx1"/>
                </a:solidFill>
                <a:latin typeface="Calibri"/>
                <a:cs typeface="Calibri"/>
              </a:rPr>
              <a:t> </a:t>
            </a:r>
            <a:r>
              <a:rPr lang="en-US" sz="2800" spc="-5" dirty="0">
                <a:solidFill>
                  <a:schemeClr val="tx1"/>
                </a:solidFill>
                <a:latin typeface="Calibri"/>
                <a:cs typeface="Calibri"/>
              </a:rPr>
              <a:t>(also</a:t>
            </a:r>
            <a:r>
              <a:rPr lang="en-US" sz="2800" spc="10" dirty="0">
                <a:solidFill>
                  <a:schemeClr val="tx1"/>
                </a:solidFill>
                <a:latin typeface="Calibri"/>
                <a:cs typeface="Calibri"/>
              </a:rPr>
              <a:t> </a:t>
            </a:r>
            <a:r>
              <a:rPr lang="en-US" sz="2800" spc="-10" dirty="0">
                <a:solidFill>
                  <a:schemeClr val="tx1"/>
                </a:solidFill>
                <a:latin typeface="Calibri"/>
                <a:cs typeface="Calibri"/>
              </a:rPr>
              <a:t>called</a:t>
            </a:r>
            <a:r>
              <a:rPr lang="en-US" sz="2800" spc="15" dirty="0">
                <a:solidFill>
                  <a:schemeClr val="tx1"/>
                </a:solidFill>
                <a:latin typeface="Calibri"/>
                <a:cs typeface="Calibri"/>
              </a:rPr>
              <a:t> </a:t>
            </a:r>
            <a:r>
              <a:rPr lang="en-US" sz="2800" spc="-5" dirty="0">
                <a:solidFill>
                  <a:schemeClr val="tx1"/>
                </a:solidFill>
                <a:latin typeface="Calibri"/>
                <a:cs typeface="Calibri"/>
              </a:rPr>
              <a:t>the</a:t>
            </a:r>
            <a:r>
              <a:rPr lang="en-US" sz="2800" spc="5" dirty="0">
                <a:solidFill>
                  <a:schemeClr val="tx1"/>
                </a:solidFill>
                <a:latin typeface="Calibri"/>
                <a:cs typeface="Calibri"/>
              </a:rPr>
              <a:t> </a:t>
            </a:r>
            <a:r>
              <a:rPr lang="en-US" sz="2800" spc="-10" dirty="0">
                <a:solidFill>
                  <a:schemeClr val="tx1"/>
                </a:solidFill>
                <a:latin typeface="Calibri"/>
                <a:cs typeface="Calibri"/>
              </a:rPr>
              <a:t>actuating</a:t>
            </a:r>
            <a:r>
              <a:rPr lang="en-US" sz="2800" spc="25" dirty="0">
                <a:solidFill>
                  <a:schemeClr val="tx1"/>
                </a:solidFill>
                <a:latin typeface="Calibri"/>
                <a:cs typeface="Calibri"/>
              </a:rPr>
              <a:t> </a:t>
            </a:r>
            <a:r>
              <a:rPr lang="en-US" sz="2800" spc="-10" dirty="0">
                <a:solidFill>
                  <a:schemeClr val="tx1"/>
                </a:solidFill>
                <a:latin typeface="Calibri"/>
                <a:cs typeface="Calibri"/>
              </a:rPr>
              <a:t>signal)</a:t>
            </a:r>
            <a:r>
              <a:rPr lang="en-US" sz="2800" spc="5" dirty="0">
                <a:solidFill>
                  <a:schemeClr val="tx1"/>
                </a:solidFill>
                <a:latin typeface="Calibri"/>
                <a:cs typeface="Calibri"/>
              </a:rPr>
              <a:t> </a:t>
            </a:r>
            <a:r>
              <a:rPr lang="en-US" sz="2800" spc="-5" dirty="0">
                <a:solidFill>
                  <a:schemeClr val="tx1"/>
                </a:solidFill>
                <a:latin typeface="Calibri"/>
                <a:cs typeface="Calibri"/>
              </a:rPr>
              <a:t>is</a:t>
            </a:r>
            <a:r>
              <a:rPr lang="en-US" sz="2800" spc="20" dirty="0">
                <a:solidFill>
                  <a:schemeClr val="tx1"/>
                </a:solidFill>
                <a:latin typeface="Calibri"/>
                <a:cs typeface="Calibri"/>
              </a:rPr>
              <a:t> </a:t>
            </a:r>
            <a:r>
              <a:rPr lang="en-US" sz="2800" spc="-5" dirty="0">
                <a:solidFill>
                  <a:schemeClr val="tx1"/>
                </a:solidFill>
                <a:latin typeface="Calibri"/>
                <a:cs typeface="Calibri"/>
              </a:rPr>
              <a:t>equal</a:t>
            </a:r>
            <a:r>
              <a:rPr lang="en-US" sz="2800" spc="20" dirty="0">
                <a:solidFill>
                  <a:schemeClr val="tx1"/>
                </a:solidFill>
                <a:latin typeface="Calibri"/>
                <a:cs typeface="Calibri"/>
              </a:rPr>
              <a:t> </a:t>
            </a:r>
            <a:r>
              <a:rPr lang="en-US" sz="2800" spc="-20" dirty="0">
                <a:solidFill>
                  <a:schemeClr val="tx1"/>
                </a:solidFill>
                <a:latin typeface="Calibri"/>
                <a:cs typeface="Calibri"/>
              </a:rPr>
              <a:t>to</a:t>
            </a:r>
            <a:r>
              <a:rPr lang="en-US" sz="2800" spc="5" dirty="0">
                <a:solidFill>
                  <a:schemeClr val="tx1"/>
                </a:solidFill>
                <a:latin typeface="Calibri"/>
                <a:cs typeface="Calibri"/>
              </a:rPr>
              <a:t> </a:t>
            </a:r>
            <a:r>
              <a:rPr lang="en-US" sz="2800" spc="-10" dirty="0">
                <a:solidFill>
                  <a:schemeClr val="tx1"/>
                </a:solidFill>
                <a:latin typeface="Calibri"/>
                <a:cs typeface="Calibri"/>
              </a:rPr>
              <a:t>the</a:t>
            </a:r>
            <a:r>
              <a:rPr lang="en-US" sz="2800" spc="20" dirty="0">
                <a:solidFill>
                  <a:schemeClr val="tx1"/>
                </a:solidFill>
                <a:latin typeface="Calibri"/>
                <a:cs typeface="Calibri"/>
              </a:rPr>
              <a:t> </a:t>
            </a:r>
            <a:r>
              <a:rPr lang="en-US" sz="2800" spc="-10" dirty="0">
                <a:solidFill>
                  <a:schemeClr val="tx1"/>
                </a:solidFill>
                <a:latin typeface="Calibri"/>
                <a:cs typeface="Calibri"/>
              </a:rPr>
              <a:t>summation </a:t>
            </a:r>
            <a:r>
              <a:rPr lang="en-US" sz="2800" spc="-615" dirty="0">
                <a:solidFill>
                  <a:schemeClr val="tx1"/>
                </a:solidFill>
                <a:latin typeface="Calibri"/>
                <a:cs typeface="Calibri"/>
              </a:rPr>
              <a:t> </a:t>
            </a:r>
            <a:r>
              <a:rPr lang="en-US" sz="2800" spc="-5" dirty="0">
                <a:solidFill>
                  <a:schemeClr val="tx1"/>
                </a:solidFill>
                <a:latin typeface="Calibri"/>
                <a:cs typeface="Calibri"/>
              </a:rPr>
              <a:t>of</a:t>
            </a:r>
            <a:r>
              <a:rPr lang="en-US" sz="2800" spc="-10" dirty="0">
                <a:solidFill>
                  <a:schemeClr val="tx1"/>
                </a:solidFill>
                <a:latin typeface="Calibri"/>
                <a:cs typeface="Calibri"/>
              </a:rPr>
              <a:t> </a:t>
            </a:r>
            <a:r>
              <a:rPr lang="en-US" sz="2800" spc="-15" dirty="0">
                <a:solidFill>
                  <a:schemeClr val="tx1"/>
                </a:solidFill>
                <a:latin typeface="Calibri"/>
                <a:cs typeface="Calibri"/>
              </a:rPr>
              <a:t>proportional</a:t>
            </a:r>
            <a:r>
              <a:rPr lang="en-US" sz="2800" spc="30" dirty="0">
                <a:solidFill>
                  <a:schemeClr val="tx1"/>
                </a:solidFill>
                <a:latin typeface="Calibri"/>
                <a:cs typeface="Calibri"/>
              </a:rPr>
              <a:t> </a:t>
            </a:r>
            <a:r>
              <a:rPr lang="en-US" sz="2800" spc="-5" dirty="0">
                <a:solidFill>
                  <a:schemeClr val="tx1"/>
                </a:solidFill>
                <a:latin typeface="Calibri"/>
                <a:cs typeface="Calibri"/>
              </a:rPr>
              <a:t>and</a:t>
            </a:r>
            <a:r>
              <a:rPr lang="en-US" sz="2800" spc="20" dirty="0">
                <a:solidFill>
                  <a:schemeClr val="tx1"/>
                </a:solidFill>
                <a:latin typeface="Calibri"/>
                <a:cs typeface="Calibri"/>
              </a:rPr>
              <a:t> </a:t>
            </a:r>
            <a:r>
              <a:rPr lang="en-US" sz="2800" spc="-20" dirty="0">
                <a:solidFill>
                  <a:schemeClr val="tx1"/>
                </a:solidFill>
                <a:latin typeface="Calibri"/>
                <a:cs typeface="Calibri"/>
              </a:rPr>
              <a:t>integral</a:t>
            </a:r>
            <a:r>
              <a:rPr lang="en-US" sz="2800" spc="-15" dirty="0">
                <a:solidFill>
                  <a:schemeClr val="tx1"/>
                </a:solidFill>
                <a:latin typeface="Calibri"/>
                <a:cs typeface="Calibri"/>
              </a:rPr>
              <a:t> </a:t>
            </a:r>
            <a:r>
              <a:rPr lang="en-US" sz="2800" spc="-5" dirty="0">
                <a:solidFill>
                  <a:schemeClr val="tx1"/>
                </a:solidFill>
                <a:latin typeface="Calibri"/>
                <a:cs typeface="Calibri"/>
              </a:rPr>
              <a:t>of the</a:t>
            </a:r>
            <a:r>
              <a:rPr lang="en-US" sz="2800" spc="10" dirty="0">
                <a:solidFill>
                  <a:schemeClr val="tx1"/>
                </a:solidFill>
                <a:latin typeface="Calibri"/>
                <a:cs typeface="Calibri"/>
              </a:rPr>
              <a:t> </a:t>
            </a:r>
            <a:r>
              <a:rPr lang="en-US" sz="2800" spc="-15" dirty="0">
                <a:solidFill>
                  <a:schemeClr val="tx1"/>
                </a:solidFill>
                <a:latin typeface="Calibri"/>
                <a:cs typeface="Calibri"/>
              </a:rPr>
              <a:t>error</a:t>
            </a:r>
            <a:r>
              <a:rPr lang="en-US" sz="2800" spc="5" dirty="0">
                <a:solidFill>
                  <a:schemeClr val="tx1"/>
                </a:solidFill>
                <a:latin typeface="Calibri"/>
                <a:cs typeface="Calibri"/>
              </a:rPr>
              <a:t> </a:t>
            </a:r>
            <a:r>
              <a:rPr lang="en-US" sz="2800" spc="-5" dirty="0">
                <a:solidFill>
                  <a:schemeClr val="tx1"/>
                </a:solidFill>
                <a:latin typeface="Calibri"/>
                <a:cs typeface="Calibri"/>
              </a:rPr>
              <a:t>signal.</a:t>
            </a:r>
            <a:endParaRPr lang="en-US" sz="2800" dirty="0">
              <a:solidFill>
                <a:schemeClr val="tx1"/>
              </a:solidFill>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6630DA08-1E94-43A1-969F-1A8997A428B8}"/>
              </a:ext>
            </a:extLst>
          </p:cNvPr>
          <p:cNvSpPr>
            <a:spLocks noGrp="1"/>
          </p:cNvSpPr>
          <p:nvPr>
            <p:ph type="sldNum" sz="quarter" idx="12"/>
          </p:nvPr>
        </p:nvSpPr>
        <p:spPr/>
        <p:txBody>
          <a:bodyPr/>
          <a:lstStyle/>
          <a:p>
            <a:fld id="{CA9F79F9-620A-454C-B44A-099229A02D1C}" type="slidenum">
              <a:rPr lang="en-IN" smtClean="0"/>
              <a:pPr/>
              <a:t>145</a:t>
            </a:fld>
            <a:endParaRPr lang="en-IN"/>
          </a:p>
        </p:txBody>
      </p:sp>
      <p:pic>
        <p:nvPicPr>
          <p:cNvPr id="5" name="Picture 4">
            <a:extLst>
              <a:ext uri="{FF2B5EF4-FFF2-40B4-BE49-F238E27FC236}">
                <a16:creationId xmlns:a16="http://schemas.microsoft.com/office/drawing/2014/main" xmlns="" id="{575CB45C-6F14-4B25-95A3-849AAEED26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2230692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33DCF-45E2-4C49-B7FC-1474271CBDC8}"/>
              </a:ext>
            </a:extLst>
          </p:cNvPr>
          <p:cNvSpPr>
            <a:spLocks noGrp="1"/>
          </p:cNvSpPr>
          <p:nvPr>
            <p:ph type="title"/>
          </p:nvPr>
        </p:nvSpPr>
        <p:spPr>
          <a:xfrm>
            <a:off x="1097280" y="286603"/>
            <a:ext cx="4548918" cy="1450757"/>
          </a:xfrm>
        </p:spPr>
        <p:txBody>
          <a:bodyPr>
            <a:normAutofit/>
          </a:bodyPr>
          <a:lstStyle/>
          <a:p>
            <a:r>
              <a:rPr lang="en-IN" sz="4000" dirty="0">
                <a:solidFill>
                  <a:srgbClr val="FF0000"/>
                </a:solidFill>
              </a:rPr>
              <a:t>PI CONTROLLER</a:t>
            </a:r>
          </a:p>
        </p:txBody>
      </p:sp>
      <p:sp>
        <p:nvSpPr>
          <p:cNvPr id="3" name="Content Placeholder 2">
            <a:extLst>
              <a:ext uri="{FF2B5EF4-FFF2-40B4-BE49-F238E27FC236}">
                <a16:creationId xmlns:a16="http://schemas.microsoft.com/office/drawing/2014/main" xmlns="" id="{14BE9C6C-12D4-463C-8FC2-AA9F8E0AA072}"/>
              </a:ext>
            </a:extLst>
          </p:cNvPr>
          <p:cNvSpPr>
            <a:spLocks noGrp="1"/>
          </p:cNvSpPr>
          <p:nvPr>
            <p:ph idx="1"/>
          </p:nvPr>
        </p:nvSpPr>
        <p:spPr/>
        <p:txBody>
          <a:bodyPr/>
          <a:lstStyle/>
          <a:p>
            <a:pPr marL="317500" marR="5080" indent="-305435">
              <a:lnSpc>
                <a:spcPts val="3020"/>
              </a:lnSpc>
              <a:spcBef>
                <a:spcPts val="480"/>
              </a:spcBef>
              <a:buClr>
                <a:srgbClr val="009999"/>
              </a:buClr>
              <a:buFont typeface="Arial MT"/>
              <a:buChar char="•"/>
              <a:tabLst>
                <a:tab pos="317500" algn="l"/>
                <a:tab pos="318135" algn="l"/>
              </a:tabLst>
            </a:pPr>
            <a:r>
              <a:rPr lang="en-US" sz="2800" spc="-5" dirty="0">
                <a:solidFill>
                  <a:schemeClr val="tx1"/>
                </a:solidFill>
                <a:latin typeface="Calibri"/>
                <a:cs typeface="Calibri"/>
              </a:rPr>
              <a:t>A</a:t>
            </a:r>
            <a:r>
              <a:rPr lang="en-US" sz="2800" spc="15" dirty="0">
                <a:solidFill>
                  <a:schemeClr val="tx1"/>
                </a:solidFill>
                <a:latin typeface="Calibri"/>
                <a:cs typeface="Calibri"/>
              </a:rPr>
              <a:t> </a:t>
            </a:r>
            <a:r>
              <a:rPr lang="en-US" sz="2800" spc="-15" dirty="0">
                <a:solidFill>
                  <a:schemeClr val="tx1"/>
                </a:solidFill>
                <a:latin typeface="Calibri"/>
                <a:cs typeface="Calibri"/>
              </a:rPr>
              <a:t>proportional</a:t>
            </a:r>
            <a:r>
              <a:rPr lang="en-US" sz="2800" spc="35" dirty="0">
                <a:solidFill>
                  <a:schemeClr val="tx1"/>
                </a:solidFill>
                <a:latin typeface="Calibri"/>
                <a:cs typeface="Calibri"/>
              </a:rPr>
              <a:t> </a:t>
            </a:r>
            <a:r>
              <a:rPr lang="en-US" sz="2800" spc="-5" dirty="0">
                <a:solidFill>
                  <a:schemeClr val="tx1"/>
                </a:solidFill>
                <a:latin typeface="Calibri"/>
                <a:cs typeface="Calibri"/>
              </a:rPr>
              <a:t>and</a:t>
            </a:r>
            <a:r>
              <a:rPr lang="en-US" sz="2800" spc="15" dirty="0">
                <a:solidFill>
                  <a:schemeClr val="tx1"/>
                </a:solidFill>
                <a:latin typeface="Calibri"/>
                <a:cs typeface="Calibri"/>
              </a:rPr>
              <a:t> </a:t>
            </a:r>
            <a:r>
              <a:rPr lang="en-US" sz="2800" spc="-20" dirty="0">
                <a:solidFill>
                  <a:schemeClr val="tx1"/>
                </a:solidFill>
                <a:latin typeface="Calibri"/>
                <a:cs typeface="Calibri"/>
              </a:rPr>
              <a:t>integral</a:t>
            </a:r>
            <a:r>
              <a:rPr lang="en-US" sz="2800" spc="-5" dirty="0">
                <a:solidFill>
                  <a:schemeClr val="tx1"/>
                </a:solidFill>
                <a:latin typeface="Calibri"/>
                <a:cs typeface="Calibri"/>
              </a:rPr>
              <a:t> </a:t>
            </a:r>
            <a:r>
              <a:rPr lang="en-US" sz="2800" spc="-20" dirty="0">
                <a:solidFill>
                  <a:schemeClr val="tx1"/>
                </a:solidFill>
                <a:latin typeface="Calibri"/>
                <a:cs typeface="Calibri"/>
              </a:rPr>
              <a:t>controller</a:t>
            </a:r>
            <a:r>
              <a:rPr lang="en-US" sz="2800" spc="10" dirty="0">
                <a:solidFill>
                  <a:schemeClr val="tx1"/>
                </a:solidFill>
                <a:latin typeface="Calibri"/>
                <a:cs typeface="Calibri"/>
              </a:rPr>
              <a:t> </a:t>
            </a:r>
            <a:r>
              <a:rPr lang="en-US" sz="2800" spc="-10" dirty="0">
                <a:solidFill>
                  <a:schemeClr val="tx1"/>
                </a:solidFill>
                <a:latin typeface="Calibri"/>
                <a:cs typeface="Calibri"/>
              </a:rPr>
              <a:t>output</a:t>
            </a:r>
            <a:r>
              <a:rPr lang="en-US" sz="2800" spc="40" dirty="0">
                <a:solidFill>
                  <a:schemeClr val="tx1"/>
                </a:solidFill>
                <a:latin typeface="Calibri"/>
                <a:cs typeface="Calibri"/>
              </a:rPr>
              <a:t> </a:t>
            </a:r>
            <a:r>
              <a:rPr lang="en-US" sz="2800" spc="-5" dirty="0">
                <a:solidFill>
                  <a:schemeClr val="tx1"/>
                </a:solidFill>
                <a:latin typeface="Calibri"/>
                <a:cs typeface="Calibri"/>
              </a:rPr>
              <a:t>is</a:t>
            </a:r>
            <a:r>
              <a:rPr lang="en-US" sz="2800" dirty="0">
                <a:solidFill>
                  <a:schemeClr val="tx1"/>
                </a:solidFill>
                <a:latin typeface="Calibri"/>
                <a:cs typeface="Calibri"/>
              </a:rPr>
              <a:t> </a:t>
            </a:r>
            <a:r>
              <a:rPr lang="en-US" sz="2800" spc="-10" dirty="0">
                <a:solidFill>
                  <a:schemeClr val="tx1"/>
                </a:solidFill>
                <a:latin typeface="Calibri"/>
                <a:cs typeface="Calibri"/>
              </a:rPr>
              <a:t>directly </a:t>
            </a:r>
            <a:r>
              <a:rPr lang="en-US" sz="2800" spc="-5" dirty="0">
                <a:solidFill>
                  <a:schemeClr val="tx1"/>
                </a:solidFill>
                <a:latin typeface="Calibri"/>
                <a:cs typeface="Calibri"/>
              </a:rPr>
              <a:t> </a:t>
            </a:r>
            <a:r>
              <a:rPr lang="en-US" sz="2800" spc="-15" dirty="0">
                <a:solidFill>
                  <a:schemeClr val="tx1"/>
                </a:solidFill>
                <a:latin typeface="Calibri"/>
                <a:cs typeface="Calibri"/>
              </a:rPr>
              <a:t>proportional</a:t>
            </a:r>
            <a:r>
              <a:rPr lang="en-US" sz="2800" spc="35" dirty="0">
                <a:solidFill>
                  <a:schemeClr val="tx1"/>
                </a:solidFill>
                <a:latin typeface="Calibri"/>
                <a:cs typeface="Calibri"/>
              </a:rPr>
              <a:t> </a:t>
            </a:r>
            <a:r>
              <a:rPr lang="en-US" sz="2800" spc="-20" dirty="0">
                <a:solidFill>
                  <a:schemeClr val="tx1"/>
                </a:solidFill>
                <a:latin typeface="Calibri"/>
                <a:cs typeface="Calibri"/>
              </a:rPr>
              <a:t>to</a:t>
            </a:r>
            <a:r>
              <a:rPr lang="en-US" sz="2800" dirty="0">
                <a:solidFill>
                  <a:schemeClr val="tx1"/>
                </a:solidFill>
                <a:latin typeface="Calibri"/>
                <a:cs typeface="Calibri"/>
              </a:rPr>
              <a:t> </a:t>
            </a:r>
            <a:r>
              <a:rPr lang="en-US" sz="2800" spc="-5" dirty="0">
                <a:solidFill>
                  <a:schemeClr val="tx1"/>
                </a:solidFill>
                <a:latin typeface="Calibri"/>
                <a:cs typeface="Calibri"/>
              </a:rPr>
              <a:t>the</a:t>
            </a:r>
            <a:r>
              <a:rPr lang="en-US" sz="2800" spc="15" dirty="0">
                <a:solidFill>
                  <a:schemeClr val="tx1"/>
                </a:solidFill>
                <a:latin typeface="Calibri"/>
                <a:cs typeface="Calibri"/>
              </a:rPr>
              <a:t> </a:t>
            </a:r>
            <a:r>
              <a:rPr lang="en-US" sz="2800" spc="-10" dirty="0">
                <a:solidFill>
                  <a:schemeClr val="tx1"/>
                </a:solidFill>
                <a:latin typeface="Calibri"/>
                <a:cs typeface="Calibri"/>
              </a:rPr>
              <a:t>summation</a:t>
            </a:r>
            <a:r>
              <a:rPr lang="en-US" sz="2800" spc="30" dirty="0">
                <a:solidFill>
                  <a:schemeClr val="tx1"/>
                </a:solidFill>
                <a:latin typeface="Calibri"/>
                <a:cs typeface="Calibri"/>
              </a:rPr>
              <a:t> </a:t>
            </a:r>
            <a:r>
              <a:rPr lang="en-US" sz="2800" spc="-5" dirty="0">
                <a:solidFill>
                  <a:schemeClr val="tx1"/>
                </a:solidFill>
                <a:latin typeface="Calibri"/>
                <a:cs typeface="Calibri"/>
              </a:rPr>
              <a:t>of</a:t>
            </a:r>
            <a:r>
              <a:rPr lang="en-US" sz="2800" spc="5" dirty="0">
                <a:solidFill>
                  <a:schemeClr val="tx1"/>
                </a:solidFill>
                <a:latin typeface="Calibri"/>
                <a:cs typeface="Calibri"/>
              </a:rPr>
              <a:t> </a:t>
            </a:r>
            <a:r>
              <a:rPr lang="en-US" sz="2800" spc="-15" dirty="0">
                <a:solidFill>
                  <a:schemeClr val="tx1"/>
                </a:solidFill>
                <a:latin typeface="Calibri"/>
                <a:cs typeface="Calibri"/>
              </a:rPr>
              <a:t>proportional</a:t>
            </a:r>
            <a:r>
              <a:rPr lang="en-US" sz="2800" spc="35" dirty="0">
                <a:solidFill>
                  <a:schemeClr val="tx1"/>
                </a:solidFill>
                <a:latin typeface="Calibri"/>
                <a:cs typeface="Calibri"/>
              </a:rPr>
              <a:t> </a:t>
            </a:r>
            <a:r>
              <a:rPr lang="en-US" sz="2800" spc="-5" dirty="0">
                <a:solidFill>
                  <a:schemeClr val="tx1"/>
                </a:solidFill>
                <a:latin typeface="Calibri"/>
                <a:cs typeface="Calibri"/>
              </a:rPr>
              <a:t>of</a:t>
            </a:r>
            <a:r>
              <a:rPr lang="en-US" sz="2800" dirty="0">
                <a:solidFill>
                  <a:schemeClr val="tx1"/>
                </a:solidFill>
                <a:latin typeface="Calibri"/>
                <a:cs typeface="Calibri"/>
              </a:rPr>
              <a:t> </a:t>
            </a:r>
            <a:r>
              <a:rPr lang="en-US" sz="2800" spc="-15" dirty="0">
                <a:solidFill>
                  <a:schemeClr val="tx1"/>
                </a:solidFill>
                <a:latin typeface="Calibri"/>
                <a:cs typeface="Calibri"/>
              </a:rPr>
              <a:t>error</a:t>
            </a:r>
            <a:r>
              <a:rPr lang="en-US" sz="2800" spc="10" dirty="0">
                <a:solidFill>
                  <a:schemeClr val="tx1"/>
                </a:solidFill>
                <a:latin typeface="Calibri"/>
                <a:cs typeface="Calibri"/>
              </a:rPr>
              <a:t> </a:t>
            </a:r>
            <a:r>
              <a:rPr lang="en-US" sz="2800" spc="-5" dirty="0">
                <a:solidFill>
                  <a:schemeClr val="tx1"/>
                </a:solidFill>
                <a:latin typeface="Calibri"/>
                <a:cs typeface="Calibri"/>
              </a:rPr>
              <a:t>and </a:t>
            </a:r>
            <a:r>
              <a:rPr lang="en-US" sz="2800" spc="-615" dirty="0">
                <a:solidFill>
                  <a:schemeClr val="tx1"/>
                </a:solidFill>
                <a:latin typeface="Calibri"/>
                <a:cs typeface="Calibri"/>
              </a:rPr>
              <a:t> </a:t>
            </a:r>
            <a:r>
              <a:rPr lang="en-US" sz="2800" spc="-20" dirty="0">
                <a:solidFill>
                  <a:schemeClr val="tx1"/>
                </a:solidFill>
                <a:latin typeface="Calibri"/>
                <a:cs typeface="Calibri"/>
              </a:rPr>
              <a:t>integration</a:t>
            </a:r>
            <a:r>
              <a:rPr lang="en-US" sz="2800" spc="-15" dirty="0">
                <a:solidFill>
                  <a:schemeClr val="tx1"/>
                </a:solidFill>
                <a:latin typeface="Calibri"/>
                <a:cs typeface="Calibri"/>
              </a:rPr>
              <a:t> </a:t>
            </a:r>
            <a:r>
              <a:rPr lang="en-US" sz="2800" spc="-5" dirty="0">
                <a:solidFill>
                  <a:schemeClr val="tx1"/>
                </a:solidFill>
                <a:latin typeface="Calibri"/>
                <a:cs typeface="Calibri"/>
              </a:rPr>
              <a:t>of</a:t>
            </a:r>
            <a:r>
              <a:rPr lang="en-US" sz="2800" spc="5" dirty="0">
                <a:solidFill>
                  <a:schemeClr val="tx1"/>
                </a:solidFill>
                <a:latin typeface="Calibri"/>
                <a:cs typeface="Calibri"/>
              </a:rPr>
              <a:t> </a:t>
            </a:r>
            <a:r>
              <a:rPr lang="en-US" sz="2800" spc="-5" dirty="0">
                <a:solidFill>
                  <a:schemeClr val="tx1"/>
                </a:solidFill>
                <a:latin typeface="Calibri"/>
                <a:cs typeface="Calibri"/>
              </a:rPr>
              <a:t>the</a:t>
            </a:r>
            <a:r>
              <a:rPr lang="en-US" sz="2800" spc="5" dirty="0">
                <a:solidFill>
                  <a:schemeClr val="tx1"/>
                </a:solidFill>
                <a:latin typeface="Calibri"/>
                <a:cs typeface="Calibri"/>
              </a:rPr>
              <a:t> </a:t>
            </a:r>
            <a:r>
              <a:rPr lang="en-US" sz="2800" spc="-15" dirty="0">
                <a:solidFill>
                  <a:schemeClr val="tx1"/>
                </a:solidFill>
                <a:latin typeface="Calibri"/>
                <a:cs typeface="Calibri"/>
              </a:rPr>
              <a:t>error</a:t>
            </a:r>
            <a:r>
              <a:rPr lang="en-US" sz="2800" spc="5" dirty="0">
                <a:solidFill>
                  <a:schemeClr val="tx1"/>
                </a:solidFill>
                <a:latin typeface="Calibri"/>
                <a:cs typeface="Calibri"/>
              </a:rPr>
              <a:t> </a:t>
            </a:r>
            <a:r>
              <a:rPr lang="en-US" sz="2800" spc="-5" dirty="0">
                <a:solidFill>
                  <a:schemeClr val="tx1"/>
                </a:solidFill>
                <a:latin typeface="Calibri"/>
                <a:cs typeface="Calibri"/>
              </a:rPr>
              <a:t>signal.</a:t>
            </a:r>
            <a:endParaRPr lang="en-US" sz="2800" dirty="0">
              <a:solidFill>
                <a:schemeClr val="tx1"/>
              </a:solidFill>
              <a:latin typeface="Calibri"/>
              <a:cs typeface="Calibri"/>
            </a:endParaRPr>
          </a:p>
          <a:p>
            <a:pPr marL="317500" marR="5080" indent="-305435">
              <a:lnSpc>
                <a:spcPct val="90000"/>
              </a:lnSpc>
              <a:spcBef>
                <a:spcPts val="1555"/>
              </a:spcBef>
              <a:buClr>
                <a:srgbClr val="009999"/>
              </a:buClr>
              <a:buFont typeface="Arial MT"/>
              <a:buChar char="•"/>
              <a:tabLst>
                <a:tab pos="317500" algn="l"/>
                <a:tab pos="318135" algn="l"/>
              </a:tabLst>
            </a:pPr>
            <a:endParaRPr lang="en-US" sz="2800" dirty="0">
              <a:solidFill>
                <a:schemeClr val="tx1"/>
              </a:solidFill>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6630DA08-1E94-43A1-969F-1A8997A428B8}"/>
              </a:ext>
            </a:extLst>
          </p:cNvPr>
          <p:cNvSpPr>
            <a:spLocks noGrp="1"/>
          </p:cNvSpPr>
          <p:nvPr>
            <p:ph type="sldNum" sz="quarter" idx="12"/>
          </p:nvPr>
        </p:nvSpPr>
        <p:spPr/>
        <p:txBody>
          <a:bodyPr/>
          <a:lstStyle/>
          <a:p>
            <a:fld id="{CA9F79F9-620A-454C-B44A-099229A02D1C}" type="slidenum">
              <a:rPr lang="en-IN" smtClean="0"/>
              <a:pPr/>
              <a:t>146</a:t>
            </a:fld>
            <a:endParaRPr lang="en-IN"/>
          </a:p>
        </p:txBody>
      </p:sp>
      <p:pic>
        <p:nvPicPr>
          <p:cNvPr id="5" name="object 5">
            <a:extLst>
              <a:ext uri="{FF2B5EF4-FFF2-40B4-BE49-F238E27FC236}">
                <a16:creationId xmlns:a16="http://schemas.microsoft.com/office/drawing/2014/main" xmlns="" id="{958FF08D-A076-461F-B353-7474BDA18DE2}"/>
              </a:ext>
            </a:extLst>
          </p:cNvPr>
          <p:cNvPicPr/>
          <p:nvPr/>
        </p:nvPicPr>
        <p:blipFill>
          <a:blip r:embed="rId2" cstate="print"/>
          <a:stretch>
            <a:fillRect/>
          </a:stretch>
        </p:blipFill>
        <p:spPr>
          <a:xfrm>
            <a:off x="3133817" y="3241090"/>
            <a:ext cx="5193437" cy="1014983"/>
          </a:xfrm>
          <a:prstGeom prst="rect">
            <a:avLst/>
          </a:prstGeom>
        </p:spPr>
      </p:pic>
      <p:sp>
        <p:nvSpPr>
          <p:cNvPr id="7" name="TextBox 6">
            <a:extLst>
              <a:ext uri="{FF2B5EF4-FFF2-40B4-BE49-F238E27FC236}">
                <a16:creationId xmlns:a16="http://schemas.microsoft.com/office/drawing/2014/main" xmlns="" id="{13DED766-825A-4FC1-B53F-4F1779321A32}"/>
              </a:ext>
            </a:extLst>
          </p:cNvPr>
          <p:cNvSpPr txBox="1"/>
          <p:nvPr/>
        </p:nvSpPr>
        <p:spPr>
          <a:xfrm>
            <a:off x="1538056" y="4447270"/>
            <a:ext cx="8458200" cy="861774"/>
          </a:xfrm>
          <a:prstGeom prst="rect">
            <a:avLst/>
          </a:prstGeom>
          <a:noFill/>
        </p:spPr>
        <p:txBody>
          <a:bodyPr wrap="square">
            <a:spAutoFit/>
          </a:bodyPr>
          <a:lstStyle/>
          <a:p>
            <a:pPr marL="342900" marR="30480" indent="-305435">
              <a:lnSpc>
                <a:spcPts val="3020"/>
              </a:lnSpc>
              <a:spcBef>
                <a:spcPts val="480"/>
              </a:spcBef>
              <a:buClr>
                <a:srgbClr val="009999"/>
              </a:buClr>
              <a:buFont typeface="Arial MT"/>
              <a:buChar char="•"/>
              <a:tabLst>
                <a:tab pos="342900" algn="l"/>
                <a:tab pos="343535" algn="l"/>
              </a:tabLst>
            </a:pPr>
            <a:r>
              <a:rPr lang="en-US" sz="2800" spc="-15" dirty="0">
                <a:latin typeface="Calibri"/>
                <a:cs typeface="Calibri"/>
              </a:rPr>
              <a:t>Where,</a:t>
            </a:r>
            <a:r>
              <a:rPr lang="en-US" sz="2800" spc="10" dirty="0">
                <a:latin typeface="Calibri"/>
                <a:cs typeface="Calibri"/>
              </a:rPr>
              <a:t> </a:t>
            </a:r>
            <a:r>
              <a:rPr lang="en-US" sz="2800" spc="-5" dirty="0">
                <a:latin typeface="Calibri"/>
                <a:cs typeface="Calibri"/>
              </a:rPr>
              <a:t>K</a:t>
            </a:r>
            <a:r>
              <a:rPr lang="en-US" sz="2800" spc="-7" baseline="-21021" dirty="0">
                <a:latin typeface="Calibri"/>
                <a:cs typeface="Calibri"/>
              </a:rPr>
              <a:t>i</a:t>
            </a:r>
            <a:r>
              <a:rPr lang="en-US" sz="2800" spc="322" baseline="-21021" dirty="0">
                <a:latin typeface="Calibri"/>
                <a:cs typeface="Calibri"/>
              </a:rPr>
              <a:t> </a:t>
            </a:r>
            <a:r>
              <a:rPr lang="en-US" sz="2800" spc="-5" dirty="0">
                <a:latin typeface="Calibri"/>
                <a:cs typeface="Calibri"/>
              </a:rPr>
              <a:t>and</a:t>
            </a:r>
            <a:r>
              <a:rPr lang="en-US" sz="2800" spc="30" dirty="0">
                <a:latin typeface="Calibri"/>
                <a:cs typeface="Calibri"/>
              </a:rPr>
              <a:t> </a:t>
            </a:r>
            <a:r>
              <a:rPr lang="en-US" sz="2800" dirty="0" err="1">
                <a:latin typeface="Calibri"/>
                <a:cs typeface="Calibri"/>
              </a:rPr>
              <a:t>k</a:t>
            </a:r>
            <a:r>
              <a:rPr lang="en-US" sz="2800" baseline="-21021" dirty="0" err="1">
                <a:latin typeface="Calibri"/>
                <a:cs typeface="Calibri"/>
              </a:rPr>
              <a:t>p</a:t>
            </a:r>
            <a:r>
              <a:rPr lang="en-US" sz="2800" spc="345" baseline="-21021" dirty="0">
                <a:latin typeface="Calibri"/>
                <a:cs typeface="Calibri"/>
              </a:rPr>
              <a:t> </a:t>
            </a:r>
            <a:r>
              <a:rPr lang="en-US" sz="2800" spc="-15" dirty="0">
                <a:latin typeface="Calibri"/>
                <a:cs typeface="Calibri"/>
              </a:rPr>
              <a:t>proportional</a:t>
            </a:r>
            <a:r>
              <a:rPr lang="en-US" sz="2800" spc="40" dirty="0">
                <a:latin typeface="Calibri"/>
                <a:cs typeface="Calibri"/>
              </a:rPr>
              <a:t> </a:t>
            </a:r>
            <a:r>
              <a:rPr lang="en-US" sz="2800" spc="-20" dirty="0">
                <a:latin typeface="Calibri"/>
                <a:cs typeface="Calibri"/>
              </a:rPr>
              <a:t>constant</a:t>
            </a:r>
            <a:r>
              <a:rPr lang="en-US" sz="2800" spc="25" dirty="0">
                <a:latin typeface="Calibri"/>
                <a:cs typeface="Calibri"/>
              </a:rPr>
              <a:t> </a:t>
            </a:r>
            <a:r>
              <a:rPr lang="en-US" sz="2800" spc="-5" dirty="0">
                <a:latin typeface="Calibri"/>
                <a:cs typeface="Calibri"/>
              </a:rPr>
              <a:t>and</a:t>
            </a:r>
            <a:r>
              <a:rPr lang="en-US" sz="2800" spc="35" dirty="0">
                <a:latin typeface="Calibri"/>
                <a:cs typeface="Calibri"/>
              </a:rPr>
              <a:t> </a:t>
            </a:r>
            <a:r>
              <a:rPr lang="en-US" sz="2800" spc="-20" dirty="0">
                <a:latin typeface="Calibri"/>
                <a:cs typeface="Calibri"/>
              </a:rPr>
              <a:t>integral</a:t>
            </a:r>
            <a:r>
              <a:rPr lang="en-US" sz="2800" spc="5" dirty="0">
                <a:latin typeface="Calibri"/>
                <a:cs typeface="Calibri"/>
              </a:rPr>
              <a:t> </a:t>
            </a:r>
            <a:r>
              <a:rPr lang="en-US" sz="2800" spc="-20" dirty="0">
                <a:latin typeface="Calibri"/>
                <a:cs typeface="Calibri"/>
              </a:rPr>
              <a:t>constant </a:t>
            </a:r>
            <a:r>
              <a:rPr lang="en-US" sz="2800" spc="-615" dirty="0">
                <a:latin typeface="Calibri"/>
                <a:cs typeface="Calibri"/>
              </a:rPr>
              <a:t> </a:t>
            </a:r>
            <a:r>
              <a:rPr lang="en-US" sz="2800" spc="-25" dirty="0">
                <a:latin typeface="Calibri"/>
                <a:cs typeface="Calibri"/>
              </a:rPr>
              <a:t>respectively.</a:t>
            </a:r>
            <a:endParaRPr lang="en-US" sz="2800" dirty="0">
              <a:latin typeface="Calibri"/>
              <a:cs typeface="Calibri"/>
            </a:endParaRPr>
          </a:p>
        </p:txBody>
      </p:sp>
      <p:pic>
        <p:nvPicPr>
          <p:cNvPr id="8" name="Picture 7">
            <a:extLst>
              <a:ext uri="{FF2B5EF4-FFF2-40B4-BE49-F238E27FC236}">
                <a16:creationId xmlns:a16="http://schemas.microsoft.com/office/drawing/2014/main" xmlns="" id="{FD879253-4C49-4A39-B17F-89371EE4480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5951055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CA6E9-92DA-437B-A89A-407F95676EC0}"/>
              </a:ext>
            </a:extLst>
          </p:cNvPr>
          <p:cNvSpPr>
            <a:spLocks noGrp="1"/>
          </p:cNvSpPr>
          <p:nvPr>
            <p:ph type="title"/>
          </p:nvPr>
        </p:nvSpPr>
        <p:spPr/>
        <p:txBody>
          <a:bodyPr/>
          <a:lstStyle/>
          <a:p>
            <a:r>
              <a:rPr lang="en-IN" sz="4800" dirty="0">
                <a:solidFill>
                  <a:srgbClr val="FF0000"/>
                </a:solidFill>
              </a:rPr>
              <a:t>PI CONTROLLER</a:t>
            </a:r>
            <a:endParaRPr lang="en-IN" dirty="0"/>
          </a:p>
        </p:txBody>
      </p:sp>
      <p:sp>
        <p:nvSpPr>
          <p:cNvPr id="4" name="Slide Number Placeholder 3">
            <a:extLst>
              <a:ext uri="{FF2B5EF4-FFF2-40B4-BE49-F238E27FC236}">
                <a16:creationId xmlns:a16="http://schemas.microsoft.com/office/drawing/2014/main" xmlns="" id="{4126CA83-CB4E-453A-AAD5-8A30EA826C08}"/>
              </a:ext>
            </a:extLst>
          </p:cNvPr>
          <p:cNvSpPr>
            <a:spLocks noGrp="1"/>
          </p:cNvSpPr>
          <p:nvPr>
            <p:ph type="sldNum" sz="quarter" idx="12"/>
          </p:nvPr>
        </p:nvSpPr>
        <p:spPr/>
        <p:txBody>
          <a:bodyPr/>
          <a:lstStyle/>
          <a:p>
            <a:fld id="{CA9F79F9-620A-454C-B44A-099229A02D1C}" type="slidenum">
              <a:rPr lang="en-IN" smtClean="0"/>
              <a:pPr/>
              <a:t>147</a:t>
            </a:fld>
            <a:endParaRPr lang="en-IN"/>
          </a:p>
        </p:txBody>
      </p:sp>
      <p:pic>
        <p:nvPicPr>
          <p:cNvPr id="5" name="object 3">
            <a:extLst>
              <a:ext uri="{FF2B5EF4-FFF2-40B4-BE49-F238E27FC236}">
                <a16:creationId xmlns:a16="http://schemas.microsoft.com/office/drawing/2014/main" xmlns="" id="{6667A192-97CD-4B13-A1F8-06CA7A4E21B6}"/>
              </a:ext>
            </a:extLst>
          </p:cNvPr>
          <p:cNvPicPr>
            <a:picLocks noGrp="1"/>
          </p:cNvPicPr>
          <p:nvPr>
            <p:ph idx="1"/>
          </p:nvPr>
        </p:nvPicPr>
        <p:blipFill>
          <a:blip r:embed="rId2" cstate="print"/>
          <a:stretch>
            <a:fillRect/>
          </a:stretch>
        </p:blipFill>
        <p:spPr>
          <a:xfrm>
            <a:off x="1855433" y="1846264"/>
            <a:ext cx="8460419" cy="3274378"/>
          </a:xfrm>
          <a:prstGeom prst="rect">
            <a:avLst/>
          </a:prstGeom>
        </p:spPr>
      </p:pic>
      <p:sp>
        <p:nvSpPr>
          <p:cNvPr id="6" name="object 4">
            <a:extLst>
              <a:ext uri="{FF2B5EF4-FFF2-40B4-BE49-F238E27FC236}">
                <a16:creationId xmlns:a16="http://schemas.microsoft.com/office/drawing/2014/main" xmlns="" id="{E2392C47-E63F-4491-993F-65AEB8197672}"/>
              </a:ext>
            </a:extLst>
          </p:cNvPr>
          <p:cNvSpPr txBox="1"/>
          <p:nvPr/>
        </p:nvSpPr>
        <p:spPr>
          <a:xfrm>
            <a:off x="4764520" y="5338093"/>
            <a:ext cx="178308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Calibri"/>
                <a:cs typeface="Calibri"/>
              </a:rPr>
              <a:t>PI</a:t>
            </a:r>
            <a:r>
              <a:rPr sz="2800" spc="-40" dirty="0">
                <a:latin typeface="Calibri"/>
                <a:cs typeface="Calibri"/>
              </a:rPr>
              <a:t> </a:t>
            </a:r>
            <a:r>
              <a:rPr sz="2800" spc="-20" dirty="0">
                <a:latin typeface="Calibri"/>
                <a:cs typeface="Calibri"/>
              </a:rPr>
              <a:t>controller</a:t>
            </a:r>
            <a:endParaRPr sz="2800" dirty="0">
              <a:latin typeface="Calibri"/>
              <a:cs typeface="Calibri"/>
            </a:endParaRPr>
          </a:p>
        </p:txBody>
      </p:sp>
      <p:pic>
        <p:nvPicPr>
          <p:cNvPr id="7" name="Picture 6">
            <a:extLst>
              <a:ext uri="{FF2B5EF4-FFF2-40B4-BE49-F238E27FC236}">
                <a16:creationId xmlns:a16="http://schemas.microsoft.com/office/drawing/2014/main" xmlns="" id="{7D7396FB-66BA-431B-9D85-5CF4003D17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4317408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FB44C-C60E-4565-B199-297B3831842E}"/>
              </a:ext>
            </a:extLst>
          </p:cNvPr>
          <p:cNvSpPr>
            <a:spLocks noGrp="1"/>
          </p:cNvSpPr>
          <p:nvPr>
            <p:ph type="title"/>
          </p:nvPr>
        </p:nvSpPr>
        <p:spPr>
          <a:xfrm>
            <a:off x="1097280" y="816746"/>
            <a:ext cx="4504530" cy="920614"/>
          </a:xfrm>
        </p:spPr>
        <p:txBody>
          <a:bodyPr>
            <a:normAutofit/>
          </a:bodyPr>
          <a:lstStyle/>
          <a:p>
            <a:r>
              <a:rPr lang="en-IN" sz="4000" dirty="0">
                <a:solidFill>
                  <a:srgbClr val="FF0000"/>
                </a:solidFill>
              </a:rPr>
              <a:t>PID CONTROLLER</a:t>
            </a:r>
          </a:p>
        </p:txBody>
      </p:sp>
      <p:sp>
        <p:nvSpPr>
          <p:cNvPr id="3" name="Content Placeholder 2">
            <a:extLst>
              <a:ext uri="{FF2B5EF4-FFF2-40B4-BE49-F238E27FC236}">
                <a16:creationId xmlns:a16="http://schemas.microsoft.com/office/drawing/2014/main" xmlns="" id="{7F645EBD-CAA6-4E2D-8146-526D5B1293CF}"/>
              </a:ext>
            </a:extLst>
          </p:cNvPr>
          <p:cNvSpPr>
            <a:spLocks noGrp="1"/>
          </p:cNvSpPr>
          <p:nvPr>
            <p:ph idx="1"/>
          </p:nvPr>
        </p:nvSpPr>
        <p:spPr/>
        <p:txBody>
          <a:bodyPr/>
          <a:lstStyle/>
          <a:p>
            <a:pPr marL="317500" indent="-305435">
              <a:lnSpc>
                <a:spcPct val="100000"/>
              </a:lnSpc>
              <a:spcBef>
                <a:spcPts val="1370"/>
              </a:spcBef>
              <a:buClr>
                <a:srgbClr val="009999"/>
              </a:buClr>
              <a:buFont typeface="Arial MT"/>
              <a:buChar char="•"/>
              <a:tabLst>
                <a:tab pos="317500" algn="l"/>
                <a:tab pos="318135" algn="l"/>
              </a:tabLst>
            </a:pPr>
            <a:r>
              <a:rPr lang="en-US" sz="2800" spc="-5" dirty="0">
                <a:solidFill>
                  <a:schemeClr val="tx1"/>
                </a:solidFill>
                <a:latin typeface="Calibri"/>
                <a:cs typeface="Calibri"/>
              </a:rPr>
              <a:t>PID</a:t>
            </a:r>
            <a:r>
              <a:rPr lang="en-US" sz="2800" dirty="0">
                <a:solidFill>
                  <a:schemeClr val="tx1"/>
                </a:solidFill>
                <a:latin typeface="Calibri"/>
                <a:cs typeface="Calibri"/>
              </a:rPr>
              <a:t> </a:t>
            </a:r>
            <a:r>
              <a:rPr lang="en-US" sz="2800" spc="-20" dirty="0">
                <a:solidFill>
                  <a:schemeClr val="tx1"/>
                </a:solidFill>
                <a:latin typeface="Calibri"/>
                <a:cs typeface="Calibri"/>
              </a:rPr>
              <a:t>stands</a:t>
            </a:r>
            <a:r>
              <a:rPr lang="en-US" sz="2800" spc="30" dirty="0">
                <a:solidFill>
                  <a:schemeClr val="tx1"/>
                </a:solidFill>
                <a:latin typeface="Calibri"/>
                <a:cs typeface="Calibri"/>
              </a:rPr>
              <a:t> </a:t>
            </a:r>
            <a:r>
              <a:rPr lang="en-US" sz="2800" spc="-25" dirty="0">
                <a:solidFill>
                  <a:schemeClr val="tx1"/>
                </a:solidFill>
                <a:latin typeface="Calibri"/>
                <a:cs typeface="Calibri"/>
              </a:rPr>
              <a:t>for</a:t>
            </a:r>
            <a:r>
              <a:rPr lang="en-US" sz="2800" spc="10" dirty="0">
                <a:solidFill>
                  <a:schemeClr val="tx1"/>
                </a:solidFill>
                <a:latin typeface="Calibri"/>
                <a:cs typeface="Calibri"/>
              </a:rPr>
              <a:t> </a:t>
            </a:r>
            <a:r>
              <a:rPr lang="en-US" sz="2800" spc="-15" dirty="0" err="1">
                <a:solidFill>
                  <a:schemeClr val="tx1"/>
                </a:solidFill>
                <a:latin typeface="Calibri"/>
                <a:cs typeface="Calibri"/>
              </a:rPr>
              <a:t>propotional</a:t>
            </a:r>
            <a:r>
              <a:rPr lang="en-US" sz="2800" spc="35" dirty="0">
                <a:solidFill>
                  <a:schemeClr val="tx1"/>
                </a:solidFill>
                <a:latin typeface="Calibri"/>
                <a:cs typeface="Calibri"/>
              </a:rPr>
              <a:t> </a:t>
            </a:r>
            <a:r>
              <a:rPr lang="en-US" sz="2800" spc="-20" dirty="0">
                <a:solidFill>
                  <a:schemeClr val="tx1"/>
                </a:solidFill>
                <a:latin typeface="Calibri"/>
                <a:cs typeface="Calibri"/>
              </a:rPr>
              <a:t>integrated</a:t>
            </a:r>
            <a:r>
              <a:rPr lang="en-US" sz="2800" spc="-10" dirty="0">
                <a:solidFill>
                  <a:schemeClr val="tx1"/>
                </a:solidFill>
                <a:latin typeface="Calibri"/>
                <a:cs typeface="Calibri"/>
              </a:rPr>
              <a:t> </a:t>
            </a:r>
            <a:r>
              <a:rPr lang="en-US" sz="2800" spc="-15" dirty="0">
                <a:solidFill>
                  <a:schemeClr val="tx1"/>
                </a:solidFill>
                <a:latin typeface="Calibri"/>
                <a:cs typeface="Calibri"/>
              </a:rPr>
              <a:t>derivative.</a:t>
            </a:r>
            <a:endParaRPr lang="en-US" sz="2800" dirty="0">
              <a:solidFill>
                <a:schemeClr val="tx1"/>
              </a:solidFill>
              <a:latin typeface="Calibri"/>
              <a:cs typeface="Calibri"/>
            </a:endParaRPr>
          </a:p>
          <a:p>
            <a:pPr marL="317500" marR="113030" indent="-305435">
              <a:lnSpc>
                <a:spcPts val="3030"/>
              </a:lnSpc>
              <a:spcBef>
                <a:spcPts val="1650"/>
              </a:spcBef>
              <a:buClr>
                <a:srgbClr val="009999"/>
              </a:buClr>
              <a:buFont typeface="Arial MT"/>
              <a:buChar char="•"/>
              <a:tabLst>
                <a:tab pos="317500" algn="l"/>
                <a:tab pos="318135" algn="l"/>
              </a:tabLst>
            </a:pPr>
            <a:r>
              <a:rPr lang="en-US" sz="2800" spc="-5" dirty="0">
                <a:solidFill>
                  <a:schemeClr val="tx1"/>
                </a:solidFill>
                <a:latin typeface="Calibri"/>
                <a:cs typeface="Calibri"/>
              </a:rPr>
              <a:t>A</a:t>
            </a:r>
            <a:r>
              <a:rPr lang="en-US" sz="2800" spc="15" dirty="0">
                <a:solidFill>
                  <a:schemeClr val="tx1"/>
                </a:solidFill>
                <a:latin typeface="Calibri"/>
                <a:cs typeface="Calibri"/>
              </a:rPr>
              <a:t> </a:t>
            </a:r>
            <a:r>
              <a:rPr lang="en-US" sz="2800" spc="-15" dirty="0">
                <a:solidFill>
                  <a:schemeClr val="tx1"/>
                </a:solidFill>
                <a:latin typeface="Calibri"/>
                <a:cs typeface="Calibri"/>
              </a:rPr>
              <a:t>proportional–integral–derivative</a:t>
            </a:r>
            <a:r>
              <a:rPr lang="en-US" sz="2800" spc="40" dirty="0">
                <a:solidFill>
                  <a:schemeClr val="tx1"/>
                </a:solidFill>
                <a:latin typeface="Calibri"/>
                <a:cs typeface="Calibri"/>
              </a:rPr>
              <a:t> </a:t>
            </a:r>
            <a:r>
              <a:rPr lang="en-US" sz="2800" spc="-20" dirty="0">
                <a:solidFill>
                  <a:schemeClr val="tx1"/>
                </a:solidFill>
                <a:latin typeface="Calibri"/>
                <a:cs typeface="Calibri"/>
              </a:rPr>
              <a:t>controller</a:t>
            </a:r>
            <a:r>
              <a:rPr lang="en-US" sz="2800" spc="25" dirty="0">
                <a:solidFill>
                  <a:schemeClr val="tx1"/>
                </a:solidFill>
                <a:latin typeface="Calibri"/>
                <a:cs typeface="Calibri"/>
              </a:rPr>
              <a:t> </a:t>
            </a:r>
            <a:r>
              <a:rPr lang="en-US" sz="2800" spc="-10" dirty="0">
                <a:solidFill>
                  <a:schemeClr val="tx1"/>
                </a:solidFill>
                <a:latin typeface="Calibri"/>
                <a:cs typeface="Calibri"/>
              </a:rPr>
              <a:t>(PID</a:t>
            </a:r>
            <a:r>
              <a:rPr lang="en-US" sz="2800" spc="5" dirty="0">
                <a:solidFill>
                  <a:schemeClr val="tx1"/>
                </a:solidFill>
                <a:latin typeface="Calibri"/>
                <a:cs typeface="Calibri"/>
              </a:rPr>
              <a:t> </a:t>
            </a:r>
            <a:r>
              <a:rPr lang="en-US" sz="2800" spc="-15" dirty="0">
                <a:solidFill>
                  <a:schemeClr val="tx1"/>
                </a:solidFill>
                <a:latin typeface="Calibri"/>
                <a:cs typeface="Calibri"/>
              </a:rPr>
              <a:t>controller)</a:t>
            </a:r>
            <a:r>
              <a:rPr lang="en-US" sz="2800" spc="20" dirty="0">
                <a:solidFill>
                  <a:schemeClr val="tx1"/>
                </a:solidFill>
                <a:latin typeface="Calibri"/>
                <a:cs typeface="Calibri"/>
              </a:rPr>
              <a:t> </a:t>
            </a:r>
            <a:r>
              <a:rPr lang="en-US" sz="2800" spc="-5" dirty="0">
                <a:solidFill>
                  <a:schemeClr val="tx1"/>
                </a:solidFill>
                <a:latin typeface="Calibri"/>
                <a:cs typeface="Calibri"/>
              </a:rPr>
              <a:t>is</a:t>
            </a:r>
            <a:r>
              <a:rPr lang="en-US" sz="2800" spc="5" dirty="0">
                <a:solidFill>
                  <a:schemeClr val="tx1"/>
                </a:solidFill>
                <a:latin typeface="Calibri"/>
                <a:cs typeface="Calibri"/>
              </a:rPr>
              <a:t> </a:t>
            </a:r>
            <a:r>
              <a:rPr lang="en-US" sz="2800" spc="-5" dirty="0">
                <a:solidFill>
                  <a:schemeClr val="tx1"/>
                </a:solidFill>
                <a:latin typeface="Calibri"/>
                <a:cs typeface="Calibri"/>
              </a:rPr>
              <a:t>a </a:t>
            </a:r>
            <a:r>
              <a:rPr lang="en-US" sz="2800" dirty="0">
                <a:solidFill>
                  <a:schemeClr val="tx1"/>
                </a:solidFill>
                <a:latin typeface="Calibri"/>
                <a:cs typeface="Calibri"/>
              </a:rPr>
              <a:t> </a:t>
            </a:r>
            <a:r>
              <a:rPr lang="en-US" sz="2800" spc="-10" dirty="0">
                <a:solidFill>
                  <a:schemeClr val="tx1"/>
                </a:solidFill>
                <a:latin typeface="Calibri"/>
                <a:cs typeface="Calibri"/>
              </a:rPr>
              <a:t>generic</a:t>
            </a:r>
            <a:r>
              <a:rPr lang="en-US" sz="2800" dirty="0">
                <a:solidFill>
                  <a:schemeClr val="tx1"/>
                </a:solidFill>
                <a:latin typeface="Calibri"/>
                <a:cs typeface="Calibri"/>
              </a:rPr>
              <a:t> </a:t>
            </a:r>
            <a:r>
              <a:rPr lang="en-US" sz="2800" spc="-20" dirty="0">
                <a:solidFill>
                  <a:schemeClr val="tx1"/>
                </a:solidFill>
                <a:latin typeface="Calibri"/>
                <a:cs typeface="Calibri"/>
              </a:rPr>
              <a:t>control</a:t>
            </a:r>
            <a:r>
              <a:rPr lang="en-US" sz="2800" spc="20" dirty="0">
                <a:solidFill>
                  <a:schemeClr val="tx1"/>
                </a:solidFill>
                <a:latin typeface="Calibri"/>
                <a:cs typeface="Calibri"/>
              </a:rPr>
              <a:t> </a:t>
            </a:r>
            <a:r>
              <a:rPr lang="en-US" sz="2800" spc="-5" dirty="0">
                <a:solidFill>
                  <a:schemeClr val="tx1"/>
                </a:solidFill>
                <a:latin typeface="Calibri"/>
                <a:cs typeface="Calibri"/>
              </a:rPr>
              <a:t>loop</a:t>
            </a:r>
            <a:r>
              <a:rPr lang="en-US" sz="2800" spc="15" dirty="0">
                <a:solidFill>
                  <a:schemeClr val="tx1"/>
                </a:solidFill>
                <a:latin typeface="Calibri"/>
                <a:cs typeface="Calibri"/>
              </a:rPr>
              <a:t> </a:t>
            </a:r>
            <a:r>
              <a:rPr lang="en-US" sz="2800" spc="-15" dirty="0">
                <a:solidFill>
                  <a:schemeClr val="tx1"/>
                </a:solidFill>
                <a:latin typeface="Calibri"/>
                <a:cs typeface="Calibri"/>
              </a:rPr>
              <a:t>feedback</a:t>
            </a:r>
            <a:r>
              <a:rPr lang="en-US" sz="2800" spc="20" dirty="0">
                <a:solidFill>
                  <a:schemeClr val="tx1"/>
                </a:solidFill>
                <a:latin typeface="Calibri"/>
                <a:cs typeface="Calibri"/>
              </a:rPr>
              <a:t> </a:t>
            </a:r>
            <a:r>
              <a:rPr lang="en-US" sz="2800" spc="-5" dirty="0">
                <a:solidFill>
                  <a:schemeClr val="tx1"/>
                </a:solidFill>
                <a:latin typeface="Calibri"/>
                <a:cs typeface="Calibri"/>
              </a:rPr>
              <a:t>mechanism</a:t>
            </a:r>
            <a:r>
              <a:rPr lang="en-US" sz="2800" spc="25" dirty="0">
                <a:solidFill>
                  <a:schemeClr val="tx1"/>
                </a:solidFill>
                <a:latin typeface="Calibri"/>
                <a:cs typeface="Calibri"/>
              </a:rPr>
              <a:t> </a:t>
            </a:r>
            <a:r>
              <a:rPr lang="en-US" sz="2800" spc="-15" dirty="0">
                <a:solidFill>
                  <a:schemeClr val="tx1"/>
                </a:solidFill>
                <a:latin typeface="Calibri"/>
                <a:cs typeface="Calibri"/>
              </a:rPr>
              <a:t>(controller)</a:t>
            </a:r>
            <a:r>
              <a:rPr lang="en-US" sz="2800" spc="20" dirty="0">
                <a:solidFill>
                  <a:schemeClr val="tx1"/>
                </a:solidFill>
                <a:latin typeface="Calibri"/>
                <a:cs typeface="Calibri"/>
              </a:rPr>
              <a:t> </a:t>
            </a:r>
            <a:r>
              <a:rPr lang="en-US" sz="2800" spc="-5" dirty="0">
                <a:solidFill>
                  <a:schemeClr val="tx1"/>
                </a:solidFill>
                <a:latin typeface="Calibri"/>
                <a:cs typeface="Calibri"/>
              </a:rPr>
              <a:t>widely</a:t>
            </a:r>
            <a:r>
              <a:rPr lang="en-US" sz="2800" spc="10" dirty="0">
                <a:solidFill>
                  <a:schemeClr val="tx1"/>
                </a:solidFill>
                <a:latin typeface="Calibri"/>
                <a:cs typeface="Calibri"/>
              </a:rPr>
              <a:t> </a:t>
            </a:r>
            <a:r>
              <a:rPr lang="en-US" sz="2800" spc="-10" dirty="0">
                <a:solidFill>
                  <a:schemeClr val="tx1"/>
                </a:solidFill>
                <a:latin typeface="Calibri"/>
                <a:cs typeface="Calibri"/>
              </a:rPr>
              <a:t>used </a:t>
            </a:r>
            <a:r>
              <a:rPr lang="en-US" sz="2800" spc="-620" dirty="0">
                <a:solidFill>
                  <a:schemeClr val="tx1"/>
                </a:solidFill>
                <a:latin typeface="Calibri"/>
                <a:cs typeface="Calibri"/>
              </a:rPr>
              <a:t> </a:t>
            </a:r>
            <a:r>
              <a:rPr lang="en-US" sz="2800" spc="-5" dirty="0">
                <a:solidFill>
                  <a:schemeClr val="tx1"/>
                </a:solidFill>
                <a:latin typeface="Calibri"/>
                <a:cs typeface="Calibri"/>
              </a:rPr>
              <a:t>in </a:t>
            </a:r>
            <a:r>
              <a:rPr lang="en-US" sz="2800" spc="-10" dirty="0">
                <a:solidFill>
                  <a:schemeClr val="tx1"/>
                </a:solidFill>
                <a:latin typeface="Calibri"/>
                <a:cs typeface="Calibri"/>
              </a:rPr>
              <a:t>industrial</a:t>
            </a:r>
            <a:r>
              <a:rPr lang="en-US" sz="2800" spc="45" dirty="0">
                <a:solidFill>
                  <a:schemeClr val="tx1"/>
                </a:solidFill>
                <a:latin typeface="Calibri"/>
                <a:cs typeface="Calibri"/>
              </a:rPr>
              <a:t> </a:t>
            </a:r>
            <a:r>
              <a:rPr lang="en-US" sz="2800" spc="-20" dirty="0">
                <a:solidFill>
                  <a:schemeClr val="tx1"/>
                </a:solidFill>
                <a:latin typeface="Calibri"/>
                <a:cs typeface="Calibri"/>
              </a:rPr>
              <a:t>control</a:t>
            </a:r>
            <a:r>
              <a:rPr lang="en-US" sz="2800" spc="15" dirty="0">
                <a:solidFill>
                  <a:schemeClr val="tx1"/>
                </a:solidFill>
                <a:latin typeface="Calibri"/>
                <a:cs typeface="Calibri"/>
              </a:rPr>
              <a:t> </a:t>
            </a:r>
            <a:r>
              <a:rPr lang="en-US" sz="2800" spc="-25" dirty="0">
                <a:solidFill>
                  <a:schemeClr val="tx1"/>
                </a:solidFill>
                <a:latin typeface="Calibri"/>
                <a:cs typeface="Calibri"/>
              </a:rPr>
              <a:t>systems.</a:t>
            </a:r>
            <a:endParaRPr lang="en-US" sz="2800" dirty="0">
              <a:solidFill>
                <a:schemeClr val="tx1"/>
              </a:solidFill>
              <a:latin typeface="Calibri"/>
              <a:cs typeface="Calibri"/>
            </a:endParaRPr>
          </a:p>
          <a:p>
            <a:pPr marL="317500" marR="5080" indent="-305435">
              <a:lnSpc>
                <a:spcPct val="90000"/>
              </a:lnSpc>
              <a:spcBef>
                <a:spcPts val="1540"/>
              </a:spcBef>
              <a:buClr>
                <a:srgbClr val="009999"/>
              </a:buClr>
              <a:buFont typeface="Arial MT"/>
              <a:buChar char="•"/>
              <a:tabLst>
                <a:tab pos="317500" algn="l"/>
                <a:tab pos="318135" algn="l"/>
              </a:tabLst>
            </a:pPr>
            <a:r>
              <a:rPr lang="en-US" sz="2800" spc="-5" dirty="0">
                <a:solidFill>
                  <a:schemeClr val="tx1"/>
                </a:solidFill>
                <a:latin typeface="Calibri"/>
                <a:cs typeface="Calibri"/>
              </a:rPr>
              <a:t>A</a:t>
            </a:r>
            <a:r>
              <a:rPr lang="en-US" sz="2800" spc="110" dirty="0">
                <a:solidFill>
                  <a:schemeClr val="tx1"/>
                </a:solidFill>
                <a:latin typeface="Calibri"/>
                <a:cs typeface="Calibri"/>
              </a:rPr>
              <a:t> </a:t>
            </a:r>
            <a:r>
              <a:rPr lang="en-US" sz="2800" spc="-5" dirty="0">
                <a:solidFill>
                  <a:schemeClr val="tx1"/>
                </a:solidFill>
                <a:latin typeface="Calibri"/>
                <a:cs typeface="Calibri"/>
              </a:rPr>
              <a:t>PID</a:t>
            </a:r>
            <a:r>
              <a:rPr lang="en-US" sz="2800" spc="100" dirty="0">
                <a:solidFill>
                  <a:schemeClr val="tx1"/>
                </a:solidFill>
                <a:latin typeface="Calibri"/>
                <a:cs typeface="Calibri"/>
              </a:rPr>
              <a:t> </a:t>
            </a:r>
            <a:r>
              <a:rPr lang="en-US" sz="2800" spc="-20" dirty="0">
                <a:solidFill>
                  <a:schemeClr val="tx1"/>
                </a:solidFill>
                <a:latin typeface="Calibri"/>
                <a:cs typeface="Calibri"/>
              </a:rPr>
              <a:t>controller</a:t>
            </a:r>
            <a:r>
              <a:rPr lang="en-US" sz="2800" spc="100" dirty="0">
                <a:solidFill>
                  <a:schemeClr val="tx1"/>
                </a:solidFill>
                <a:latin typeface="Calibri"/>
                <a:cs typeface="Calibri"/>
              </a:rPr>
              <a:t> </a:t>
            </a:r>
            <a:r>
              <a:rPr lang="en-US" sz="2800" spc="-20" dirty="0">
                <a:solidFill>
                  <a:schemeClr val="tx1"/>
                </a:solidFill>
                <a:latin typeface="Calibri"/>
                <a:cs typeface="Calibri"/>
              </a:rPr>
              <a:t>attempts</a:t>
            </a:r>
            <a:r>
              <a:rPr lang="en-US" sz="2800" spc="105" dirty="0">
                <a:solidFill>
                  <a:schemeClr val="tx1"/>
                </a:solidFill>
                <a:latin typeface="Calibri"/>
                <a:cs typeface="Calibri"/>
              </a:rPr>
              <a:t> </a:t>
            </a:r>
            <a:r>
              <a:rPr lang="en-US" sz="2800" spc="-20" dirty="0">
                <a:solidFill>
                  <a:schemeClr val="tx1"/>
                </a:solidFill>
                <a:latin typeface="Calibri"/>
                <a:cs typeface="Calibri"/>
              </a:rPr>
              <a:t>to</a:t>
            </a:r>
            <a:r>
              <a:rPr lang="en-US" sz="2800" spc="90" dirty="0">
                <a:solidFill>
                  <a:schemeClr val="tx1"/>
                </a:solidFill>
                <a:latin typeface="Calibri"/>
                <a:cs typeface="Calibri"/>
              </a:rPr>
              <a:t> </a:t>
            </a:r>
            <a:r>
              <a:rPr lang="en-US" sz="2800" spc="-15" dirty="0">
                <a:solidFill>
                  <a:schemeClr val="tx1"/>
                </a:solidFill>
                <a:latin typeface="Calibri"/>
                <a:cs typeface="Calibri"/>
              </a:rPr>
              <a:t>correct</a:t>
            </a:r>
            <a:r>
              <a:rPr lang="en-US" sz="2800" spc="95" dirty="0">
                <a:solidFill>
                  <a:schemeClr val="tx1"/>
                </a:solidFill>
                <a:latin typeface="Calibri"/>
                <a:cs typeface="Calibri"/>
              </a:rPr>
              <a:t> </a:t>
            </a:r>
            <a:r>
              <a:rPr lang="en-US" sz="2800" spc="-5" dirty="0">
                <a:solidFill>
                  <a:schemeClr val="tx1"/>
                </a:solidFill>
                <a:latin typeface="Calibri"/>
                <a:cs typeface="Calibri"/>
              </a:rPr>
              <a:t>the</a:t>
            </a:r>
            <a:r>
              <a:rPr lang="en-US" sz="2800" spc="110" dirty="0">
                <a:solidFill>
                  <a:schemeClr val="tx1"/>
                </a:solidFill>
                <a:latin typeface="Calibri"/>
                <a:cs typeface="Calibri"/>
              </a:rPr>
              <a:t> </a:t>
            </a:r>
            <a:r>
              <a:rPr lang="en-US" sz="2800" spc="-15" dirty="0">
                <a:solidFill>
                  <a:schemeClr val="tx1"/>
                </a:solidFill>
                <a:latin typeface="Calibri"/>
                <a:cs typeface="Calibri"/>
              </a:rPr>
              <a:t>error</a:t>
            </a:r>
            <a:r>
              <a:rPr lang="en-US" sz="2800" spc="90" dirty="0">
                <a:solidFill>
                  <a:schemeClr val="tx1"/>
                </a:solidFill>
                <a:latin typeface="Calibri"/>
                <a:cs typeface="Calibri"/>
              </a:rPr>
              <a:t> </a:t>
            </a:r>
            <a:r>
              <a:rPr lang="en-US" sz="2800" spc="-10" dirty="0">
                <a:solidFill>
                  <a:schemeClr val="tx1"/>
                </a:solidFill>
                <a:latin typeface="Calibri"/>
                <a:cs typeface="Calibri"/>
              </a:rPr>
              <a:t>between</a:t>
            </a:r>
            <a:r>
              <a:rPr lang="en-US" sz="2800" spc="100" dirty="0">
                <a:solidFill>
                  <a:schemeClr val="tx1"/>
                </a:solidFill>
                <a:latin typeface="Calibri"/>
                <a:cs typeface="Calibri"/>
              </a:rPr>
              <a:t> </a:t>
            </a:r>
            <a:r>
              <a:rPr lang="en-US" sz="2800" spc="-5" dirty="0">
                <a:solidFill>
                  <a:schemeClr val="tx1"/>
                </a:solidFill>
                <a:latin typeface="Calibri"/>
                <a:cs typeface="Calibri"/>
              </a:rPr>
              <a:t>a </a:t>
            </a:r>
            <a:r>
              <a:rPr lang="en-US" sz="2800" dirty="0">
                <a:solidFill>
                  <a:schemeClr val="tx1"/>
                </a:solidFill>
                <a:latin typeface="Calibri"/>
                <a:cs typeface="Calibri"/>
              </a:rPr>
              <a:t> </a:t>
            </a:r>
            <a:r>
              <a:rPr lang="en-US" sz="2800" spc="-10" dirty="0">
                <a:solidFill>
                  <a:schemeClr val="tx1"/>
                </a:solidFill>
                <a:latin typeface="Calibri"/>
                <a:cs typeface="Calibri"/>
              </a:rPr>
              <a:t>measured</a:t>
            </a:r>
            <a:r>
              <a:rPr lang="en-US" sz="2800" spc="15" dirty="0">
                <a:solidFill>
                  <a:schemeClr val="tx1"/>
                </a:solidFill>
                <a:latin typeface="Calibri"/>
                <a:cs typeface="Calibri"/>
              </a:rPr>
              <a:t> </a:t>
            </a:r>
            <a:r>
              <a:rPr lang="en-US" sz="2800" spc="-15" dirty="0">
                <a:solidFill>
                  <a:schemeClr val="tx1"/>
                </a:solidFill>
                <a:latin typeface="Calibri"/>
                <a:cs typeface="Calibri"/>
              </a:rPr>
              <a:t>process</a:t>
            </a:r>
            <a:r>
              <a:rPr lang="en-US" sz="2800" spc="25" dirty="0">
                <a:solidFill>
                  <a:schemeClr val="tx1"/>
                </a:solidFill>
                <a:latin typeface="Calibri"/>
                <a:cs typeface="Calibri"/>
              </a:rPr>
              <a:t> </a:t>
            </a:r>
            <a:r>
              <a:rPr lang="en-US" sz="2800" spc="-10" dirty="0">
                <a:solidFill>
                  <a:schemeClr val="tx1"/>
                </a:solidFill>
                <a:latin typeface="Calibri"/>
                <a:cs typeface="Calibri"/>
              </a:rPr>
              <a:t>variable</a:t>
            </a:r>
            <a:r>
              <a:rPr lang="en-US" sz="2800" dirty="0">
                <a:solidFill>
                  <a:schemeClr val="tx1"/>
                </a:solidFill>
                <a:latin typeface="Calibri"/>
                <a:cs typeface="Calibri"/>
              </a:rPr>
              <a:t> </a:t>
            </a:r>
            <a:r>
              <a:rPr lang="en-US" sz="2800" spc="-5" dirty="0">
                <a:solidFill>
                  <a:schemeClr val="tx1"/>
                </a:solidFill>
                <a:latin typeface="Calibri"/>
                <a:cs typeface="Calibri"/>
              </a:rPr>
              <a:t>and</a:t>
            </a:r>
            <a:r>
              <a:rPr lang="en-US" sz="2800" spc="10" dirty="0">
                <a:solidFill>
                  <a:schemeClr val="tx1"/>
                </a:solidFill>
                <a:latin typeface="Calibri"/>
                <a:cs typeface="Calibri"/>
              </a:rPr>
              <a:t> </a:t>
            </a:r>
            <a:r>
              <a:rPr lang="en-US" sz="2800" spc="-5" dirty="0">
                <a:solidFill>
                  <a:schemeClr val="tx1"/>
                </a:solidFill>
                <a:latin typeface="Calibri"/>
                <a:cs typeface="Calibri"/>
              </a:rPr>
              <a:t>a </a:t>
            </a:r>
            <a:r>
              <a:rPr lang="en-US" sz="2800" spc="-15" dirty="0">
                <a:solidFill>
                  <a:schemeClr val="tx1"/>
                </a:solidFill>
                <a:latin typeface="Calibri"/>
                <a:cs typeface="Calibri"/>
              </a:rPr>
              <a:t>desired</a:t>
            </a:r>
            <a:r>
              <a:rPr lang="en-US" sz="2800" spc="55" dirty="0">
                <a:solidFill>
                  <a:schemeClr val="tx1"/>
                </a:solidFill>
                <a:latin typeface="Calibri"/>
                <a:cs typeface="Calibri"/>
              </a:rPr>
              <a:t> </a:t>
            </a:r>
            <a:r>
              <a:rPr lang="en-US" sz="2800" spc="-10" dirty="0">
                <a:solidFill>
                  <a:schemeClr val="tx1"/>
                </a:solidFill>
                <a:latin typeface="Calibri"/>
                <a:cs typeface="Calibri"/>
              </a:rPr>
              <a:t>setpoint</a:t>
            </a:r>
            <a:r>
              <a:rPr lang="en-US" sz="2800" spc="35" dirty="0">
                <a:solidFill>
                  <a:schemeClr val="tx1"/>
                </a:solidFill>
                <a:latin typeface="Calibri"/>
                <a:cs typeface="Calibri"/>
              </a:rPr>
              <a:t> </a:t>
            </a:r>
            <a:r>
              <a:rPr lang="en-US" sz="2800" spc="-15" dirty="0">
                <a:solidFill>
                  <a:schemeClr val="tx1"/>
                </a:solidFill>
                <a:latin typeface="Calibri"/>
                <a:cs typeface="Calibri"/>
              </a:rPr>
              <a:t>by</a:t>
            </a:r>
            <a:r>
              <a:rPr lang="en-US" sz="2800" spc="5" dirty="0">
                <a:solidFill>
                  <a:schemeClr val="tx1"/>
                </a:solidFill>
                <a:latin typeface="Calibri"/>
                <a:cs typeface="Calibri"/>
              </a:rPr>
              <a:t> </a:t>
            </a:r>
            <a:r>
              <a:rPr lang="en-US" sz="2800" spc="-10" dirty="0">
                <a:solidFill>
                  <a:schemeClr val="tx1"/>
                </a:solidFill>
                <a:latin typeface="Calibri"/>
                <a:cs typeface="Calibri"/>
              </a:rPr>
              <a:t>calculating </a:t>
            </a:r>
            <a:r>
              <a:rPr lang="en-US" sz="2800" spc="-5" dirty="0">
                <a:solidFill>
                  <a:schemeClr val="tx1"/>
                </a:solidFill>
                <a:latin typeface="Calibri"/>
                <a:cs typeface="Calibri"/>
              </a:rPr>
              <a:t> and</a:t>
            </a:r>
            <a:r>
              <a:rPr lang="en-US" sz="2800" spc="10" dirty="0">
                <a:solidFill>
                  <a:schemeClr val="tx1"/>
                </a:solidFill>
                <a:latin typeface="Calibri"/>
                <a:cs typeface="Calibri"/>
              </a:rPr>
              <a:t> </a:t>
            </a:r>
            <a:r>
              <a:rPr lang="en-US" sz="2800" spc="-5" dirty="0">
                <a:solidFill>
                  <a:schemeClr val="tx1"/>
                </a:solidFill>
                <a:latin typeface="Calibri"/>
                <a:cs typeface="Calibri"/>
              </a:rPr>
              <a:t>then</a:t>
            </a:r>
            <a:r>
              <a:rPr lang="en-US" sz="2800" spc="20" dirty="0">
                <a:solidFill>
                  <a:schemeClr val="tx1"/>
                </a:solidFill>
                <a:latin typeface="Calibri"/>
                <a:cs typeface="Calibri"/>
              </a:rPr>
              <a:t> </a:t>
            </a:r>
            <a:r>
              <a:rPr lang="en-US" sz="2800" spc="-15" dirty="0">
                <a:solidFill>
                  <a:schemeClr val="tx1"/>
                </a:solidFill>
                <a:latin typeface="Calibri"/>
                <a:cs typeface="Calibri"/>
              </a:rPr>
              <a:t>outputting</a:t>
            </a:r>
            <a:r>
              <a:rPr lang="en-US" sz="2800" spc="35" dirty="0">
                <a:solidFill>
                  <a:schemeClr val="tx1"/>
                </a:solidFill>
                <a:latin typeface="Calibri"/>
                <a:cs typeface="Calibri"/>
              </a:rPr>
              <a:t> </a:t>
            </a:r>
            <a:r>
              <a:rPr lang="en-US" sz="2800" spc="-5" dirty="0">
                <a:solidFill>
                  <a:schemeClr val="tx1"/>
                </a:solidFill>
                <a:latin typeface="Calibri"/>
                <a:cs typeface="Calibri"/>
              </a:rPr>
              <a:t>a</a:t>
            </a:r>
            <a:r>
              <a:rPr lang="en-US" sz="2800" spc="5" dirty="0">
                <a:solidFill>
                  <a:schemeClr val="tx1"/>
                </a:solidFill>
                <a:latin typeface="Calibri"/>
                <a:cs typeface="Calibri"/>
              </a:rPr>
              <a:t> </a:t>
            </a:r>
            <a:r>
              <a:rPr lang="en-US" sz="2800" spc="-15" dirty="0">
                <a:solidFill>
                  <a:schemeClr val="tx1"/>
                </a:solidFill>
                <a:latin typeface="Calibri"/>
                <a:cs typeface="Calibri"/>
              </a:rPr>
              <a:t>corrective</a:t>
            </a:r>
            <a:r>
              <a:rPr lang="en-US" sz="2800" spc="5" dirty="0">
                <a:solidFill>
                  <a:schemeClr val="tx1"/>
                </a:solidFill>
                <a:latin typeface="Calibri"/>
                <a:cs typeface="Calibri"/>
              </a:rPr>
              <a:t> </a:t>
            </a:r>
            <a:r>
              <a:rPr lang="en-US" sz="2800" spc="-5" dirty="0">
                <a:solidFill>
                  <a:schemeClr val="tx1"/>
                </a:solidFill>
                <a:latin typeface="Calibri"/>
                <a:cs typeface="Calibri"/>
              </a:rPr>
              <a:t>action</a:t>
            </a:r>
            <a:r>
              <a:rPr lang="en-US" sz="2800" spc="15" dirty="0">
                <a:solidFill>
                  <a:schemeClr val="tx1"/>
                </a:solidFill>
                <a:latin typeface="Calibri"/>
                <a:cs typeface="Calibri"/>
              </a:rPr>
              <a:t> </a:t>
            </a:r>
            <a:r>
              <a:rPr lang="en-US" sz="2800" spc="-10" dirty="0">
                <a:solidFill>
                  <a:schemeClr val="tx1"/>
                </a:solidFill>
                <a:latin typeface="Calibri"/>
                <a:cs typeface="Calibri"/>
              </a:rPr>
              <a:t>that</a:t>
            </a:r>
            <a:r>
              <a:rPr lang="en-US" sz="2800" spc="5" dirty="0">
                <a:solidFill>
                  <a:schemeClr val="tx1"/>
                </a:solidFill>
                <a:latin typeface="Calibri"/>
                <a:cs typeface="Calibri"/>
              </a:rPr>
              <a:t> </a:t>
            </a:r>
            <a:r>
              <a:rPr lang="en-US" sz="2800" spc="-10" dirty="0">
                <a:solidFill>
                  <a:schemeClr val="tx1"/>
                </a:solidFill>
                <a:latin typeface="Calibri"/>
                <a:cs typeface="Calibri"/>
              </a:rPr>
              <a:t>can</a:t>
            </a:r>
            <a:r>
              <a:rPr lang="en-US" sz="2800" spc="15" dirty="0">
                <a:solidFill>
                  <a:schemeClr val="tx1"/>
                </a:solidFill>
                <a:latin typeface="Calibri"/>
                <a:cs typeface="Calibri"/>
              </a:rPr>
              <a:t> </a:t>
            </a:r>
            <a:r>
              <a:rPr lang="en-US" sz="2800" spc="-10" dirty="0">
                <a:solidFill>
                  <a:schemeClr val="tx1"/>
                </a:solidFill>
                <a:latin typeface="Calibri"/>
                <a:cs typeface="Calibri"/>
              </a:rPr>
              <a:t>adjust</a:t>
            </a:r>
            <a:r>
              <a:rPr lang="en-US" sz="2800" spc="30" dirty="0">
                <a:solidFill>
                  <a:schemeClr val="tx1"/>
                </a:solidFill>
                <a:latin typeface="Calibri"/>
                <a:cs typeface="Calibri"/>
              </a:rPr>
              <a:t> </a:t>
            </a:r>
            <a:r>
              <a:rPr lang="en-US" sz="2800" spc="-5" dirty="0">
                <a:solidFill>
                  <a:schemeClr val="tx1"/>
                </a:solidFill>
                <a:latin typeface="Calibri"/>
                <a:cs typeface="Calibri"/>
              </a:rPr>
              <a:t>the</a:t>
            </a:r>
            <a:r>
              <a:rPr lang="en-US" sz="2800" dirty="0">
                <a:solidFill>
                  <a:schemeClr val="tx1"/>
                </a:solidFill>
                <a:latin typeface="Calibri"/>
                <a:cs typeface="Calibri"/>
              </a:rPr>
              <a:t> </a:t>
            </a:r>
            <a:r>
              <a:rPr lang="en-US" sz="2800" spc="-15" dirty="0">
                <a:solidFill>
                  <a:schemeClr val="tx1"/>
                </a:solidFill>
                <a:latin typeface="Calibri"/>
                <a:cs typeface="Calibri"/>
              </a:rPr>
              <a:t>process </a:t>
            </a:r>
            <a:r>
              <a:rPr lang="en-US" sz="2800" spc="-615" dirty="0">
                <a:solidFill>
                  <a:schemeClr val="tx1"/>
                </a:solidFill>
                <a:latin typeface="Calibri"/>
                <a:cs typeface="Calibri"/>
              </a:rPr>
              <a:t> </a:t>
            </a:r>
            <a:r>
              <a:rPr lang="en-US" sz="2800" spc="-30" dirty="0">
                <a:solidFill>
                  <a:schemeClr val="tx1"/>
                </a:solidFill>
                <a:latin typeface="Calibri"/>
                <a:cs typeface="Calibri"/>
              </a:rPr>
              <a:t>accordingly.</a:t>
            </a:r>
            <a:endParaRPr lang="en-US" sz="2800" dirty="0">
              <a:solidFill>
                <a:schemeClr val="tx1"/>
              </a:solidFill>
              <a:latin typeface="Calibri"/>
              <a:cs typeface="Calibri"/>
            </a:endParaRPr>
          </a:p>
          <a:p>
            <a:pPr lvl="8"/>
            <a:endParaRPr lang="en-IN" dirty="0">
              <a:solidFill>
                <a:schemeClr val="tx1"/>
              </a:solidFill>
            </a:endParaRPr>
          </a:p>
        </p:txBody>
      </p:sp>
      <p:sp>
        <p:nvSpPr>
          <p:cNvPr id="4" name="Slide Number Placeholder 3">
            <a:extLst>
              <a:ext uri="{FF2B5EF4-FFF2-40B4-BE49-F238E27FC236}">
                <a16:creationId xmlns:a16="http://schemas.microsoft.com/office/drawing/2014/main" xmlns="" id="{B560AB4E-DAB5-48D3-A37A-E3FDF2014A11}"/>
              </a:ext>
            </a:extLst>
          </p:cNvPr>
          <p:cNvSpPr>
            <a:spLocks noGrp="1"/>
          </p:cNvSpPr>
          <p:nvPr>
            <p:ph type="sldNum" sz="quarter" idx="12"/>
          </p:nvPr>
        </p:nvSpPr>
        <p:spPr/>
        <p:txBody>
          <a:bodyPr/>
          <a:lstStyle/>
          <a:p>
            <a:fld id="{CA9F79F9-620A-454C-B44A-099229A02D1C}" type="slidenum">
              <a:rPr lang="en-IN" smtClean="0"/>
              <a:pPr/>
              <a:t>148</a:t>
            </a:fld>
            <a:endParaRPr lang="en-IN"/>
          </a:p>
        </p:txBody>
      </p:sp>
      <p:pic>
        <p:nvPicPr>
          <p:cNvPr id="5" name="Picture 4">
            <a:extLst>
              <a:ext uri="{FF2B5EF4-FFF2-40B4-BE49-F238E27FC236}">
                <a16:creationId xmlns:a16="http://schemas.microsoft.com/office/drawing/2014/main" xmlns="" id="{6FC27BFB-CD45-4AA7-87BA-2A00233E51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5188808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FD3ED-8E1F-4B48-A7DF-DFC2C7ACEE8B}"/>
              </a:ext>
            </a:extLst>
          </p:cNvPr>
          <p:cNvSpPr>
            <a:spLocks noGrp="1"/>
          </p:cNvSpPr>
          <p:nvPr>
            <p:ph type="title"/>
          </p:nvPr>
        </p:nvSpPr>
        <p:spPr>
          <a:xfrm>
            <a:off x="1097280" y="1127464"/>
            <a:ext cx="4637695" cy="609896"/>
          </a:xfrm>
        </p:spPr>
        <p:txBody>
          <a:bodyPr>
            <a:normAutofit fontScale="90000"/>
          </a:bodyPr>
          <a:lstStyle/>
          <a:p>
            <a:r>
              <a:rPr lang="en-IN" sz="4000" dirty="0">
                <a:solidFill>
                  <a:srgbClr val="FF0000"/>
                </a:solidFill>
              </a:rPr>
              <a:t>PID CONTROLLER</a:t>
            </a:r>
            <a:endParaRPr lang="en-IN" sz="4000" dirty="0"/>
          </a:p>
        </p:txBody>
      </p:sp>
      <p:sp>
        <p:nvSpPr>
          <p:cNvPr id="3" name="Content Placeholder 2">
            <a:extLst>
              <a:ext uri="{FF2B5EF4-FFF2-40B4-BE49-F238E27FC236}">
                <a16:creationId xmlns:a16="http://schemas.microsoft.com/office/drawing/2014/main" xmlns="" id="{392D043C-16DC-454B-84FB-67DE4D1A8A26}"/>
              </a:ext>
            </a:extLst>
          </p:cNvPr>
          <p:cNvSpPr>
            <a:spLocks noGrp="1"/>
          </p:cNvSpPr>
          <p:nvPr>
            <p:ph idx="1"/>
          </p:nvPr>
        </p:nvSpPr>
        <p:spPr/>
        <p:txBody>
          <a:bodyPr>
            <a:normAutofit fontScale="92500" lnSpcReduction="20000"/>
          </a:bodyPr>
          <a:lstStyle/>
          <a:p>
            <a:pPr marL="441325" marR="5080" indent="-305435">
              <a:lnSpc>
                <a:spcPts val="2690"/>
              </a:lnSpc>
              <a:spcBef>
                <a:spcPts val="740"/>
              </a:spcBef>
              <a:buClr>
                <a:srgbClr val="009999"/>
              </a:buClr>
              <a:buFont typeface="Arial MT"/>
              <a:buChar char="•"/>
              <a:tabLst>
                <a:tab pos="441325" algn="l"/>
                <a:tab pos="441959" algn="l"/>
              </a:tabLst>
            </a:pPr>
            <a:r>
              <a:rPr lang="en-US" sz="2800" spc="-10" dirty="0"/>
              <a:t>The</a:t>
            </a:r>
            <a:r>
              <a:rPr lang="en-US" sz="2800" spc="-5" dirty="0"/>
              <a:t> </a:t>
            </a:r>
            <a:r>
              <a:rPr lang="en-US" sz="2800" spc="-15" dirty="0"/>
              <a:t>foundation</a:t>
            </a:r>
            <a:r>
              <a:rPr lang="en-US" sz="2800" spc="30" dirty="0"/>
              <a:t> </a:t>
            </a:r>
            <a:r>
              <a:rPr lang="en-US" sz="2800" spc="-5" dirty="0"/>
              <a:t>of</a:t>
            </a:r>
            <a:r>
              <a:rPr lang="en-US" sz="2800" dirty="0"/>
              <a:t> </a:t>
            </a:r>
            <a:r>
              <a:rPr lang="en-US" sz="2800" spc="-5" dirty="0"/>
              <a:t>the</a:t>
            </a:r>
            <a:r>
              <a:rPr lang="en-US" sz="2800" spc="15" dirty="0"/>
              <a:t> </a:t>
            </a:r>
            <a:r>
              <a:rPr lang="en-US" sz="2800" spc="-30" dirty="0"/>
              <a:t>system</a:t>
            </a:r>
            <a:r>
              <a:rPr lang="en-US" sz="2800" spc="15" dirty="0"/>
              <a:t> </a:t>
            </a:r>
            <a:r>
              <a:rPr lang="en-US" sz="2800" spc="-5" dirty="0"/>
              <a:t>is</a:t>
            </a:r>
            <a:r>
              <a:rPr lang="en-US" sz="2800" spc="5" dirty="0"/>
              <a:t> </a:t>
            </a:r>
            <a:r>
              <a:rPr lang="en-US" sz="2800" spc="-15" dirty="0"/>
              <a:t>proportional</a:t>
            </a:r>
            <a:r>
              <a:rPr lang="en-US" sz="2800" spc="35" dirty="0"/>
              <a:t> </a:t>
            </a:r>
            <a:r>
              <a:rPr lang="en-US" sz="2800" spc="-20" dirty="0"/>
              <a:t>control.</a:t>
            </a:r>
            <a:r>
              <a:rPr lang="en-US" sz="2800" spc="25" dirty="0"/>
              <a:t> </a:t>
            </a:r>
            <a:r>
              <a:rPr lang="en-US" sz="2800" spc="-10" dirty="0"/>
              <a:t>Adding </a:t>
            </a:r>
            <a:r>
              <a:rPr lang="en-US" sz="2800" spc="-5" dirty="0"/>
              <a:t> </a:t>
            </a:r>
            <a:r>
              <a:rPr lang="en-US" sz="2800" spc="-20" dirty="0"/>
              <a:t>integral</a:t>
            </a:r>
            <a:r>
              <a:rPr lang="en-US" sz="2800" spc="-5" dirty="0"/>
              <a:t> </a:t>
            </a:r>
            <a:r>
              <a:rPr lang="en-US" sz="2800" spc="-20" dirty="0"/>
              <a:t>control</a:t>
            </a:r>
            <a:r>
              <a:rPr lang="en-US" sz="2800" spc="10" dirty="0"/>
              <a:t> </a:t>
            </a:r>
            <a:r>
              <a:rPr lang="en-US" sz="2800" spc="-15" dirty="0"/>
              <a:t>provides</a:t>
            </a:r>
            <a:r>
              <a:rPr lang="en-US" sz="2800" spc="25" dirty="0"/>
              <a:t> </a:t>
            </a:r>
            <a:r>
              <a:rPr lang="en-US" sz="2800" spc="-5" dirty="0"/>
              <a:t>a</a:t>
            </a:r>
            <a:r>
              <a:rPr lang="en-US" sz="2800" spc="5" dirty="0"/>
              <a:t> </a:t>
            </a:r>
            <a:r>
              <a:rPr lang="en-US" sz="2800" spc="-5" dirty="0"/>
              <a:t>means</a:t>
            </a:r>
            <a:r>
              <a:rPr lang="en-US" sz="2800" spc="10" dirty="0"/>
              <a:t> </a:t>
            </a:r>
            <a:r>
              <a:rPr lang="en-US" sz="2800" spc="-20" dirty="0"/>
              <a:t>to</a:t>
            </a:r>
            <a:r>
              <a:rPr lang="en-US" sz="2800" dirty="0"/>
              <a:t> </a:t>
            </a:r>
            <a:r>
              <a:rPr lang="en-US" sz="2800" spc="-10" dirty="0"/>
              <a:t>eliminate</a:t>
            </a:r>
            <a:r>
              <a:rPr lang="en-US" sz="2800" dirty="0"/>
              <a:t> </a:t>
            </a:r>
            <a:r>
              <a:rPr lang="en-US" sz="2800" spc="-20" dirty="0"/>
              <a:t>steady-state</a:t>
            </a:r>
            <a:r>
              <a:rPr lang="en-US" sz="2800" spc="30" dirty="0"/>
              <a:t> </a:t>
            </a:r>
            <a:r>
              <a:rPr lang="en-US" sz="2800" spc="-55" dirty="0"/>
              <a:t>error, </a:t>
            </a:r>
            <a:r>
              <a:rPr lang="en-US" sz="2800" spc="-620" dirty="0"/>
              <a:t> </a:t>
            </a:r>
            <a:r>
              <a:rPr lang="en-US" sz="2800" spc="-10" dirty="0"/>
              <a:t>but</a:t>
            </a:r>
            <a:r>
              <a:rPr lang="en-US" sz="2800" spc="5" dirty="0"/>
              <a:t> </a:t>
            </a:r>
            <a:r>
              <a:rPr lang="en-US" sz="2800" spc="-10" dirty="0"/>
              <a:t>increases</a:t>
            </a:r>
            <a:r>
              <a:rPr lang="en-US" sz="2800" spc="15" dirty="0"/>
              <a:t> </a:t>
            </a:r>
            <a:r>
              <a:rPr lang="en-US" sz="2800" spc="-15" dirty="0"/>
              <a:t>overshoot.</a:t>
            </a:r>
          </a:p>
          <a:p>
            <a:pPr marL="441325" marR="6985" indent="-305435">
              <a:lnSpc>
                <a:spcPts val="2690"/>
              </a:lnSpc>
              <a:spcBef>
                <a:spcPts val="1595"/>
              </a:spcBef>
              <a:buClr>
                <a:srgbClr val="009999"/>
              </a:buClr>
              <a:buFont typeface="Arial MT"/>
              <a:buChar char="•"/>
              <a:tabLst>
                <a:tab pos="441325" algn="l"/>
                <a:tab pos="441959" algn="l"/>
              </a:tabLst>
            </a:pPr>
            <a:r>
              <a:rPr lang="en-US" sz="2800" spc="-15" dirty="0"/>
              <a:t>Derivative</a:t>
            </a:r>
            <a:r>
              <a:rPr lang="en-US" sz="2800" dirty="0"/>
              <a:t> </a:t>
            </a:r>
            <a:r>
              <a:rPr lang="en-US" sz="2800" spc="-20" dirty="0"/>
              <a:t>control</a:t>
            </a:r>
            <a:r>
              <a:rPr lang="en-US" sz="2800" spc="5" dirty="0"/>
              <a:t> </a:t>
            </a:r>
            <a:r>
              <a:rPr lang="en-US" sz="2800" spc="-10" dirty="0"/>
              <a:t>increases</a:t>
            </a:r>
            <a:r>
              <a:rPr lang="en-US" sz="2800" spc="25" dirty="0"/>
              <a:t> </a:t>
            </a:r>
            <a:r>
              <a:rPr lang="en-US" sz="2800" spc="-15" dirty="0"/>
              <a:t>stability</a:t>
            </a:r>
            <a:r>
              <a:rPr lang="en-US" sz="2800" spc="20" dirty="0"/>
              <a:t> </a:t>
            </a:r>
            <a:r>
              <a:rPr lang="en-US" sz="2800" spc="-15" dirty="0"/>
              <a:t>by</a:t>
            </a:r>
            <a:r>
              <a:rPr lang="en-US" sz="2800" spc="5" dirty="0"/>
              <a:t> </a:t>
            </a:r>
            <a:r>
              <a:rPr lang="en-US" sz="2800" spc="-10" dirty="0"/>
              <a:t>reducing</a:t>
            </a:r>
            <a:r>
              <a:rPr lang="en-US" sz="2800" spc="30" dirty="0"/>
              <a:t> </a:t>
            </a:r>
            <a:r>
              <a:rPr lang="en-US" sz="2800" spc="-5" dirty="0"/>
              <a:t>the</a:t>
            </a:r>
            <a:r>
              <a:rPr lang="en-US" sz="2800" dirty="0"/>
              <a:t> </a:t>
            </a:r>
            <a:r>
              <a:rPr lang="en-US" sz="2800" spc="-5" dirty="0"/>
              <a:t>tendency</a:t>
            </a:r>
            <a:r>
              <a:rPr lang="en-US" sz="2800" spc="10" dirty="0"/>
              <a:t> </a:t>
            </a:r>
            <a:r>
              <a:rPr lang="en-US" sz="2800" spc="-20" dirty="0"/>
              <a:t>to </a:t>
            </a:r>
            <a:r>
              <a:rPr lang="en-US" sz="2800" spc="-615" dirty="0"/>
              <a:t> </a:t>
            </a:r>
            <a:r>
              <a:rPr lang="en-US" sz="2800" spc="-15" dirty="0"/>
              <a:t>overshoot.</a:t>
            </a:r>
          </a:p>
          <a:p>
            <a:pPr marL="441325" indent="-305435">
              <a:lnSpc>
                <a:spcPct val="100000"/>
              </a:lnSpc>
              <a:spcBef>
                <a:spcPts val="955"/>
              </a:spcBef>
              <a:buClr>
                <a:srgbClr val="009999"/>
              </a:buClr>
              <a:buFont typeface="Arial MT"/>
              <a:buChar char="•"/>
              <a:tabLst>
                <a:tab pos="441325" algn="l"/>
                <a:tab pos="441959" algn="l"/>
              </a:tabLst>
            </a:pPr>
            <a:r>
              <a:rPr lang="en-US" sz="2800" spc="-5" dirty="0"/>
              <a:t>It</a:t>
            </a:r>
            <a:r>
              <a:rPr lang="en-US" sz="2800" spc="-15" dirty="0"/>
              <a:t> consists</a:t>
            </a:r>
            <a:r>
              <a:rPr lang="en-US" sz="2800" spc="30" dirty="0"/>
              <a:t> </a:t>
            </a:r>
            <a:r>
              <a:rPr lang="en-US" sz="2800" spc="-5" dirty="0"/>
              <a:t>of</a:t>
            </a:r>
            <a:r>
              <a:rPr lang="en-US" sz="2800" spc="-10" dirty="0"/>
              <a:t> three</a:t>
            </a:r>
            <a:r>
              <a:rPr lang="en-US" sz="2800" dirty="0"/>
              <a:t> </a:t>
            </a:r>
            <a:r>
              <a:rPr lang="en-US" sz="2800" spc="-20" dirty="0"/>
              <a:t>controllers</a:t>
            </a:r>
            <a:r>
              <a:rPr lang="en-US" sz="2800" spc="15" dirty="0"/>
              <a:t> </a:t>
            </a:r>
            <a:r>
              <a:rPr lang="en-US" sz="2800" dirty="0"/>
              <a:t>:-</a:t>
            </a:r>
          </a:p>
          <a:p>
            <a:pPr marL="453390" indent="-317500">
              <a:lnSpc>
                <a:spcPct val="100000"/>
              </a:lnSpc>
              <a:spcBef>
                <a:spcPts val="925"/>
              </a:spcBef>
              <a:buClr>
                <a:srgbClr val="009999"/>
              </a:buClr>
              <a:buSzPct val="96428"/>
              <a:buFont typeface="Wingdings"/>
              <a:buChar char=""/>
              <a:tabLst>
                <a:tab pos="454025" algn="l"/>
              </a:tabLst>
            </a:pPr>
            <a:r>
              <a:rPr lang="en-US" sz="2800" spc="-20" dirty="0"/>
              <a:t>Integral</a:t>
            </a:r>
            <a:r>
              <a:rPr lang="en-US" sz="2800" spc="-40" dirty="0"/>
              <a:t> </a:t>
            </a:r>
            <a:r>
              <a:rPr lang="en-US" sz="2800" spc="-20" dirty="0"/>
              <a:t>control</a:t>
            </a:r>
          </a:p>
          <a:p>
            <a:pPr marL="453390" indent="-317500">
              <a:lnSpc>
                <a:spcPct val="100000"/>
              </a:lnSpc>
              <a:spcBef>
                <a:spcPts val="925"/>
              </a:spcBef>
              <a:buClr>
                <a:srgbClr val="009999"/>
              </a:buClr>
              <a:buSzPct val="96428"/>
              <a:buFont typeface="Wingdings"/>
              <a:buChar char=""/>
              <a:tabLst>
                <a:tab pos="454025" algn="l"/>
              </a:tabLst>
            </a:pPr>
            <a:r>
              <a:rPr lang="en-US" sz="2800" spc="-15" dirty="0"/>
              <a:t>Proportional</a:t>
            </a:r>
            <a:r>
              <a:rPr lang="en-US" sz="2800" spc="10" dirty="0"/>
              <a:t> </a:t>
            </a:r>
            <a:r>
              <a:rPr lang="en-US" sz="2800" spc="-20" dirty="0"/>
              <a:t>control</a:t>
            </a:r>
          </a:p>
          <a:p>
            <a:pPr marL="453390" indent="-317500">
              <a:lnSpc>
                <a:spcPct val="100000"/>
              </a:lnSpc>
              <a:spcBef>
                <a:spcPts val="935"/>
              </a:spcBef>
              <a:buClr>
                <a:srgbClr val="009999"/>
              </a:buClr>
              <a:buSzPct val="96428"/>
              <a:buFont typeface="Wingdings"/>
              <a:buChar char=""/>
              <a:tabLst>
                <a:tab pos="454025" algn="l"/>
              </a:tabLst>
            </a:pPr>
            <a:r>
              <a:rPr lang="en-US" sz="2800" spc="-15" dirty="0"/>
              <a:t>Derivative</a:t>
            </a:r>
            <a:r>
              <a:rPr lang="en-US" sz="2800" spc="-35" dirty="0"/>
              <a:t> </a:t>
            </a:r>
            <a:r>
              <a:rPr lang="en-US" sz="2800" spc="-20" dirty="0"/>
              <a:t>control</a:t>
            </a:r>
          </a:p>
          <a:p>
            <a:endParaRPr lang="en-IN" dirty="0"/>
          </a:p>
        </p:txBody>
      </p:sp>
      <p:sp>
        <p:nvSpPr>
          <p:cNvPr id="4" name="Slide Number Placeholder 3">
            <a:extLst>
              <a:ext uri="{FF2B5EF4-FFF2-40B4-BE49-F238E27FC236}">
                <a16:creationId xmlns:a16="http://schemas.microsoft.com/office/drawing/2014/main" xmlns="" id="{FE70EF5B-528A-4C10-A4A1-9C043DD0D438}"/>
              </a:ext>
            </a:extLst>
          </p:cNvPr>
          <p:cNvSpPr>
            <a:spLocks noGrp="1"/>
          </p:cNvSpPr>
          <p:nvPr>
            <p:ph type="sldNum" sz="quarter" idx="12"/>
          </p:nvPr>
        </p:nvSpPr>
        <p:spPr/>
        <p:txBody>
          <a:bodyPr/>
          <a:lstStyle/>
          <a:p>
            <a:fld id="{CA9F79F9-620A-454C-B44A-099229A02D1C}" type="slidenum">
              <a:rPr lang="en-IN" smtClean="0"/>
              <a:pPr/>
              <a:t>149</a:t>
            </a:fld>
            <a:endParaRPr lang="en-IN"/>
          </a:p>
        </p:txBody>
      </p:sp>
      <p:pic>
        <p:nvPicPr>
          <p:cNvPr id="5" name="Picture 4">
            <a:extLst>
              <a:ext uri="{FF2B5EF4-FFF2-40B4-BE49-F238E27FC236}">
                <a16:creationId xmlns:a16="http://schemas.microsoft.com/office/drawing/2014/main" xmlns="" id="{ADE2D68B-F0A6-4B28-B646-B95B2F4D2F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76295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72957" y="4267553"/>
            <a:ext cx="4725035" cy="1515110"/>
            <a:chOff x="1676400" y="3886200"/>
            <a:chExt cx="4725035" cy="1515110"/>
          </a:xfrm>
        </p:grpSpPr>
        <p:pic>
          <p:nvPicPr>
            <p:cNvPr id="3" name="object 3"/>
            <p:cNvPicPr/>
            <p:nvPr/>
          </p:nvPicPr>
          <p:blipFill>
            <a:blip r:embed="rId2" cstate="print"/>
            <a:stretch>
              <a:fillRect/>
            </a:stretch>
          </p:blipFill>
          <p:spPr>
            <a:xfrm>
              <a:off x="2971800" y="3886200"/>
              <a:ext cx="3029712" cy="1514856"/>
            </a:xfrm>
            <a:prstGeom prst="rect">
              <a:avLst/>
            </a:prstGeom>
          </p:spPr>
        </p:pic>
        <p:sp>
          <p:nvSpPr>
            <p:cNvPr id="4" name="object 4"/>
            <p:cNvSpPr/>
            <p:nvPr/>
          </p:nvSpPr>
          <p:spPr>
            <a:xfrm>
              <a:off x="1676400" y="4580623"/>
              <a:ext cx="4725035" cy="287655"/>
            </a:xfrm>
            <a:custGeom>
              <a:avLst/>
              <a:gdLst/>
              <a:ahLst/>
              <a:cxnLst/>
              <a:rect l="l" t="t" r="r" b="b"/>
              <a:pathLst>
                <a:path w="4725035" h="287654">
                  <a:moveTo>
                    <a:pt x="1447927" y="143776"/>
                  </a:moveTo>
                  <a:lnTo>
                    <a:pt x="1393075" y="111772"/>
                  </a:lnTo>
                  <a:lnTo>
                    <a:pt x="1208532" y="4076"/>
                  </a:lnTo>
                  <a:lnTo>
                    <a:pt x="1196505" y="0"/>
                  </a:lnTo>
                  <a:lnTo>
                    <a:pt x="1184236" y="812"/>
                  </a:lnTo>
                  <a:lnTo>
                    <a:pt x="1173162" y="6159"/>
                  </a:lnTo>
                  <a:lnTo>
                    <a:pt x="1164717" y="15633"/>
                  </a:lnTo>
                  <a:lnTo>
                    <a:pt x="1160627" y="27660"/>
                  </a:lnTo>
                  <a:lnTo>
                    <a:pt x="1161440" y="39928"/>
                  </a:lnTo>
                  <a:lnTo>
                    <a:pt x="1166787" y="51003"/>
                  </a:lnTo>
                  <a:lnTo>
                    <a:pt x="1176274" y="59448"/>
                  </a:lnTo>
                  <a:lnTo>
                    <a:pt x="1265961" y="111772"/>
                  </a:lnTo>
                  <a:lnTo>
                    <a:pt x="0" y="111772"/>
                  </a:lnTo>
                  <a:lnTo>
                    <a:pt x="0" y="175780"/>
                  </a:lnTo>
                  <a:lnTo>
                    <a:pt x="1265961" y="175780"/>
                  </a:lnTo>
                  <a:lnTo>
                    <a:pt x="1176274" y="228104"/>
                  </a:lnTo>
                  <a:lnTo>
                    <a:pt x="1166787" y="236562"/>
                  </a:lnTo>
                  <a:lnTo>
                    <a:pt x="1161440" y="247637"/>
                  </a:lnTo>
                  <a:lnTo>
                    <a:pt x="1160627" y="259905"/>
                  </a:lnTo>
                  <a:lnTo>
                    <a:pt x="1164717" y="271919"/>
                  </a:lnTo>
                  <a:lnTo>
                    <a:pt x="1173162" y="281406"/>
                  </a:lnTo>
                  <a:lnTo>
                    <a:pt x="1184236" y="286753"/>
                  </a:lnTo>
                  <a:lnTo>
                    <a:pt x="1196505" y="287566"/>
                  </a:lnTo>
                  <a:lnTo>
                    <a:pt x="1208532" y="283476"/>
                  </a:lnTo>
                  <a:lnTo>
                    <a:pt x="1393075" y="175780"/>
                  </a:lnTo>
                  <a:lnTo>
                    <a:pt x="1447927" y="143776"/>
                  </a:lnTo>
                  <a:close/>
                </a:path>
                <a:path w="4725035" h="287654">
                  <a:moveTo>
                    <a:pt x="4724527" y="143776"/>
                  </a:moveTo>
                  <a:lnTo>
                    <a:pt x="4669675" y="111772"/>
                  </a:lnTo>
                  <a:lnTo>
                    <a:pt x="4485132" y="4076"/>
                  </a:lnTo>
                  <a:lnTo>
                    <a:pt x="4473105" y="0"/>
                  </a:lnTo>
                  <a:lnTo>
                    <a:pt x="4460837" y="812"/>
                  </a:lnTo>
                  <a:lnTo>
                    <a:pt x="4449762" y="6159"/>
                  </a:lnTo>
                  <a:lnTo>
                    <a:pt x="4441317" y="15633"/>
                  </a:lnTo>
                  <a:lnTo>
                    <a:pt x="4437227" y="27660"/>
                  </a:lnTo>
                  <a:lnTo>
                    <a:pt x="4438040" y="39928"/>
                  </a:lnTo>
                  <a:lnTo>
                    <a:pt x="4443387" y="51003"/>
                  </a:lnTo>
                  <a:lnTo>
                    <a:pt x="4452874" y="59448"/>
                  </a:lnTo>
                  <a:lnTo>
                    <a:pt x="4542561" y="111772"/>
                  </a:lnTo>
                  <a:lnTo>
                    <a:pt x="3276600" y="111772"/>
                  </a:lnTo>
                  <a:lnTo>
                    <a:pt x="3276600" y="175780"/>
                  </a:lnTo>
                  <a:lnTo>
                    <a:pt x="4542561" y="175780"/>
                  </a:lnTo>
                  <a:lnTo>
                    <a:pt x="4452874" y="228104"/>
                  </a:lnTo>
                  <a:lnTo>
                    <a:pt x="4443387" y="236562"/>
                  </a:lnTo>
                  <a:lnTo>
                    <a:pt x="4438040" y="247637"/>
                  </a:lnTo>
                  <a:lnTo>
                    <a:pt x="4437227" y="259905"/>
                  </a:lnTo>
                  <a:lnTo>
                    <a:pt x="4441317" y="271919"/>
                  </a:lnTo>
                  <a:lnTo>
                    <a:pt x="4449762" y="281406"/>
                  </a:lnTo>
                  <a:lnTo>
                    <a:pt x="4460837" y="286753"/>
                  </a:lnTo>
                  <a:lnTo>
                    <a:pt x="4473105" y="287566"/>
                  </a:lnTo>
                  <a:lnTo>
                    <a:pt x="4485132" y="283476"/>
                  </a:lnTo>
                  <a:lnTo>
                    <a:pt x="4669675" y="175780"/>
                  </a:lnTo>
                  <a:lnTo>
                    <a:pt x="4724527" y="143776"/>
                  </a:lnTo>
                  <a:close/>
                </a:path>
              </a:pathLst>
            </a:custGeom>
            <a:solidFill>
              <a:srgbClr val="000000"/>
            </a:solidFill>
          </p:spPr>
          <p:txBody>
            <a:bodyPr wrap="square" lIns="0" tIns="0" rIns="0" bIns="0" rtlCol="0"/>
            <a:lstStyle/>
            <a:p>
              <a:endParaRPr/>
            </a:p>
          </p:txBody>
        </p:sp>
      </p:grpSp>
      <p:sp>
        <p:nvSpPr>
          <p:cNvPr id="5" name="object 5"/>
          <p:cNvSpPr txBox="1">
            <a:spLocks noGrp="1"/>
          </p:cNvSpPr>
          <p:nvPr>
            <p:ph type="title"/>
          </p:nvPr>
        </p:nvSpPr>
        <p:spPr>
          <a:xfrm>
            <a:off x="1217326" y="1224027"/>
            <a:ext cx="4669790" cy="452120"/>
          </a:xfrm>
          <a:prstGeom prst="rect">
            <a:avLst/>
          </a:prstGeom>
        </p:spPr>
        <p:txBody>
          <a:bodyPr vert="horz" wrap="square" lIns="0" tIns="12065" rIns="0" bIns="0" rtlCol="0" anchor="b">
            <a:spAutoFit/>
          </a:bodyPr>
          <a:lstStyle/>
          <a:p>
            <a:pPr marL="12700">
              <a:lnSpc>
                <a:spcPct val="100000"/>
              </a:lnSpc>
              <a:spcBef>
                <a:spcPts val="95"/>
              </a:spcBef>
              <a:tabLst>
                <a:tab pos="1089025" algn="l"/>
              </a:tabLst>
            </a:pPr>
            <a:r>
              <a:rPr sz="2800" spc="-5" dirty="0">
                <a:solidFill>
                  <a:srgbClr val="FF0000"/>
                </a:solidFill>
              </a:rPr>
              <a:t>A</a:t>
            </a:r>
            <a:r>
              <a:rPr sz="2800" spc="5" dirty="0">
                <a:solidFill>
                  <a:srgbClr val="FF0000"/>
                </a:solidFill>
              </a:rPr>
              <a:t> </a:t>
            </a:r>
            <a:r>
              <a:rPr sz="2800" spc="-20" dirty="0">
                <a:solidFill>
                  <a:srgbClr val="FF0000"/>
                </a:solidFill>
              </a:rPr>
              <a:t>Fan:	</a:t>
            </a:r>
            <a:r>
              <a:rPr sz="2800" spc="-5" dirty="0">
                <a:solidFill>
                  <a:srgbClr val="FF0000"/>
                </a:solidFill>
              </a:rPr>
              <a:t>Can</a:t>
            </a:r>
            <a:r>
              <a:rPr sz="2800" spc="5" dirty="0">
                <a:solidFill>
                  <a:srgbClr val="FF0000"/>
                </a:solidFill>
              </a:rPr>
              <a:t> </a:t>
            </a:r>
            <a:r>
              <a:rPr sz="2800" spc="-5" dirty="0">
                <a:solidFill>
                  <a:srgbClr val="FF0000"/>
                </a:solidFill>
              </a:rPr>
              <a:t>be a</a:t>
            </a:r>
            <a:r>
              <a:rPr sz="2800" spc="-10" dirty="0">
                <a:solidFill>
                  <a:srgbClr val="FF0000"/>
                </a:solidFill>
              </a:rPr>
              <a:t> </a:t>
            </a:r>
            <a:r>
              <a:rPr sz="2800" spc="-15" dirty="0">
                <a:solidFill>
                  <a:srgbClr val="FF0000"/>
                </a:solidFill>
              </a:rPr>
              <a:t>Control</a:t>
            </a:r>
            <a:r>
              <a:rPr sz="2800" dirty="0">
                <a:solidFill>
                  <a:srgbClr val="FF0000"/>
                </a:solidFill>
              </a:rPr>
              <a:t> </a:t>
            </a:r>
            <a:r>
              <a:rPr sz="2800" spc="-30" dirty="0">
                <a:solidFill>
                  <a:srgbClr val="FF0000"/>
                </a:solidFill>
              </a:rPr>
              <a:t>System</a:t>
            </a:r>
            <a:endParaRPr sz="2800" dirty="0">
              <a:solidFill>
                <a:srgbClr val="FF0000"/>
              </a:solidFill>
            </a:endParaRPr>
          </a:p>
        </p:txBody>
      </p:sp>
      <p:sp>
        <p:nvSpPr>
          <p:cNvPr id="6" name="object 6"/>
          <p:cNvSpPr txBox="1"/>
          <p:nvPr/>
        </p:nvSpPr>
        <p:spPr>
          <a:xfrm>
            <a:off x="1874775" y="1623695"/>
            <a:ext cx="8376284" cy="1671320"/>
          </a:xfrm>
          <a:prstGeom prst="rect">
            <a:avLst/>
          </a:prstGeom>
        </p:spPr>
        <p:txBody>
          <a:bodyPr vert="horz" wrap="square" lIns="0" tIns="12065" rIns="0" bIns="0" rtlCol="0">
            <a:spAutoFit/>
          </a:bodyPr>
          <a:lstStyle/>
          <a:p>
            <a:pPr marL="355600" marR="5080" indent="-342900">
              <a:lnSpc>
                <a:spcPct val="150000"/>
              </a:lnSpc>
              <a:spcBef>
                <a:spcPts val="95"/>
              </a:spcBef>
              <a:buFont typeface="Wingdings"/>
              <a:buChar char=""/>
              <a:tabLst>
                <a:tab pos="355600" algn="l"/>
              </a:tabLst>
            </a:pPr>
            <a:r>
              <a:rPr sz="2400" dirty="0">
                <a:latin typeface="Tahoma"/>
                <a:cs typeface="Tahoma"/>
              </a:rPr>
              <a:t>A</a:t>
            </a:r>
            <a:r>
              <a:rPr sz="2400" spc="200" dirty="0">
                <a:latin typeface="Tahoma"/>
                <a:cs typeface="Tahoma"/>
              </a:rPr>
              <a:t> </a:t>
            </a:r>
            <a:r>
              <a:rPr sz="2400" spc="-40" dirty="0">
                <a:latin typeface="Tahoma"/>
                <a:cs typeface="Tahoma"/>
              </a:rPr>
              <a:t>Fan</a:t>
            </a:r>
            <a:r>
              <a:rPr sz="2400" spc="210" dirty="0">
                <a:latin typeface="Tahoma"/>
                <a:cs typeface="Tahoma"/>
              </a:rPr>
              <a:t> </a:t>
            </a:r>
            <a:r>
              <a:rPr sz="2400" spc="-5" dirty="0">
                <a:latin typeface="Tahoma"/>
                <a:cs typeface="Tahoma"/>
              </a:rPr>
              <a:t>with</a:t>
            </a:r>
            <a:r>
              <a:rPr sz="2400" spc="195" dirty="0">
                <a:latin typeface="Tahoma"/>
                <a:cs typeface="Tahoma"/>
              </a:rPr>
              <a:t> </a:t>
            </a:r>
            <a:r>
              <a:rPr sz="2400" dirty="0">
                <a:latin typeface="Tahoma"/>
                <a:cs typeface="Tahoma"/>
              </a:rPr>
              <a:t>blades</a:t>
            </a:r>
            <a:r>
              <a:rPr sz="2400" spc="200" dirty="0">
                <a:latin typeface="Tahoma"/>
                <a:cs typeface="Tahoma"/>
              </a:rPr>
              <a:t> </a:t>
            </a:r>
            <a:r>
              <a:rPr sz="2400" spc="-5" dirty="0">
                <a:latin typeface="Tahoma"/>
                <a:cs typeface="Tahoma"/>
              </a:rPr>
              <a:t>and</a:t>
            </a:r>
            <a:r>
              <a:rPr sz="2400" spc="210" dirty="0">
                <a:latin typeface="Tahoma"/>
                <a:cs typeface="Tahoma"/>
              </a:rPr>
              <a:t> </a:t>
            </a:r>
            <a:r>
              <a:rPr sz="2400" spc="-5" dirty="0">
                <a:latin typeface="Tahoma"/>
                <a:cs typeface="Tahoma"/>
              </a:rPr>
              <a:t>with</a:t>
            </a:r>
            <a:r>
              <a:rPr sz="2400" spc="210" dirty="0">
                <a:latin typeface="Tahoma"/>
                <a:cs typeface="Tahoma"/>
              </a:rPr>
              <a:t> </a:t>
            </a:r>
            <a:r>
              <a:rPr sz="2400" spc="-5" dirty="0">
                <a:latin typeface="Tahoma"/>
                <a:cs typeface="Tahoma"/>
              </a:rPr>
              <a:t>regulator</a:t>
            </a:r>
            <a:r>
              <a:rPr sz="2400" spc="210" dirty="0">
                <a:latin typeface="Tahoma"/>
                <a:cs typeface="Tahoma"/>
              </a:rPr>
              <a:t> </a:t>
            </a:r>
            <a:r>
              <a:rPr sz="2400" spc="-5" dirty="0">
                <a:latin typeface="Tahoma"/>
                <a:cs typeface="Tahoma"/>
              </a:rPr>
              <a:t>can</a:t>
            </a:r>
            <a:r>
              <a:rPr sz="2400" spc="200" dirty="0">
                <a:latin typeface="Tahoma"/>
                <a:cs typeface="Tahoma"/>
              </a:rPr>
              <a:t> </a:t>
            </a:r>
            <a:r>
              <a:rPr sz="2400" dirty="0">
                <a:latin typeface="Tahoma"/>
                <a:cs typeface="Tahoma"/>
              </a:rPr>
              <a:t>be</a:t>
            </a:r>
            <a:r>
              <a:rPr sz="2400" spc="200" dirty="0">
                <a:latin typeface="Tahoma"/>
                <a:cs typeface="Tahoma"/>
              </a:rPr>
              <a:t> </a:t>
            </a:r>
            <a:r>
              <a:rPr sz="2400" dirty="0">
                <a:latin typeface="Tahoma"/>
                <a:cs typeface="Tahoma"/>
              </a:rPr>
              <a:t>a</a:t>
            </a:r>
            <a:r>
              <a:rPr sz="2400" spc="204" dirty="0">
                <a:latin typeface="Tahoma"/>
                <a:cs typeface="Tahoma"/>
              </a:rPr>
              <a:t> </a:t>
            </a:r>
            <a:r>
              <a:rPr sz="2400" spc="-5" dirty="0">
                <a:latin typeface="Tahoma"/>
                <a:cs typeface="Tahoma"/>
              </a:rPr>
              <a:t>“CONTROL </a:t>
            </a:r>
            <a:r>
              <a:rPr sz="2400" spc="-735" dirty="0">
                <a:latin typeface="Tahoma"/>
                <a:cs typeface="Tahoma"/>
              </a:rPr>
              <a:t> </a:t>
            </a:r>
            <a:r>
              <a:rPr sz="2400" spc="-5" dirty="0">
                <a:latin typeface="Tahoma"/>
                <a:cs typeface="Tahoma"/>
              </a:rPr>
              <a:t>SYSTEM”</a:t>
            </a:r>
            <a:r>
              <a:rPr sz="2400" spc="15" dirty="0">
                <a:latin typeface="Tahoma"/>
                <a:cs typeface="Tahoma"/>
              </a:rPr>
              <a:t> </a:t>
            </a:r>
            <a:r>
              <a:rPr sz="2400" spc="-5" dirty="0">
                <a:latin typeface="Tahoma"/>
                <a:cs typeface="Tahoma"/>
              </a:rPr>
              <a:t>Because</a:t>
            </a:r>
            <a:r>
              <a:rPr sz="2400" spc="5" dirty="0">
                <a:latin typeface="Tahoma"/>
                <a:cs typeface="Tahoma"/>
              </a:rPr>
              <a:t> </a:t>
            </a:r>
            <a:r>
              <a:rPr sz="2400" dirty="0">
                <a:latin typeface="Tahoma"/>
                <a:cs typeface="Tahoma"/>
              </a:rPr>
              <a:t>it</a:t>
            </a:r>
            <a:r>
              <a:rPr sz="2400" spc="5" dirty="0">
                <a:latin typeface="Tahoma"/>
                <a:cs typeface="Tahoma"/>
              </a:rPr>
              <a:t> </a:t>
            </a:r>
            <a:r>
              <a:rPr sz="2400" spc="-5" dirty="0">
                <a:latin typeface="Tahoma"/>
                <a:cs typeface="Tahoma"/>
              </a:rPr>
              <a:t>can</a:t>
            </a:r>
            <a:r>
              <a:rPr sz="2400" spc="-10" dirty="0">
                <a:latin typeface="Tahoma"/>
                <a:cs typeface="Tahoma"/>
              </a:rPr>
              <a:t> </a:t>
            </a:r>
            <a:r>
              <a:rPr sz="2400" spc="-5" dirty="0">
                <a:latin typeface="Tahoma"/>
                <a:cs typeface="Tahoma"/>
              </a:rPr>
              <a:t>provide</a:t>
            </a:r>
            <a:r>
              <a:rPr sz="2400" spc="-20" dirty="0">
                <a:latin typeface="Tahoma"/>
                <a:cs typeface="Tahoma"/>
              </a:rPr>
              <a:t> </a:t>
            </a:r>
            <a:r>
              <a:rPr sz="2400" dirty="0">
                <a:latin typeface="Tahoma"/>
                <a:cs typeface="Tahoma"/>
              </a:rPr>
              <a:t>a</a:t>
            </a:r>
            <a:r>
              <a:rPr sz="2400" spc="5" dirty="0">
                <a:latin typeface="Tahoma"/>
                <a:cs typeface="Tahoma"/>
              </a:rPr>
              <a:t> </a:t>
            </a:r>
            <a:r>
              <a:rPr sz="2400" b="1" u="heavy" spc="-5" dirty="0">
                <a:uFill>
                  <a:solidFill>
                    <a:srgbClr val="000000"/>
                  </a:solidFill>
                </a:uFill>
                <a:latin typeface="Tahoma"/>
                <a:cs typeface="Tahoma"/>
              </a:rPr>
              <a:t>Desired</a:t>
            </a:r>
            <a:r>
              <a:rPr sz="2400" b="1" u="heavy" spc="-15" dirty="0">
                <a:uFill>
                  <a:solidFill>
                    <a:srgbClr val="000000"/>
                  </a:solidFill>
                </a:uFill>
                <a:latin typeface="Tahoma"/>
                <a:cs typeface="Tahoma"/>
              </a:rPr>
              <a:t> </a:t>
            </a:r>
            <a:r>
              <a:rPr sz="2400" b="1" u="heavy" spc="-5" dirty="0">
                <a:uFill>
                  <a:solidFill>
                    <a:srgbClr val="000000"/>
                  </a:solidFill>
                </a:uFill>
                <a:latin typeface="Tahoma"/>
                <a:cs typeface="Tahoma"/>
              </a:rPr>
              <a:t>output.</a:t>
            </a:r>
            <a:endParaRPr sz="2400" dirty="0">
              <a:latin typeface="Tahoma"/>
              <a:cs typeface="Tahoma"/>
            </a:endParaRPr>
          </a:p>
          <a:p>
            <a:pPr marL="393700">
              <a:spcBef>
                <a:spcPts val="1445"/>
              </a:spcBef>
              <a:tabLst>
                <a:tab pos="998855" algn="l"/>
              </a:tabLst>
            </a:pPr>
            <a:r>
              <a:rPr sz="2400" dirty="0">
                <a:latin typeface="Tahoma"/>
                <a:cs typeface="Tahoma"/>
              </a:rPr>
              <a:t>i.e.	Controlled</a:t>
            </a:r>
            <a:r>
              <a:rPr sz="2400" spc="-80" dirty="0">
                <a:latin typeface="Tahoma"/>
                <a:cs typeface="Tahoma"/>
              </a:rPr>
              <a:t> </a:t>
            </a:r>
            <a:r>
              <a:rPr sz="2400" dirty="0">
                <a:latin typeface="Tahoma"/>
                <a:cs typeface="Tahoma"/>
              </a:rPr>
              <a:t>airflow</a:t>
            </a:r>
          </a:p>
        </p:txBody>
      </p:sp>
      <p:sp>
        <p:nvSpPr>
          <p:cNvPr id="7" name="object 7"/>
          <p:cNvSpPr txBox="1"/>
          <p:nvPr/>
        </p:nvSpPr>
        <p:spPr>
          <a:xfrm>
            <a:off x="1588643" y="4462144"/>
            <a:ext cx="1495425"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2</a:t>
            </a:r>
            <a:r>
              <a:rPr sz="2400" spc="-10" dirty="0">
                <a:latin typeface="Tahoma"/>
                <a:cs typeface="Tahoma"/>
              </a:rPr>
              <a:t>3</a:t>
            </a:r>
            <a:r>
              <a:rPr sz="2400" dirty="0">
                <a:latin typeface="Tahoma"/>
                <a:cs typeface="Tahoma"/>
              </a:rPr>
              <a:t>0</a:t>
            </a:r>
            <a:r>
              <a:rPr sz="2400" spc="-10" dirty="0">
                <a:latin typeface="Tahoma"/>
                <a:cs typeface="Tahoma"/>
              </a:rPr>
              <a:t>V</a:t>
            </a:r>
            <a:r>
              <a:rPr sz="2400" spc="-5" dirty="0">
                <a:latin typeface="Tahoma"/>
                <a:cs typeface="Tahoma"/>
              </a:rPr>
              <a:t>/</a:t>
            </a:r>
            <a:r>
              <a:rPr sz="2400" spc="-15" dirty="0">
                <a:latin typeface="Tahoma"/>
                <a:cs typeface="Tahoma"/>
              </a:rPr>
              <a:t>5</a:t>
            </a:r>
            <a:r>
              <a:rPr sz="2400" dirty="0">
                <a:latin typeface="Tahoma"/>
                <a:cs typeface="Tahoma"/>
              </a:rPr>
              <a:t>0Hz</a:t>
            </a:r>
          </a:p>
        </p:txBody>
      </p:sp>
      <p:sp>
        <p:nvSpPr>
          <p:cNvPr id="8" name="object 8"/>
          <p:cNvSpPr txBox="1"/>
          <p:nvPr/>
        </p:nvSpPr>
        <p:spPr>
          <a:xfrm>
            <a:off x="1697228" y="4897882"/>
            <a:ext cx="138684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AC</a:t>
            </a:r>
            <a:r>
              <a:rPr sz="2400" spc="-65" dirty="0">
                <a:latin typeface="Tahoma"/>
                <a:cs typeface="Tahoma"/>
              </a:rPr>
              <a:t> </a:t>
            </a:r>
            <a:r>
              <a:rPr sz="2400" spc="-5" dirty="0">
                <a:latin typeface="Tahoma"/>
                <a:cs typeface="Tahoma"/>
              </a:rPr>
              <a:t>Supply</a:t>
            </a:r>
            <a:endParaRPr sz="2400">
              <a:latin typeface="Tahoma"/>
              <a:cs typeface="Tahoma"/>
            </a:endParaRPr>
          </a:p>
        </p:txBody>
      </p:sp>
      <p:sp>
        <p:nvSpPr>
          <p:cNvPr id="9" name="object 9"/>
          <p:cNvSpPr txBox="1"/>
          <p:nvPr/>
        </p:nvSpPr>
        <p:spPr>
          <a:xfrm>
            <a:off x="7845044" y="4327986"/>
            <a:ext cx="24060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Controlled</a:t>
            </a:r>
            <a:r>
              <a:rPr sz="2400" spc="-110" dirty="0">
                <a:latin typeface="Tahoma"/>
                <a:cs typeface="Tahoma"/>
              </a:rPr>
              <a:t> </a:t>
            </a:r>
            <a:r>
              <a:rPr sz="2400" dirty="0">
                <a:latin typeface="Tahoma"/>
                <a:cs typeface="Tahoma"/>
              </a:rPr>
              <a:t>Airflow</a:t>
            </a:r>
          </a:p>
        </p:txBody>
      </p:sp>
      <p:sp>
        <p:nvSpPr>
          <p:cNvPr id="10" name="object 10"/>
          <p:cNvSpPr txBox="1"/>
          <p:nvPr/>
        </p:nvSpPr>
        <p:spPr>
          <a:xfrm>
            <a:off x="8067801" y="4859324"/>
            <a:ext cx="2296160" cy="391795"/>
          </a:xfrm>
          <a:prstGeom prst="rect">
            <a:avLst/>
          </a:prstGeom>
        </p:spPr>
        <p:txBody>
          <a:bodyPr vert="horz" wrap="square" lIns="0" tIns="12700" rIns="0" bIns="0" rtlCol="0">
            <a:spAutoFit/>
          </a:bodyPr>
          <a:lstStyle/>
          <a:p>
            <a:pPr marL="12700">
              <a:spcBef>
                <a:spcPts val="100"/>
              </a:spcBef>
            </a:pPr>
            <a:r>
              <a:rPr sz="2400" spc="-5" dirty="0">
                <a:latin typeface="Tahoma"/>
                <a:cs typeface="Tahoma"/>
              </a:rPr>
              <a:t>(Desired</a:t>
            </a:r>
            <a:r>
              <a:rPr sz="2400" spc="-60" dirty="0">
                <a:latin typeface="Tahoma"/>
                <a:cs typeface="Tahoma"/>
              </a:rPr>
              <a:t> </a:t>
            </a:r>
            <a:r>
              <a:rPr sz="2400" dirty="0">
                <a:latin typeface="Tahoma"/>
                <a:cs typeface="Tahoma"/>
              </a:rPr>
              <a:t>Output)</a:t>
            </a:r>
          </a:p>
        </p:txBody>
      </p:sp>
      <p:grpSp>
        <p:nvGrpSpPr>
          <p:cNvPr id="11" name="object 11"/>
          <p:cNvGrpSpPr/>
          <p:nvPr/>
        </p:nvGrpSpPr>
        <p:grpSpPr>
          <a:xfrm>
            <a:off x="1434632" y="4102121"/>
            <a:ext cx="1838325" cy="238125"/>
            <a:chOff x="-4572" y="3500628"/>
            <a:chExt cx="1838325" cy="238125"/>
          </a:xfrm>
        </p:grpSpPr>
        <p:sp>
          <p:nvSpPr>
            <p:cNvPr id="12" name="object 12"/>
            <p:cNvSpPr/>
            <p:nvPr/>
          </p:nvSpPr>
          <p:spPr>
            <a:xfrm>
              <a:off x="0" y="3505200"/>
              <a:ext cx="1828800" cy="228600"/>
            </a:xfrm>
            <a:custGeom>
              <a:avLst/>
              <a:gdLst/>
              <a:ahLst/>
              <a:cxnLst/>
              <a:rect l="l" t="t" r="r" b="b"/>
              <a:pathLst>
                <a:path w="1828800" h="228600">
                  <a:moveTo>
                    <a:pt x="914400" y="0"/>
                  </a:moveTo>
                  <a:lnTo>
                    <a:pt x="912902" y="44487"/>
                  </a:lnTo>
                  <a:lnTo>
                    <a:pt x="908818" y="80819"/>
                  </a:lnTo>
                  <a:lnTo>
                    <a:pt x="902763" y="105316"/>
                  </a:lnTo>
                  <a:lnTo>
                    <a:pt x="895350" y="114300"/>
                  </a:lnTo>
                  <a:lnTo>
                    <a:pt x="19050" y="114300"/>
                  </a:lnTo>
                  <a:lnTo>
                    <a:pt x="11634" y="123283"/>
                  </a:lnTo>
                  <a:lnTo>
                    <a:pt x="5579" y="147780"/>
                  </a:lnTo>
                  <a:lnTo>
                    <a:pt x="1497" y="184112"/>
                  </a:lnTo>
                  <a:lnTo>
                    <a:pt x="0" y="228600"/>
                  </a:lnTo>
                  <a:lnTo>
                    <a:pt x="1828800" y="228600"/>
                  </a:lnTo>
                  <a:lnTo>
                    <a:pt x="1827305" y="184112"/>
                  </a:lnTo>
                  <a:lnTo>
                    <a:pt x="1823228" y="147780"/>
                  </a:lnTo>
                  <a:lnTo>
                    <a:pt x="1817173" y="123283"/>
                  </a:lnTo>
                  <a:lnTo>
                    <a:pt x="1809750" y="114300"/>
                  </a:lnTo>
                  <a:lnTo>
                    <a:pt x="933450" y="114300"/>
                  </a:lnTo>
                  <a:lnTo>
                    <a:pt x="926037" y="105316"/>
                  </a:lnTo>
                  <a:lnTo>
                    <a:pt x="919981" y="80819"/>
                  </a:lnTo>
                  <a:lnTo>
                    <a:pt x="915898" y="44487"/>
                  </a:lnTo>
                  <a:lnTo>
                    <a:pt x="914400" y="0"/>
                  </a:lnTo>
                  <a:close/>
                </a:path>
              </a:pathLst>
            </a:custGeom>
            <a:solidFill>
              <a:srgbClr val="4F81BC"/>
            </a:solidFill>
          </p:spPr>
          <p:txBody>
            <a:bodyPr wrap="square" lIns="0" tIns="0" rIns="0" bIns="0" rtlCol="0"/>
            <a:lstStyle/>
            <a:p>
              <a:endParaRPr/>
            </a:p>
          </p:txBody>
        </p:sp>
        <p:sp>
          <p:nvSpPr>
            <p:cNvPr id="13" name="object 13"/>
            <p:cNvSpPr/>
            <p:nvPr/>
          </p:nvSpPr>
          <p:spPr>
            <a:xfrm>
              <a:off x="0" y="3505200"/>
              <a:ext cx="1828800" cy="228600"/>
            </a:xfrm>
            <a:custGeom>
              <a:avLst/>
              <a:gdLst/>
              <a:ahLst/>
              <a:cxnLst/>
              <a:rect l="l" t="t" r="r" b="b"/>
              <a:pathLst>
                <a:path w="1828800" h="228600">
                  <a:moveTo>
                    <a:pt x="0" y="228600"/>
                  </a:moveTo>
                  <a:lnTo>
                    <a:pt x="1497" y="184112"/>
                  </a:lnTo>
                  <a:lnTo>
                    <a:pt x="5579" y="147780"/>
                  </a:lnTo>
                  <a:lnTo>
                    <a:pt x="11634" y="123283"/>
                  </a:lnTo>
                  <a:lnTo>
                    <a:pt x="19050" y="114300"/>
                  </a:lnTo>
                  <a:lnTo>
                    <a:pt x="895350" y="114300"/>
                  </a:lnTo>
                  <a:lnTo>
                    <a:pt x="902763" y="105316"/>
                  </a:lnTo>
                  <a:lnTo>
                    <a:pt x="908818" y="80819"/>
                  </a:lnTo>
                  <a:lnTo>
                    <a:pt x="912902" y="44487"/>
                  </a:lnTo>
                  <a:lnTo>
                    <a:pt x="914400" y="0"/>
                  </a:lnTo>
                  <a:lnTo>
                    <a:pt x="915898" y="44487"/>
                  </a:lnTo>
                  <a:lnTo>
                    <a:pt x="919981" y="80819"/>
                  </a:lnTo>
                  <a:lnTo>
                    <a:pt x="926037" y="105316"/>
                  </a:lnTo>
                  <a:lnTo>
                    <a:pt x="933450" y="114300"/>
                  </a:lnTo>
                  <a:lnTo>
                    <a:pt x="1809750" y="114300"/>
                  </a:lnTo>
                  <a:lnTo>
                    <a:pt x="1817173" y="123283"/>
                  </a:lnTo>
                  <a:lnTo>
                    <a:pt x="1823228" y="147780"/>
                  </a:lnTo>
                  <a:lnTo>
                    <a:pt x="1827305" y="184112"/>
                  </a:lnTo>
                  <a:lnTo>
                    <a:pt x="1828800" y="228600"/>
                  </a:lnTo>
                </a:path>
              </a:pathLst>
            </a:custGeom>
            <a:ln w="9144">
              <a:solidFill>
                <a:srgbClr val="000000"/>
              </a:solidFill>
            </a:ln>
          </p:spPr>
          <p:txBody>
            <a:bodyPr wrap="square" lIns="0" tIns="0" rIns="0" bIns="0" rtlCol="0"/>
            <a:lstStyle/>
            <a:p>
              <a:endParaRPr/>
            </a:p>
          </p:txBody>
        </p:sp>
      </p:grpSp>
      <p:grpSp>
        <p:nvGrpSpPr>
          <p:cNvPr id="14" name="object 14"/>
          <p:cNvGrpSpPr/>
          <p:nvPr/>
        </p:nvGrpSpPr>
        <p:grpSpPr>
          <a:xfrm>
            <a:off x="7912099" y="3933100"/>
            <a:ext cx="2371725" cy="238125"/>
            <a:chOff x="6396228" y="3500628"/>
            <a:chExt cx="2371725" cy="238125"/>
          </a:xfrm>
        </p:grpSpPr>
        <p:sp>
          <p:nvSpPr>
            <p:cNvPr id="15" name="object 15"/>
            <p:cNvSpPr/>
            <p:nvPr/>
          </p:nvSpPr>
          <p:spPr>
            <a:xfrm>
              <a:off x="6400800" y="3505200"/>
              <a:ext cx="2362200" cy="228600"/>
            </a:xfrm>
            <a:custGeom>
              <a:avLst/>
              <a:gdLst/>
              <a:ahLst/>
              <a:cxnLst/>
              <a:rect l="l" t="t" r="r" b="b"/>
              <a:pathLst>
                <a:path w="2362200" h="228600">
                  <a:moveTo>
                    <a:pt x="1181100" y="0"/>
                  </a:moveTo>
                  <a:lnTo>
                    <a:pt x="1179605" y="44487"/>
                  </a:lnTo>
                  <a:lnTo>
                    <a:pt x="1175527" y="80819"/>
                  </a:lnTo>
                  <a:lnTo>
                    <a:pt x="1169473" y="105316"/>
                  </a:lnTo>
                  <a:lnTo>
                    <a:pt x="1162050" y="114300"/>
                  </a:lnTo>
                  <a:lnTo>
                    <a:pt x="19050" y="114300"/>
                  </a:lnTo>
                  <a:lnTo>
                    <a:pt x="11626" y="123283"/>
                  </a:lnTo>
                  <a:lnTo>
                    <a:pt x="5572" y="147780"/>
                  </a:lnTo>
                  <a:lnTo>
                    <a:pt x="1494" y="184112"/>
                  </a:lnTo>
                  <a:lnTo>
                    <a:pt x="0" y="228600"/>
                  </a:lnTo>
                  <a:lnTo>
                    <a:pt x="2362200" y="228600"/>
                  </a:lnTo>
                  <a:lnTo>
                    <a:pt x="2360705" y="184112"/>
                  </a:lnTo>
                  <a:lnTo>
                    <a:pt x="2356627" y="147780"/>
                  </a:lnTo>
                  <a:lnTo>
                    <a:pt x="2350573" y="123283"/>
                  </a:lnTo>
                  <a:lnTo>
                    <a:pt x="2343150" y="114300"/>
                  </a:lnTo>
                  <a:lnTo>
                    <a:pt x="1200150" y="114300"/>
                  </a:lnTo>
                  <a:lnTo>
                    <a:pt x="1192726" y="105316"/>
                  </a:lnTo>
                  <a:lnTo>
                    <a:pt x="1186672" y="80819"/>
                  </a:lnTo>
                  <a:lnTo>
                    <a:pt x="1182594" y="44487"/>
                  </a:lnTo>
                  <a:lnTo>
                    <a:pt x="1181100" y="0"/>
                  </a:lnTo>
                  <a:close/>
                </a:path>
              </a:pathLst>
            </a:custGeom>
            <a:solidFill>
              <a:srgbClr val="4F81BC"/>
            </a:solidFill>
          </p:spPr>
          <p:txBody>
            <a:bodyPr wrap="square" lIns="0" tIns="0" rIns="0" bIns="0" rtlCol="0"/>
            <a:lstStyle/>
            <a:p>
              <a:endParaRPr/>
            </a:p>
          </p:txBody>
        </p:sp>
        <p:sp>
          <p:nvSpPr>
            <p:cNvPr id="16" name="object 16"/>
            <p:cNvSpPr/>
            <p:nvPr/>
          </p:nvSpPr>
          <p:spPr>
            <a:xfrm>
              <a:off x="6400800" y="3505200"/>
              <a:ext cx="2362200" cy="228600"/>
            </a:xfrm>
            <a:custGeom>
              <a:avLst/>
              <a:gdLst/>
              <a:ahLst/>
              <a:cxnLst/>
              <a:rect l="l" t="t" r="r" b="b"/>
              <a:pathLst>
                <a:path w="2362200" h="228600">
                  <a:moveTo>
                    <a:pt x="0" y="228600"/>
                  </a:moveTo>
                  <a:lnTo>
                    <a:pt x="1494" y="184112"/>
                  </a:lnTo>
                  <a:lnTo>
                    <a:pt x="5572" y="147780"/>
                  </a:lnTo>
                  <a:lnTo>
                    <a:pt x="11626" y="123283"/>
                  </a:lnTo>
                  <a:lnTo>
                    <a:pt x="19050" y="114300"/>
                  </a:lnTo>
                  <a:lnTo>
                    <a:pt x="1162050" y="114300"/>
                  </a:lnTo>
                  <a:lnTo>
                    <a:pt x="1169473" y="105316"/>
                  </a:lnTo>
                  <a:lnTo>
                    <a:pt x="1175527" y="80819"/>
                  </a:lnTo>
                  <a:lnTo>
                    <a:pt x="1179605" y="44487"/>
                  </a:lnTo>
                  <a:lnTo>
                    <a:pt x="1181100" y="0"/>
                  </a:lnTo>
                  <a:lnTo>
                    <a:pt x="1182594" y="44487"/>
                  </a:lnTo>
                  <a:lnTo>
                    <a:pt x="1186672" y="80819"/>
                  </a:lnTo>
                  <a:lnTo>
                    <a:pt x="1192726" y="105316"/>
                  </a:lnTo>
                  <a:lnTo>
                    <a:pt x="1200150" y="114300"/>
                  </a:lnTo>
                  <a:lnTo>
                    <a:pt x="2343150" y="114300"/>
                  </a:lnTo>
                  <a:lnTo>
                    <a:pt x="2350573" y="123283"/>
                  </a:lnTo>
                  <a:lnTo>
                    <a:pt x="2356627" y="147780"/>
                  </a:lnTo>
                  <a:lnTo>
                    <a:pt x="2360705" y="184112"/>
                  </a:lnTo>
                  <a:lnTo>
                    <a:pt x="2362200" y="228600"/>
                  </a:lnTo>
                </a:path>
              </a:pathLst>
            </a:custGeom>
            <a:ln w="9144">
              <a:solidFill>
                <a:srgbClr val="000000"/>
              </a:solidFill>
            </a:ln>
          </p:spPr>
          <p:txBody>
            <a:bodyPr wrap="square" lIns="0" tIns="0" rIns="0" bIns="0" rtlCol="0"/>
            <a:lstStyle/>
            <a:p>
              <a:endParaRPr/>
            </a:p>
          </p:txBody>
        </p:sp>
      </p:grpSp>
      <p:sp>
        <p:nvSpPr>
          <p:cNvPr id="17" name="object 17"/>
          <p:cNvSpPr txBox="1"/>
          <p:nvPr/>
        </p:nvSpPr>
        <p:spPr>
          <a:xfrm>
            <a:off x="1829561" y="3770525"/>
            <a:ext cx="881380" cy="391160"/>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Input</a:t>
            </a:r>
            <a:endParaRPr sz="2400" dirty="0">
              <a:latin typeface="Tahoma"/>
              <a:cs typeface="Tahoma"/>
            </a:endParaRPr>
          </a:p>
        </p:txBody>
      </p:sp>
      <p:sp>
        <p:nvSpPr>
          <p:cNvPr id="18" name="object 18"/>
          <p:cNvSpPr txBox="1"/>
          <p:nvPr/>
        </p:nvSpPr>
        <p:spPr>
          <a:xfrm>
            <a:off x="8499728" y="3580792"/>
            <a:ext cx="1096645" cy="391160"/>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Tahoma"/>
                <a:cs typeface="Tahoma"/>
              </a:rPr>
              <a:t>Output</a:t>
            </a:r>
            <a:endParaRPr sz="2400" dirty="0">
              <a:latin typeface="Tahoma"/>
              <a:cs typeface="Tahoma"/>
            </a:endParaRPr>
          </a:p>
        </p:txBody>
      </p:sp>
      <p:pic>
        <p:nvPicPr>
          <p:cNvPr id="19" name="object 19"/>
          <p:cNvPicPr/>
          <p:nvPr/>
        </p:nvPicPr>
        <p:blipFill>
          <a:blip r:embed="rId3" cstate="print"/>
          <a:stretch>
            <a:fillRect/>
          </a:stretch>
        </p:blipFill>
        <p:spPr>
          <a:xfrm>
            <a:off x="3627786" y="4135882"/>
            <a:ext cx="563880" cy="1523999"/>
          </a:xfrm>
          <a:prstGeom prst="rect">
            <a:avLst/>
          </a:prstGeom>
        </p:spPr>
      </p:pic>
      <p:grpSp>
        <p:nvGrpSpPr>
          <p:cNvPr id="20" name="object 20"/>
          <p:cNvGrpSpPr/>
          <p:nvPr/>
        </p:nvGrpSpPr>
        <p:grpSpPr>
          <a:xfrm>
            <a:off x="3447763" y="3905884"/>
            <a:ext cx="923925" cy="165100"/>
            <a:chOff x="1976627" y="3576828"/>
            <a:chExt cx="923925" cy="165100"/>
          </a:xfrm>
        </p:grpSpPr>
        <p:sp>
          <p:nvSpPr>
            <p:cNvPr id="21" name="object 21"/>
            <p:cNvSpPr/>
            <p:nvPr/>
          </p:nvSpPr>
          <p:spPr>
            <a:xfrm>
              <a:off x="1981199" y="3581400"/>
              <a:ext cx="914400" cy="155575"/>
            </a:xfrm>
            <a:custGeom>
              <a:avLst/>
              <a:gdLst/>
              <a:ahLst/>
              <a:cxnLst/>
              <a:rect l="l" t="t" r="r" b="b"/>
              <a:pathLst>
                <a:path w="914400" h="155575">
                  <a:moveTo>
                    <a:pt x="457200" y="0"/>
                  </a:moveTo>
                  <a:lnTo>
                    <a:pt x="456176" y="30253"/>
                  </a:lnTo>
                  <a:lnTo>
                    <a:pt x="453389" y="54959"/>
                  </a:lnTo>
                  <a:lnTo>
                    <a:pt x="449270" y="71616"/>
                  </a:lnTo>
                  <a:lnTo>
                    <a:pt x="444245" y="77724"/>
                  </a:lnTo>
                  <a:lnTo>
                    <a:pt x="12954" y="77724"/>
                  </a:lnTo>
                  <a:lnTo>
                    <a:pt x="7929" y="83831"/>
                  </a:lnTo>
                  <a:lnTo>
                    <a:pt x="3810" y="100488"/>
                  </a:lnTo>
                  <a:lnTo>
                    <a:pt x="1023" y="125194"/>
                  </a:lnTo>
                  <a:lnTo>
                    <a:pt x="0" y="155448"/>
                  </a:lnTo>
                  <a:lnTo>
                    <a:pt x="914400" y="155448"/>
                  </a:lnTo>
                  <a:lnTo>
                    <a:pt x="913376" y="125194"/>
                  </a:lnTo>
                  <a:lnTo>
                    <a:pt x="910589" y="100488"/>
                  </a:lnTo>
                  <a:lnTo>
                    <a:pt x="906470" y="83831"/>
                  </a:lnTo>
                  <a:lnTo>
                    <a:pt x="901445" y="77724"/>
                  </a:lnTo>
                  <a:lnTo>
                    <a:pt x="470154" y="77724"/>
                  </a:lnTo>
                  <a:lnTo>
                    <a:pt x="465129" y="71616"/>
                  </a:lnTo>
                  <a:lnTo>
                    <a:pt x="461010" y="54959"/>
                  </a:lnTo>
                  <a:lnTo>
                    <a:pt x="458223" y="30253"/>
                  </a:lnTo>
                  <a:lnTo>
                    <a:pt x="457200" y="0"/>
                  </a:lnTo>
                  <a:close/>
                </a:path>
              </a:pathLst>
            </a:custGeom>
            <a:solidFill>
              <a:srgbClr val="4F81BC"/>
            </a:solidFill>
          </p:spPr>
          <p:txBody>
            <a:bodyPr wrap="square" lIns="0" tIns="0" rIns="0" bIns="0" rtlCol="0"/>
            <a:lstStyle/>
            <a:p>
              <a:endParaRPr/>
            </a:p>
          </p:txBody>
        </p:sp>
        <p:sp>
          <p:nvSpPr>
            <p:cNvPr id="22" name="object 22"/>
            <p:cNvSpPr/>
            <p:nvPr/>
          </p:nvSpPr>
          <p:spPr>
            <a:xfrm>
              <a:off x="1981199" y="3581400"/>
              <a:ext cx="914400" cy="155575"/>
            </a:xfrm>
            <a:custGeom>
              <a:avLst/>
              <a:gdLst/>
              <a:ahLst/>
              <a:cxnLst/>
              <a:rect l="l" t="t" r="r" b="b"/>
              <a:pathLst>
                <a:path w="914400" h="155575">
                  <a:moveTo>
                    <a:pt x="0" y="155448"/>
                  </a:moveTo>
                  <a:lnTo>
                    <a:pt x="1023" y="125194"/>
                  </a:lnTo>
                  <a:lnTo>
                    <a:pt x="3810" y="100488"/>
                  </a:lnTo>
                  <a:lnTo>
                    <a:pt x="7929" y="83831"/>
                  </a:lnTo>
                  <a:lnTo>
                    <a:pt x="12954" y="77724"/>
                  </a:lnTo>
                  <a:lnTo>
                    <a:pt x="444245" y="77724"/>
                  </a:lnTo>
                  <a:lnTo>
                    <a:pt x="449270" y="71616"/>
                  </a:lnTo>
                  <a:lnTo>
                    <a:pt x="453389" y="54959"/>
                  </a:lnTo>
                  <a:lnTo>
                    <a:pt x="456176" y="30253"/>
                  </a:lnTo>
                  <a:lnTo>
                    <a:pt x="457200" y="0"/>
                  </a:lnTo>
                  <a:lnTo>
                    <a:pt x="458223" y="30253"/>
                  </a:lnTo>
                  <a:lnTo>
                    <a:pt x="461010" y="54959"/>
                  </a:lnTo>
                  <a:lnTo>
                    <a:pt x="465129" y="71616"/>
                  </a:lnTo>
                  <a:lnTo>
                    <a:pt x="470154" y="77724"/>
                  </a:lnTo>
                  <a:lnTo>
                    <a:pt x="901445" y="77724"/>
                  </a:lnTo>
                  <a:lnTo>
                    <a:pt x="906470" y="83831"/>
                  </a:lnTo>
                  <a:lnTo>
                    <a:pt x="910589" y="100488"/>
                  </a:lnTo>
                  <a:lnTo>
                    <a:pt x="913376" y="125194"/>
                  </a:lnTo>
                  <a:lnTo>
                    <a:pt x="914400" y="155448"/>
                  </a:lnTo>
                </a:path>
              </a:pathLst>
            </a:custGeom>
            <a:ln w="9144">
              <a:solidFill>
                <a:srgbClr val="000000"/>
              </a:solidFill>
            </a:ln>
          </p:spPr>
          <p:txBody>
            <a:bodyPr wrap="square" lIns="0" tIns="0" rIns="0" bIns="0" rtlCol="0"/>
            <a:lstStyle/>
            <a:p>
              <a:endParaRPr/>
            </a:p>
          </p:txBody>
        </p:sp>
      </p:grpSp>
      <p:sp>
        <p:nvSpPr>
          <p:cNvPr id="23" name="object 23"/>
          <p:cNvSpPr txBox="1"/>
          <p:nvPr/>
        </p:nvSpPr>
        <p:spPr>
          <a:xfrm>
            <a:off x="3552221" y="3197040"/>
            <a:ext cx="1278890" cy="756920"/>
          </a:xfrm>
          <a:prstGeom prst="rect">
            <a:avLst/>
          </a:prstGeom>
        </p:spPr>
        <p:txBody>
          <a:bodyPr vert="horz" wrap="square" lIns="0" tIns="12700" rIns="0" bIns="0" rtlCol="0">
            <a:spAutoFit/>
          </a:bodyPr>
          <a:lstStyle/>
          <a:p>
            <a:pPr marL="12700" marR="5080">
              <a:spcBef>
                <a:spcPts val="100"/>
              </a:spcBef>
            </a:pPr>
            <a:r>
              <a:rPr sz="2400" b="1" spc="-10" dirty="0">
                <a:solidFill>
                  <a:srgbClr val="FF0000"/>
                </a:solidFill>
                <a:latin typeface="Tahoma"/>
                <a:cs typeface="Tahoma"/>
              </a:rPr>
              <a:t>Control </a:t>
            </a:r>
            <a:r>
              <a:rPr sz="2400" b="1" spc="-5" dirty="0">
                <a:solidFill>
                  <a:srgbClr val="FF0000"/>
                </a:solidFill>
                <a:latin typeface="Tahoma"/>
                <a:cs typeface="Tahoma"/>
              </a:rPr>
              <a:t> Element</a:t>
            </a:r>
            <a:endParaRPr sz="2400" dirty="0">
              <a:latin typeface="Tahoma"/>
              <a:cs typeface="Tahoma"/>
            </a:endParaRPr>
          </a:p>
        </p:txBody>
      </p:sp>
      <p:sp>
        <p:nvSpPr>
          <p:cNvPr id="27" name="object 2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15</a:t>
            </a:fld>
            <a:endParaRPr sz="1400">
              <a:latin typeface="Tahoma"/>
              <a:cs typeface="Tahoma"/>
            </a:endParaRPr>
          </a:p>
        </p:txBody>
      </p:sp>
      <p:pic>
        <p:nvPicPr>
          <p:cNvPr id="28" name="Picture 27">
            <a:extLst>
              <a:ext uri="{FF2B5EF4-FFF2-40B4-BE49-F238E27FC236}">
                <a16:creationId xmlns:a16="http://schemas.microsoft.com/office/drawing/2014/main" xmlns="" id="{2FF2E72D-E764-418E-804D-336A567BC00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96373" y="210293"/>
            <a:ext cx="2372609" cy="663456"/>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36A35-A3C4-4B19-A8F8-E7A0385334E7}"/>
              </a:ext>
            </a:extLst>
          </p:cNvPr>
          <p:cNvSpPr>
            <a:spLocks noGrp="1"/>
          </p:cNvSpPr>
          <p:nvPr>
            <p:ph type="title"/>
          </p:nvPr>
        </p:nvSpPr>
        <p:spPr>
          <a:xfrm>
            <a:off x="1097280" y="1180730"/>
            <a:ext cx="4113912" cy="556630"/>
          </a:xfrm>
        </p:spPr>
        <p:txBody>
          <a:bodyPr>
            <a:normAutofit fontScale="90000"/>
          </a:bodyPr>
          <a:lstStyle/>
          <a:p>
            <a:r>
              <a:rPr lang="en-IN" sz="4000" dirty="0">
                <a:solidFill>
                  <a:srgbClr val="FF0000"/>
                </a:solidFill>
              </a:rPr>
              <a:t>PID CONTROLLER</a:t>
            </a:r>
            <a:endParaRPr lang="en-IN" sz="4000" dirty="0"/>
          </a:p>
        </p:txBody>
      </p:sp>
      <p:sp>
        <p:nvSpPr>
          <p:cNvPr id="4" name="Slide Number Placeholder 3">
            <a:extLst>
              <a:ext uri="{FF2B5EF4-FFF2-40B4-BE49-F238E27FC236}">
                <a16:creationId xmlns:a16="http://schemas.microsoft.com/office/drawing/2014/main" xmlns="" id="{F336BBDC-FF1C-4556-9D5B-DFE609D7DA26}"/>
              </a:ext>
            </a:extLst>
          </p:cNvPr>
          <p:cNvSpPr>
            <a:spLocks noGrp="1"/>
          </p:cNvSpPr>
          <p:nvPr>
            <p:ph type="sldNum" sz="quarter" idx="12"/>
          </p:nvPr>
        </p:nvSpPr>
        <p:spPr/>
        <p:txBody>
          <a:bodyPr/>
          <a:lstStyle/>
          <a:p>
            <a:fld id="{CA9F79F9-620A-454C-B44A-099229A02D1C}" type="slidenum">
              <a:rPr lang="en-IN" smtClean="0"/>
              <a:pPr/>
              <a:t>150</a:t>
            </a:fld>
            <a:endParaRPr lang="en-IN"/>
          </a:p>
        </p:txBody>
      </p:sp>
      <p:sp>
        <p:nvSpPr>
          <p:cNvPr id="9" name="Content Placeholder 8">
            <a:extLst>
              <a:ext uri="{FF2B5EF4-FFF2-40B4-BE49-F238E27FC236}">
                <a16:creationId xmlns:a16="http://schemas.microsoft.com/office/drawing/2014/main" xmlns="" id="{04B704BD-28A5-4F9C-AD37-F14C37F02D1F}"/>
              </a:ext>
            </a:extLst>
          </p:cNvPr>
          <p:cNvSpPr>
            <a:spLocks noGrp="1"/>
          </p:cNvSpPr>
          <p:nvPr>
            <p:ph idx="1"/>
          </p:nvPr>
        </p:nvSpPr>
        <p:spPr/>
        <p:txBody>
          <a:bodyPr/>
          <a:lstStyle/>
          <a:p>
            <a:pPr marL="63500">
              <a:lnSpc>
                <a:spcPct val="100000"/>
              </a:lnSpc>
              <a:spcBef>
                <a:spcPts val="1460"/>
              </a:spcBef>
            </a:pPr>
            <a:r>
              <a:rPr lang="en-IN" sz="2400" i="1" dirty="0" err="1">
                <a:solidFill>
                  <a:schemeClr val="tx1"/>
                </a:solidFill>
                <a:latin typeface="Calibri"/>
                <a:cs typeface="Calibri"/>
              </a:rPr>
              <a:t>Output</a:t>
            </a:r>
            <a:r>
              <a:rPr lang="en-IN" i="1" baseline="-21367" dirty="0" err="1">
                <a:solidFill>
                  <a:schemeClr val="tx1"/>
                </a:solidFill>
                <a:latin typeface="Calibri"/>
                <a:cs typeface="Calibri"/>
              </a:rPr>
              <a:t>PID</a:t>
            </a:r>
            <a:r>
              <a:rPr lang="en-IN" i="1" spc="225" baseline="-21367" dirty="0">
                <a:solidFill>
                  <a:schemeClr val="tx1"/>
                </a:solidFill>
                <a:latin typeface="Calibri"/>
                <a:cs typeface="Calibri"/>
              </a:rPr>
              <a:t> </a:t>
            </a:r>
            <a:r>
              <a:rPr lang="en-IN" sz="2400" dirty="0">
                <a:solidFill>
                  <a:schemeClr val="tx1"/>
                </a:solidFill>
                <a:latin typeface="Calibri"/>
                <a:cs typeface="Calibri"/>
              </a:rPr>
              <a:t>= </a:t>
            </a:r>
            <a:r>
              <a:rPr lang="en-IN" sz="2400" spc="-5" dirty="0">
                <a:solidFill>
                  <a:schemeClr val="tx1"/>
                </a:solidFill>
                <a:latin typeface="Calibri"/>
                <a:cs typeface="Calibri"/>
              </a:rPr>
              <a:t>output</a:t>
            </a:r>
            <a:r>
              <a:rPr lang="en-IN" sz="2400" spc="-20" dirty="0">
                <a:solidFill>
                  <a:schemeClr val="tx1"/>
                </a:solidFill>
                <a:latin typeface="Calibri"/>
                <a:cs typeface="Calibri"/>
              </a:rPr>
              <a:t> </a:t>
            </a:r>
            <a:r>
              <a:rPr lang="en-IN" sz="2400" spc="-15" dirty="0">
                <a:solidFill>
                  <a:schemeClr val="tx1"/>
                </a:solidFill>
                <a:latin typeface="Calibri"/>
                <a:cs typeface="Calibri"/>
              </a:rPr>
              <a:t>from</a:t>
            </a:r>
            <a:r>
              <a:rPr lang="en-IN" sz="2400" spc="-5" dirty="0">
                <a:solidFill>
                  <a:schemeClr val="tx1"/>
                </a:solidFill>
                <a:latin typeface="Calibri"/>
                <a:cs typeface="Calibri"/>
              </a:rPr>
              <a:t> PID</a:t>
            </a:r>
            <a:r>
              <a:rPr lang="en-IN" sz="2400" spc="-20" dirty="0">
                <a:solidFill>
                  <a:schemeClr val="tx1"/>
                </a:solidFill>
                <a:latin typeface="Calibri"/>
                <a:cs typeface="Calibri"/>
              </a:rPr>
              <a:t> </a:t>
            </a:r>
            <a:r>
              <a:rPr lang="en-IN" sz="2400" spc="-10" dirty="0">
                <a:solidFill>
                  <a:schemeClr val="tx1"/>
                </a:solidFill>
                <a:latin typeface="Calibri"/>
                <a:cs typeface="Calibri"/>
              </a:rPr>
              <a:t>controller</a:t>
            </a:r>
            <a:endParaRPr lang="en-IN" sz="2400" dirty="0">
              <a:solidFill>
                <a:schemeClr val="tx1"/>
              </a:solidFill>
              <a:latin typeface="Calibri"/>
              <a:cs typeface="Calibri"/>
            </a:endParaRPr>
          </a:p>
          <a:p>
            <a:pPr marL="63500">
              <a:lnSpc>
                <a:spcPct val="100000"/>
              </a:lnSpc>
              <a:spcBef>
                <a:spcPts val="1370"/>
              </a:spcBef>
            </a:pPr>
            <a:r>
              <a:rPr lang="en-IN" sz="2400" i="1" spc="5" dirty="0">
                <a:solidFill>
                  <a:schemeClr val="tx1"/>
                </a:solidFill>
                <a:latin typeface="Calibri"/>
                <a:cs typeface="Calibri"/>
              </a:rPr>
              <a:t>K</a:t>
            </a:r>
            <a:r>
              <a:rPr lang="en-IN" i="1" spc="7" baseline="-21367" dirty="0">
                <a:solidFill>
                  <a:schemeClr val="tx1"/>
                </a:solidFill>
                <a:latin typeface="Calibri"/>
                <a:cs typeface="Calibri"/>
              </a:rPr>
              <a:t>P</a:t>
            </a:r>
            <a:r>
              <a:rPr lang="en-IN" i="1" spc="-7" baseline="-21367" dirty="0">
                <a:solidFill>
                  <a:schemeClr val="tx1"/>
                </a:solidFill>
                <a:latin typeface="Calibri"/>
                <a:cs typeface="Calibri"/>
              </a:rPr>
              <a:t> </a:t>
            </a:r>
            <a:r>
              <a:rPr lang="en-IN" sz="2400" dirty="0">
                <a:solidFill>
                  <a:schemeClr val="tx1"/>
                </a:solidFill>
                <a:latin typeface="Calibri"/>
                <a:cs typeface="Calibri"/>
              </a:rPr>
              <a:t>=</a:t>
            </a:r>
            <a:r>
              <a:rPr lang="en-IN" sz="2400" spc="-5" dirty="0">
                <a:solidFill>
                  <a:schemeClr val="tx1"/>
                </a:solidFill>
                <a:latin typeface="Calibri"/>
                <a:cs typeface="Calibri"/>
              </a:rPr>
              <a:t> </a:t>
            </a:r>
            <a:r>
              <a:rPr lang="en-IN" sz="2400" spc="-10" dirty="0">
                <a:solidFill>
                  <a:schemeClr val="tx1"/>
                </a:solidFill>
                <a:latin typeface="Calibri"/>
                <a:cs typeface="Calibri"/>
              </a:rPr>
              <a:t>proportional</a:t>
            </a:r>
            <a:r>
              <a:rPr lang="en-IN" sz="2400" spc="-20" dirty="0">
                <a:solidFill>
                  <a:schemeClr val="tx1"/>
                </a:solidFill>
                <a:latin typeface="Calibri"/>
                <a:cs typeface="Calibri"/>
              </a:rPr>
              <a:t> </a:t>
            </a:r>
            <a:r>
              <a:rPr lang="en-IN" sz="2400" spc="-10" dirty="0">
                <a:solidFill>
                  <a:schemeClr val="tx1"/>
                </a:solidFill>
                <a:latin typeface="Calibri"/>
                <a:cs typeface="Calibri"/>
              </a:rPr>
              <a:t>control</a:t>
            </a:r>
            <a:r>
              <a:rPr lang="en-IN" sz="2400" spc="-25" dirty="0">
                <a:solidFill>
                  <a:schemeClr val="tx1"/>
                </a:solidFill>
                <a:latin typeface="Calibri"/>
                <a:cs typeface="Calibri"/>
              </a:rPr>
              <a:t> </a:t>
            </a:r>
            <a:r>
              <a:rPr lang="en-IN" sz="2400" spc="-10" dirty="0">
                <a:solidFill>
                  <a:schemeClr val="tx1"/>
                </a:solidFill>
                <a:latin typeface="Calibri"/>
                <a:cs typeface="Calibri"/>
              </a:rPr>
              <a:t>gain</a:t>
            </a:r>
            <a:endParaRPr lang="en-IN" sz="2400" dirty="0">
              <a:solidFill>
                <a:schemeClr val="tx1"/>
              </a:solidFill>
              <a:latin typeface="Calibri"/>
              <a:cs typeface="Calibri"/>
            </a:endParaRPr>
          </a:p>
          <a:p>
            <a:pPr marL="63500">
              <a:lnSpc>
                <a:spcPct val="100000"/>
              </a:lnSpc>
              <a:spcBef>
                <a:spcPts val="1360"/>
              </a:spcBef>
            </a:pPr>
            <a:r>
              <a:rPr lang="en-IN" sz="2400" i="1" spc="5" dirty="0">
                <a:solidFill>
                  <a:schemeClr val="tx1"/>
                </a:solidFill>
                <a:latin typeface="Calibri"/>
                <a:cs typeface="Calibri"/>
              </a:rPr>
              <a:t>K</a:t>
            </a:r>
            <a:r>
              <a:rPr lang="en-IN" i="1" spc="7" baseline="-21367" dirty="0">
                <a:solidFill>
                  <a:schemeClr val="tx1"/>
                </a:solidFill>
                <a:latin typeface="Calibri"/>
                <a:cs typeface="Calibri"/>
              </a:rPr>
              <a:t>I</a:t>
            </a:r>
            <a:r>
              <a:rPr lang="en-IN" i="1" spc="202" baseline="-21367" dirty="0">
                <a:solidFill>
                  <a:schemeClr val="tx1"/>
                </a:solidFill>
                <a:latin typeface="Calibri"/>
                <a:cs typeface="Calibri"/>
              </a:rPr>
              <a:t> </a:t>
            </a:r>
            <a:r>
              <a:rPr lang="en-IN" sz="2400" dirty="0">
                <a:solidFill>
                  <a:schemeClr val="tx1"/>
                </a:solidFill>
                <a:latin typeface="Calibri"/>
                <a:cs typeface="Calibri"/>
              </a:rPr>
              <a:t>=</a:t>
            </a:r>
            <a:r>
              <a:rPr lang="en-IN" sz="2400" spc="-5" dirty="0">
                <a:solidFill>
                  <a:schemeClr val="tx1"/>
                </a:solidFill>
                <a:latin typeface="Calibri"/>
                <a:cs typeface="Calibri"/>
              </a:rPr>
              <a:t> </a:t>
            </a:r>
            <a:r>
              <a:rPr lang="en-IN" sz="2400" spc="-10" dirty="0">
                <a:solidFill>
                  <a:schemeClr val="tx1"/>
                </a:solidFill>
                <a:latin typeface="Calibri"/>
                <a:cs typeface="Calibri"/>
              </a:rPr>
              <a:t>integral </a:t>
            </a:r>
            <a:r>
              <a:rPr lang="en-IN" sz="2400" spc="-15" dirty="0">
                <a:solidFill>
                  <a:schemeClr val="tx1"/>
                </a:solidFill>
                <a:latin typeface="Calibri"/>
                <a:cs typeface="Calibri"/>
              </a:rPr>
              <a:t>control </a:t>
            </a:r>
            <a:r>
              <a:rPr lang="en-IN" sz="2400" spc="-10" dirty="0">
                <a:solidFill>
                  <a:schemeClr val="tx1"/>
                </a:solidFill>
                <a:latin typeface="Calibri"/>
                <a:cs typeface="Calibri"/>
              </a:rPr>
              <a:t>gain</a:t>
            </a:r>
            <a:endParaRPr lang="en-IN" sz="2400" dirty="0">
              <a:solidFill>
                <a:schemeClr val="tx1"/>
              </a:solidFill>
              <a:latin typeface="Calibri"/>
              <a:cs typeface="Calibri"/>
            </a:endParaRPr>
          </a:p>
          <a:p>
            <a:pPr marL="63500">
              <a:lnSpc>
                <a:spcPct val="100000"/>
              </a:lnSpc>
              <a:spcBef>
                <a:spcPts val="1355"/>
              </a:spcBef>
            </a:pPr>
            <a:r>
              <a:rPr lang="en-IN" sz="2400" i="1" spc="10" dirty="0">
                <a:solidFill>
                  <a:schemeClr val="tx1"/>
                </a:solidFill>
                <a:latin typeface="Calibri"/>
                <a:cs typeface="Calibri"/>
              </a:rPr>
              <a:t>K</a:t>
            </a:r>
            <a:r>
              <a:rPr lang="en-IN" i="1" spc="15" baseline="-21367" dirty="0">
                <a:solidFill>
                  <a:schemeClr val="tx1"/>
                </a:solidFill>
                <a:latin typeface="Calibri"/>
                <a:cs typeface="Calibri"/>
              </a:rPr>
              <a:t>D</a:t>
            </a:r>
            <a:r>
              <a:rPr lang="en-IN" i="1" spc="225" baseline="-21367" dirty="0">
                <a:solidFill>
                  <a:schemeClr val="tx1"/>
                </a:solidFill>
                <a:latin typeface="Calibri"/>
                <a:cs typeface="Calibri"/>
              </a:rPr>
              <a:t> </a:t>
            </a:r>
            <a:r>
              <a:rPr lang="en-IN" sz="2400" dirty="0">
                <a:solidFill>
                  <a:schemeClr val="tx1"/>
                </a:solidFill>
                <a:latin typeface="Calibri"/>
                <a:cs typeface="Calibri"/>
              </a:rPr>
              <a:t>= </a:t>
            </a:r>
            <a:r>
              <a:rPr lang="en-IN" sz="2400" spc="-15" dirty="0">
                <a:solidFill>
                  <a:schemeClr val="tx1"/>
                </a:solidFill>
                <a:latin typeface="Calibri"/>
                <a:cs typeface="Calibri"/>
              </a:rPr>
              <a:t>derivative</a:t>
            </a:r>
            <a:r>
              <a:rPr lang="en-IN" sz="2400" spc="10" dirty="0">
                <a:solidFill>
                  <a:schemeClr val="tx1"/>
                </a:solidFill>
                <a:latin typeface="Calibri"/>
                <a:cs typeface="Calibri"/>
              </a:rPr>
              <a:t> </a:t>
            </a:r>
            <a:r>
              <a:rPr lang="en-IN" sz="2400" spc="-15" dirty="0">
                <a:solidFill>
                  <a:schemeClr val="tx1"/>
                </a:solidFill>
                <a:latin typeface="Calibri"/>
                <a:cs typeface="Calibri"/>
              </a:rPr>
              <a:t>control</a:t>
            </a:r>
            <a:r>
              <a:rPr lang="en-IN" sz="2400" spc="-10" dirty="0">
                <a:solidFill>
                  <a:schemeClr val="tx1"/>
                </a:solidFill>
                <a:latin typeface="Calibri"/>
                <a:cs typeface="Calibri"/>
              </a:rPr>
              <a:t> gain</a:t>
            </a:r>
            <a:endParaRPr lang="en-IN" sz="2400" dirty="0">
              <a:solidFill>
                <a:schemeClr val="tx1"/>
              </a:solidFill>
              <a:latin typeface="Calibri"/>
              <a:cs typeface="Calibri"/>
            </a:endParaRPr>
          </a:p>
          <a:p>
            <a:pPr marL="63500">
              <a:lnSpc>
                <a:spcPct val="100000"/>
              </a:lnSpc>
              <a:spcBef>
                <a:spcPts val="1365"/>
              </a:spcBef>
            </a:pPr>
            <a:r>
              <a:rPr lang="en-IN" sz="2400" i="1" dirty="0">
                <a:solidFill>
                  <a:schemeClr val="tx1"/>
                </a:solidFill>
                <a:latin typeface="Calibri"/>
                <a:cs typeface="Calibri"/>
              </a:rPr>
              <a:t>E</a:t>
            </a:r>
            <a:r>
              <a:rPr lang="en-IN" sz="2400" i="1" spc="-15" dirty="0">
                <a:solidFill>
                  <a:schemeClr val="tx1"/>
                </a:solidFill>
                <a:latin typeface="Calibri"/>
                <a:cs typeface="Calibri"/>
              </a:rPr>
              <a:t> </a:t>
            </a:r>
            <a:r>
              <a:rPr lang="en-IN" sz="2400" dirty="0">
                <a:solidFill>
                  <a:schemeClr val="tx1"/>
                </a:solidFill>
                <a:latin typeface="Calibri"/>
                <a:cs typeface="Calibri"/>
              </a:rPr>
              <a:t>=</a:t>
            </a:r>
            <a:r>
              <a:rPr lang="en-IN" sz="2400" spc="-5" dirty="0">
                <a:solidFill>
                  <a:schemeClr val="tx1"/>
                </a:solidFill>
                <a:latin typeface="Calibri"/>
                <a:cs typeface="Calibri"/>
              </a:rPr>
              <a:t> </a:t>
            </a:r>
            <a:r>
              <a:rPr lang="en-IN" sz="2400" spc="-10" dirty="0">
                <a:solidFill>
                  <a:schemeClr val="tx1"/>
                </a:solidFill>
                <a:latin typeface="Calibri"/>
                <a:cs typeface="Calibri"/>
              </a:rPr>
              <a:t>error </a:t>
            </a:r>
            <a:r>
              <a:rPr lang="en-IN" sz="2400" spc="-5" dirty="0">
                <a:solidFill>
                  <a:schemeClr val="tx1"/>
                </a:solidFill>
                <a:latin typeface="Calibri"/>
                <a:cs typeface="Calibri"/>
              </a:rPr>
              <a:t>(deviation</a:t>
            </a:r>
            <a:r>
              <a:rPr lang="en-IN" sz="2400" dirty="0">
                <a:solidFill>
                  <a:schemeClr val="tx1"/>
                </a:solidFill>
                <a:latin typeface="Calibri"/>
                <a:cs typeface="Calibri"/>
              </a:rPr>
              <a:t> </a:t>
            </a:r>
            <a:r>
              <a:rPr lang="en-IN" sz="2400" spc="-15" dirty="0">
                <a:solidFill>
                  <a:schemeClr val="tx1"/>
                </a:solidFill>
                <a:latin typeface="Calibri"/>
                <a:cs typeface="Calibri"/>
              </a:rPr>
              <a:t>from</a:t>
            </a:r>
            <a:r>
              <a:rPr lang="en-IN" sz="2400" spc="-10" dirty="0">
                <a:solidFill>
                  <a:schemeClr val="tx1"/>
                </a:solidFill>
                <a:latin typeface="Calibri"/>
                <a:cs typeface="Calibri"/>
              </a:rPr>
              <a:t> set</a:t>
            </a:r>
            <a:r>
              <a:rPr lang="en-IN" sz="2400" spc="5" dirty="0">
                <a:solidFill>
                  <a:schemeClr val="tx1"/>
                </a:solidFill>
                <a:latin typeface="Calibri"/>
                <a:cs typeface="Calibri"/>
              </a:rPr>
              <a:t> </a:t>
            </a:r>
            <a:r>
              <a:rPr lang="en-IN" sz="2400" spc="-5" dirty="0">
                <a:solidFill>
                  <a:schemeClr val="tx1"/>
                </a:solidFill>
                <a:latin typeface="Calibri"/>
                <a:cs typeface="Calibri"/>
              </a:rPr>
              <a:t>point)</a:t>
            </a:r>
            <a:endParaRPr lang="en-IN" sz="2400" dirty="0">
              <a:solidFill>
                <a:schemeClr val="tx1"/>
              </a:solidFill>
              <a:latin typeface="Calibri"/>
              <a:cs typeface="Calibri"/>
            </a:endParaRPr>
          </a:p>
          <a:p>
            <a:pPr marL="177800" marR="30480" indent="-114300">
              <a:lnSpc>
                <a:spcPct val="156500"/>
              </a:lnSpc>
              <a:spcBef>
                <a:spcPts val="5"/>
              </a:spcBef>
            </a:pPr>
            <a:r>
              <a:rPr lang="en-IN" sz="2400" dirty="0">
                <a:solidFill>
                  <a:schemeClr val="tx1"/>
                </a:solidFill>
                <a:latin typeface="Calibri"/>
                <a:cs typeface="Calibri"/>
              </a:rPr>
              <a:t>∑(</a:t>
            </a:r>
            <a:r>
              <a:rPr lang="en-IN" sz="2400" i="1" dirty="0">
                <a:solidFill>
                  <a:schemeClr val="tx1"/>
                </a:solidFill>
                <a:latin typeface="Calibri"/>
                <a:cs typeface="Calibri"/>
              </a:rPr>
              <a:t>E</a:t>
            </a:r>
            <a:r>
              <a:rPr lang="en-IN" sz="2400" dirty="0">
                <a:solidFill>
                  <a:schemeClr val="tx1"/>
                </a:solidFill>
                <a:latin typeface="Calibri"/>
                <a:cs typeface="Calibri"/>
              </a:rPr>
              <a:t>×</a:t>
            </a:r>
            <a:r>
              <a:rPr lang="el-GR" sz="2400" dirty="0">
                <a:solidFill>
                  <a:schemeClr val="tx1"/>
                </a:solidFill>
                <a:latin typeface="Calibri"/>
                <a:cs typeface="Calibri"/>
              </a:rPr>
              <a:t>Δ</a:t>
            </a:r>
            <a:r>
              <a:rPr lang="en-IN" sz="2400" i="1" dirty="0">
                <a:solidFill>
                  <a:schemeClr val="tx1"/>
                </a:solidFill>
                <a:latin typeface="Calibri"/>
                <a:cs typeface="Calibri"/>
              </a:rPr>
              <a:t>t</a:t>
            </a:r>
            <a:r>
              <a:rPr lang="en-IN" sz="2400" dirty="0">
                <a:solidFill>
                  <a:schemeClr val="tx1"/>
                </a:solidFill>
                <a:latin typeface="Calibri"/>
                <a:cs typeface="Calibri"/>
              </a:rPr>
              <a:t>)</a:t>
            </a:r>
            <a:r>
              <a:rPr lang="en-IN" sz="2400" spc="5" dirty="0">
                <a:solidFill>
                  <a:schemeClr val="tx1"/>
                </a:solidFill>
                <a:latin typeface="Calibri"/>
                <a:cs typeface="Calibri"/>
              </a:rPr>
              <a:t> </a:t>
            </a:r>
            <a:r>
              <a:rPr lang="en-IN" sz="2400" dirty="0">
                <a:solidFill>
                  <a:schemeClr val="tx1"/>
                </a:solidFill>
                <a:latin typeface="Calibri"/>
                <a:cs typeface="Calibri"/>
              </a:rPr>
              <a:t>=</a:t>
            </a:r>
            <a:r>
              <a:rPr lang="en-IN" sz="2400" spc="5" dirty="0">
                <a:solidFill>
                  <a:schemeClr val="tx1"/>
                </a:solidFill>
                <a:latin typeface="Calibri"/>
                <a:cs typeface="Calibri"/>
              </a:rPr>
              <a:t> </a:t>
            </a:r>
            <a:r>
              <a:rPr lang="en-IN" sz="2400" spc="-5" dirty="0">
                <a:solidFill>
                  <a:schemeClr val="tx1"/>
                </a:solidFill>
                <a:latin typeface="Calibri"/>
                <a:cs typeface="Calibri"/>
              </a:rPr>
              <a:t>sum</a:t>
            </a:r>
            <a:r>
              <a:rPr lang="en-IN" sz="2400" spc="5" dirty="0">
                <a:solidFill>
                  <a:schemeClr val="tx1"/>
                </a:solidFill>
                <a:latin typeface="Calibri"/>
                <a:cs typeface="Calibri"/>
              </a:rPr>
              <a:t> </a:t>
            </a:r>
            <a:r>
              <a:rPr lang="en-IN" sz="2400" spc="-5" dirty="0">
                <a:solidFill>
                  <a:schemeClr val="tx1"/>
                </a:solidFill>
                <a:latin typeface="Calibri"/>
                <a:cs typeface="Calibri"/>
              </a:rPr>
              <a:t>of </a:t>
            </a:r>
            <a:r>
              <a:rPr lang="en-IN" sz="2400" dirty="0">
                <a:solidFill>
                  <a:schemeClr val="tx1"/>
                </a:solidFill>
                <a:latin typeface="Calibri"/>
                <a:cs typeface="Calibri"/>
              </a:rPr>
              <a:t>all</a:t>
            </a:r>
            <a:r>
              <a:rPr lang="en-IN" sz="2400" spc="-5" dirty="0">
                <a:solidFill>
                  <a:schemeClr val="tx1"/>
                </a:solidFill>
                <a:latin typeface="Calibri"/>
                <a:cs typeface="Calibri"/>
              </a:rPr>
              <a:t> </a:t>
            </a:r>
            <a:r>
              <a:rPr lang="en-IN" sz="2400" spc="-10" dirty="0">
                <a:solidFill>
                  <a:schemeClr val="tx1"/>
                </a:solidFill>
                <a:latin typeface="Calibri"/>
                <a:cs typeface="Calibri"/>
              </a:rPr>
              <a:t>past</a:t>
            </a:r>
            <a:r>
              <a:rPr lang="en-IN" sz="2400" spc="10" dirty="0">
                <a:solidFill>
                  <a:schemeClr val="tx1"/>
                </a:solidFill>
                <a:latin typeface="Calibri"/>
                <a:cs typeface="Calibri"/>
              </a:rPr>
              <a:t> </a:t>
            </a:r>
            <a:r>
              <a:rPr lang="en-IN" sz="2400" spc="-15" dirty="0">
                <a:solidFill>
                  <a:schemeClr val="tx1"/>
                </a:solidFill>
                <a:latin typeface="Calibri"/>
                <a:cs typeface="Calibri"/>
              </a:rPr>
              <a:t>errors</a:t>
            </a:r>
            <a:r>
              <a:rPr lang="en-IN" sz="2400" spc="15" dirty="0">
                <a:solidFill>
                  <a:schemeClr val="tx1"/>
                </a:solidFill>
                <a:latin typeface="Calibri"/>
                <a:cs typeface="Calibri"/>
              </a:rPr>
              <a:t> </a:t>
            </a:r>
            <a:r>
              <a:rPr lang="en-IN" sz="2400" spc="-10" dirty="0">
                <a:solidFill>
                  <a:schemeClr val="tx1"/>
                </a:solidFill>
                <a:latin typeface="Calibri"/>
                <a:cs typeface="Calibri"/>
              </a:rPr>
              <a:t>(area</a:t>
            </a:r>
            <a:r>
              <a:rPr lang="en-IN" sz="2400" spc="15" dirty="0">
                <a:solidFill>
                  <a:schemeClr val="tx1"/>
                </a:solidFill>
                <a:latin typeface="Calibri"/>
                <a:cs typeface="Calibri"/>
              </a:rPr>
              <a:t> </a:t>
            </a:r>
            <a:r>
              <a:rPr lang="en-IN" sz="2400" spc="-5" dirty="0">
                <a:solidFill>
                  <a:schemeClr val="tx1"/>
                </a:solidFill>
                <a:latin typeface="Calibri"/>
                <a:cs typeface="Calibri"/>
              </a:rPr>
              <a:t>under</a:t>
            </a:r>
            <a:r>
              <a:rPr lang="en-IN" sz="2400" spc="-20" dirty="0">
                <a:solidFill>
                  <a:schemeClr val="tx1"/>
                </a:solidFill>
                <a:latin typeface="Calibri"/>
                <a:cs typeface="Calibri"/>
              </a:rPr>
              <a:t> </a:t>
            </a:r>
            <a:r>
              <a:rPr lang="en-IN" sz="2400" dirty="0">
                <a:solidFill>
                  <a:schemeClr val="tx1"/>
                </a:solidFill>
                <a:latin typeface="Calibri"/>
                <a:cs typeface="Calibri"/>
              </a:rPr>
              <a:t>the</a:t>
            </a:r>
            <a:r>
              <a:rPr lang="en-IN" sz="2400" spc="5" dirty="0">
                <a:solidFill>
                  <a:schemeClr val="tx1"/>
                </a:solidFill>
                <a:latin typeface="Calibri"/>
                <a:cs typeface="Calibri"/>
              </a:rPr>
              <a:t> </a:t>
            </a:r>
            <a:r>
              <a:rPr lang="en-IN" sz="2400" spc="-10" dirty="0">
                <a:solidFill>
                  <a:schemeClr val="tx1"/>
                </a:solidFill>
                <a:latin typeface="Calibri"/>
                <a:cs typeface="Calibri"/>
              </a:rPr>
              <a:t>error/time</a:t>
            </a:r>
            <a:r>
              <a:rPr lang="en-IN" sz="2400" spc="10" dirty="0">
                <a:solidFill>
                  <a:schemeClr val="tx1"/>
                </a:solidFill>
                <a:latin typeface="Calibri"/>
                <a:cs typeface="Calibri"/>
              </a:rPr>
              <a:t> </a:t>
            </a:r>
            <a:r>
              <a:rPr lang="en-IN" sz="2400" dirty="0">
                <a:solidFill>
                  <a:schemeClr val="tx1"/>
                </a:solidFill>
                <a:latin typeface="Calibri"/>
                <a:cs typeface="Calibri"/>
              </a:rPr>
              <a:t>curve) </a:t>
            </a:r>
            <a:r>
              <a:rPr lang="en-IN" sz="2400" spc="-434" dirty="0">
                <a:solidFill>
                  <a:schemeClr val="tx1"/>
                </a:solidFill>
                <a:latin typeface="Calibri"/>
                <a:cs typeface="Calibri"/>
              </a:rPr>
              <a:t> </a:t>
            </a:r>
            <a:r>
              <a:rPr lang="el-GR" sz="2400" spc="-5" dirty="0">
                <a:solidFill>
                  <a:schemeClr val="tx1"/>
                </a:solidFill>
                <a:latin typeface="Calibri"/>
                <a:cs typeface="Calibri"/>
              </a:rPr>
              <a:t>Δ</a:t>
            </a:r>
            <a:r>
              <a:rPr lang="en-IN" sz="2400" i="1" spc="-5" dirty="0">
                <a:solidFill>
                  <a:schemeClr val="tx1"/>
                </a:solidFill>
                <a:latin typeface="Calibri"/>
                <a:cs typeface="Calibri"/>
              </a:rPr>
              <a:t>e</a:t>
            </a:r>
            <a:r>
              <a:rPr lang="en-IN" sz="2400" i="1" spc="-20" dirty="0">
                <a:solidFill>
                  <a:schemeClr val="tx1"/>
                </a:solidFill>
                <a:latin typeface="Calibri"/>
                <a:cs typeface="Calibri"/>
              </a:rPr>
              <a:t> </a:t>
            </a:r>
            <a:r>
              <a:rPr lang="en-IN" sz="2400" i="1" dirty="0">
                <a:solidFill>
                  <a:schemeClr val="tx1"/>
                </a:solidFill>
                <a:latin typeface="Calibri"/>
                <a:cs typeface="Calibri"/>
              </a:rPr>
              <a:t>/</a:t>
            </a:r>
            <a:r>
              <a:rPr lang="en-IN" sz="2400" i="1" spc="-10" dirty="0">
                <a:solidFill>
                  <a:schemeClr val="tx1"/>
                </a:solidFill>
                <a:latin typeface="Calibri"/>
                <a:cs typeface="Calibri"/>
              </a:rPr>
              <a:t> </a:t>
            </a:r>
            <a:r>
              <a:rPr lang="el-GR" sz="2400" spc="-5" dirty="0">
                <a:solidFill>
                  <a:schemeClr val="tx1"/>
                </a:solidFill>
                <a:latin typeface="Calibri"/>
                <a:cs typeface="Calibri"/>
              </a:rPr>
              <a:t>Δ</a:t>
            </a:r>
            <a:r>
              <a:rPr lang="en-IN" sz="2400" i="1" spc="-5" dirty="0">
                <a:solidFill>
                  <a:schemeClr val="tx1"/>
                </a:solidFill>
                <a:latin typeface="Calibri"/>
                <a:cs typeface="Calibri"/>
              </a:rPr>
              <a:t>t</a:t>
            </a:r>
            <a:r>
              <a:rPr lang="en-IN" sz="2400" i="1" dirty="0">
                <a:solidFill>
                  <a:schemeClr val="tx1"/>
                </a:solidFill>
                <a:latin typeface="Calibri"/>
                <a:cs typeface="Calibri"/>
              </a:rPr>
              <a:t> </a:t>
            </a:r>
            <a:r>
              <a:rPr lang="en-IN" sz="2400" dirty="0">
                <a:solidFill>
                  <a:schemeClr val="tx1"/>
                </a:solidFill>
                <a:latin typeface="Calibri"/>
                <a:cs typeface="Calibri"/>
              </a:rPr>
              <a:t>= </a:t>
            </a:r>
            <a:r>
              <a:rPr lang="en-IN" sz="2400" spc="-25" dirty="0">
                <a:solidFill>
                  <a:schemeClr val="tx1"/>
                </a:solidFill>
                <a:latin typeface="Calibri"/>
                <a:cs typeface="Calibri"/>
              </a:rPr>
              <a:t>rate</a:t>
            </a:r>
            <a:r>
              <a:rPr lang="en-IN" sz="2400" spc="10" dirty="0">
                <a:solidFill>
                  <a:schemeClr val="tx1"/>
                </a:solidFill>
                <a:latin typeface="Calibri"/>
                <a:cs typeface="Calibri"/>
              </a:rPr>
              <a:t> </a:t>
            </a:r>
            <a:r>
              <a:rPr lang="en-IN" sz="2400" spc="-5" dirty="0">
                <a:solidFill>
                  <a:schemeClr val="tx1"/>
                </a:solidFill>
                <a:latin typeface="Calibri"/>
                <a:cs typeface="Calibri"/>
              </a:rPr>
              <a:t>of </a:t>
            </a:r>
            <a:r>
              <a:rPr lang="en-IN" sz="2400" dirty="0">
                <a:solidFill>
                  <a:schemeClr val="tx1"/>
                </a:solidFill>
                <a:latin typeface="Calibri"/>
                <a:cs typeface="Calibri"/>
              </a:rPr>
              <a:t>change</a:t>
            </a:r>
            <a:r>
              <a:rPr lang="en-IN" sz="2400" spc="-40" dirty="0">
                <a:solidFill>
                  <a:schemeClr val="tx1"/>
                </a:solidFill>
                <a:latin typeface="Calibri"/>
                <a:cs typeface="Calibri"/>
              </a:rPr>
              <a:t> </a:t>
            </a:r>
            <a:r>
              <a:rPr lang="en-IN" sz="2400" spc="-5" dirty="0">
                <a:solidFill>
                  <a:schemeClr val="tx1"/>
                </a:solidFill>
                <a:latin typeface="Calibri"/>
                <a:cs typeface="Calibri"/>
              </a:rPr>
              <a:t>of</a:t>
            </a:r>
            <a:r>
              <a:rPr lang="en-IN" sz="2400" spc="-10" dirty="0">
                <a:solidFill>
                  <a:schemeClr val="tx1"/>
                </a:solidFill>
                <a:latin typeface="Calibri"/>
                <a:cs typeface="Calibri"/>
              </a:rPr>
              <a:t> error</a:t>
            </a:r>
            <a:r>
              <a:rPr lang="en-IN" sz="2400" spc="5" dirty="0">
                <a:solidFill>
                  <a:schemeClr val="tx1"/>
                </a:solidFill>
                <a:latin typeface="Calibri"/>
                <a:cs typeface="Calibri"/>
              </a:rPr>
              <a:t> </a:t>
            </a:r>
            <a:r>
              <a:rPr lang="en-IN" sz="2400" spc="-5" dirty="0">
                <a:solidFill>
                  <a:schemeClr val="tx1"/>
                </a:solidFill>
                <a:latin typeface="Calibri"/>
                <a:cs typeface="Calibri"/>
              </a:rPr>
              <a:t>(slope of</a:t>
            </a:r>
            <a:r>
              <a:rPr lang="en-IN" sz="2400" spc="-10" dirty="0">
                <a:solidFill>
                  <a:schemeClr val="tx1"/>
                </a:solidFill>
                <a:latin typeface="Calibri"/>
                <a:cs typeface="Calibri"/>
              </a:rPr>
              <a:t> </a:t>
            </a:r>
            <a:r>
              <a:rPr lang="en-IN" sz="2400" dirty="0">
                <a:solidFill>
                  <a:schemeClr val="tx1"/>
                </a:solidFill>
                <a:latin typeface="Calibri"/>
                <a:cs typeface="Calibri"/>
              </a:rPr>
              <a:t>the</a:t>
            </a:r>
            <a:r>
              <a:rPr lang="en-IN" sz="2400" spc="5" dirty="0">
                <a:solidFill>
                  <a:schemeClr val="tx1"/>
                </a:solidFill>
                <a:latin typeface="Calibri"/>
                <a:cs typeface="Calibri"/>
              </a:rPr>
              <a:t> </a:t>
            </a:r>
            <a:r>
              <a:rPr lang="en-IN" sz="2400" spc="-10" dirty="0">
                <a:solidFill>
                  <a:schemeClr val="tx1"/>
                </a:solidFill>
                <a:latin typeface="Calibri"/>
                <a:cs typeface="Calibri"/>
              </a:rPr>
              <a:t>error</a:t>
            </a:r>
            <a:r>
              <a:rPr lang="en-IN" sz="2400" spc="-5" dirty="0">
                <a:solidFill>
                  <a:schemeClr val="tx1"/>
                </a:solidFill>
                <a:latin typeface="Calibri"/>
                <a:cs typeface="Calibri"/>
              </a:rPr>
              <a:t> </a:t>
            </a:r>
            <a:r>
              <a:rPr lang="en-IN" sz="2400" dirty="0">
                <a:solidFill>
                  <a:schemeClr val="tx1"/>
                </a:solidFill>
                <a:latin typeface="Calibri"/>
                <a:cs typeface="Calibri"/>
              </a:rPr>
              <a:t>curve)</a:t>
            </a:r>
          </a:p>
          <a:p>
            <a:endParaRPr lang="en-IN" dirty="0"/>
          </a:p>
        </p:txBody>
      </p:sp>
      <p:pic>
        <p:nvPicPr>
          <p:cNvPr id="5" name="Picture 4">
            <a:extLst>
              <a:ext uri="{FF2B5EF4-FFF2-40B4-BE49-F238E27FC236}">
                <a16:creationId xmlns:a16="http://schemas.microsoft.com/office/drawing/2014/main" xmlns="" id="{4EF828F2-449F-42C4-9E03-8A147D42EC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8983742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DE1A2-945D-4322-A1C9-4AAF31F47284}"/>
              </a:ext>
            </a:extLst>
          </p:cNvPr>
          <p:cNvSpPr>
            <a:spLocks noGrp="1"/>
          </p:cNvSpPr>
          <p:nvPr>
            <p:ph type="title"/>
          </p:nvPr>
        </p:nvSpPr>
        <p:spPr>
          <a:xfrm>
            <a:off x="1097280" y="988906"/>
            <a:ext cx="4708716" cy="748454"/>
          </a:xfrm>
        </p:spPr>
        <p:txBody>
          <a:bodyPr>
            <a:normAutofit/>
          </a:bodyPr>
          <a:lstStyle/>
          <a:p>
            <a:r>
              <a:rPr lang="en-IN" sz="4000" dirty="0">
                <a:solidFill>
                  <a:srgbClr val="FF0000"/>
                </a:solidFill>
              </a:rPr>
              <a:t>PID CONTROLLER</a:t>
            </a:r>
            <a:endParaRPr lang="en-IN" sz="4000" dirty="0"/>
          </a:p>
        </p:txBody>
      </p:sp>
      <p:sp>
        <p:nvSpPr>
          <p:cNvPr id="4" name="Slide Number Placeholder 3">
            <a:extLst>
              <a:ext uri="{FF2B5EF4-FFF2-40B4-BE49-F238E27FC236}">
                <a16:creationId xmlns:a16="http://schemas.microsoft.com/office/drawing/2014/main" xmlns="" id="{DFDB3C29-5444-44C6-B00F-B1275D43CE58}"/>
              </a:ext>
            </a:extLst>
          </p:cNvPr>
          <p:cNvSpPr>
            <a:spLocks noGrp="1"/>
          </p:cNvSpPr>
          <p:nvPr>
            <p:ph type="sldNum" sz="quarter" idx="12"/>
          </p:nvPr>
        </p:nvSpPr>
        <p:spPr/>
        <p:txBody>
          <a:bodyPr/>
          <a:lstStyle/>
          <a:p>
            <a:fld id="{CA9F79F9-620A-454C-B44A-099229A02D1C}" type="slidenum">
              <a:rPr lang="en-IN" smtClean="0"/>
              <a:pPr/>
              <a:t>151</a:t>
            </a:fld>
            <a:endParaRPr lang="en-IN"/>
          </a:p>
        </p:txBody>
      </p:sp>
      <p:pic>
        <p:nvPicPr>
          <p:cNvPr id="5" name="object 4">
            <a:extLst>
              <a:ext uri="{FF2B5EF4-FFF2-40B4-BE49-F238E27FC236}">
                <a16:creationId xmlns:a16="http://schemas.microsoft.com/office/drawing/2014/main" xmlns="" id="{8B19C5C3-8636-4666-95AB-85BF4AAC9CCA}"/>
              </a:ext>
            </a:extLst>
          </p:cNvPr>
          <p:cNvPicPr>
            <a:picLocks noGrp="1"/>
          </p:cNvPicPr>
          <p:nvPr>
            <p:ph idx="1"/>
          </p:nvPr>
        </p:nvPicPr>
        <p:blipFill>
          <a:blip r:embed="rId2" cstate="print"/>
          <a:stretch>
            <a:fillRect/>
          </a:stretch>
        </p:blipFill>
        <p:spPr>
          <a:xfrm>
            <a:off x="2530136" y="2041864"/>
            <a:ext cx="5968399" cy="2635928"/>
          </a:xfrm>
          <a:prstGeom prst="rect">
            <a:avLst/>
          </a:prstGeom>
        </p:spPr>
      </p:pic>
      <p:sp>
        <p:nvSpPr>
          <p:cNvPr id="6" name="object 3">
            <a:extLst>
              <a:ext uri="{FF2B5EF4-FFF2-40B4-BE49-F238E27FC236}">
                <a16:creationId xmlns:a16="http://schemas.microsoft.com/office/drawing/2014/main" xmlns="" id="{9E772EC9-AB04-4AF2-B6EF-F6597DC177AC}"/>
              </a:ext>
            </a:extLst>
          </p:cNvPr>
          <p:cNvSpPr txBox="1"/>
          <p:nvPr/>
        </p:nvSpPr>
        <p:spPr>
          <a:xfrm>
            <a:off x="4675187" y="5155989"/>
            <a:ext cx="2841625" cy="452120"/>
          </a:xfrm>
          <a:prstGeom prst="rect">
            <a:avLst/>
          </a:prstGeom>
        </p:spPr>
        <p:txBody>
          <a:bodyPr vert="horz" wrap="square" lIns="0" tIns="12065" rIns="0" bIns="0" rtlCol="0">
            <a:spAutoFit/>
          </a:bodyPr>
          <a:lstStyle/>
          <a:p>
            <a:pPr marL="12700">
              <a:lnSpc>
                <a:spcPct val="100000"/>
              </a:lnSpc>
              <a:spcBef>
                <a:spcPts val="95"/>
              </a:spcBef>
              <a:tabLst>
                <a:tab pos="684530" algn="l"/>
              </a:tabLst>
            </a:pPr>
            <a:r>
              <a:rPr sz="2800" spc="125" dirty="0">
                <a:solidFill>
                  <a:srgbClr val="009999"/>
                </a:solidFill>
                <a:latin typeface="Calibri"/>
                <a:cs typeface="Calibri"/>
              </a:rPr>
              <a:t>PID	</a:t>
            </a:r>
            <a:r>
              <a:rPr sz="2800" spc="170" dirty="0">
                <a:solidFill>
                  <a:srgbClr val="009999"/>
                </a:solidFill>
                <a:latin typeface="Calibri"/>
                <a:cs typeface="Calibri"/>
              </a:rPr>
              <a:t>CONTROLLER</a:t>
            </a:r>
            <a:endParaRPr sz="2800" dirty="0">
              <a:latin typeface="Calibri"/>
              <a:cs typeface="Calibri"/>
            </a:endParaRPr>
          </a:p>
        </p:txBody>
      </p:sp>
      <p:pic>
        <p:nvPicPr>
          <p:cNvPr id="7" name="Picture 6">
            <a:extLst>
              <a:ext uri="{FF2B5EF4-FFF2-40B4-BE49-F238E27FC236}">
                <a16:creationId xmlns:a16="http://schemas.microsoft.com/office/drawing/2014/main" xmlns="" id="{D260F6D6-C625-48D1-94CA-AE5B3B8CE60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5320809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AF3A5-615B-46F6-8BAE-FE5DA38D467C}"/>
              </a:ext>
            </a:extLst>
          </p:cNvPr>
          <p:cNvSpPr>
            <a:spLocks noGrp="1"/>
          </p:cNvSpPr>
          <p:nvPr>
            <p:ph type="title"/>
          </p:nvPr>
        </p:nvSpPr>
        <p:spPr/>
        <p:txBody>
          <a:bodyPr/>
          <a:lstStyle/>
          <a:p>
            <a:endParaRPr lang="en-IN"/>
          </a:p>
        </p:txBody>
      </p:sp>
      <p:sp>
        <p:nvSpPr>
          <p:cNvPr id="4" name="Slide Number Placeholder 3">
            <a:extLst>
              <a:ext uri="{FF2B5EF4-FFF2-40B4-BE49-F238E27FC236}">
                <a16:creationId xmlns:a16="http://schemas.microsoft.com/office/drawing/2014/main" xmlns="" id="{F2F33AFF-89DB-43DE-AAB3-E51BD01D5D35}"/>
              </a:ext>
            </a:extLst>
          </p:cNvPr>
          <p:cNvSpPr>
            <a:spLocks noGrp="1"/>
          </p:cNvSpPr>
          <p:nvPr>
            <p:ph type="sldNum" sz="quarter" idx="12"/>
          </p:nvPr>
        </p:nvSpPr>
        <p:spPr/>
        <p:txBody>
          <a:bodyPr/>
          <a:lstStyle/>
          <a:p>
            <a:fld id="{CA9F79F9-620A-454C-B44A-099229A02D1C}" type="slidenum">
              <a:rPr lang="en-IN" smtClean="0"/>
              <a:pPr/>
              <a:t>152</a:t>
            </a:fld>
            <a:endParaRPr lang="en-IN"/>
          </a:p>
        </p:txBody>
      </p:sp>
      <p:pic>
        <p:nvPicPr>
          <p:cNvPr id="5" name="object 2">
            <a:extLst>
              <a:ext uri="{FF2B5EF4-FFF2-40B4-BE49-F238E27FC236}">
                <a16:creationId xmlns:a16="http://schemas.microsoft.com/office/drawing/2014/main" xmlns="" id="{59DFAFB1-A7A8-4510-B2CF-EC08C3BD77B1}"/>
              </a:ext>
            </a:extLst>
          </p:cNvPr>
          <p:cNvPicPr>
            <a:picLocks noGrp="1"/>
          </p:cNvPicPr>
          <p:nvPr>
            <p:ph idx="1"/>
          </p:nvPr>
        </p:nvPicPr>
        <p:blipFill>
          <a:blip r:embed="rId2" cstate="print"/>
          <a:stretch>
            <a:fillRect/>
          </a:stretch>
        </p:blipFill>
        <p:spPr>
          <a:xfrm>
            <a:off x="2554734" y="2086197"/>
            <a:ext cx="7345724" cy="3178261"/>
          </a:xfrm>
          <a:prstGeom prst="rect">
            <a:avLst/>
          </a:prstGeom>
        </p:spPr>
      </p:pic>
      <p:grpSp>
        <p:nvGrpSpPr>
          <p:cNvPr id="6" name="object 3">
            <a:extLst>
              <a:ext uri="{FF2B5EF4-FFF2-40B4-BE49-F238E27FC236}">
                <a16:creationId xmlns:a16="http://schemas.microsoft.com/office/drawing/2014/main" xmlns="" id="{3D3C48C0-DAB5-4053-9C09-64BD8070AA50}"/>
              </a:ext>
            </a:extLst>
          </p:cNvPr>
          <p:cNvGrpSpPr/>
          <p:nvPr/>
        </p:nvGrpSpPr>
        <p:grpSpPr>
          <a:xfrm>
            <a:off x="2718816" y="5522079"/>
            <a:ext cx="7541259" cy="680085"/>
            <a:chOff x="2718816" y="5964935"/>
            <a:chExt cx="7541259" cy="680085"/>
          </a:xfrm>
        </p:grpSpPr>
        <p:pic>
          <p:nvPicPr>
            <p:cNvPr id="7" name="object 4">
              <a:extLst>
                <a:ext uri="{FF2B5EF4-FFF2-40B4-BE49-F238E27FC236}">
                  <a16:creationId xmlns:a16="http://schemas.microsoft.com/office/drawing/2014/main" xmlns="" id="{F3A2FA68-03AE-487A-9E14-6EC4A1A08032}"/>
                </a:ext>
              </a:extLst>
            </p:cNvPr>
            <p:cNvPicPr/>
            <p:nvPr/>
          </p:nvPicPr>
          <p:blipFill>
            <a:blip r:embed="rId3" cstate="print"/>
            <a:stretch>
              <a:fillRect/>
            </a:stretch>
          </p:blipFill>
          <p:spPr>
            <a:xfrm>
              <a:off x="2718816" y="5964935"/>
              <a:ext cx="7540752" cy="679704"/>
            </a:xfrm>
            <a:prstGeom prst="rect">
              <a:avLst/>
            </a:prstGeom>
          </p:spPr>
        </p:pic>
        <p:pic>
          <p:nvPicPr>
            <p:cNvPr id="8" name="object 5">
              <a:extLst>
                <a:ext uri="{FF2B5EF4-FFF2-40B4-BE49-F238E27FC236}">
                  <a16:creationId xmlns:a16="http://schemas.microsoft.com/office/drawing/2014/main" xmlns="" id="{A5C2FF0C-0E20-4CF7-9F54-BC8DFDD83BEE}"/>
                </a:ext>
              </a:extLst>
            </p:cNvPr>
            <p:cNvPicPr/>
            <p:nvPr/>
          </p:nvPicPr>
          <p:blipFill>
            <a:blip r:embed="rId4" cstate="print"/>
            <a:stretch>
              <a:fillRect/>
            </a:stretch>
          </p:blipFill>
          <p:spPr>
            <a:xfrm>
              <a:off x="2763520" y="6009716"/>
              <a:ext cx="7451800" cy="590359"/>
            </a:xfrm>
            <a:prstGeom prst="rect">
              <a:avLst/>
            </a:prstGeom>
          </p:spPr>
        </p:pic>
        <p:pic>
          <p:nvPicPr>
            <p:cNvPr id="9" name="object 6">
              <a:extLst>
                <a:ext uri="{FF2B5EF4-FFF2-40B4-BE49-F238E27FC236}">
                  <a16:creationId xmlns:a16="http://schemas.microsoft.com/office/drawing/2014/main" xmlns="" id="{C15804E7-A9DE-44AE-9674-C2CE568E807C}"/>
                </a:ext>
              </a:extLst>
            </p:cNvPr>
            <p:cNvPicPr/>
            <p:nvPr/>
          </p:nvPicPr>
          <p:blipFill>
            <a:blip r:embed="rId5" cstate="print"/>
            <a:stretch>
              <a:fillRect/>
            </a:stretch>
          </p:blipFill>
          <p:spPr>
            <a:xfrm>
              <a:off x="3946271" y="6215252"/>
              <a:ext cx="140843" cy="205409"/>
            </a:xfrm>
            <a:prstGeom prst="rect">
              <a:avLst/>
            </a:prstGeom>
          </p:spPr>
        </p:pic>
        <p:pic>
          <p:nvPicPr>
            <p:cNvPr id="10" name="object 7">
              <a:extLst>
                <a:ext uri="{FF2B5EF4-FFF2-40B4-BE49-F238E27FC236}">
                  <a16:creationId xmlns:a16="http://schemas.microsoft.com/office/drawing/2014/main" xmlns="" id="{C760A370-03A1-43C5-8E81-D8A815883A9F}"/>
                </a:ext>
              </a:extLst>
            </p:cNvPr>
            <p:cNvPicPr/>
            <p:nvPr/>
          </p:nvPicPr>
          <p:blipFill>
            <a:blip r:embed="rId6" cstate="print"/>
            <a:stretch>
              <a:fillRect/>
            </a:stretch>
          </p:blipFill>
          <p:spPr>
            <a:xfrm>
              <a:off x="8880475" y="6209893"/>
              <a:ext cx="158876" cy="215125"/>
            </a:xfrm>
            <a:prstGeom prst="rect">
              <a:avLst/>
            </a:prstGeom>
          </p:spPr>
        </p:pic>
        <p:pic>
          <p:nvPicPr>
            <p:cNvPr id="11" name="object 8">
              <a:extLst>
                <a:ext uri="{FF2B5EF4-FFF2-40B4-BE49-F238E27FC236}">
                  <a16:creationId xmlns:a16="http://schemas.microsoft.com/office/drawing/2014/main" xmlns="" id="{208A36D0-DA01-4A71-8BC4-0B9D615CCD5F}"/>
                </a:ext>
              </a:extLst>
            </p:cNvPr>
            <p:cNvPicPr/>
            <p:nvPr/>
          </p:nvPicPr>
          <p:blipFill>
            <a:blip r:embed="rId6" cstate="print"/>
            <a:stretch>
              <a:fillRect/>
            </a:stretch>
          </p:blipFill>
          <p:spPr>
            <a:xfrm>
              <a:off x="7524114" y="6209893"/>
              <a:ext cx="158877" cy="215125"/>
            </a:xfrm>
            <a:prstGeom prst="rect">
              <a:avLst/>
            </a:prstGeom>
          </p:spPr>
        </p:pic>
        <p:pic>
          <p:nvPicPr>
            <p:cNvPr id="12" name="object 9">
              <a:extLst>
                <a:ext uri="{FF2B5EF4-FFF2-40B4-BE49-F238E27FC236}">
                  <a16:creationId xmlns:a16="http://schemas.microsoft.com/office/drawing/2014/main" xmlns="" id="{331C1991-6E6D-44F0-97FF-E03923C0CD99}"/>
                </a:ext>
              </a:extLst>
            </p:cNvPr>
            <p:cNvPicPr/>
            <p:nvPr/>
          </p:nvPicPr>
          <p:blipFill>
            <a:blip r:embed="rId6" cstate="print"/>
            <a:stretch>
              <a:fillRect/>
            </a:stretch>
          </p:blipFill>
          <p:spPr>
            <a:xfrm>
              <a:off x="6346062" y="6209893"/>
              <a:ext cx="158877" cy="215125"/>
            </a:xfrm>
            <a:prstGeom prst="rect">
              <a:avLst/>
            </a:prstGeom>
          </p:spPr>
        </p:pic>
        <p:pic>
          <p:nvPicPr>
            <p:cNvPr id="13" name="object 10">
              <a:extLst>
                <a:ext uri="{FF2B5EF4-FFF2-40B4-BE49-F238E27FC236}">
                  <a16:creationId xmlns:a16="http://schemas.microsoft.com/office/drawing/2014/main" xmlns="" id="{FF8A1E82-759B-41B3-A68C-79891FC183DF}"/>
                </a:ext>
              </a:extLst>
            </p:cNvPr>
            <p:cNvPicPr/>
            <p:nvPr/>
          </p:nvPicPr>
          <p:blipFill>
            <a:blip r:embed="rId7" cstate="print"/>
            <a:stretch>
              <a:fillRect/>
            </a:stretch>
          </p:blipFill>
          <p:spPr>
            <a:xfrm>
              <a:off x="4335907" y="6209893"/>
              <a:ext cx="158877" cy="215125"/>
            </a:xfrm>
            <a:prstGeom prst="rect">
              <a:avLst/>
            </a:prstGeom>
          </p:spPr>
        </p:pic>
        <p:pic>
          <p:nvPicPr>
            <p:cNvPr id="14" name="object 11">
              <a:extLst>
                <a:ext uri="{FF2B5EF4-FFF2-40B4-BE49-F238E27FC236}">
                  <a16:creationId xmlns:a16="http://schemas.microsoft.com/office/drawing/2014/main" xmlns="" id="{837C33DD-34CE-4F71-9BB2-EFA7F9F08DA8}"/>
                </a:ext>
              </a:extLst>
            </p:cNvPr>
            <p:cNvPicPr/>
            <p:nvPr/>
          </p:nvPicPr>
          <p:blipFill>
            <a:blip r:embed="rId8" cstate="print"/>
            <a:stretch>
              <a:fillRect/>
            </a:stretch>
          </p:blipFill>
          <p:spPr>
            <a:xfrm>
              <a:off x="9701657" y="6202857"/>
              <a:ext cx="138049" cy="88214"/>
            </a:xfrm>
            <a:prstGeom prst="rect">
              <a:avLst/>
            </a:prstGeom>
          </p:spPr>
        </p:pic>
        <p:pic>
          <p:nvPicPr>
            <p:cNvPr id="15" name="object 12">
              <a:extLst>
                <a:ext uri="{FF2B5EF4-FFF2-40B4-BE49-F238E27FC236}">
                  <a16:creationId xmlns:a16="http://schemas.microsoft.com/office/drawing/2014/main" xmlns="" id="{3ED9BA95-978C-494E-8294-45F437A9398C}"/>
                </a:ext>
              </a:extLst>
            </p:cNvPr>
            <p:cNvPicPr/>
            <p:nvPr/>
          </p:nvPicPr>
          <p:blipFill>
            <a:blip r:embed="rId8" cstate="print"/>
            <a:stretch>
              <a:fillRect/>
            </a:stretch>
          </p:blipFill>
          <p:spPr>
            <a:xfrm>
              <a:off x="3233801" y="6202857"/>
              <a:ext cx="138048" cy="88214"/>
            </a:xfrm>
            <a:prstGeom prst="rect">
              <a:avLst/>
            </a:prstGeom>
          </p:spPr>
        </p:pic>
        <p:pic>
          <p:nvPicPr>
            <p:cNvPr id="16" name="object 13">
              <a:extLst>
                <a:ext uri="{FF2B5EF4-FFF2-40B4-BE49-F238E27FC236}">
                  <a16:creationId xmlns:a16="http://schemas.microsoft.com/office/drawing/2014/main" xmlns="" id="{C57008FC-3FFF-41DD-9CD0-71EBB6C3FDD8}"/>
                </a:ext>
              </a:extLst>
            </p:cNvPr>
            <p:cNvPicPr/>
            <p:nvPr/>
          </p:nvPicPr>
          <p:blipFill>
            <a:blip r:embed="rId8" cstate="print"/>
            <a:stretch>
              <a:fillRect/>
            </a:stretch>
          </p:blipFill>
          <p:spPr>
            <a:xfrm>
              <a:off x="5460364" y="6202857"/>
              <a:ext cx="138049" cy="88214"/>
            </a:xfrm>
            <a:prstGeom prst="rect">
              <a:avLst/>
            </a:prstGeom>
          </p:spPr>
        </p:pic>
        <p:sp>
          <p:nvSpPr>
            <p:cNvPr id="17" name="object 14">
              <a:extLst>
                <a:ext uri="{FF2B5EF4-FFF2-40B4-BE49-F238E27FC236}">
                  <a16:creationId xmlns:a16="http://schemas.microsoft.com/office/drawing/2014/main" xmlns="" id="{8F54FD01-93CB-4591-B2A7-938B9274E5B3}"/>
                </a:ext>
              </a:extLst>
            </p:cNvPr>
            <p:cNvSpPr/>
            <p:nvPr/>
          </p:nvSpPr>
          <p:spPr>
            <a:xfrm>
              <a:off x="3154172" y="6149352"/>
              <a:ext cx="7061200" cy="450850"/>
            </a:xfrm>
            <a:custGeom>
              <a:avLst/>
              <a:gdLst/>
              <a:ahLst/>
              <a:cxnLst/>
              <a:rect l="l" t="t" r="r" b="b"/>
              <a:pathLst>
                <a:path w="7061200" h="450850">
                  <a:moveTo>
                    <a:pt x="4118102" y="330"/>
                  </a:moveTo>
                  <a:lnTo>
                    <a:pt x="4161028" y="6362"/>
                  </a:lnTo>
                  <a:lnTo>
                    <a:pt x="4188586" y="18084"/>
                  </a:lnTo>
                  <a:lnTo>
                    <a:pt x="4194556" y="21437"/>
                  </a:lnTo>
                  <a:lnTo>
                    <a:pt x="4198747" y="24333"/>
                  </a:lnTo>
                  <a:lnTo>
                    <a:pt x="4201159" y="26784"/>
                  </a:lnTo>
                  <a:lnTo>
                    <a:pt x="4203700" y="29248"/>
                  </a:lnTo>
                  <a:lnTo>
                    <a:pt x="4210558" y="58038"/>
                  </a:lnTo>
                  <a:lnTo>
                    <a:pt x="4210558" y="63626"/>
                  </a:lnTo>
                  <a:lnTo>
                    <a:pt x="4202049" y="98780"/>
                  </a:lnTo>
                  <a:lnTo>
                    <a:pt x="4198493" y="98780"/>
                  </a:lnTo>
                  <a:lnTo>
                    <a:pt x="4194683" y="98780"/>
                  </a:lnTo>
                  <a:lnTo>
                    <a:pt x="4190746" y="97218"/>
                  </a:lnTo>
                  <a:lnTo>
                    <a:pt x="4186428" y="94094"/>
                  </a:lnTo>
                  <a:lnTo>
                    <a:pt x="4182236" y="90970"/>
                  </a:lnTo>
                  <a:lnTo>
                    <a:pt x="4177156" y="87515"/>
                  </a:lnTo>
                  <a:lnTo>
                    <a:pt x="4137390" y="69815"/>
                  </a:lnTo>
                  <a:lnTo>
                    <a:pt x="4121784" y="68643"/>
                  </a:lnTo>
                  <a:lnTo>
                    <a:pt x="4106356" y="70224"/>
                  </a:lnTo>
                  <a:lnTo>
                    <a:pt x="4071620" y="93929"/>
                  </a:lnTo>
                  <a:lnTo>
                    <a:pt x="4055296" y="145130"/>
                  </a:lnTo>
                  <a:lnTo>
                    <a:pt x="4054221" y="168097"/>
                  </a:lnTo>
                  <a:lnTo>
                    <a:pt x="4054484" y="179798"/>
                  </a:lnTo>
                  <a:lnTo>
                    <a:pt x="4060989" y="219461"/>
                  </a:lnTo>
                  <a:lnTo>
                    <a:pt x="4081049" y="252277"/>
                  </a:lnTo>
                  <a:lnTo>
                    <a:pt x="4122801" y="266217"/>
                  </a:lnTo>
                  <a:lnTo>
                    <a:pt x="4131234" y="265893"/>
                  </a:lnTo>
                  <a:lnTo>
                    <a:pt x="4168521" y="253720"/>
                  </a:lnTo>
                  <a:lnTo>
                    <a:pt x="4174744" y="249478"/>
                  </a:lnTo>
                  <a:lnTo>
                    <a:pt x="4180967" y="245236"/>
                  </a:lnTo>
                  <a:lnTo>
                    <a:pt x="4186174" y="241376"/>
                  </a:lnTo>
                  <a:lnTo>
                    <a:pt x="4190492" y="237921"/>
                  </a:lnTo>
                  <a:lnTo>
                    <a:pt x="4194683" y="234454"/>
                  </a:lnTo>
                  <a:lnTo>
                    <a:pt x="4198238" y="232727"/>
                  </a:lnTo>
                  <a:lnTo>
                    <a:pt x="4201159" y="232727"/>
                  </a:lnTo>
                  <a:lnTo>
                    <a:pt x="4203192" y="232727"/>
                  </a:lnTo>
                  <a:lnTo>
                    <a:pt x="4204843" y="233286"/>
                  </a:lnTo>
                  <a:lnTo>
                    <a:pt x="4206239" y="234403"/>
                  </a:lnTo>
                  <a:lnTo>
                    <a:pt x="4207509" y="235521"/>
                  </a:lnTo>
                  <a:lnTo>
                    <a:pt x="4208653" y="237591"/>
                  </a:lnTo>
                  <a:lnTo>
                    <a:pt x="4209414" y="240601"/>
                  </a:lnTo>
                  <a:lnTo>
                    <a:pt x="4210177" y="243611"/>
                  </a:lnTo>
                  <a:lnTo>
                    <a:pt x="4210811" y="247459"/>
                  </a:lnTo>
                  <a:lnTo>
                    <a:pt x="4211193" y="252158"/>
                  </a:lnTo>
                  <a:lnTo>
                    <a:pt x="4211701" y="256844"/>
                  </a:lnTo>
                  <a:lnTo>
                    <a:pt x="4211955" y="262864"/>
                  </a:lnTo>
                  <a:lnTo>
                    <a:pt x="4211955" y="270230"/>
                  </a:lnTo>
                  <a:lnTo>
                    <a:pt x="4211955" y="276034"/>
                  </a:lnTo>
                  <a:lnTo>
                    <a:pt x="4202810" y="307568"/>
                  </a:lnTo>
                  <a:lnTo>
                    <a:pt x="4200144" y="310133"/>
                  </a:lnTo>
                  <a:lnTo>
                    <a:pt x="4160664" y="328896"/>
                  </a:lnTo>
                  <a:lnTo>
                    <a:pt x="4117766" y="336370"/>
                  </a:lnTo>
                  <a:lnTo>
                    <a:pt x="4110101" y="336537"/>
                  </a:lnTo>
                  <a:lnTo>
                    <a:pt x="4093358" y="335867"/>
                  </a:lnTo>
                  <a:lnTo>
                    <a:pt x="4049013" y="325818"/>
                  </a:lnTo>
                  <a:lnTo>
                    <a:pt x="4013884" y="304005"/>
                  </a:lnTo>
                  <a:lnTo>
                    <a:pt x="3988419" y="270949"/>
                  </a:lnTo>
                  <a:lnTo>
                    <a:pt x="3972984" y="227502"/>
                  </a:lnTo>
                  <a:lnTo>
                    <a:pt x="3967733" y="174129"/>
                  </a:lnTo>
                  <a:lnTo>
                    <a:pt x="3968446" y="152455"/>
                  </a:lnTo>
                  <a:lnTo>
                    <a:pt x="3974109" y="113697"/>
                  </a:lnTo>
                  <a:lnTo>
                    <a:pt x="3992467" y="66765"/>
                  </a:lnTo>
                  <a:lnTo>
                    <a:pt x="4020827" y="32507"/>
                  </a:lnTo>
                  <a:lnTo>
                    <a:pt x="4057904" y="10718"/>
                  </a:lnTo>
                  <a:lnTo>
                    <a:pt x="4102052" y="980"/>
                  </a:lnTo>
                  <a:lnTo>
                    <a:pt x="4118102" y="330"/>
                  </a:lnTo>
                  <a:close/>
                </a:path>
                <a:path w="7061200" h="450850">
                  <a:moveTo>
                    <a:pt x="7020686" y="0"/>
                  </a:moveTo>
                  <a:lnTo>
                    <a:pt x="7023481" y="0"/>
                  </a:lnTo>
                  <a:lnTo>
                    <a:pt x="7026656" y="165"/>
                  </a:lnTo>
                  <a:lnTo>
                    <a:pt x="7029958" y="507"/>
                  </a:lnTo>
                  <a:lnTo>
                    <a:pt x="7033386" y="838"/>
                  </a:lnTo>
                  <a:lnTo>
                    <a:pt x="7055611" y="8039"/>
                  </a:lnTo>
                  <a:lnTo>
                    <a:pt x="7056882" y="9156"/>
                  </a:lnTo>
                  <a:lnTo>
                    <a:pt x="7057771" y="10375"/>
                  </a:lnTo>
                  <a:lnTo>
                    <a:pt x="7058279" y="11722"/>
                  </a:lnTo>
                  <a:lnTo>
                    <a:pt x="7058913" y="13055"/>
                  </a:lnTo>
                  <a:lnTo>
                    <a:pt x="7059422" y="14897"/>
                  </a:lnTo>
                  <a:lnTo>
                    <a:pt x="7059803" y="17246"/>
                  </a:lnTo>
                  <a:lnTo>
                    <a:pt x="7060310" y="19596"/>
                  </a:lnTo>
                  <a:lnTo>
                    <a:pt x="7060564" y="23101"/>
                  </a:lnTo>
                  <a:lnTo>
                    <a:pt x="7060819" y="27787"/>
                  </a:lnTo>
                  <a:lnTo>
                    <a:pt x="7061073" y="32486"/>
                  </a:lnTo>
                  <a:lnTo>
                    <a:pt x="7061200" y="38849"/>
                  </a:lnTo>
                  <a:lnTo>
                    <a:pt x="7061200" y="46875"/>
                  </a:lnTo>
                  <a:lnTo>
                    <a:pt x="7061200" y="54914"/>
                  </a:lnTo>
                  <a:lnTo>
                    <a:pt x="7060946" y="61506"/>
                  </a:lnTo>
                  <a:lnTo>
                    <a:pt x="7060437" y="66636"/>
                  </a:lnTo>
                  <a:lnTo>
                    <a:pt x="7060057" y="71767"/>
                  </a:lnTo>
                  <a:lnTo>
                    <a:pt x="7059422" y="75793"/>
                  </a:lnTo>
                  <a:lnTo>
                    <a:pt x="7058533" y="78689"/>
                  </a:lnTo>
                  <a:lnTo>
                    <a:pt x="7057644" y="81597"/>
                  </a:lnTo>
                  <a:lnTo>
                    <a:pt x="7056374" y="83604"/>
                  </a:lnTo>
                  <a:lnTo>
                    <a:pt x="7054977" y="84721"/>
                  </a:lnTo>
                  <a:lnTo>
                    <a:pt x="7053453" y="85839"/>
                  </a:lnTo>
                  <a:lnTo>
                    <a:pt x="7051675" y="86398"/>
                  </a:lnTo>
                  <a:lnTo>
                    <a:pt x="7049388" y="86398"/>
                  </a:lnTo>
                  <a:lnTo>
                    <a:pt x="7047610" y="86398"/>
                  </a:lnTo>
                  <a:lnTo>
                    <a:pt x="7045579" y="86004"/>
                  </a:lnTo>
                  <a:lnTo>
                    <a:pt x="7043420" y="85216"/>
                  </a:lnTo>
                  <a:lnTo>
                    <a:pt x="7041133" y="84442"/>
                  </a:lnTo>
                  <a:lnTo>
                    <a:pt x="7038721" y="83604"/>
                  </a:lnTo>
                  <a:lnTo>
                    <a:pt x="7035927" y="82715"/>
                  </a:lnTo>
                  <a:lnTo>
                    <a:pt x="7033133" y="81813"/>
                  </a:lnTo>
                  <a:lnTo>
                    <a:pt x="7029958" y="80975"/>
                  </a:lnTo>
                  <a:lnTo>
                    <a:pt x="7026656" y="80200"/>
                  </a:lnTo>
                  <a:lnTo>
                    <a:pt x="7023354" y="79413"/>
                  </a:lnTo>
                  <a:lnTo>
                    <a:pt x="7019671" y="79032"/>
                  </a:lnTo>
                  <a:lnTo>
                    <a:pt x="7015607" y="79032"/>
                  </a:lnTo>
                  <a:lnTo>
                    <a:pt x="7010908" y="79032"/>
                  </a:lnTo>
                  <a:lnTo>
                    <a:pt x="7006208" y="79971"/>
                  </a:lnTo>
                  <a:lnTo>
                    <a:pt x="7001509" y="81876"/>
                  </a:lnTo>
                  <a:lnTo>
                    <a:pt x="6996810" y="83769"/>
                  </a:lnTo>
                  <a:lnTo>
                    <a:pt x="6991984" y="86728"/>
                  </a:lnTo>
                  <a:lnTo>
                    <a:pt x="6987032" y="90754"/>
                  </a:lnTo>
                  <a:lnTo>
                    <a:pt x="6981952" y="94767"/>
                  </a:lnTo>
                  <a:lnTo>
                    <a:pt x="6953631" y="131597"/>
                  </a:lnTo>
                  <a:lnTo>
                    <a:pt x="6953631" y="317779"/>
                  </a:lnTo>
                  <a:lnTo>
                    <a:pt x="6953631" y="320014"/>
                  </a:lnTo>
                  <a:lnTo>
                    <a:pt x="6952996" y="321970"/>
                  </a:lnTo>
                  <a:lnTo>
                    <a:pt x="6951599" y="323646"/>
                  </a:lnTo>
                  <a:lnTo>
                    <a:pt x="6950329" y="325323"/>
                  </a:lnTo>
                  <a:lnTo>
                    <a:pt x="6948043" y="326720"/>
                  </a:lnTo>
                  <a:lnTo>
                    <a:pt x="6944741" y="327825"/>
                  </a:lnTo>
                  <a:lnTo>
                    <a:pt x="6941566" y="328942"/>
                  </a:lnTo>
                  <a:lnTo>
                    <a:pt x="6937248" y="329780"/>
                  </a:lnTo>
                  <a:lnTo>
                    <a:pt x="6931913" y="330339"/>
                  </a:lnTo>
                  <a:lnTo>
                    <a:pt x="6926580" y="330898"/>
                  </a:lnTo>
                  <a:lnTo>
                    <a:pt x="6919722" y="331177"/>
                  </a:lnTo>
                  <a:lnTo>
                    <a:pt x="6911467" y="331177"/>
                  </a:lnTo>
                  <a:lnTo>
                    <a:pt x="6903211" y="331177"/>
                  </a:lnTo>
                  <a:lnTo>
                    <a:pt x="6896354" y="330898"/>
                  </a:lnTo>
                  <a:lnTo>
                    <a:pt x="6891020" y="330339"/>
                  </a:lnTo>
                  <a:lnTo>
                    <a:pt x="6885685" y="329780"/>
                  </a:lnTo>
                  <a:lnTo>
                    <a:pt x="6881368" y="328942"/>
                  </a:lnTo>
                  <a:lnTo>
                    <a:pt x="6878193" y="327825"/>
                  </a:lnTo>
                  <a:lnTo>
                    <a:pt x="6874891" y="326720"/>
                  </a:lnTo>
                  <a:lnTo>
                    <a:pt x="6872605" y="325323"/>
                  </a:lnTo>
                  <a:lnTo>
                    <a:pt x="6871334" y="323646"/>
                  </a:lnTo>
                  <a:lnTo>
                    <a:pt x="6869937" y="321970"/>
                  </a:lnTo>
                  <a:lnTo>
                    <a:pt x="6869303" y="320014"/>
                  </a:lnTo>
                  <a:lnTo>
                    <a:pt x="6869303" y="317779"/>
                  </a:lnTo>
                  <a:lnTo>
                    <a:pt x="6869303" y="19088"/>
                  </a:lnTo>
                  <a:lnTo>
                    <a:pt x="6869303" y="16852"/>
                  </a:lnTo>
                  <a:lnTo>
                    <a:pt x="6869810" y="14897"/>
                  </a:lnTo>
                  <a:lnTo>
                    <a:pt x="6870954" y="13233"/>
                  </a:lnTo>
                  <a:lnTo>
                    <a:pt x="6872097" y="11556"/>
                  </a:lnTo>
                  <a:lnTo>
                    <a:pt x="6888226" y="6527"/>
                  </a:lnTo>
                  <a:lnTo>
                    <a:pt x="6892798" y="5968"/>
                  </a:lnTo>
                  <a:lnTo>
                    <a:pt x="6898512" y="5689"/>
                  </a:lnTo>
                  <a:lnTo>
                    <a:pt x="6905498" y="5689"/>
                  </a:lnTo>
                  <a:lnTo>
                    <a:pt x="6912609" y="5689"/>
                  </a:lnTo>
                  <a:lnTo>
                    <a:pt x="6918452" y="5968"/>
                  </a:lnTo>
                  <a:lnTo>
                    <a:pt x="6923151" y="6527"/>
                  </a:lnTo>
                  <a:lnTo>
                    <a:pt x="6927850" y="7086"/>
                  </a:lnTo>
                  <a:lnTo>
                    <a:pt x="6941311" y="16852"/>
                  </a:lnTo>
                  <a:lnTo>
                    <a:pt x="6941311" y="19088"/>
                  </a:lnTo>
                  <a:lnTo>
                    <a:pt x="6941311" y="56260"/>
                  </a:lnTo>
                  <a:lnTo>
                    <a:pt x="6968503" y="23468"/>
                  </a:lnTo>
                  <a:lnTo>
                    <a:pt x="7001891" y="2514"/>
                  </a:lnTo>
                  <a:lnTo>
                    <a:pt x="7008113" y="838"/>
                  </a:lnTo>
                  <a:lnTo>
                    <a:pt x="7014336" y="0"/>
                  </a:lnTo>
                  <a:lnTo>
                    <a:pt x="7020686" y="0"/>
                  </a:lnTo>
                  <a:close/>
                </a:path>
                <a:path w="7061200" h="450850">
                  <a:moveTo>
                    <a:pt x="6620129" y="0"/>
                  </a:moveTo>
                  <a:lnTo>
                    <a:pt x="6670313" y="6215"/>
                  </a:lnTo>
                  <a:lnTo>
                    <a:pt x="6708536" y="24233"/>
                  </a:lnTo>
                  <a:lnTo>
                    <a:pt x="6735953" y="51936"/>
                  </a:lnTo>
                  <a:lnTo>
                    <a:pt x="6753098" y="88074"/>
                  </a:lnTo>
                  <a:lnTo>
                    <a:pt x="6760598" y="130886"/>
                  </a:lnTo>
                  <a:lnTo>
                    <a:pt x="6761099" y="146329"/>
                  </a:lnTo>
                  <a:lnTo>
                    <a:pt x="6761099" y="159727"/>
                  </a:lnTo>
                  <a:lnTo>
                    <a:pt x="6761099" y="170002"/>
                  </a:lnTo>
                  <a:lnTo>
                    <a:pt x="6758812" y="177584"/>
                  </a:lnTo>
                  <a:lnTo>
                    <a:pt x="6754241" y="182498"/>
                  </a:lnTo>
                  <a:lnTo>
                    <a:pt x="6749669" y="187413"/>
                  </a:lnTo>
                  <a:lnTo>
                    <a:pt x="6743446" y="189864"/>
                  </a:lnTo>
                  <a:lnTo>
                    <a:pt x="6735318" y="189864"/>
                  </a:lnTo>
                  <a:lnTo>
                    <a:pt x="6553581" y="189864"/>
                  </a:lnTo>
                  <a:lnTo>
                    <a:pt x="6560645" y="232019"/>
                  </a:lnTo>
                  <a:lnTo>
                    <a:pt x="6590470" y="264386"/>
                  </a:lnTo>
                  <a:lnTo>
                    <a:pt x="6635242" y="273253"/>
                  </a:lnTo>
                  <a:lnTo>
                    <a:pt x="6645957" y="273053"/>
                  </a:lnTo>
                  <a:lnTo>
                    <a:pt x="6689725" y="266719"/>
                  </a:lnTo>
                  <a:lnTo>
                    <a:pt x="6728713" y="253885"/>
                  </a:lnTo>
                  <a:lnTo>
                    <a:pt x="6733032" y="252818"/>
                  </a:lnTo>
                  <a:lnTo>
                    <a:pt x="6736333" y="252818"/>
                  </a:lnTo>
                  <a:lnTo>
                    <a:pt x="6738366" y="252818"/>
                  </a:lnTo>
                  <a:lnTo>
                    <a:pt x="6740017" y="253212"/>
                  </a:lnTo>
                  <a:lnTo>
                    <a:pt x="6747129" y="275031"/>
                  </a:lnTo>
                  <a:lnTo>
                    <a:pt x="6747129" y="280619"/>
                  </a:lnTo>
                  <a:lnTo>
                    <a:pt x="6747129" y="285521"/>
                  </a:lnTo>
                  <a:lnTo>
                    <a:pt x="6747002" y="289712"/>
                  </a:lnTo>
                  <a:lnTo>
                    <a:pt x="6746748" y="293166"/>
                  </a:lnTo>
                  <a:lnTo>
                    <a:pt x="6746494" y="296633"/>
                  </a:lnTo>
                  <a:lnTo>
                    <a:pt x="6746239" y="299592"/>
                  </a:lnTo>
                  <a:lnTo>
                    <a:pt x="6745732" y="302044"/>
                  </a:lnTo>
                  <a:lnTo>
                    <a:pt x="6745351" y="304507"/>
                  </a:lnTo>
                  <a:lnTo>
                    <a:pt x="6710759" y="325394"/>
                  </a:lnTo>
                  <a:lnTo>
                    <a:pt x="6669024" y="334022"/>
                  </a:lnTo>
                  <a:lnTo>
                    <a:pt x="6627495" y="336867"/>
                  </a:lnTo>
                  <a:lnTo>
                    <a:pt x="6608206" y="336240"/>
                  </a:lnTo>
                  <a:lnTo>
                    <a:pt x="6557772" y="326821"/>
                  </a:lnTo>
                  <a:lnTo>
                    <a:pt x="6518302" y="305917"/>
                  </a:lnTo>
                  <a:lnTo>
                    <a:pt x="6490096" y="273248"/>
                  </a:lnTo>
                  <a:lnTo>
                    <a:pt x="6473374" y="228544"/>
                  </a:lnTo>
                  <a:lnTo>
                    <a:pt x="6467856" y="171780"/>
                  </a:lnTo>
                  <a:lnTo>
                    <a:pt x="6468498" y="152352"/>
                  </a:lnTo>
                  <a:lnTo>
                    <a:pt x="6478143" y="99961"/>
                  </a:lnTo>
                  <a:lnTo>
                    <a:pt x="6499056" y="57449"/>
                  </a:lnTo>
                  <a:lnTo>
                    <a:pt x="6530228" y="26076"/>
                  </a:lnTo>
                  <a:lnTo>
                    <a:pt x="6570997" y="6595"/>
                  </a:lnTo>
                  <a:lnTo>
                    <a:pt x="6602862" y="733"/>
                  </a:lnTo>
                  <a:lnTo>
                    <a:pt x="6620129" y="0"/>
                  </a:lnTo>
                  <a:close/>
                </a:path>
                <a:path w="7061200" h="450850">
                  <a:moveTo>
                    <a:pt x="5809487" y="0"/>
                  </a:moveTo>
                  <a:lnTo>
                    <a:pt x="5863726" y="6123"/>
                  </a:lnTo>
                  <a:lnTo>
                    <a:pt x="5906039" y="24320"/>
                  </a:lnTo>
                  <a:lnTo>
                    <a:pt x="5936853" y="54015"/>
                  </a:lnTo>
                  <a:lnTo>
                    <a:pt x="5956427" y="94767"/>
                  </a:lnTo>
                  <a:lnTo>
                    <a:pt x="5965249" y="146063"/>
                  </a:lnTo>
                  <a:lnTo>
                    <a:pt x="5965825" y="165417"/>
                  </a:lnTo>
                  <a:lnTo>
                    <a:pt x="5965203" y="184086"/>
                  </a:lnTo>
                  <a:lnTo>
                    <a:pt x="5955792" y="235076"/>
                  </a:lnTo>
                  <a:lnTo>
                    <a:pt x="5934860" y="277391"/>
                  </a:lnTo>
                  <a:lnTo>
                    <a:pt x="5902293" y="309497"/>
                  </a:lnTo>
                  <a:lnTo>
                    <a:pt x="5858057" y="329902"/>
                  </a:lnTo>
                  <a:lnTo>
                    <a:pt x="5802122" y="336867"/>
                  </a:lnTo>
                  <a:lnTo>
                    <a:pt x="5782857" y="336176"/>
                  </a:lnTo>
                  <a:lnTo>
                    <a:pt x="5732780" y="325818"/>
                  </a:lnTo>
                  <a:lnTo>
                    <a:pt x="5694221" y="303592"/>
                  </a:lnTo>
                  <a:lnTo>
                    <a:pt x="5666946" y="270151"/>
                  </a:lnTo>
                  <a:lnTo>
                    <a:pt x="5650962" y="225822"/>
                  </a:lnTo>
                  <a:lnTo>
                    <a:pt x="5645658" y="171449"/>
                  </a:lnTo>
                  <a:lnTo>
                    <a:pt x="5646300" y="152771"/>
                  </a:lnTo>
                  <a:lnTo>
                    <a:pt x="5655945" y="101625"/>
                  </a:lnTo>
                  <a:lnTo>
                    <a:pt x="5676983" y="59246"/>
                  </a:lnTo>
                  <a:lnTo>
                    <a:pt x="5709507" y="27331"/>
                  </a:lnTo>
                  <a:lnTo>
                    <a:pt x="5753606" y="6970"/>
                  </a:lnTo>
                  <a:lnTo>
                    <a:pt x="5809487" y="0"/>
                  </a:lnTo>
                  <a:close/>
                </a:path>
                <a:path w="7061200" h="450850">
                  <a:moveTo>
                    <a:pt x="5540883" y="0"/>
                  </a:moveTo>
                  <a:lnTo>
                    <a:pt x="5543677" y="0"/>
                  </a:lnTo>
                  <a:lnTo>
                    <a:pt x="5546852" y="165"/>
                  </a:lnTo>
                  <a:lnTo>
                    <a:pt x="5550154" y="507"/>
                  </a:lnTo>
                  <a:lnTo>
                    <a:pt x="5553583" y="838"/>
                  </a:lnTo>
                  <a:lnTo>
                    <a:pt x="5575808" y="8039"/>
                  </a:lnTo>
                  <a:lnTo>
                    <a:pt x="5577078" y="9156"/>
                  </a:lnTo>
                  <a:lnTo>
                    <a:pt x="5577967" y="10375"/>
                  </a:lnTo>
                  <a:lnTo>
                    <a:pt x="5578475" y="11722"/>
                  </a:lnTo>
                  <a:lnTo>
                    <a:pt x="5579109" y="13055"/>
                  </a:lnTo>
                  <a:lnTo>
                    <a:pt x="5579618" y="14897"/>
                  </a:lnTo>
                  <a:lnTo>
                    <a:pt x="5579999" y="17246"/>
                  </a:lnTo>
                  <a:lnTo>
                    <a:pt x="5580507" y="19596"/>
                  </a:lnTo>
                  <a:lnTo>
                    <a:pt x="5580760" y="23101"/>
                  </a:lnTo>
                  <a:lnTo>
                    <a:pt x="5581014" y="27787"/>
                  </a:lnTo>
                  <a:lnTo>
                    <a:pt x="5581269" y="32486"/>
                  </a:lnTo>
                  <a:lnTo>
                    <a:pt x="5581396" y="38849"/>
                  </a:lnTo>
                  <a:lnTo>
                    <a:pt x="5581396" y="46875"/>
                  </a:lnTo>
                  <a:lnTo>
                    <a:pt x="5581396" y="54914"/>
                  </a:lnTo>
                  <a:lnTo>
                    <a:pt x="5581142" y="61506"/>
                  </a:lnTo>
                  <a:lnTo>
                    <a:pt x="5580633" y="66636"/>
                  </a:lnTo>
                  <a:lnTo>
                    <a:pt x="5580253" y="71767"/>
                  </a:lnTo>
                  <a:lnTo>
                    <a:pt x="5579618" y="75793"/>
                  </a:lnTo>
                  <a:lnTo>
                    <a:pt x="5578729" y="78689"/>
                  </a:lnTo>
                  <a:lnTo>
                    <a:pt x="5577839" y="81597"/>
                  </a:lnTo>
                  <a:lnTo>
                    <a:pt x="5576570" y="83604"/>
                  </a:lnTo>
                  <a:lnTo>
                    <a:pt x="5575173" y="84721"/>
                  </a:lnTo>
                  <a:lnTo>
                    <a:pt x="5573649" y="85839"/>
                  </a:lnTo>
                  <a:lnTo>
                    <a:pt x="5571871" y="86398"/>
                  </a:lnTo>
                  <a:lnTo>
                    <a:pt x="5569584" y="86398"/>
                  </a:lnTo>
                  <a:lnTo>
                    <a:pt x="5567807" y="86398"/>
                  </a:lnTo>
                  <a:lnTo>
                    <a:pt x="5565775" y="86004"/>
                  </a:lnTo>
                  <a:lnTo>
                    <a:pt x="5563616" y="85216"/>
                  </a:lnTo>
                  <a:lnTo>
                    <a:pt x="5561330" y="84442"/>
                  </a:lnTo>
                  <a:lnTo>
                    <a:pt x="5558917" y="83604"/>
                  </a:lnTo>
                  <a:lnTo>
                    <a:pt x="5556123" y="82715"/>
                  </a:lnTo>
                  <a:lnTo>
                    <a:pt x="5553329" y="81813"/>
                  </a:lnTo>
                  <a:lnTo>
                    <a:pt x="5550154" y="80975"/>
                  </a:lnTo>
                  <a:lnTo>
                    <a:pt x="5546852" y="80200"/>
                  </a:lnTo>
                  <a:lnTo>
                    <a:pt x="5543550" y="79413"/>
                  </a:lnTo>
                  <a:lnTo>
                    <a:pt x="5539867" y="79032"/>
                  </a:lnTo>
                  <a:lnTo>
                    <a:pt x="5535803" y="79032"/>
                  </a:lnTo>
                  <a:lnTo>
                    <a:pt x="5531104" y="79032"/>
                  </a:lnTo>
                  <a:lnTo>
                    <a:pt x="5526405" y="79971"/>
                  </a:lnTo>
                  <a:lnTo>
                    <a:pt x="5521706" y="81876"/>
                  </a:lnTo>
                  <a:lnTo>
                    <a:pt x="5517007" y="83769"/>
                  </a:lnTo>
                  <a:lnTo>
                    <a:pt x="5512181" y="86728"/>
                  </a:lnTo>
                  <a:lnTo>
                    <a:pt x="5507228" y="90754"/>
                  </a:lnTo>
                  <a:lnTo>
                    <a:pt x="5502148" y="94767"/>
                  </a:lnTo>
                  <a:lnTo>
                    <a:pt x="5473827" y="131597"/>
                  </a:lnTo>
                  <a:lnTo>
                    <a:pt x="5473827" y="317779"/>
                  </a:lnTo>
                  <a:lnTo>
                    <a:pt x="5473827" y="320014"/>
                  </a:lnTo>
                  <a:lnTo>
                    <a:pt x="5473192" y="321970"/>
                  </a:lnTo>
                  <a:lnTo>
                    <a:pt x="5471795" y="323646"/>
                  </a:lnTo>
                  <a:lnTo>
                    <a:pt x="5470525" y="325323"/>
                  </a:lnTo>
                  <a:lnTo>
                    <a:pt x="5468238" y="326720"/>
                  </a:lnTo>
                  <a:lnTo>
                    <a:pt x="5464936" y="327825"/>
                  </a:lnTo>
                  <a:lnTo>
                    <a:pt x="5461761" y="328942"/>
                  </a:lnTo>
                  <a:lnTo>
                    <a:pt x="5457444" y="329780"/>
                  </a:lnTo>
                  <a:lnTo>
                    <a:pt x="5452109" y="330339"/>
                  </a:lnTo>
                  <a:lnTo>
                    <a:pt x="5446776" y="330898"/>
                  </a:lnTo>
                  <a:lnTo>
                    <a:pt x="5439918" y="331177"/>
                  </a:lnTo>
                  <a:lnTo>
                    <a:pt x="5431662" y="331177"/>
                  </a:lnTo>
                  <a:lnTo>
                    <a:pt x="5423408" y="331177"/>
                  </a:lnTo>
                  <a:lnTo>
                    <a:pt x="5416550" y="330898"/>
                  </a:lnTo>
                  <a:lnTo>
                    <a:pt x="5411216" y="330339"/>
                  </a:lnTo>
                  <a:lnTo>
                    <a:pt x="5405882" y="329780"/>
                  </a:lnTo>
                  <a:lnTo>
                    <a:pt x="5401563" y="328942"/>
                  </a:lnTo>
                  <a:lnTo>
                    <a:pt x="5398388" y="327825"/>
                  </a:lnTo>
                  <a:lnTo>
                    <a:pt x="5395086" y="326720"/>
                  </a:lnTo>
                  <a:lnTo>
                    <a:pt x="5392801" y="325323"/>
                  </a:lnTo>
                  <a:lnTo>
                    <a:pt x="5391531" y="323646"/>
                  </a:lnTo>
                  <a:lnTo>
                    <a:pt x="5390133" y="321970"/>
                  </a:lnTo>
                  <a:lnTo>
                    <a:pt x="5389499" y="320014"/>
                  </a:lnTo>
                  <a:lnTo>
                    <a:pt x="5389499" y="317779"/>
                  </a:lnTo>
                  <a:lnTo>
                    <a:pt x="5389499" y="19088"/>
                  </a:lnTo>
                  <a:lnTo>
                    <a:pt x="5389499" y="16852"/>
                  </a:lnTo>
                  <a:lnTo>
                    <a:pt x="5390007" y="14897"/>
                  </a:lnTo>
                  <a:lnTo>
                    <a:pt x="5391150" y="13233"/>
                  </a:lnTo>
                  <a:lnTo>
                    <a:pt x="5392293" y="11556"/>
                  </a:lnTo>
                  <a:lnTo>
                    <a:pt x="5408422" y="6527"/>
                  </a:lnTo>
                  <a:lnTo>
                    <a:pt x="5412994" y="5968"/>
                  </a:lnTo>
                  <a:lnTo>
                    <a:pt x="5418708" y="5689"/>
                  </a:lnTo>
                  <a:lnTo>
                    <a:pt x="5425694" y="5689"/>
                  </a:lnTo>
                  <a:lnTo>
                    <a:pt x="5432806" y="5689"/>
                  </a:lnTo>
                  <a:lnTo>
                    <a:pt x="5438648" y="5968"/>
                  </a:lnTo>
                  <a:lnTo>
                    <a:pt x="5443347" y="6527"/>
                  </a:lnTo>
                  <a:lnTo>
                    <a:pt x="5448046" y="7086"/>
                  </a:lnTo>
                  <a:lnTo>
                    <a:pt x="5461508" y="16852"/>
                  </a:lnTo>
                  <a:lnTo>
                    <a:pt x="5461508" y="19088"/>
                  </a:lnTo>
                  <a:lnTo>
                    <a:pt x="5461508" y="56260"/>
                  </a:lnTo>
                  <a:lnTo>
                    <a:pt x="5488699" y="23468"/>
                  </a:lnTo>
                  <a:lnTo>
                    <a:pt x="5522086" y="2514"/>
                  </a:lnTo>
                  <a:lnTo>
                    <a:pt x="5528309" y="838"/>
                  </a:lnTo>
                  <a:lnTo>
                    <a:pt x="5534533" y="0"/>
                  </a:lnTo>
                  <a:lnTo>
                    <a:pt x="5540883" y="0"/>
                  </a:lnTo>
                  <a:close/>
                </a:path>
                <a:path w="7061200" h="450850">
                  <a:moveTo>
                    <a:pt x="4890134" y="0"/>
                  </a:moveTo>
                  <a:lnTo>
                    <a:pt x="4930497" y="5652"/>
                  </a:lnTo>
                  <a:lnTo>
                    <a:pt x="4968394" y="29165"/>
                  </a:lnTo>
                  <a:lnTo>
                    <a:pt x="4990657" y="66498"/>
                  </a:lnTo>
                  <a:lnTo>
                    <a:pt x="4999251" y="117619"/>
                  </a:lnTo>
                  <a:lnTo>
                    <a:pt x="4999608" y="133273"/>
                  </a:lnTo>
                  <a:lnTo>
                    <a:pt x="4999608" y="317779"/>
                  </a:lnTo>
                  <a:lnTo>
                    <a:pt x="4999608" y="320014"/>
                  </a:lnTo>
                  <a:lnTo>
                    <a:pt x="4998974" y="321970"/>
                  </a:lnTo>
                  <a:lnTo>
                    <a:pt x="4997577" y="323646"/>
                  </a:lnTo>
                  <a:lnTo>
                    <a:pt x="4996307" y="325323"/>
                  </a:lnTo>
                  <a:lnTo>
                    <a:pt x="4965827" y="331177"/>
                  </a:lnTo>
                  <a:lnTo>
                    <a:pt x="4957826" y="331177"/>
                  </a:lnTo>
                  <a:lnTo>
                    <a:pt x="4949571" y="331177"/>
                  </a:lnTo>
                  <a:lnTo>
                    <a:pt x="4942712" y="330898"/>
                  </a:lnTo>
                  <a:lnTo>
                    <a:pt x="4937252" y="330339"/>
                  </a:lnTo>
                  <a:lnTo>
                    <a:pt x="4931663" y="329780"/>
                  </a:lnTo>
                  <a:lnTo>
                    <a:pt x="4927473" y="328942"/>
                  </a:lnTo>
                  <a:lnTo>
                    <a:pt x="4924298" y="327825"/>
                  </a:lnTo>
                  <a:lnTo>
                    <a:pt x="4921123" y="326720"/>
                  </a:lnTo>
                  <a:lnTo>
                    <a:pt x="4918963" y="325323"/>
                  </a:lnTo>
                  <a:lnTo>
                    <a:pt x="4917567" y="323646"/>
                  </a:lnTo>
                  <a:lnTo>
                    <a:pt x="4916297" y="321970"/>
                  </a:lnTo>
                  <a:lnTo>
                    <a:pt x="4915534" y="320014"/>
                  </a:lnTo>
                  <a:lnTo>
                    <a:pt x="4915534" y="317779"/>
                  </a:lnTo>
                  <a:lnTo>
                    <a:pt x="4915534" y="147345"/>
                  </a:lnTo>
                  <a:lnTo>
                    <a:pt x="4910328" y="104927"/>
                  </a:lnTo>
                  <a:lnTo>
                    <a:pt x="4881245" y="74955"/>
                  </a:lnTo>
                  <a:lnTo>
                    <a:pt x="4873879" y="73329"/>
                  </a:lnTo>
                  <a:lnTo>
                    <a:pt x="4865370" y="73329"/>
                  </a:lnTo>
                  <a:lnTo>
                    <a:pt x="4824573" y="91586"/>
                  </a:lnTo>
                  <a:lnTo>
                    <a:pt x="4798695" y="119214"/>
                  </a:lnTo>
                  <a:lnTo>
                    <a:pt x="4798695" y="317779"/>
                  </a:lnTo>
                  <a:lnTo>
                    <a:pt x="4798695" y="320014"/>
                  </a:lnTo>
                  <a:lnTo>
                    <a:pt x="4798059" y="321970"/>
                  </a:lnTo>
                  <a:lnTo>
                    <a:pt x="4796662" y="323646"/>
                  </a:lnTo>
                  <a:lnTo>
                    <a:pt x="4795393" y="325323"/>
                  </a:lnTo>
                  <a:lnTo>
                    <a:pt x="4793107" y="326720"/>
                  </a:lnTo>
                  <a:lnTo>
                    <a:pt x="4789805" y="327825"/>
                  </a:lnTo>
                  <a:lnTo>
                    <a:pt x="4786630" y="328942"/>
                  </a:lnTo>
                  <a:lnTo>
                    <a:pt x="4782311" y="329780"/>
                  </a:lnTo>
                  <a:lnTo>
                    <a:pt x="4776978" y="330339"/>
                  </a:lnTo>
                  <a:lnTo>
                    <a:pt x="4771644" y="330898"/>
                  </a:lnTo>
                  <a:lnTo>
                    <a:pt x="4764785" y="331177"/>
                  </a:lnTo>
                  <a:lnTo>
                    <a:pt x="4756531" y="331177"/>
                  </a:lnTo>
                  <a:lnTo>
                    <a:pt x="4748276" y="331177"/>
                  </a:lnTo>
                  <a:lnTo>
                    <a:pt x="4723257" y="327825"/>
                  </a:lnTo>
                  <a:lnTo>
                    <a:pt x="4719955" y="326720"/>
                  </a:lnTo>
                  <a:lnTo>
                    <a:pt x="4717669" y="325323"/>
                  </a:lnTo>
                  <a:lnTo>
                    <a:pt x="4716399" y="323646"/>
                  </a:lnTo>
                  <a:lnTo>
                    <a:pt x="4715002" y="321970"/>
                  </a:lnTo>
                  <a:lnTo>
                    <a:pt x="4714367" y="320014"/>
                  </a:lnTo>
                  <a:lnTo>
                    <a:pt x="4714367" y="317779"/>
                  </a:lnTo>
                  <a:lnTo>
                    <a:pt x="4714367" y="19088"/>
                  </a:lnTo>
                  <a:lnTo>
                    <a:pt x="4714367" y="16852"/>
                  </a:lnTo>
                  <a:lnTo>
                    <a:pt x="4714875" y="14897"/>
                  </a:lnTo>
                  <a:lnTo>
                    <a:pt x="4716018" y="13233"/>
                  </a:lnTo>
                  <a:lnTo>
                    <a:pt x="4717160" y="11556"/>
                  </a:lnTo>
                  <a:lnTo>
                    <a:pt x="4743577" y="5689"/>
                  </a:lnTo>
                  <a:lnTo>
                    <a:pt x="4750561" y="5689"/>
                  </a:lnTo>
                  <a:lnTo>
                    <a:pt x="4757674" y="5689"/>
                  </a:lnTo>
                  <a:lnTo>
                    <a:pt x="4763516" y="5968"/>
                  </a:lnTo>
                  <a:lnTo>
                    <a:pt x="4768214" y="6527"/>
                  </a:lnTo>
                  <a:lnTo>
                    <a:pt x="4772913" y="7086"/>
                  </a:lnTo>
                  <a:lnTo>
                    <a:pt x="4776597" y="7924"/>
                  </a:lnTo>
                  <a:lnTo>
                    <a:pt x="4779136" y="9042"/>
                  </a:lnTo>
                  <a:lnTo>
                    <a:pt x="4781677" y="10159"/>
                  </a:lnTo>
                  <a:lnTo>
                    <a:pt x="4783582" y="11556"/>
                  </a:lnTo>
                  <a:lnTo>
                    <a:pt x="4784725" y="13233"/>
                  </a:lnTo>
                  <a:lnTo>
                    <a:pt x="4785741" y="14897"/>
                  </a:lnTo>
                  <a:lnTo>
                    <a:pt x="4786376" y="16852"/>
                  </a:lnTo>
                  <a:lnTo>
                    <a:pt x="4786376" y="19088"/>
                  </a:lnTo>
                  <a:lnTo>
                    <a:pt x="4786376" y="53581"/>
                  </a:lnTo>
                  <a:lnTo>
                    <a:pt x="4824005" y="20932"/>
                  </a:lnTo>
                  <a:lnTo>
                    <a:pt x="4862893" y="3351"/>
                  </a:lnTo>
                  <a:lnTo>
                    <a:pt x="4876371" y="838"/>
                  </a:lnTo>
                  <a:lnTo>
                    <a:pt x="4890134" y="0"/>
                  </a:lnTo>
                  <a:close/>
                </a:path>
                <a:path w="7061200" h="450850">
                  <a:moveTo>
                    <a:pt x="4453128" y="0"/>
                  </a:moveTo>
                  <a:lnTo>
                    <a:pt x="4507366" y="6123"/>
                  </a:lnTo>
                  <a:lnTo>
                    <a:pt x="4549679" y="24320"/>
                  </a:lnTo>
                  <a:lnTo>
                    <a:pt x="4580493" y="54015"/>
                  </a:lnTo>
                  <a:lnTo>
                    <a:pt x="4600067" y="94767"/>
                  </a:lnTo>
                  <a:lnTo>
                    <a:pt x="4608889" y="146063"/>
                  </a:lnTo>
                  <a:lnTo>
                    <a:pt x="4609464" y="165417"/>
                  </a:lnTo>
                  <a:lnTo>
                    <a:pt x="4608843" y="184086"/>
                  </a:lnTo>
                  <a:lnTo>
                    <a:pt x="4599432" y="235076"/>
                  </a:lnTo>
                  <a:lnTo>
                    <a:pt x="4578500" y="277391"/>
                  </a:lnTo>
                  <a:lnTo>
                    <a:pt x="4545933" y="309497"/>
                  </a:lnTo>
                  <a:lnTo>
                    <a:pt x="4501697" y="329902"/>
                  </a:lnTo>
                  <a:lnTo>
                    <a:pt x="4445761" y="336867"/>
                  </a:lnTo>
                  <a:lnTo>
                    <a:pt x="4426497" y="336176"/>
                  </a:lnTo>
                  <a:lnTo>
                    <a:pt x="4376420" y="325818"/>
                  </a:lnTo>
                  <a:lnTo>
                    <a:pt x="4337861" y="303592"/>
                  </a:lnTo>
                  <a:lnTo>
                    <a:pt x="4310586" y="270151"/>
                  </a:lnTo>
                  <a:lnTo>
                    <a:pt x="4294602" y="225822"/>
                  </a:lnTo>
                  <a:lnTo>
                    <a:pt x="4289298" y="171449"/>
                  </a:lnTo>
                  <a:lnTo>
                    <a:pt x="4289940" y="152771"/>
                  </a:lnTo>
                  <a:lnTo>
                    <a:pt x="4299584" y="101625"/>
                  </a:lnTo>
                  <a:lnTo>
                    <a:pt x="4320623" y="59246"/>
                  </a:lnTo>
                  <a:lnTo>
                    <a:pt x="4353147" y="27331"/>
                  </a:lnTo>
                  <a:lnTo>
                    <a:pt x="4397246" y="6970"/>
                  </a:lnTo>
                  <a:lnTo>
                    <a:pt x="4453128" y="0"/>
                  </a:lnTo>
                  <a:close/>
                </a:path>
                <a:path w="7061200" h="450850">
                  <a:moveTo>
                    <a:pt x="3275076" y="0"/>
                  </a:moveTo>
                  <a:lnTo>
                    <a:pt x="3329314" y="6123"/>
                  </a:lnTo>
                  <a:lnTo>
                    <a:pt x="3371627" y="24320"/>
                  </a:lnTo>
                  <a:lnTo>
                    <a:pt x="3402441" y="54015"/>
                  </a:lnTo>
                  <a:lnTo>
                    <a:pt x="3422014" y="94767"/>
                  </a:lnTo>
                  <a:lnTo>
                    <a:pt x="3430837" y="146063"/>
                  </a:lnTo>
                  <a:lnTo>
                    <a:pt x="3431412" y="165417"/>
                  </a:lnTo>
                  <a:lnTo>
                    <a:pt x="3430791" y="184086"/>
                  </a:lnTo>
                  <a:lnTo>
                    <a:pt x="3421379" y="235076"/>
                  </a:lnTo>
                  <a:lnTo>
                    <a:pt x="3400448" y="277391"/>
                  </a:lnTo>
                  <a:lnTo>
                    <a:pt x="3367881" y="309497"/>
                  </a:lnTo>
                  <a:lnTo>
                    <a:pt x="3323645" y="329902"/>
                  </a:lnTo>
                  <a:lnTo>
                    <a:pt x="3267710" y="336867"/>
                  </a:lnTo>
                  <a:lnTo>
                    <a:pt x="3248445" y="336176"/>
                  </a:lnTo>
                  <a:lnTo>
                    <a:pt x="3198367" y="325818"/>
                  </a:lnTo>
                  <a:lnTo>
                    <a:pt x="3159809" y="303592"/>
                  </a:lnTo>
                  <a:lnTo>
                    <a:pt x="3132534" y="270151"/>
                  </a:lnTo>
                  <a:lnTo>
                    <a:pt x="3116550" y="225822"/>
                  </a:lnTo>
                  <a:lnTo>
                    <a:pt x="3111245" y="171449"/>
                  </a:lnTo>
                  <a:lnTo>
                    <a:pt x="3111888" y="152771"/>
                  </a:lnTo>
                  <a:lnTo>
                    <a:pt x="3121532" y="101625"/>
                  </a:lnTo>
                  <a:lnTo>
                    <a:pt x="3142571" y="59246"/>
                  </a:lnTo>
                  <a:lnTo>
                    <a:pt x="3175095" y="27331"/>
                  </a:lnTo>
                  <a:lnTo>
                    <a:pt x="3219194" y="6970"/>
                  </a:lnTo>
                  <a:lnTo>
                    <a:pt x="3275076" y="0"/>
                  </a:lnTo>
                  <a:close/>
                </a:path>
                <a:path w="7061200" h="450850">
                  <a:moveTo>
                    <a:pt x="2733420" y="0"/>
                  </a:moveTo>
                  <a:lnTo>
                    <a:pt x="2777616" y="5029"/>
                  </a:lnTo>
                  <a:lnTo>
                    <a:pt x="2784729" y="7035"/>
                  </a:lnTo>
                  <a:lnTo>
                    <a:pt x="2791841" y="9042"/>
                  </a:lnTo>
                  <a:lnTo>
                    <a:pt x="2797937" y="11214"/>
                  </a:lnTo>
                  <a:lnTo>
                    <a:pt x="2802763" y="13563"/>
                  </a:lnTo>
                  <a:lnTo>
                    <a:pt x="2807716" y="15900"/>
                  </a:lnTo>
                  <a:lnTo>
                    <a:pt x="2811272" y="17919"/>
                  </a:lnTo>
                  <a:lnTo>
                    <a:pt x="2813304" y="19596"/>
                  </a:lnTo>
                  <a:lnTo>
                    <a:pt x="2815463" y="21259"/>
                  </a:lnTo>
                  <a:lnTo>
                    <a:pt x="2816987" y="22936"/>
                  </a:lnTo>
                  <a:lnTo>
                    <a:pt x="2817876" y="24612"/>
                  </a:lnTo>
                  <a:lnTo>
                    <a:pt x="2818765" y="26288"/>
                  </a:lnTo>
                  <a:lnTo>
                    <a:pt x="2821558" y="47104"/>
                  </a:lnTo>
                  <a:lnTo>
                    <a:pt x="2821558" y="52235"/>
                  </a:lnTo>
                  <a:lnTo>
                    <a:pt x="2821558" y="58267"/>
                  </a:lnTo>
                  <a:lnTo>
                    <a:pt x="2821431" y="63182"/>
                  </a:lnTo>
                  <a:lnTo>
                    <a:pt x="2821051" y="66967"/>
                  </a:lnTo>
                  <a:lnTo>
                    <a:pt x="2820669" y="70764"/>
                  </a:lnTo>
                  <a:lnTo>
                    <a:pt x="2820162" y="73786"/>
                  </a:lnTo>
                  <a:lnTo>
                    <a:pt x="2819400" y="76009"/>
                  </a:lnTo>
                  <a:lnTo>
                    <a:pt x="2818638" y="78244"/>
                  </a:lnTo>
                  <a:lnTo>
                    <a:pt x="2817494" y="79755"/>
                  </a:lnTo>
                  <a:lnTo>
                    <a:pt x="2816225" y="80530"/>
                  </a:lnTo>
                  <a:lnTo>
                    <a:pt x="2814828" y="81318"/>
                  </a:lnTo>
                  <a:lnTo>
                    <a:pt x="2813304" y="81711"/>
                  </a:lnTo>
                  <a:lnTo>
                    <a:pt x="2811526" y="81711"/>
                  </a:lnTo>
                  <a:lnTo>
                    <a:pt x="2809493" y="81711"/>
                  </a:lnTo>
                  <a:lnTo>
                    <a:pt x="2806318" y="80530"/>
                  </a:lnTo>
                  <a:lnTo>
                    <a:pt x="2802128" y="78193"/>
                  </a:lnTo>
                  <a:lnTo>
                    <a:pt x="2797937" y="75844"/>
                  </a:lnTo>
                  <a:lnTo>
                    <a:pt x="2792603" y="73329"/>
                  </a:lnTo>
                  <a:lnTo>
                    <a:pt x="2750708" y="60483"/>
                  </a:lnTo>
                  <a:lnTo>
                    <a:pt x="2735453" y="59601"/>
                  </a:lnTo>
                  <a:lnTo>
                    <a:pt x="2727832" y="59601"/>
                  </a:lnTo>
                  <a:lnTo>
                    <a:pt x="2721355" y="60388"/>
                  </a:lnTo>
                  <a:lnTo>
                    <a:pt x="2715767" y="61950"/>
                  </a:lnTo>
                  <a:lnTo>
                    <a:pt x="2710179" y="63512"/>
                  </a:lnTo>
                  <a:lnTo>
                    <a:pt x="2705607" y="65747"/>
                  </a:lnTo>
                  <a:lnTo>
                    <a:pt x="2702052" y="68643"/>
                  </a:lnTo>
                  <a:lnTo>
                    <a:pt x="2698368" y="71551"/>
                  </a:lnTo>
                  <a:lnTo>
                    <a:pt x="2695702" y="74955"/>
                  </a:lnTo>
                  <a:lnTo>
                    <a:pt x="2693924" y="78854"/>
                  </a:lnTo>
                  <a:lnTo>
                    <a:pt x="2692145" y="82765"/>
                  </a:lnTo>
                  <a:lnTo>
                    <a:pt x="2691256" y="86956"/>
                  </a:lnTo>
                  <a:lnTo>
                    <a:pt x="2691256" y="91414"/>
                  </a:lnTo>
                  <a:lnTo>
                    <a:pt x="2691256" y="98336"/>
                  </a:lnTo>
                  <a:lnTo>
                    <a:pt x="2719776" y="123857"/>
                  </a:lnTo>
                  <a:lnTo>
                    <a:pt x="2744608" y="133662"/>
                  </a:lnTo>
                  <a:lnTo>
                    <a:pt x="2751296" y="136163"/>
                  </a:lnTo>
                  <a:lnTo>
                    <a:pt x="2791587" y="154368"/>
                  </a:lnTo>
                  <a:lnTo>
                    <a:pt x="2824543" y="184218"/>
                  </a:lnTo>
                  <a:lnTo>
                    <a:pt x="2837920" y="223533"/>
                  </a:lnTo>
                  <a:lnTo>
                    <a:pt x="2838323" y="233400"/>
                  </a:lnTo>
                  <a:lnTo>
                    <a:pt x="2837727" y="245749"/>
                  </a:lnTo>
                  <a:lnTo>
                    <a:pt x="2823481" y="287585"/>
                  </a:lnTo>
                  <a:lnTo>
                    <a:pt x="2792674" y="316873"/>
                  </a:lnTo>
                  <a:lnTo>
                    <a:pt x="2748452" y="333197"/>
                  </a:lnTo>
                  <a:lnTo>
                    <a:pt x="2709037" y="336867"/>
                  </a:lnTo>
                  <a:lnTo>
                    <a:pt x="2700750" y="336710"/>
                  </a:lnTo>
                  <a:lnTo>
                    <a:pt x="2662570" y="331517"/>
                  </a:lnTo>
                  <a:lnTo>
                    <a:pt x="2629662" y="320128"/>
                  </a:lnTo>
                  <a:lnTo>
                    <a:pt x="2624328" y="317449"/>
                  </a:lnTo>
                  <a:lnTo>
                    <a:pt x="2620391" y="314934"/>
                  </a:lnTo>
                  <a:lnTo>
                    <a:pt x="2617978" y="312597"/>
                  </a:lnTo>
                  <a:lnTo>
                    <a:pt x="2615438" y="310248"/>
                  </a:lnTo>
                  <a:lnTo>
                    <a:pt x="2613532" y="306565"/>
                  </a:lnTo>
                  <a:lnTo>
                    <a:pt x="2612263" y="301548"/>
                  </a:lnTo>
                  <a:lnTo>
                    <a:pt x="2610866" y="296519"/>
                  </a:lnTo>
                  <a:lnTo>
                    <a:pt x="2610230" y="289102"/>
                  </a:lnTo>
                  <a:lnTo>
                    <a:pt x="2610230" y="279272"/>
                  </a:lnTo>
                  <a:lnTo>
                    <a:pt x="2610230" y="272795"/>
                  </a:lnTo>
                  <a:lnTo>
                    <a:pt x="2612898" y="254330"/>
                  </a:lnTo>
                  <a:lnTo>
                    <a:pt x="2613787" y="251980"/>
                  </a:lnTo>
                  <a:lnTo>
                    <a:pt x="2614929" y="250418"/>
                  </a:lnTo>
                  <a:lnTo>
                    <a:pt x="2616327" y="249643"/>
                  </a:lnTo>
                  <a:lnTo>
                    <a:pt x="2617597" y="248856"/>
                  </a:lnTo>
                  <a:lnTo>
                    <a:pt x="2619248" y="248462"/>
                  </a:lnTo>
                  <a:lnTo>
                    <a:pt x="2621279" y="248462"/>
                  </a:lnTo>
                  <a:lnTo>
                    <a:pt x="2623692" y="248462"/>
                  </a:lnTo>
                  <a:lnTo>
                    <a:pt x="2627376" y="249859"/>
                  </a:lnTo>
                  <a:lnTo>
                    <a:pt x="2632202" y="252653"/>
                  </a:lnTo>
                  <a:lnTo>
                    <a:pt x="2637028" y="255447"/>
                  </a:lnTo>
                  <a:lnTo>
                    <a:pt x="2675001" y="271233"/>
                  </a:lnTo>
                  <a:lnTo>
                    <a:pt x="2707386" y="275589"/>
                  </a:lnTo>
                  <a:lnTo>
                    <a:pt x="2714879" y="275589"/>
                  </a:lnTo>
                  <a:lnTo>
                    <a:pt x="2721737" y="274815"/>
                  </a:lnTo>
                  <a:lnTo>
                    <a:pt x="2727579" y="273253"/>
                  </a:lnTo>
                  <a:lnTo>
                    <a:pt x="2733548" y="271691"/>
                  </a:lnTo>
                  <a:lnTo>
                    <a:pt x="2752852" y="255498"/>
                  </a:lnTo>
                  <a:lnTo>
                    <a:pt x="2755138" y="251040"/>
                  </a:lnTo>
                  <a:lnTo>
                    <a:pt x="2756280" y="245897"/>
                  </a:lnTo>
                  <a:lnTo>
                    <a:pt x="2756280" y="240093"/>
                  </a:lnTo>
                  <a:lnTo>
                    <a:pt x="2756280" y="233400"/>
                  </a:lnTo>
                  <a:lnTo>
                    <a:pt x="2726816" y="206717"/>
                  </a:lnTo>
                  <a:lnTo>
                    <a:pt x="2710561" y="200253"/>
                  </a:lnTo>
                  <a:lnTo>
                    <a:pt x="2704056" y="197846"/>
                  </a:lnTo>
                  <a:lnTo>
                    <a:pt x="2664104" y="180388"/>
                  </a:lnTo>
                  <a:lnTo>
                    <a:pt x="2629677" y="153097"/>
                  </a:lnTo>
                  <a:lnTo>
                    <a:pt x="2613469" y="116368"/>
                  </a:lnTo>
                  <a:lnTo>
                    <a:pt x="2611881" y="96773"/>
                  </a:lnTo>
                  <a:lnTo>
                    <a:pt x="2612405" y="86277"/>
                  </a:lnTo>
                  <a:lnTo>
                    <a:pt x="2624909" y="48797"/>
                  </a:lnTo>
                  <a:lnTo>
                    <a:pt x="2652708" y="20778"/>
                  </a:lnTo>
                  <a:lnTo>
                    <a:pt x="2694416" y="3959"/>
                  </a:lnTo>
                  <a:lnTo>
                    <a:pt x="2719752" y="440"/>
                  </a:lnTo>
                  <a:lnTo>
                    <a:pt x="2733420" y="0"/>
                  </a:lnTo>
                  <a:close/>
                </a:path>
                <a:path w="7061200" h="450850">
                  <a:moveTo>
                    <a:pt x="2378837" y="0"/>
                  </a:moveTo>
                  <a:lnTo>
                    <a:pt x="2429021" y="6215"/>
                  </a:lnTo>
                  <a:lnTo>
                    <a:pt x="2467244" y="24233"/>
                  </a:lnTo>
                  <a:lnTo>
                    <a:pt x="2494661" y="51936"/>
                  </a:lnTo>
                  <a:lnTo>
                    <a:pt x="2511805" y="88074"/>
                  </a:lnTo>
                  <a:lnTo>
                    <a:pt x="2519306" y="130886"/>
                  </a:lnTo>
                  <a:lnTo>
                    <a:pt x="2519806" y="146329"/>
                  </a:lnTo>
                  <a:lnTo>
                    <a:pt x="2519806" y="159727"/>
                  </a:lnTo>
                  <a:lnTo>
                    <a:pt x="2519806" y="170002"/>
                  </a:lnTo>
                  <a:lnTo>
                    <a:pt x="2517520" y="177584"/>
                  </a:lnTo>
                  <a:lnTo>
                    <a:pt x="2512949" y="182498"/>
                  </a:lnTo>
                  <a:lnTo>
                    <a:pt x="2508377" y="187413"/>
                  </a:lnTo>
                  <a:lnTo>
                    <a:pt x="2502154" y="189864"/>
                  </a:lnTo>
                  <a:lnTo>
                    <a:pt x="2494026" y="189864"/>
                  </a:lnTo>
                  <a:lnTo>
                    <a:pt x="2312289" y="189864"/>
                  </a:lnTo>
                  <a:lnTo>
                    <a:pt x="2319353" y="232019"/>
                  </a:lnTo>
                  <a:lnTo>
                    <a:pt x="2349178" y="264386"/>
                  </a:lnTo>
                  <a:lnTo>
                    <a:pt x="2393950" y="273253"/>
                  </a:lnTo>
                  <a:lnTo>
                    <a:pt x="2404665" y="273053"/>
                  </a:lnTo>
                  <a:lnTo>
                    <a:pt x="2448432" y="266719"/>
                  </a:lnTo>
                  <a:lnTo>
                    <a:pt x="2487422" y="253885"/>
                  </a:lnTo>
                  <a:lnTo>
                    <a:pt x="2491740" y="252818"/>
                  </a:lnTo>
                  <a:lnTo>
                    <a:pt x="2495041" y="252818"/>
                  </a:lnTo>
                  <a:lnTo>
                    <a:pt x="2497074" y="252818"/>
                  </a:lnTo>
                  <a:lnTo>
                    <a:pt x="2498725" y="253212"/>
                  </a:lnTo>
                  <a:lnTo>
                    <a:pt x="2500122" y="253999"/>
                  </a:lnTo>
                  <a:lnTo>
                    <a:pt x="2501391" y="254774"/>
                  </a:lnTo>
                  <a:lnTo>
                    <a:pt x="2502535" y="256171"/>
                  </a:lnTo>
                  <a:lnTo>
                    <a:pt x="2503424" y="258178"/>
                  </a:lnTo>
                  <a:lnTo>
                    <a:pt x="2504313" y="260184"/>
                  </a:lnTo>
                  <a:lnTo>
                    <a:pt x="2504948" y="263029"/>
                  </a:lnTo>
                  <a:lnTo>
                    <a:pt x="2505329" y="266712"/>
                  </a:lnTo>
                  <a:lnTo>
                    <a:pt x="2505582" y="270408"/>
                  </a:lnTo>
                  <a:lnTo>
                    <a:pt x="2505837" y="275031"/>
                  </a:lnTo>
                  <a:lnTo>
                    <a:pt x="2505837" y="280619"/>
                  </a:lnTo>
                  <a:lnTo>
                    <a:pt x="2505837" y="285521"/>
                  </a:lnTo>
                  <a:lnTo>
                    <a:pt x="2505710" y="289712"/>
                  </a:lnTo>
                  <a:lnTo>
                    <a:pt x="2505455" y="293166"/>
                  </a:lnTo>
                  <a:lnTo>
                    <a:pt x="2505202" y="296633"/>
                  </a:lnTo>
                  <a:lnTo>
                    <a:pt x="2504948" y="299592"/>
                  </a:lnTo>
                  <a:lnTo>
                    <a:pt x="2504440" y="302044"/>
                  </a:lnTo>
                  <a:lnTo>
                    <a:pt x="2504058" y="304507"/>
                  </a:lnTo>
                  <a:lnTo>
                    <a:pt x="2503297" y="306565"/>
                  </a:lnTo>
                  <a:lnTo>
                    <a:pt x="2502407" y="308241"/>
                  </a:lnTo>
                  <a:lnTo>
                    <a:pt x="2501518" y="309918"/>
                  </a:lnTo>
                  <a:lnTo>
                    <a:pt x="2462276" y="327329"/>
                  </a:lnTo>
                  <a:lnTo>
                    <a:pt x="2417849" y="335270"/>
                  </a:lnTo>
                  <a:lnTo>
                    <a:pt x="2386203" y="336867"/>
                  </a:lnTo>
                  <a:lnTo>
                    <a:pt x="2366914" y="336240"/>
                  </a:lnTo>
                  <a:lnTo>
                    <a:pt x="2316479" y="326821"/>
                  </a:lnTo>
                  <a:lnTo>
                    <a:pt x="2277010" y="305917"/>
                  </a:lnTo>
                  <a:lnTo>
                    <a:pt x="2248804" y="273248"/>
                  </a:lnTo>
                  <a:lnTo>
                    <a:pt x="2232082" y="228544"/>
                  </a:lnTo>
                  <a:lnTo>
                    <a:pt x="2226564" y="171780"/>
                  </a:lnTo>
                  <a:lnTo>
                    <a:pt x="2227206" y="152352"/>
                  </a:lnTo>
                  <a:lnTo>
                    <a:pt x="2236851" y="99961"/>
                  </a:lnTo>
                  <a:lnTo>
                    <a:pt x="2257764" y="57449"/>
                  </a:lnTo>
                  <a:lnTo>
                    <a:pt x="2288936" y="26076"/>
                  </a:lnTo>
                  <a:lnTo>
                    <a:pt x="2329705" y="6595"/>
                  </a:lnTo>
                  <a:lnTo>
                    <a:pt x="2361570" y="733"/>
                  </a:lnTo>
                  <a:lnTo>
                    <a:pt x="2378837" y="0"/>
                  </a:lnTo>
                  <a:close/>
                </a:path>
                <a:path w="7061200" h="450850">
                  <a:moveTo>
                    <a:pt x="2036952" y="0"/>
                  </a:moveTo>
                  <a:lnTo>
                    <a:pt x="2081149" y="5029"/>
                  </a:lnTo>
                  <a:lnTo>
                    <a:pt x="2088261" y="7035"/>
                  </a:lnTo>
                  <a:lnTo>
                    <a:pt x="2095373" y="9042"/>
                  </a:lnTo>
                  <a:lnTo>
                    <a:pt x="2101468" y="11214"/>
                  </a:lnTo>
                  <a:lnTo>
                    <a:pt x="2106294" y="13563"/>
                  </a:lnTo>
                  <a:lnTo>
                    <a:pt x="2111248" y="15900"/>
                  </a:lnTo>
                  <a:lnTo>
                    <a:pt x="2114804" y="17919"/>
                  </a:lnTo>
                  <a:lnTo>
                    <a:pt x="2116836" y="19596"/>
                  </a:lnTo>
                  <a:lnTo>
                    <a:pt x="2118994" y="21259"/>
                  </a:lnTo>
                  <a:lnTo>
                    <a:pt x="2120518" y="22936"/>
                  </a:lnTo>
                  <a:lnTo>
                    <a:pt x="2121407" y="24612"/>
                  </a:lnTo>
                  <a:lnTo>
                    <a:pt x="2122297" y="26288"/>
                  </a:lnTo>
                  <a:lnTo>
                    <a:pt x="2125091" y="47104"/>
                  </a:lnTo>
                  <a:lnTo>
                    <a:pt x="2125091" y="52235"/>
                  </a:lnTo>
                  <a:lnTo>
                    <a:pt x="2125091" y="58267"/>
                  </a:lnTo>
                  <a:lnTo>
                    <a:pt x="2124964" y="63182"/>
                  </a:lnTo>
                  <a:lnTo>
                    <a:pt x="2124582" y="66967"/>
                  </a:lnTo>
                  <a:lnTo>
                    <a:pt x="2124202" y="70764"/>
                  </a:lnTo>
                  <a:lnTo>
                    <a:pt x="2123693" y="73786"/>
                  </a:lnTo>
                  <a:lnTo>
                    <a:pt x="2122931" y="76009"/>
                  </a:lnTo>
                  <a:lnTo>
                    <a:pt x="2122169" y="78244"/>
                  </a:lnTo>
                  <a:lnTo>
                    <a:pt x="2121027" y="79755"/>
                  </a:lnTo>
                  <a:lnTo>
                    <a:pt x="2119756" y="80530"/>
                  </a:lnTo>
                  <a:lnTo>
                    <a:pt x="2118360" y="81318"/>
                  </a:lnTo>
                  <a:lnTo>
                    <a:pt x="2116836" y="81711"/>
                  </a:lnTo>
                  <a:lnTo>
                    <a:pt x="2115057" y="81711"/>
                  </a:lnTo>
                  <a:lnTo>
                    <a:pt x="2113026" y="81711"/>
                  </a:lnTo>
                  <a:lnTo>
                    <a:pt x="2109851" y="80530"/>
                  </a:lnTo>
                  <a:lnTo>
                    <a:pt x="2105660" y="78193"/>
                  </a:lnTo>
                  <a:lnTo>
                    <a:pt x="2101468" y="75844"/>
                  </a:lnTo>
                  <a:lnTo>
                    <a:pt x="2096135" y="73329"/>
                  </a:lnTo>
                  <a:lnTo>
                    <a:pt x="2054240" y="60483"/>
                  </a:lnTo>
                  <a:lnTo>
                    <a:pt x="2038985" y="59601"/>
                  </a:lnTo>
                  <a:lnTo>
                    <a:pt x="2031364" y="59601"/>
                  </a:lnTo>
                  <a:lnTo>
                    <a:pt x="2024888" y="60388"/>
                  </a:lnTo>
                  <a:lnTo>
                    <a:pt x="2019300" y="61950"/>
                  </a:lnTo>
                  <a:lnTo>
                    <a:pt x="2013712" y="63512"/>
                  </a:lnTo>
                  <a:lnTo>
                    <a:pt x="2009139" y="65747"/>
                  </a:lnTo>
                  <a:lnTo>
                    <a:pt x="2005583" y="68643"/>
                  </a:lnTo>
                  <a:lnTo>
                    <a:pt x="2001901" y="71551"/>
                  </a:lnTo>
                  <a:lnTo>
                    <a:pt x="1999233" y="74955"/>
                  </a:lnTo>
                  <a:lnTo>
                    <a:pt x="1997455" y="78854"/>
                  </a:lnTo>
                  <a:lnTo>
                    <a:pt x="1995677" y="82765"/>
                  </a:lnTo>
                  <a:lnTo>
                    <a:pt x="1994789" y="86956"/>
                  </a:lnTo>
                  <a:lnTo>
                    <a:pt x="1994789" y="91414"/>
                  </a:lnTo>
                  <a:lnTo>
                    <a:pt x="1994789" y="98336"/>
                  </a:lnTo>
                  <a:lnTo>
                    <a:pt x="2023308" y="123857"/>
                  </a:lnTo>
                  <a:lnTo>
                    <a:pt x="2048140" y="133662"/>
                  </a:lnTo>
                  <a:lnTo>
                    <a:pt x="2054828" y="136163"/>
                  </a:lnTo>
                  <a:lnTo>
                    <a:pt x="2095118" y="154368"/>
                  </a:lnTo>
                  <a:lnTo>
                    <a:pt x="2128075" y="184218"/>
                  </a:lnTo>
                  <a:lnTo>
                    <a:pt x="2141452" y="223533"/>
                  </a:lnTo>
                  <a:lnTo>
                    <a:pt x="2141854" y="233400"/>
                  </a:lnTo>
                  <a:lnTo>
                    <a:pt x="2141259" y="245749"/>
                  </a:lnTo>
                  <a:lnTo>
                    <a:pt x="2127013" y="287585"/>
                  </a:lnTo>
                  <a:lnTo>
                    <a:pt x="2096206" y="316873"/>
                  </a:lnTo>
                  <a:lnTo>
                    <a:pt x="2051984" y="333197"/>
                  </a:lnTo>
                  <a:lnTo>
                    <a:pt x="2012568" y="336867"/>
                  </a:lnTo>
                  <a:lnTo>
                    <a:pt x="2004282" y="336710"/>
                  </a:lnTo>
                  <a:lnTo>
                    <a:pt x="1966102" y="331517"/>
                  </a:lnTo>
                  <a:lnTo>
                    <a:pt x="1927860" y="317449"/>
                  </a:lnTo>
                  <a:lnTo>
                    <a:pt x="1921510" y="312597"/>
                  </a:lnTo>
                  <a:lnTo>
                    <a:pt x="1918969" y="310248"/>
                  </a:lnTo>
                  <a:lnTo>
                    <a:pt x="1917064" y="306565"/>
                  </a:lnTo>
                  <a:lnTo>
                    <a:pt x="1915794" y="301548"/>
                  </a:lnTo>
                  <a:lnTo>
                    <a:pt x="1914398" y="296519"/>
                  </a:lnTo>
                  <a:lnTo>
                    <a:pt x="1913763" y="289102"/>
                  </a:lnTo>
                  <a:lnTo>
                    <a:pt x="1913763" y="279272"/>
                  </a:lnTo>
                  <a:lnTo>
                    <a:pt x="1913763" y="272795"/>
                  </a:lnTo>
                  <a:lnTo>
                    <a:pt x="1916429" y="254330"/>
                  </a:lnTo>
                  <a:lnTo>
                    <a:pt x="1917318" y="251980"/>
                  </a:lnTo>
                  <a:lnTo>
                    <a:pt x="1918462" y="250418"/>
                  </a:lnTo>
                  <a:lnTo>
                    <a:pt x="1919858" y="249643"/>
                  </a:lnTo>
                  <a:lnTo>
                    <a:pt x="1921128" y="248856"/>
                  </a:lnTo>
                  <a:lnTo>
                    <a:pt x="1922779" y="248462"/>
                  </a:lnTo>
                  <a:lnTo>
                    <a:pt x="1924812" y="248462"/>
                  </a:lnTo>
                  <a:lnTo>
                    <a:pt x="1927225" y="248462"/>
                  </a:lnTo>
                  <a:lnTo>
                    <a:pt x="1930907" y="249859"/>
                  </a:lnTo>
                  <a:lnTo>
                    <a:pt x="1935733" y="252653"/>
                  </a:lnTo>
                  <a:lnTo>
                    <a:pt x="1940560" y="255447"/>
                  </a:lnTo>
                  <a:lnTo>
                    <a:pt x="1978532" y="271233"/>
                  </a:lnTo>
                  <a:lnTo>
                    <a:pt x="2010917" y="275589"/>
                  </a:lnTo>
                  <a:lnTo>
                    <a:pt x="2018411" y="275589"/>
                  </a:lnTo>
                  <a:lnTo>
                    <a:pt x="2025268" y="274815"/>
                  </a:lnTo>
                  <a:lnTo>
                    <a:pt x="2031111" y="273253"/>
                  </a:lnTo>
                  <a:lnTo>
                    <a:pt x="2037079" y="271691"/>
                  </a:lnTo>
                  <a:lnTo>
                    <a:pt x="2056383" y="255498"/>
                  </a:lnTo>
                  <a:lnTo>
                    <a:pt x="2058669" y="251040"/>
                  </a:lnTo>
                  <a:lnTo>
                    <a:pt x="2059813" y="245897"/>
                  </a:lnTo>
                  <a:lnTo>
                    <a:pt x="2059813" y="240093"/>
                  </a:lnTo>
                  <a:lnTo>
                    <a:pt x="2059813" y="233400"/>
                  </a:lnTo>
                  <a:lnTo>
                    <a:pt x="2030349" y="206717"/>
                  </a:lnTo>
                  <a:lnTo>
                    <a:pt x="2014092" y="200253"/>
                  </a:lnTo>
                  <a:lnTo>
                    <a:pt x="2007588" y="197846"/>
                  </a:lnTo>
                  <a:lnTo>
                    <a:pt x="1967636" y="180388"/>
                  </a:lnTo>
                  <a:lnTo>
                    <a:pt x="1933209" y="153097"/>
                  </a:lnTo>
                  <a:lnTo>
                    <a:pt x="1917001" y="116368"/>
                  </a:lnTo>
                  <a:lnTo>
                    <a:pt x="1915414" y="96773"/>
                  </a:lnTo>
                  <a:lnTo>
                    <a:pt x="1915937" y="86277"/>
                  </a:lnTo>
                  <a:lnTo>
                    <a:pt x="1928441" y="48797"/>
                  </a:lnTo>
                  <a:lnTo>
                    <a:pt x="1956240" y="20778"/>
                  </a:lnTo>
                  <a:lnTo>
                    <a:pt x="1997948" y="3959"/>
                  </a:lnTo>
                  <a:lnTo>
                    <a:pt x="2023284" y="440"/>
                  </a:lnTo>
                  <a:lnTo>
                    <a:pt x="2036952" y="0"/>
                  </a:lnTo>
                  <a:close/>
                </a:path>
                <a:path w="7061200" h="450850">
                  <a:moveTo>
                    <a:pt x="1701927" y="0"/>
                  </a:moveTo>
                  <a:lnTo>
                    <a:pt x="1742289" y="5652"/>
                  </a:lnTo>
                  <a:lnTo>
                    <a:pt x="1780186" y="29165"/>
                  </a:lnTo>
                  <a:lnTo>
                    <a:pt x="1802449" y="66498"/>
                  </a:lnTo>
                  <a:lnTo>
                    <a:pt x="1811043" y="117619"/>
                  </a:lnTo>
                  <a:lnTo>
                    <a:pt x="1811401" y="133273"/>
                  </a:lnTo>
                  <a:lnTo>
                    <a:pt x="1811401" y="317779"/>
                  </a:lnTo>
                  <a:lnTo>
                    <a:pt x="1811401" y="320014"/>
                  </a:lnTo>
                  <a:lnTo>
                    <a:pt x="1810765" y="321970"/>
                  </a:lnTo>
                  <a:lnTo>
                    <a:pt x="1809368" y="323646"/>
                  </a:lnTo>
                  <a:lnTo>
                    <a:pt x="1808099" y="325323"/>
                  </a:lnTo>
                  <a:lnTo>
                    <a:pt x="1789811" y="330339"/>
                  </a:lnTo>
                  <a:lnTo>
                    <a:pt x="1784350" y="330898"/>
                  </a:lnTo>
                  <a:lnTo>
                    <a:pt x="1777618" y="331177"/>
                  </a:lnTo>
                  <a:lnTo>
                    <a:pt x="1769617" y="331177"/>
                  </a:lnTo>
                  <a:lnTo>
                    <a:pt x="1761363" y="331177"/>
                  </a:lnTo>
                  <a:lnTo>
                    <a:pt x="1754504" y="330898"/>
                  </a:lnTo>
                  <a:lnTo>
                    <a:pt x="1749043" y="330339"/>
                  </a:lnTo>
                  <a:lnTo>
                    <a:pt x="1743455" y="329780"/>
                  </a:lnTo>
                  <a:lnTo>
                    <a:pt x="1739264" y="328942"/>
                  </a:lnTo>
                  <a:lnTo>
                    <a:pt x="1736089" y="327825"/>
                  </a:lnTo>
                  <a:lnTo>
                    <a:pt x="1732914" y="326720"/>
                  </a:lnTo>
                  <a:lnTo>
                    <a:pt x="1730755" y="325323"/>
                  </a:lnTo>
                  <a:lnTo>
                    <a:pt x="1729358" y="323646"/>
                  </a:lnTo>
                  <a:lnTo>
                    <a:pt x="1728089" y="321970"/>
                  </a:lnTo>
                  <a:lnTo>
                    <a:pt x="1727327" y="320014"/>
                  </a:lnTo>
                  <a:lnTo>
                    <a:pt x="1727327" y="317779"/>
                  </a:lnTo>
                  <a:lnTo>
                    <a:pt x="1727327" y="147345"/>
                  </a:lnTo>
                  <a:lnTo>
                    <a:pt x="1722119" y="104927"/>
                  </a:lnTo>
                  <a:lnTo>
                    <a:pt x="1715007" y="91922"/>
                  </a:lnTo>
                  <a:lnTo>
                    <a:pt x="1710943" y="86004"/>
                  </a:lnTo>
                  <a:lnTo>
                    <a:pt x="1705737" y="81432"/>
                  </a:lnTo>
                  <a:lnTo>
                    <a:pt x="1699387" y="78193"/>
                  </a:lnTo>
                  <a:lnTo>
                    <a:pt x="1693037" y="74955"/>
                  </a:lnTo>
                  <a:lnTo>
                    <a:pt x="1685670" y="73329"/>
                  </a:lnTo>
                  <a:lnTo>
                    <a:pt x="1677162" y="73329"/>
                  </a:lnTo>
                  <a:lnTo>
                    <a:pt x="1636365" y="91586"/>
                  </a:lnTo>
                  <a:lnTo>
                    <a:pt x="1610487" y="119214"/>
                  </a:lnTo>
                  <a:lnTo>
                    <a:pt x="1610487" y="317779"/>
                  </a:lnTo>
                  <a:lnTo>
                    <a:pt x="1610487" y="320014"/>
                  </a:lnTo>
                  <a:lnTo>
                    <a:pt x="1609852" y="321970"/>
                  </a:lnTo>
                  <a:lnTo>
                    <a:pt x="1608454" y="323646"/>
                  </a:lnTo>
                  <a:lnTo>
                    <a:pt x="1607185" y="325323"/>
                  </a:lnTo>
                  <a:lnTo>
                    <a:pt x="1604899" y="326720"/>
                  </a:lnTo>
                  <a:lnTo>
                    <a:pt x="1601597" y="327825"/>
                  </a:lnTo>
                  <a:lnTo>
                    <a:pt x="1598422" y="328942"/>
                  </a:lnTo>
                  <a:lnTo>
                    <a:pt x="1594103" y="329780"/>
                  </a:lnTo>
                  <a:lnTo>
                    <a:pt x="1588769" y="330339"/>
                  </a:lnTo>
                  <a:lnTo>
                    <a:pt x="1583436" y="330898"/>
                  </a:lnTo>
                  <a:lnTo>
                    <a:pt x="1576577" y="331177"/>
                  </a:lnTo>
                  <a:lnTo>
                    <a:pt x="1568323" y="331177"/>
                  </a:lnTo>
                  <a:lnTo>
                    <a:pt x="1560067" y="331177"/>
                  </a:lnTo>
                  <a:lnTo>
                    <a:pt x="1553210" y="330898"/>
                  </a:lnTo>
                  <a:lnTo>
                    <a:pt x="1547876" y="330339"/>
                  </a:lnTo>
                  <a:lnTo>
                    <a:pt x="1542541" y="329780"/>
                  </a:lnTo>
                  <a:lnTo>
                    <a:pt x="1538224" y="328942"/>
                  </a:lnTo>
                  <a:lnTo>
                    <a:pt x="1535049" y="327825"/>
                  </a:lnTo>
                  <a:lnTo>
                    <a:pt x="1531747" y="326720"/>
                  </a:lnTo>
                  <a:lnTo>
                    <a:pt x="1529461" y="325323"/>
                  </a:lnTo>
                  <a:lnTo>
                    <a:pt x="1528190" y="323646"/>
                  </a:lnTo>
                  <a:lnTo>
                    <a:pt x="1526793" y="321970"/>
                  </a:lnTo>
                  <a:lnTo>
                    <a:pt x="1526158" y="320014"/>
                  </a:lnTo>
                  <a:lnTo>
                    <a:pt x="1526158" y="317779"/>
                  </a:lnTo>
                  <a:lnTo>
                    <a:pt x="1526158" y="19088"/>
                  </a:lnTo>
                  <a:lnTo>
                    <a:pt x="1526158" y="16852"/>
                  </a:lnTo>
                  <a:lnTo>
                    <a:pt x="1526666" y="14897"/>
                  </a:lnTo>
                  <a:lnTo>
                    <a:pt x="1527810" y="13233"/>
                  </a:lnTo>
                  <a:lnTo>
                    <a:pt x="1528952" y="11556"/>
                  </a:lnTo>
                  <a:lnTo>
                    <a:pt x="1545081" y="6527"/>
                  </a:lnTo>
                  <a:lnTo>
                    <a:pt x="1549653" y="5968"/>
                  </a:lnTo>
                  <a:lnTo>
                    <a:pt x="1555368" y="5689"/>
                  </a:lnTo>
                  <a:lnTo>
                    <a:pt x="1562353" y="5689"/>
                  </a:lnTo>
                  <a:lnTo>
                    <a:pt x="1569465" y="5689"/>
                  </a:lnTo>
                  <a:lnTo>
                    <a:pt x="1575307" y="5968"/>
                  </a:lnTo>
                  <a:lnTo>
                    <a:pt x="1580006" y="6527"/>
                  </a:lnTo>
                  <a:lnTo>
                    <a:pt x="1584705" y="7086"/>
                  </a:lnTo>
                  <a:lnTo>
                    <a:pt x="1598167" y="16852"/>
                  </a:lnTo>
                  <a:lnTo>
                    <a:pt x="1598167" y="19088"/>
                  </a:lnTo>
                  <a:lnTo>
                    <a:pt x="1598167" y="53581"/>
                  </a:lnTo>
                  <a:lnTo>
                    <a:pt x="1635797" y="20932"/>
                  </a:lnTo>
                  <a:lnTo>
                    <a:pt x="1674685" y="3351"/>
                  </a:lnTo>
                  <a:lnTo>
                    <a:pt x="1688163" y="838"/>
                  </a:lnTo>
                  <a:lnTo>
                    <a:pt x="1701927" y="0"/>
                  </a:lnTo>
                  <a:close/>
                </a:path>
                <a:path w="7061200" h="450850">
                  <a:moveTo>
                    <a:pt x="1264919" y="0"/>
                  </a:moveTo>
                  <a:lnTo>
                    <a:pt x="1319158" y="6123"/>
                  </a:lnTo>
                  <a:lnTo>
                    <a:pt x="1361471" y="24320"/>
                  </a:lnTo>
                  <a:lnTo>
                    <a:pt x="1392285" y="54015"/>
                  </a:lnTo>
                  <a:lnTo>
                    <a:pt x="1411858" y="94767"/>
                  </a:lnTo>
                  <a:lnTo>
                    <a:pt x="1420681" y="146063"/>
                  </a:lnTo>
                  <a:lnTo>
                    <a:pt x="1421256" y="165417"/>
                  </a:lnTo>
                  <a:lnTo>
                    <a:pt x="1420635" y="184086"/>
                  </a:lnTo>
                  <a:lnTo>
                    <a:pt x="1411224" y="235076"/>
                  </a:lnTo>
                  <a:lnTo>
                    <a:pt x="1390292" y="277391"/>
                  </a:lnTo>
                  <a:lnTo>
                    <a:pt x="1357725" y="309497"/>
                  </a:lnTo>
                  <a:lnTo>
                    <a:pt x="1313489" y="329902"/>
                  </a:lnTo>
                  <a:lnTo>
                    <a:pt x="1257553" y="336867"/>
                  </a:lnTo>
                  <a:lnTo>
                    <a:pt x="1238289" y="336176"/>
                  </a:lnTo>
                  <a:lnTo>
                    <a:pt x="1188212" y="325818"/>
                  </a:lnTo>
                  <a:lnTo>
                    <a:pt x="1149653" y="303592"/>
                  </a:lnTo>
                  <a:lnTo>
                    <a:pt x="1122378" y="270151"/>
                  </a:lnTo>
                  <a:lnTo>
                    <a:pt x="1106394" y="225822"/>
                  </a:lnTo>
                  <a:lnTo>
                    <a:pt x="1101089" y="171449"/>
                  </a:lnTo>
                  <a:lnTo>
                    <a:pt x="1101732" y="152771"/>
                  </a:lnTo>
                  <a:lnTo>
                    <a:pt x="1111377" y="101625"/>
                  </a:lnTo>
                  <a:lnTo>
                    <a:pt x="1132415" y="59246"/>
                  </a:lnTo>
                  <a:lnTo>
                    <a:pt x="1164939" y="27331"/>
                  </a:lnTo>
                  <a:lnTo>
                    <a:pt x="1209038" y="6970"/>
                  </a:lnTo>
                  <a:lnTo>
                    <a:pt x="1264919" y="0"/>
                  </a:lnTo>
                  <a:close/>
                </a:path>
                <a:path w="7061200" h="450850">
                  <a:moveTo>
                    <a:pt x="892937" y="0"/>
                  </a:moveTo>
                  <a:lnTo>
                    <a:pt x="936746" y="7249"/>
                  </a:lnTo>
                  <a:lnTo>
                    <a:pt x="969883" y="28170"/>
                  </a:lnTo>
                  <a:lnTo>
                    <a:pt x="993370" y="59901"/>
                  </a:lnTo>
                  <a:lnTo>
                    <a:pt x="1007872" y="100456"/>
                  </a:lnTo>
                  <a:lnTo>
                    <a:pt x="1014176" y="147427"/>
                  </a:lnTo>
                  <a:lnTo>
                    <a:pt x="1014602" y="164083"/>
                  </a:lnTo>
                  <a:lnTo>
                    <a:pt x="1014057" y="183517"/>
                  </a:lnTo>
                  <a:lnTo>
                    <a:pt x="1005966" y="235915"/>
                  </a:lnTo>
                  <a:lnTo>
                    <a:pt x="988786" y="278511"/>
                  </a:lnTo>
                  <a:lnTo>
                    <a:pt x="962675" y="310164"/>
                  </a:lnTo>
                  <a:lnTo>
                    <a:pt x="927538" y="330089"/>
                  </a:lnTo>
                  <a:lnTo>
                    <a:pt x="884301" y="336867"/>
                  </a:lnTo>
                  <a:lnTo>
                    <a:pt x="875538" y="336867"/>
                  </a:lnTo>
                  <a:lnTo>
                    <a:pt x="832485" y="323202"/>
                  </a:lnTo>
                  <a:lnTo>
                    <a:pt x="798194" y="295681"/>
                  </a:lnTo>
                  <a:lnTo>
                    <a:pt x="798194" y="436321"/>
                  </a:lnTo>
                  <a:lnTo>
                    <a:pt x="798194" y="438556"/>
                  </a:lnTo>
                  <a:lnTo>
                    <a:pt x="797560" y="440562"/>
                  </a:lnTo>
                  <a:lnTo>
                    <a:pt x="796163" y="442353"/>
                  </a:lnTo>
                  <a:lnTo>
                    <a:pt x="794892" y="444144"/>
                  </a:lnTo>
                  <a:lnTo>
                    <a:pt x="792606" y="445642"/>
                  </a:lnTo>
                  <a:lnTo>
                    <a:pt x="789304" y="446874"/>
                  </a:lnTo>
                  <a:lnTo>
                    <a:pt x="786129" y="448106"/>
                  </a:lnTo>
                  <a:lnTo>
                    <a:pt x="781812" y="449046"/>
                  </a:lnTo>
                  <a:lnTo>
                    <a:pt x="776477" y="449719"/>
                  </a:lnTo>
                  <a:lnTo>
                    <a:pt x="771143" y="450392"/>
                  </a:lnTo>
                  <a:lnTo>
                    <a:pt x="764286" y="450722"/>
                  </a:lnTo>
                  <a:lnTo>
                    <a:pt x="756030" y="450722"/>
                  </a:lnTo>
                  <a:lnTo>
                    <a:pt x="747776" y="450722"/>
                  </a:lnTo>
                  <a:lnTo>
                    <a:pt x="722756" y="446874"/>
                  </a:lnTo>
                  <a:lnTo>
                    <a:pt x="719454" y="445642"/>
                  </a:lnTo>
                  <a:lnTo>
                    <a:pt x="717168" y="444144"/>
                  </a:lnTo>
                  <a:lnTo>
                    <a:pt x="715899" y="442353"/>
                  </a:lnTo>
                  <a:lnTo>
                    <a:pt x="714501" y="440562"/>
                  </a:lnTo>
                  <a:lnTo>
                    <a:pt x="713866" y="438556"/>
                  </a:lnTo>
                  <a:lnTo>
                    <a:pt x="713866" y="436321"/>
                  </a:lnTo>
                  <a:lnTo>
                    <a:pt x="713866" y="19088"/>
                  </a:lnTo>
                  <a:lnTo>
                    <a:pt x="713866" y="16852"/>
                  </a:lnTo>
                  <a:lnTo>
                    <a:pt x="714375" y="14897"/>
                  </a:lnTo>
                  <a:lnTo>
                    <a:pt x="715517" y="13233"/>
                  </a:lnTo>
                  <a:lnTo>
                    <a:pt x="716661" y="11556"/>
                  </a:lnTo>
                  <a:lnTo>
                    <a:pt x="718565" y="10159"/>
                  </a:lnTo>
                  <a:lnTo>
                    <a:pt x="721360" y="9042"/>
                  </a:lnTo>
                  <a:lnTo>
                    <a:pt x="724153" y="7924"/>
                  </a:lnTo>
                  <a:lnTo>
                    <a:pt x="727837" y="7086"/>
                  </a:lnTo>
                  <a:lnTo>
                    <a:pt x="732408" y="6527"/>
                  </a:lnTo>
                  <a:lnTo>
                    <a:pt x="736980" y="5968"/>
                  </a:lnTo>
                  <a:lnTo>
                    <a:pt x="742695" y="5689"/>
                  </a:lnTo>
                  <a:lnTo>
                    <a:pt x="749680" y="5689"/>
                  </a:lnTo>
                  <a:lnTo>
                    <a:pt x="756412" y="5689"/>
                  </a:lnTo>
                  <a:lnTo>
                    <a:pt x="762000" y="5968"/>
                  </a:lnTo>
                  <a:lnTo>
                    <a:pt x="766572" y="6527"/>
                  </a:lnTo>
                  <a:lnTo>
                    <a:pt x="771143" y="7086"/>
                  </a:lnTo>
                  <a:lnTo>
                    <a:pt x="774826" y="7924"/>
                  </a:lnTo>
                  <a:lnTo>
                    <a:pt x="777620" y="9042"/>
                  </a:lnTo>
                  <a:lnTo>
                    <a:pt x="780414" y="10159"/>
                  </a:lnTo>
                  <a:lnTo>
                    <a:pt x="782319" y="11556"/>
                  </a:lnTo>
                  <a:lnTo>
                    <a:pt x="783463" y="13233"/>
                  </a:lnTo>
                  <a:lnTo>
                    <a:pt x="784605" y="14897"/>
                  </a:lnTo>
                  <a:lnTo>
                    <a:pt x="785113" y="16852"/>
                  </a:lnTo>
                  <a:lnTo>
                    <a:pt x="785113" y="19088"/>
                  </a:lnTo>
                  <a:lnTo>
                    <a:pt x="785113" y="54254"/>
                  </a:lnTo>
                  <a:lnTo>
                    <a:pt x="817080" y="25741"/>
                  </a:lnTo>
                  <a:lnTo>
                    <a:pt x="856442" y="5242"/>
                  </a:lnTo>
                  <a:lnTo>
                    <a:pt x="885223" y="209"/>
                  </a:lnTo>
                  <a:lnTo>
                    <a:pt x="892937" y="0"/>
                  </a:lnTo>
                  <a:close/>
                </a:path>
                <a:path w="7061200" h="450850">
                  <a:moveTo>
                    <a:pt x="506856" y="0"/>
                  </a:moveTo>
                  <a:lnTo>
                    <a:pt x="551052" y="5029"/>
                  </a:lnTo>
                  <a:lnTo>
                    <a:pt x="558164" y="7035"/>
                  </a:lnTo>
                  <a:lnTo>
                    <a:pt x="565276" y="9042"/>
                  </a:lnTo>
                  <a:lnTo>
                    <a:pt x="571373" y="11214"/>
                  </a:lnTo>
                  <a:lnTo>
                    <a:pt x="576199" y="13563"/>
                  </a:lnTo>
                  <a:lnTo>
                    <a:pt x="581151" y="15900"/>
                  </a:lnTo>
                  <a:lnTo>
                    <a:pt x="584707" y="17919"/>
                  </a:lnTo>
                  <a:lnTo>
                    <a:pt x="586739" y="19596"/>
                  </a:lnTo>
                  <a:lnTo>
                    <a:pt x="588899" y="21259"/>
                  </a:lnTo>
                  <a:lnTo>
                    <a:pt x="590423" y="22936"/>
                  </a:lnTo>
                  <a:lnTo>
                    <a:pt x="591312" y="24612"/>
                  </a:lnTo>
                  <a:lnTo>
                    <a:pt x="592201" y="26288"/>
                  </a:lnTo>
                  <a:lnTo>
                    <a:pt x="594994" y="47104"/>
                  </a:lnTo>
                  <a:lnTo>
                    <a:pt x="594994" y="52235"/>
                  </a:lnTo>
                  <a:lnTo>
                    <a:pt x="594994" y="58267"/>
                  </a:lnTo>
                  <a:lnTo>
                    <a:pt x="594867" y="63182"/>
                  </a:lnTo>
                  <a:lnTo>
                    <a:pt x="594487" y="66967"/>
                  </a:lnTo>
                  <a:lnTo>
                    <a:pt x="594105" y="70764"/>
                  </a:lnTo>
                  <a:lnTo>
                    <a:pt x="593598" y="73786"/>
                  </a:lnTo>
                  <a:lnTo>
                    <a:pt x="592836" y="76009"/>
                  </a:lnTo>
                  <a:lnTo>
                    <a:pt x="592074" y="78244"/>
                  </a:lnTo>
                  <a:lnTo>
                    <a:pt x="590930" y="79755"/>
                  </a:lnTo>
                  <a:lnTo>
                    <a:pt x="589661" y="80530"/>
                  </a:lnTo>
                  <a:lnTo>
                    <a:pt x="588263" y="81318"/>
                  </a:lnTo>
                  <a:lnTo>
                    <a:pt x="586739" y="81711"/>
                  </a:lnTo>
                  <a:lnTo>
                    <a:pt x="584962" y="81711"/>
                  </a:lnTo>
                  <a:lnTo>
                    <a:pt x="582929" y="81711"/>
                  </a:lnTo>
                  <a:lnTo>
                    <a:pt x="579754" y="80530"/>
                  </a:lnTo>
                  <a:lnTo>
                    <a:pt x="575563" y="78193"/>
                  </a:lnTo>
                  <a:lnTo>
                    <a:pt x="571373" y="75844"/>
                  </a:lnTo>
                  <a:lnTo>
                    <a:pt x="566038" y="73329"/>
                  </a:lnTo>
                  <a:lnTo>
                    <a:pt x="524144" y="60483"/>
                  </a:lnTo>
                  <a:lnTo>
                    <a:pt x="508888" y="59601"/>
                  </a:lnTo>
                  <a:lnTo>
                    <a:pt x="501268" y="59601"/>
                  </a:lnTo>
                  <a:lnTo>
                    <a:pt x="494791" y="60388"/>
                  </a:lnTo>
                  <a:lnTo>
                    <a:pt x="489203" y="61950"/>
                  </a:lnTo>
                  <a:lnTo>
                    <a:pt x="483615" y="63512"/>
                  </a:lnTo>
                  <a:lnTo>
                    <a:pt x="479043" y="65747"/>
                  </a:lnTo>
                  <a:lnTo>
                    <a:pt x="475488" y="68643"/>
                  </a:lnTo>
                  <a:lnTo>
                    <a:pt x="471804" y="71551"/>
                  </a:lnTo>
                  <a:lnTo>
                    <a:pt x="469138" y="74955"/>
                  </a:lnTo>
                  <a:lnTo>
                    <a:pt x="467360" y="78854"/>
                  </a:lnTo>
                  <a:lnTo>
                    <a:pt x="465581" y="82765"/>
                  </a:lnTo>
                  <a:lnTo>
                    <a:pt x="464692" y="86956"/>
                  </a:lnTo>
                  <a:lnTo>
                    <a:pt x="464692" y="91414"/>
                  </a:lnTo>
                  <a:lnTo>
                    <a:pt x="464692" y="98336"/>
                  </a:lnTo>
                  <a:lnTo>
                    <a:pt x="493212" y="123857"/>
                  </a:lnTo>
                  <a:lnTo>
                    <a:pt x="518044" y="133662"/>
                  </a:lnTo>
                  <a:lnTo>
                    <a:pt x="524732" y="136163"/>
                  </a:lnTo>
                  <a:lnTo>
                    <a:pt x="565023" y="154368"/>
                  </a:lnTo>
                  <a:lnTo>
                    <a:pt x="597979" y="184218"/>
                  </a:lnTo>
                  <a:lnTo>
                    <a:pt x="611356" y="223533"/>
                  </a:lnTo>
                  <a:lnTo>
                    <a:pt x="611758" y="233400"/>
                  </a:lnTo>
                  <a:lnTo>
                    <a:pt x="611163" y="245749"/>
                  </a:lnTo>
                  <a:lnTo>
                    <a:pt x="596917" y="287585"/>
                  </a:lnTo>
                  <a:lnTo>
                    <a:pt x="566110" y="316873"/>
                  </a:lnTo>
                  <a:lnTo>
                    <a:pt x="521888" y="333197"/>
                  </a:lnTo>
                  <a:lnTo>
                    <a:pt x="482473" y="336867"/>
                  </a:lnTo>
                  <a:lnTo>
                    <a:pt x="474186" y="336710"/>
                  </a:lnTo>
                  <a:lnTo>
                    <a:pt x="436006" y="331517"/>
                  </a:lnTo>
                  <a:lnTo>
                    <a:pt x="403098" y="320128"/>
                  </a:lnTo>
                  <a:lnTo>
                    <a:pt x="397763" y="317449"/>
                  </a:lnTo>
                  <a:lnTo>
                    <a:pt x="393826" y="314934"/>
                  </a:lnTo>
                  <a:lnTo>
                    <a:pt x="391413" y="312597"/>
                  </a:lnTo>
                  <a:lnTo>
                    <a:pt x="388874" y="310248"/>
                  </a:lnTo>
                  <a:lnTo>
                    <a:pt x="386968" y="306565"/>
                  </a:lnTo>
                  <a:lnTo>
                    <a:pt x="385699" y="301548"/>
                  </a:lnTo>
                  <a:lnTo>
                    <a:pt x="384301" y="296519"/>
                  </a:lnTo>
                  <a:lnTo>
                    <a:pt x="383666" y="289102"/>
                  </a:lnTo>
                  <a:lnTo>
                    <a:pt x="383666" y="279272"/>
                  </a:lnTo>
                  <a:lnTo>
                    <a:pt x="383666" y="272795"/>
                  </a:lnTo>
                  <a:lnTo>
                    <a:pt x="386333" y="254330"/>
                  </a:lnTo>
                  <a:lnTo>
                    <a:pt x="387223" y="251980"/>
                  </a:lnTo>
                  <a:lnTo>
                    <a:pt x="388365" y="250418"/>
                  </a:lnTo>
                  <a:lnTo>
                    <a:pt x="389763" y="249643"/>
                  </a:lnTo>
                  <a:lnTo>
                    <a:pt x="391032" y="248856"/>
                  </a:lnTo>
                  <a:lnTo>
                    <a:pt x="392683" y="248462"/>
                  </a:lnTo>
                  <a:lnTo>
                    <a:pt x="394715" y="248462"/>
                  </a:lnTo>
                  <a:lnTo>
                    <a:pt x="397128" y="248462"/>
                  </a:lnTo>
                  <a:lnTo>
                    <a:pt x="400812" y="249859"/>
                  </a:lnTo>
                  <a:lnTo>
                    <a:pt x="405638" y="252653"/>
                  </a:lnTo>
                  <a:lnTo>
                    <a:pt x="410463" y="255447"/>
                  </a:lnTo>
                  <a:lnTo>
                    <a:pt x="448437" y="271233"/>
                  </a:lnTo>
                  <a:lnTo>
                    <a:pt x="480822" y="275589"/>
                  </a:lnTo>
                  <a:lnTo>
                    <a:pt x="488314" y="275589"/>
                  </a:lnTo>
                  <a:lnTo>
                    <a:pt x="495173" y="274815"/>
                  </a:lnTo>
                  <a:lnTo>
                    <a:pt x="501014" y="273253"/>
                  </a:lnTo>
                  <a:lnTo>
                    <a:pt x="506983" y="271691"/>
                  </a:lnTo>
                  <a:lnTo>
                    <a:pt x="526288" y="255498"/>
                  </a:lnTo>
                  <a:lnTo>
                    <a:pt x="528574" y="251040"/>
                  </a:lnTo>
                  <a:lnTo>
                    <a:pt x="529716" y="245897"/>
                  </a:lnTo>
                  <a:lnTo>
                    <a:pt x="529716" y="240093"/>
                  </a:lnTo>
                  <a:lnTo>
                    <a:pt x="529716" y="233400"/>
                  </a:lnTo>
                  <a:lnTo>
                    <a:pt x="500252" y="206717"/>
                  </a:lnTo>
                  <a:lnTo>
                    <a:pt x="483997" y="200253"/>
                  </a:lnTo>
                  <a:lnTo>
                    <a:pt x="477492" y="197846"/>
                  </a:lnTo>
                  <a:lnTo>
                    <a:pt x="437540" y="180388"/>
                  </a:lnTo>
                  <a:lnTo>
                    <a:pt x="403113" y="153097"/>
                  </a:lnTo>
                  <a:lnTo>
                    <a:pt x="386905" y="116368"/>
                  </a:lnTo>
                  <a:lnTo>
                    <a:pt x="385317" y="96773"/>
                  </a:lnTo>
                  <a:lnTo>
                    <a:pt x="385841" y="86277"/>
                  </a:lnTo>
                  <a:lnTo>
                    <a:pt x="398345" y="48797"/>
                  </a:lnTo>
                  <a:lnTo>
                    <a:pt x="426144" y="20778"/>
                  </a:lnTo>
                  <a:lnTo>
                    <a:pt x="467852" y="3959"/>
                  </a:lnTo>
                  <a:lnTo>
                    <a:pt x="493188" y="440"/>
                  </a:lnTo>
                  <a:lnTo>
                    <a:pt x="506856" y="0"/>
                  </a:lnTo>
                  <a:close/>
                </a:path>
                <a:path w="7061200" h="450850">
                  <a:moveTo>
                    <a:pt x="152273" y="0"/>
                  </a:moveTo>
                  <a:lnTo>
                    <a:pt x="202457" y="6215"/>
                  </a:lnTo>
                  <a:lnTo>
                    <a:pt x="240680" y="24233"/>
                  </a:lnTo>
                  <a:lnTo>
                    <a:pt x="268096" y="51936"/>
                  </a:lnTo>
                  <a:lnTo>
                    <a:pt x="285241" y="88074"/>
                  </a:lnTo>
                  <a:lnTo>
                    <a:pt x="292742" y="130886"/>
                  </a:lnTo>
                  <a:lnTo>
                    <a:pt x="293242" y="146329"/>
                  </a:lnTo>
                  <a:lnTo>
                    <a:pt x="293242" y="159727"/>
                  </a:lnTo>
                  <a:lnTo>
                    <a:pt x="293242" y="170002"/>
                  </a:lnTo>
                  <a:lnTo>
                    <a:pt x="290956" y="177584"/>
                  </a:lnTo>
                  <a:lnTo>
                    <a:pt x="286385" y="182498"/>
                  </a:lnTo>
                  <a:lnTo>
                    <a:pt x="281813" y="187413"/>
                  </a:lnTo>
                  <a:lnTo>
                    <a:pt x="275589" y="189864"/>
                  </a:lnTo>
                  <a:lnTo>
                    <a:pt x="267462" y="189864"/>
                  </a:lnTo>
                  <a:lnTo>
                    <a:pt x="85725" y="189864"/>
                  </a:lnTo>
                  <a:lnTo>
                    <a:pt x="92789" y="232019"/>
                  </a:lnTo>
                  <a:lnTo>
                    <a:pt x="122614" y="264386"/>
                  </a:lnTo>
                  <a:lnTo>
                    <a:pt x="167386" y="273253"/>
                  </a:lnTo>
                  <a:lnTo>
                    <a:pt x="178101" y="273053"/>
                  </a:lnTo>
                  <a:lnTo>
                    <a:pt x="221868" y="266719"/>
                  </a:lnTo>
                  <a:lnTo>
                    <a:pt x="260857" y="253885"/>
                  </a:lnTo>
                  <a:lnTo>
                    <a:pt x="265175" y="252818"/>
                  </a:lnTo>
                  <a:lnTo>
                    <a:pt x="268477" y="252818"/>
                  </a:lnTo>
                  <a:lnTo>
                    <a:pt x="270510" y="252818"/>
                  </a:lnTo>
                  <a:lnTo>
                    <a:pt x="272161" y="253212"/>
                  </a:lnTo>
                  <a:lnTo>
                    <a:pt x="279273" y="275031"/>
                  </a:lnTo>
                  <a:lnTo>
                    <a:pt x="279273" y="280619"/>
                  </a:lnTo>
                  <a:lnTo>
                    <a:pt x="279273" y="285521"/>
                  </a:lnTo>
                  <a:lnTo>
                    <a:pt x="279145" y="289712"/>
                  </a:lnTo>
                  <a:lnTo>
                    <a:pt x="278891" y="293166"/>
                  </a:lnTo>
                  <a:lnTo>
                    <a:pt x="278638" y="296633"/>
                  </a:lnTo>
                  <a:lnTo>
                    <a:pt x="278383" y="299592"/>
                  </a:lnTo>
                  <a:lnTo>
                    <a:pt x="277875" y="302044"/>
                  </a:lnTo>
                  <a:lnTo>
                    <a:pt x="277494" y="304507"/>
                  </a:lnTo>
                  <a:lnTo>
                    <a:pt x="242903" y="325394"/>
                  </a:lnTo>
                  <a:lnTo>
                    <a:pt x="201167" y="334022"/>
                  </a:lnTo>
                  <a:lnTo>
                    <a:pt x="159638" y="336867"/>
                  </a:lnTo>
                  <a:lnTo>
                    <a:pt x="140350" y="336240"/>
                  </a:lnTo>
                  <a:lnTo>
                    <a:pt x="89915" y="326821"/>
                  </a:lnTo>
                  <a:lnTo>
                    <a:pt x="50446" y="305917"/>
                  </a:lnTo>
                  <a:lnTo>
                    <a:pt x="22240" y="273248"/>
                  </a:lnTo>
                  <a:lnTo>
                    <a:pt x="5518" y="228544"/>
                  </a:lnTo>
                  <a:lnTo>
                    <a:pt x="0" y="171780"/>
                  </a:lnTo>
                  <a:lnTo>
                    <a:pt x="642" y="152352"/>
                  </a:lnTo>
                  <a:lnTo>
                    <a:pt x="10286" y="99961"/>
                  </a:lnTo>
                  <a:lnTo>
                    <a:pt x="31200" y="57449"/>
                  </a:lnTo>
                  <a:lnTo>
                    <a:pt x="62372" y="26076"/>
                  </a:lnTo>
                  <a:lnTo>
                    <a:pt x="103141" y="6595"/>
                  </a:lnTo>
                  <a:lnTo>
                    <a:pt x="135006" y="733"/>
                  </a:lnTo>
                  <a:lnTo>
                    <a:pt x="152273" y="0"/>
                  </a:lnTo>
                  <a:close/>
                </a:path>
              </a:pathLst>
            </a:custGeom>
            <a:ln w="12192">
              <a:solidFill>
                <a:srgbClr val="F3F7F7"/>
              </a:solidFill>
            </a:ln>
          </p:spPr>
          <p:txBody>
            <a:bodyPr wrap="square" lIns="0" tIns="0" rIns="0" bIns="0" rtlCol="0"/>
            <a:lstStyle/>
            <a:p>
              <a:endParaRPr/>
            </a:p>
          </p:txBody>
        </p:sp>
        <p:pic>
          <p:nvPicPr>
            <p:cNvPr id="18" name="object 15">
              <a:extLst>
                <a:ext uri="{FF2B5EF4-FFF2-40B4-BE49-F238E27FC236}">
                  <a16:creationId xmlns:a16="http://schemas.microsoft.com/office/drawing/2014/main" xmlns="" id="{C3360BB2-4F31-4A69-9C35-B8AE3EC5D311}"/>
                </a:ext>
              </a:extLst>
            </p:cNvPr>
            <p:cNvPicPr/>
            <p:nvPr/>
          </p:nvPicPr>
          <p:blipFill>
            <a:blip r:embed="rId9" cstate="print"/>
            <a:stretch>
              <a:fillRect/>
            </a:stretch>
          </p:blipFill>
          <p:spPr>
            <a:xfrm>
              <a:off x="2845562" y="6106426"/>
              <a:ext cx="132079" cy="135077"/>
            </a:xfrm>
            <a:prstGeom prst="rect">
              <a:avLst/>
            </a:prstGeom>
          </p:spPr>
        </p:pic>
        <p:sp>
          <p:nvSpPr>
            <p:cNvPr id="19" name="object 16">
              <a:extLst>
                <a:ext uri="{FF2B5EF4-FFF2-40B4-BE49-F238E27FC236}">
                  <a16:creationId xmlns:a16="http://schemas.microsoft.com/office/drawing/2014/main" xmlns="" id="{46297B59-012C-4FBE-8917-B1FDB85AE105}"/>
                </a:ext>
              </a:extLst>
            </p:cNvPr>
            <p:cNvSpPr/>
            <p:nvPr/>
          </p:nvSpPr>
          <p:spPr>
            <a:xfrm>
              <a:off x="2763520" y="6009716"/>
              <a:ext cx="6753225" cy="475615"/>
            </a:xfrm>
            <a:custGeom>
              <a:avLst/>
              <a:gdLst/>
              <a:ahLst/>
              <a:cxnLst/>
              <a:rect l="l" t="t" r="r" b="b"/>
              <a:pathLst>
                <a:path w="6753225" h="475614">
                  <a:moveTo>
                    <a:pt x="5560568" y="66636"/>
                  </a:moveTo>
                  <a:lnTo>
                    <a:pt x="5568823" y="66636"/>
                  </a:lnTo>
                  <a:lnTo>
                    <a:pt x="5575681" y="66916"/>
                  </a:lnTo>
                  <a:lnTo>
                    <a:pt x="5581141" y="67475"/>
                  </a:lnTo>
                  <a:lnTo>
                    <a:pt x="5586603" y="68033"/>
                  </a:lnTo>
                  <a:lnTo>
                    <a:pt x="5590921" y="68922"/>
                  </a:lnTo>
                  <a:lnTo>
                    <a:pt x="5593969" y="70154"/>
                  </a:lnTo>
                  <a:lnTo>
                    <a:pt x="5597144" y="71386"/>
                  </a:lnTo>
                  <a:lnTo>
                    <a:pt x="5599430" y="72885"/>
                  </a:lnTo>
                  <a:lnTo>
                    <a:pt x="5600700" y="74675"/>
                  </a:lnTo>
                  <a:lnTo>
                    <a:pt x="5602097" y="76453"/>
                  </a:lnTo>
                  <a:lnTo>
                    <a:pt x="5602732" y="78473"/>
                  </a:lnTo>
                  <a:lnTo>
                    <a:pt x="5602732" y="80695"/>
                  </a:lnTo>
                  <a:lnTo>
                    <a:pt x="5602732" y="147332"/>
                  </a:lnTo>
                  <a:lnTo>
                    <a:pt x="5667756" y="147332"/>
                  </a:lnTo>
                  <a:lnTo>
                    <a:pt x="5669914" y="147332"/>
                  </a:lnTo>
                  <a:lnTo>
                    <a:pt x="5671820" y="147891"/>
                  </a:lnTo>
                  <a:lnTo>
                    <a:pt x="5680202" y="165087"/>
                  </a:lnTo>
                  <a:lnTo>
                    <a:pt x="5680836" y="169544"/>
                  </a:lnTo>
                  <a:lnTo>
                    <a:pt x="5681090" y="175018"/>
                  </a:lnTo>
                  <a:lnTo>
                    <a:pt x="5681090" y="181495"/>
                  </a:lnTo>
                  <a:lnTo>
                    <a:pt x="5672328" y="215645"/>
                  </a:lnTo>
                  <a:lnTo>
                    <a:pt x="5668009" y="215645"/>
                  </a:lnTo>
                  <a:lnTo>
                    <a:pt x="5602732" y="215645"/>
                  </a:lnTo>
                  <a:lnTo>
                    <a:pt x="5602732" y="355955"/>
                  </a:lnTo>
                  <a:lnTo>
                    <a:pt x="5603210" y="367413"/>
                  </a:lnTo>
                  <a:lnTo>
                    <a:pt x="5621147" y="401793"/>
                  </a:lnTo>
                  <a:lnTo>
                    <a:pt x="5637910" y="404850"/>
                  </a:lnTo>
                  <a:lnTo>
                    <a:pt x="5642356" y="404850"/>
                  </a:lnTo>
                  <a:lnTo>
                    <a:pt x="5659501" y="401002"/>
                  </a:lnTo>
                  <a:lnTo>
                    <a:pt x="5662295" y="399999"/>
                  </a:lnTo>
                  <a:lnTo>
                    <a:pt x="5664581" y="399097"/>
                  </a:lnTo>
                  <a:lnTo>
                    <a:pt x="5666485" y="398322"/>
                  </a:lnTo>
                  <a:lnTo>
                    <a:pt x="5668390" y="397535"/>
                  </a:lnTo>
                  <a:lnTo>
                    <a:pt x="5670169" y="397141"/>
                  </a:lnTo>
                  <a:lnTo>
                    <a:pt x="5671693" y="397141"/>
                  </a:lnTo>
                  <a:lnTo>
                    <a:pt x="5673089" y="397141"/>
                  </a:lnTo>
                  <a:lnTo>
                    <a:pt x="5674359" y="397535"/>
                  </a:lnTo>
                  <a:lnTo>
                    <a:pt x="5675503" y="398322"/>
                  </a:lnTo>
                  <a:lnTo>
                    <a:pt x="5676773" y="399097"/>
                  </a:lnTo>
                  <a:lnTo>
                    <a:pt x="5677788" y="400659"/>
                  </a:lnTo>
                  <a:lnTo>
                    <a:pt x="5678424" y="403009"/>
                  </a:lnTo>
                  <a:lnTo>
                    <a:pt x="5679058" y="405345"/>
                  </a:lnTo>
                  <a:lnTo>
                    <a:pt x="5679694" y="408533"/>
                  </a:lnTo>
                  <a:lnTo>
                    <a:pt x="5680202" y="412546"/>
                  </a:lnTo>
                  <a:lnTo>
                    <a:pt x="5680836" y="416572"/>
                  </a:lnTo>
                  <a:lnTo>
                    <a:pt x="5681090" y="421703"/>
                  </a:lnTo>
                  <a:lnTo>
                    <a:pt x="5681090" y="427951"/>
                  </a:lnTo>
                  <a:lnTo>
                    <a:pt x="5681090" y="437781"/>
                  </a:lnTo>
                  <a:lnTo>
                    <a:pt x="5680456" y="445312"/>
                  </a:lnTo>
                  <a:lnTo>
                    <a:pt x="5679185" y="450557"/>
                  </a:lnTo>
                  <a:lnTo>
                    <a:pt x="5678043" y="455802"/>
                  </a:lnTo>
                  <a:lnTo>
                    <a:pt x="5676391" y="459485"/>
                  </a:lnTo>
                  <a:lnTo>
                    <a:pt x="5674359" y="461606"/>
                  </a:lnTo>
                  <a:lnTo>
                    <a:pt x="5672328" y="463727"/>
                  </a:lnTo>
                  <a:lnTo>
                    <a:pt x="5669407" y="465620"/>
                  </a:lnTo>
                  <a:lnTo>
                    <a:pt x="5665470" y="467296"/>
                  </a:lnTo>
                  <a:lnTo>
                    <a:pt x="5661659" y="468972"/>
                  </a:lnTo>
                  <a:lnTo>
                    <a:pt x="5657087" y="470420"/>
                  </a:lnTo>
                  <a:lnTo>
                    <a:pt x="5651754" y="471652"/>
                  </a:lnTo>
                  <a:lnTo>
                    <a:pt x="5646547" y="472884"/>
                  </a:lnTo>
                  <a:lnTo>
                    <a:pt x="5640832" y="473824"/>
                  </a:lnTo>
                  <a:lnTo>
                    <a:pt x="5634735" y="474497"/>
                  </a:lnTo>
                  <a:lnTo>
                    <a:pt x="5628512" y="475170"/>
                  </a:lnTo>
                  <a:lnTo>
                    <a:pt x="5622416" y="475500"/>
                  </a:lnTo>
                  <a:lnTo>
                    <a:pt x="5616066" y="475500"/>
                  </a:lnTo>
                  <a:lnTo>
                    <a:pt x="5572633" y="469137"/>
                  </a:lnTo>
                  <a:lnTo>
                    <a:pt x="5536481" y="442513"/>
                  </a:lnTo>
                  <a:lnTo>
                    <a:pt x="5521872" y="405728"/>
                  </a:lnTo>
                  <a:lnTo>
                    <a:pt x="5518658" y="368680"/>
                  </a:lnTo>
                  <a:lnTo>
                    <a:pt x="5518658" y="215645"/>
                  </a:lnTo>
                  <a:lnTo>
                    <a:pt x="5482844" y="215645"/>
                  </a:lnTo>
                  <a:lnTo>
                    <a:pt x="5478653" y="215645"/>
                  </a:lnTo>
                  <a:lnTo>
                    <a:pt x="5475351" y="213029"/>
                  </a:lnTo>
                  <a:lnTo>
                    <a:pt x="5469762" y="181495"/>
                  </a:lnTo>
                  <a:lnTo>
                    <a:pt x="5469762" y="175018"/>
                  </a:lnTo>
                  <a:lnTo>
                    <a:pt x="5470016" y="169544"/>
                  </a:lnTo>
                  <a:lnTo>
                    <a:pt x="5470652" y="165087"/>
                  </a:lnTo>
                  <a:lnTo>
                    <a:pt x="5471159" y="160616"/>
                  </a:lnTo>
                  <a:lnTo>
                    <a:pt x="5472049" y="157111"/>
                  </a:lnTo>
                  <a:lnTo>
                    <a:pt x="5473191" y="154533"/>
                  </a:lnTo>
                  <a:lnTo>
                    <a:pt x="5474208" y="151968"/>
                  </a:lnTo>
                  <a:lnTo>
                    <a:pt x="5475605" y="150126"/>
                  </a:lnTo>
                  <a:lnTo>
                    <a:pt x="5477383" y="149009"/>
                  </a:lnTo>
                  <a:lnTo>
                    <a:pt x="5479033" y="147891"/>
                  </a:lnTo>
                  <a:lnTo>
                    <a:pt x="5480938" y="147332"/>
                  </a:lnTo>
                  <a:lnTo>
                    <a:pt x="5483225" y="147332"/>
                  </a:lnTo>
                  <a:lnTo>
                    <a:pt x="5518658" y="147332"/>
                  </a:lnTo>
                  <a:lnTo>
                    <a:pt x="5518658" y="80695"/>
                  </a:lnTo>
                  <a:lnTo>
                    <a:pt x="5518658" y="78473"/>
                  </a:lnTo>
                  <a:lnTo>
                    <a:pt x="5519293" y="76453"/>
                  </a:lnTo>
                  <a:lnTo>
                    <a:pt x="5520562" y="74675"/>
                  </a:lnTo>
                  <a:lnTo>
                    <a:pt x="5521706" y="72885"/>
                  </a:lnTo>
                  <a:lnTo>
                    <a:pt x="5523991" y="71386"/>
                  </a:lnTo>
                  <a:lnTo>
                    <a:pt x="5527166" y="70154"/>
                  </a:lnTo>
                  <a:lnTo>
                    <a:pt x="5530469" y="68922"/>
                  </a:lnTo>
                  <a:lnTo>
                    <a:pt x="5534786" y="68033"/>
                  </a:lnTo>
                  <a:lnTo>
                    <a:pt x="5540248" y="67475"/>
                  </a:lnTo>
                  <a:lnTo>
                    <a:pt x="5545708" y="66916"/>
                  </a:lnTo>
                  <a:lnTo>
                    <a:pt x="5552439" y="66636"/>
                  </a:lnTo>
                  <a:lnTo>
                    <a:pt x="5560568" y="66636"/>
                  </a:lnTo>
                  <a:close/>
                </a:path>
                <a:path w="6753225" h="475614">
                  <a:moveTo>
                    <a:pt x="26162" y="35496"/>
                  </a:moveTo>
                  <a:lnTo>
                    <a:pt x="138303" y="35496"/>
                  </a:lnTo>
                  <a:lnTo>
                    <a:pt x="146494" y="35537"/>
                  </a:lnTo>
                  <a:lnTo>
                    <a:pt x="186562" y="37833"/>
                  </a:lnTo>
                  <a:lnTo>
                    <a:pt x="233553" y="50558"/>
                  </a:lnTo>
                  <a:lnTo>
                    <a:pt x="269113" y="74167"/>
                  </a:lnTo>
                  <a:lnTo>
                    <a:pt x="291338" y="108661"/>
                  </a:lnTo>
                  <a:lnTo>
                    <a:pt x="299085" y="154368"/>
                  </a:lnTo>
                  <a:lnTo>
                    <a:pt x="298729" y="165013"/>
                  </a:lnTo>
                  <a:lnTo>
                    <a:pt x="290423" y="202769"/>
                  </a:lnTo>
                  <a:lnTo>
                    <a:pt x="265334" y="239177"/>
                  </a:lnTo>
                  <a:lnTo>
                    <a:pt x="224821" y="263787"/>
                  </a:lnTo>
                  <a:lnTo>
                    <a:pt x="215011" y="267220"/>
                  </a:lnTo>
                  <a:lnTo>
                    <a:pt x="221487" y="270344"/>
                  </a:lnTo>
                  <a:lnTo>
                    <a:pt x="253041" y="299782"/>
                  </a:lnTo>
                  <a:lnTo>
                    <a:pt x="273436" y="336734"/>
                  </a:lnTo>
                  <a:lnTo>
                    <a:pt x="276606" y="344233"/>
                  </a:lnTo>
                  <a:lnTo>
                    <a:pt x="313181" y="429628"/>
                  </a:lnTo>
                  <a:lnTo>
                    <a:pt x="316484" y="438111"/>
                  </a:lnTo>
                  <a:lnTo>
                    <a:pt x="318769" y="444309"/>
                  </a:lnTo>
                  <a:lnTo>
                    <a:pt x="319786" y="448208"/>
                  </a:lnTo>
                  <a:lnTo>
                    <a:pt x="320929" y="452119"/>
                  </a:lnTo>
                  <a:lnTo>
                    <a:pt x="321563" y="455193"/>
                  </a:lnTo>
                  <a:lnTo>
                    <a:pt x="321563" y="457415"/>
                  </a:lnTo>
                  <a:lnTo>
                    <a:pt x="321563" y="459879"/>
                  </a:lnTo>
                  <a:lnTo>
                    <a:pt x="321056" y="461937"/>
                  </a:lnTo>
                  <a:lnTo>
                    <a:pt x="320167" y="463613"/>
                  </a:lnTo>
                  <a:lnTo>
                    <a:pt x="319278" y="465289"/>
                  </a:lnTo>
                  <a:lnTo>
                    <a:pt x="317119" y="466686"/>
                  </a:lnTo>
                  <a:lnTo>
                    <a:pt x="313817" y="467804"/>
                  </a:lnTo>
                  <a:lnTo>
                    <a:pt x="310515" y="468922"/>
                  </a:lnTo>
                  <a:lnTo>
                    <a:pt x="272669" y="470814"/>
                  </a:lnTo>
                  <a:lnTo>
                    <a:pt x="263271" y="470814"/>
                  </a:lnTo>
                  <a:lnTo>
                    <a:pt x="255778" y="470598"/>
                  </a:lnTo>
                  <a:lnTo>
                    <a:pt x="250190" y="470141"/>
                  </a:lnTo>
                  <a:lnTo>
                    <a:pt x="244602" y="469696"/>
                  </a:lnTo>
                  <a:lnTo>
                    <a:pt x="240156" y="468858"/>
                  </a:lnTo>
                  <a:lnTo>
                    <a:pt x="236981" y="467639"/>
                  </a:lnTo>
                  <a:lnTo>
                    <a:pt x="233680" y="466407"/>
                  </a:lnTo>
                  <a:lnTo>
                    <a:pt x="231394" y="464845"/>
                  </a:lnTo>
                  <a:lnTo>
                    <a:pt x="230124" y="462953"/>
                  </a:lnTo>
                  <a:lnTo>
                    <a:pt x="228727" y="461048"/>
                  </a:lnTo>
                  <a:lnTo>
                    <a:pt x="227584" y="458762"/>
                  </a:lnTo>
                  <a:lnTo>
                    <a:pt x="226694" y="456082"/>
                  </a:lnTo>
                  <a:lnTo>
                    <a:pt x="187960" y="359308"/>
                  </a:lnTo>
                  <a:lnTo>
                    <a:pt x="170687" y="324073"/>
                  </a:lnTo>
                  <a:lnTo>
                    <a:pt x="140335" y="296011"/>
                  </a:lnTo>
                  <a:lnTo>
                    <a:pt x="124968" y="291668"/>
                  </a:lnTo>
                  <a:lnTo>
                    <a:pt x="115569" y="291668"/>
                  </a:lnTo>
                  <a:lnTo>
                    <a:pt x="88137" y="291668"/>
                  </a:lnTo>
                  <a:lnTo>
                    <a:pt x="88137" y="456755"/>
                  </a:lnTo>
                  <a:lnTo>
                    <a:pt x="88137" y="458990"/>
                  </a:lnTo>
                  <a:lnTo>
                    <a:pt x="87375" y="460997"/>
                  </a:lnTo>
                  <a:lnTo>
                    <a:pt x="52578" y="470814"/>
                  </a:lnTo>
                  <a:lnTo>
                    <a:pt x="43942" y="470814"/>
                  </a:lnTo>
                  <a:lnTo>
                    <a:pt x="35432" y="470814"/>
                  </a:lnTo>
                  <a:lnTo>
                    <a:pt x="9143" y="467131"/>
                  </a:lnTo>
                  <a:lnTo>
                    <a:pt x="5715" y="466013"/>
                  </a:lnTo>
                  <a:lnTo>
                    <a:pt x="3429" y="464565"/>
                  </a:lnTo>
                  <a:lnTo>
                    <a:pt x="2031" y="462775"/>
                  </a:lnTo>
                  <a:lnTo>
                    <a:pt x="762" y="460997"/>
                  </a:lnTo>
                  <a:lnTo>
                    <a:pt x="0" y="458990"/>
                  </a:lnTo>
                  <a:lnTo>
                    <a:pt x="0" y="456755"/>
                  </a:lnTo>
                  <a:lnTo>
                    <a:pt x="0" y="63284"/>
                  </a:lnTo>
                  <a:lnTo>
                    <a:pt x="0" y="53466"/>
                  </a:lnTo>
                  <a:lnTo>
                    <a:pt x="2540" y="46380"/>
                  </a:lnTo>
                  <a:lnTo>
                    <a:pt x="7619" y="42024"/>
                  </a:lnTo>
                  <a:lnTo>
                    <a:pt x="12573" y="37668"/>
                  </a:lnTo>
                  <a:lnTo>
                    <a:pt x="18796" y="35496"/>
                  </a:lnTo>
                  <a:lnTo>
                    <a:pt x="26162" y="35496"/>
                  </a:lnTo>
                  <a:close/>
                </a:path>
                <a:path w="6753225" h="475614">
                  <a:moveTo>
                    <a:pt x="6710807" y="2679"/>
                  </a:moveTo>
                  <a:lnTo>
                    <a:pt x="6719061" y="2679"/>
                  </a:lnTo>
                  <a:lnTo>
                    <a:pt x="6725920" y="3009"/>
                  </a:lnTo>
                  <a:lnTo>
                    <a:pt x="6731254" y="3682"/>
                  </a:lnTo>
                  <a:lnTo>
                    <a:pt x="6736587" y="4356"/>
                  </a:lnTo>
                  <a:lnTo>
                    <a:pt x="6740906" y="5295"/>
                  </a:lnTo>
                  <a:lnTo>
                    <a:pt x="6744081" y="6527"/>
                  </a:lnTo>
                  <a:lnTo>
                    <a:pt x="6747383" y="7759"/>
                  </a:lnTo>
                  <a:lnTo>
                    <a:pt x="6749669" y="9258"/>
                  </a:lnTo>
                  <a:lnTo>
                    <a:pt x="6750938" y="11048"/>
                  </a:lnTo>
                  <a:lnTo>
                    <a:pt x="6752335" y="12839"/>
                  </a:lnTo>
                  <a:lnTo>
                    <a:pt x="6752971" y="14846"/>
                  </a:lnTo>
                  <a:lnTo>
                    <a:pt x="6752971" y="17081"/>
                  </a:lnTo>
                  <a:lnTo>
                    <a:pt x="6752971" y="457415"/>
                  </a:lnTo>
                  <a:lnTo>
                    <a:pt x="6752971" y="459651"/>
                  </a:lnTo>
                  <a:lnTo>
                    <a:pt x="6752335" y="461606"/>
                  </a:lnTo>
                  <a:lnTo>
                    <a:pt x="6750938" y="463283"/>
                  </a:lnTo>
                  <a:lnTo>
                    <a:pt x="6749669" y="464959"/>
                  </a:lnTo>
                  <a:lnTo>
                    <a:pt x="6747383" y="466356"/>
                  </a:lnTo>
                  <a:lnTo>
                    <a:pt x="6744081" y="467461"/>
                  </a:lnTo>
                  <a:lnTo>
                    <a:pt x="6740906" y="468579"/>
                  </a:lnTo>
                  <a:lnTo>
                    <a:pt x="6736587" y="469417"/>
                  </a:lnTo>
                  <a:lnTo>
                    <a:pt x="6731254" y="469976"/>
                  </a:lnTo>
                  <a:lnTo>
                    <a:pt x="6725920" y="470534"/>
                  </a:lnTo>
                  <a:lnTo>
                    <a:pt x="6719061" y="470814"/>
                  </a:lnTo>
                  <a:lnTo>
                    <a:pt x="6710807" y="470814"/>
                  </a:lnTo>
                  <a:lnTo>
                    <a:pt x="6702552" y="470814"/>
                  </a:lnTo>
                  <a:lnTo>
                    <a:pt x="6677533" y="467461"/>
                  </a:lnTo>
                  <a:lnTo>
                    <a:pt x="6674231" y="466356"/>
                  </a:lnTo>
                  <a:lnTo>
                    <a:pt x="6671945" y="464959"/>
                  </a:lnTo>
                  <a:lnTo>
                    <a:pt x="6670675" y="463283"/>
                  </a:lnTo>
                  <a:lnTo>
                    <a:pt x="6669278" y="461606"/>
                  </a:lnTo>
                  <a:lnTo>
                    <a:pt x="6668643" y="459651"/>
                  </a:lnTo>
                  <a:lnTo>
                    <a:pt x="6668643" y="457415"/>
                  </a:lnTo>
                  <a:lnTo>
                    <a:pt x="6668643" y="17081"/>
                  </a:lnTo>
                  <a:lnTo>
                    <a:pt x="6668643" y="14846"/>
                  </a:lnTo>
                  <a:lnTo>
                    <a:pt x="6669278" y="12839"/>
                  </a:lnTo>
                  <a:lnTo>
                    <a:pt x="6670675" y="11048"/>
                  </a:lnTo>
                  <a:lnTo>
                    <a:pt x="6671945" y="9258"/>
                  </a:lnTo>
                  <a:lnTo>
                    <a:pt x="6674231" y="7759"/>
                  </a:lnTo>
                  <a:lnTo>
                    <a:pt x="6677533" y="6527"/>
                  </a:lnTo>
                  <a:lnTo>
                    <a:pt x="6680708" y="5295"/>
                  </a:lnTo>
                  <a:lnTo>
                    <a:pt x="6685026" y="4356"/>
                  </a:lnTo>
                  <a:lnTo>
                    <a:pt x="6690359" y="3682"/>
                  </a:lnTo>
                  <a:lnTo>
                    <a:pt x="6695694" y="3009"/>
                  </a:lnTo>
                  <a:lnTo>
                    <a:pt x="6702552" y="2679"/>
                  </a:lnTo>
                  <a:lnTo>
                    <a:pt x="6710807" y="2679"/>
                  </a:lnTo>
                  <a:close/>
                </a:path>
                <a:path w="6753225" h="475614">
                  <a:moveTo>
                    <a:pt x="6503543" y="2679"/>
                  </a:moveTo>
                  <a:lnTo>
                    <a:pt x="6511798" y="2679"/>
                  </a:lnTo>
                  <a:lnTo>
                    <a:pt x="6518656" y="3009"/>
                  </a:lnTo>
                  <a:lnTo>
                    <a:pt x="6523989" y="3682"/>
                  </a:lnTo>
                  <a:lnTo>
                    <a:pt x="6529324" y="4356"/>
                  </a:lnTo>
                  <a:lnTo>
                    <a:pt x="6533641" y="5295"/>
                  </a:lnTo>
                  <a:lnTo>
                    <a:pt x="6536816" y="6527"/>
                  </a:lnTo>
                  <a:lnTo>
                    <a:pt x="6540119" y="7759"/>
                  </a:lnTo>
                  <a:lnTo>
                    <a:pt x="6542405" y="9258"/>
                  </a:lnTo>
                  <a:lnTo>
                    <a:pt x="6543675" y="11048"/>
                  </a:lnTo>
                  <a:lnTo>
                    <a:pt x="6545072" y="12839"/>
                  </a:lnTo>
                  <a:lnTo>
                    <a:pt x="6545707" y="14846"/>
                  </a:lnTo>
                  <a:lnTo>
                    <a:pt x="6545707" y="17081"/>
                  </a:lnTo>
                  <a:lnTo>
                    <a:pt x="6545707" y="457415"/>
                  </a:lnTo>
                  <a:lnTo>
                    <a:pt x="6545707" y="459651"/>
                  </a:lnTo>
                  <a:lnTo>
                    <a:pt x="6545072" y="461606"/>
                  </a:lnTo>
                  <a:lnTo>
                    <a:pt x="6543675" y="463283"/>
                  </a:lnTo>
                  <a:lnTo>
                    <a:pt x="6542405" y="464959"/>
                  </a:lnTo>
                  <a:lnTo>
                    <a:pt x="6540119" y="466356"/>
                  </a:lnTo>
                  <a:lnTo>
                    <a:pt x="6536816" y="467461"/>
                  </a:lnTo>
                  <a:lnTo>
                    <a:pt x="6533641" y="468579"/>
                  </a:lnTo>
                  <a:lnTo>
                    <a:pt x="6529324" y="469417"/>
                  </a:lnTo>
                  <a:lnTo>
                    <a:pt x="6523989" y="469976"/>
                  </a:lnTo>
                  <a:lnTo>
                    <a:pt x="6518656" y="470534"/>
                  </a:lnTo>
                  <a:lnTo>
                    <a:pt x="6511798" y="470814"/>
                  </a:lnTo>
                  <a:lnTo>
                    <a:pt x="6503543" y="470814"/>
                  </a:lnTo>
                  <a:lnTo>
                    <a:pt x="6495287" y="470814"/>
                  </a:lnTo>
                  <a:lnTo>
                    <a:pt x="6488430" y="470534"/>
                  </a:lnTo>
                  <a:lnTo>
                    <a:pt x="6483096" y="469976"/>
                  </a:lnTo>
                  <a:lnTo>
                    <a:pt x="6477761" y="469417"/>
                  </a:lnTo>
                  <a:lnTo>
                    <a:pt x="6473444" y="468579"/>
                  </a:lnTo>
                  <a:lnTo>
                    <a:pt x="6470269" y="467461"/>
                  </a:lnTo>
                  <a:lnTo>
                    <a:pt x="6466966" y="466356"/>
                  </a:lnTo>
                  <a:lnTo>
                    <a:pt x="6464681" y="464959"/>
                  </a:lnTo>
                  <a:lnTo>
                    <a:pt x="6463410" y="463283"/>
                  </a:lnTo>
                  <a:lnTo>
                    <a:pt x="6462013" y="461606"/>
                  </a:lnTo>
                  <a:lnTo>
                    <a:pt x="6461379" y="459651"/>
                  </a:lnTo>
                  <a:lnTo>
                    <a:pt x="6461379" y="457415"/>
                  </a:lnTo>
                  <a:lnTo>
                    <a:pt x="6461379" y="17081"/>
                  </a:lnTo>
                  <a:lnTo>
                    <a:pt x="6461379" y="14846"/>
                  </a:lnTo>
                  <a:lnTo>
                    <a:pt x="6462013" y="12839"/>
                  </a:lnTo>
                  <a:lnTo>
                    <a:pt x="6463410" y="11048"/>
                  </a:lnTo>
                  <a:lnTo>
                    <a:pt x="6464681" y="9258"/>
                  </a:lnTo>
                  <a:lnTo>
                    <a:pt x="6466966" y="7759"/>
                  </a:lnTo>
                  <a:lnTo>
                    <a:pt x="6470269" y="6527"/>
                  </a:lnTo>
                  <a:lnTo>
                    <a:pt x="6473444" y="5295"/>
                  </a:lnTo>
                  <a:lnTo>
                    <a:pt x="6477761" y="4356"/>
                  </a:lnTo>
                  <a:lnTo>
                    <a:pt x="6483096" y="3682"/>
                  </a:lnTo>
                  <a:lnTo>
                    <a:pt x="6488430" y="3009"/>
                  </a:lnTo>
                  <a:lnTo>
                    <a:pt x="6495287" y="2679"/>
                  </a:lnTo>
                  <a:lnTo>
                    <a:pt x="6503543" y="2679"/>
                  </a:lnTo>
                  <a:close/>
                </a:path>
                <a:path w="6753225" h="475614">
                  <a:moveTo>
                    <a:pt x="4048125" y="0"/>
                  </a:moveTo>
                  <a:lnTo>
                    <a:pt x="4056887" y="0"/>
                  </a:lnTo>
                  <a:lnTo>
                    <a:pt x="4065143" y="723"/>
                  </a:lnTo>
                  <a:lnTo>
                    <a:pt x="4072889" y="2171"/>
                  </a:lnTo>
                  <a:lnTo>
                    <a:pt x="4080763" y="3632"/>
                  </a:lnTo>
                  <a:lnTo>
                    <a:pt x="4086859" y="5194"/>
                  </a:lnTo>
                  <a:lnTo>
                    <a:pt x="4091304" y="6857"/>
                  </a:lnTo>
                  <a:lnTo>
                    <a:pt x="4095877" y="8534"/>
                  </a:lnTo>
                  <a:lnTo>
                    <a:pt x="4104258" y="17919"/>
                  </a:lnTo>
                  <a:lnTo>
                    <a:pt x="4105275" y="20700"/>
                  </a:lnTo>
                  <a:lnTo>
                    <a:pt x="4106036" y="24282"/>
                  </a:lnTo>
                  <a:lnTo>
                    <a:pt x="4106418" y="28625"/>
                  </a:lnTo>
                  <a:lnTo>
                    <a:pt x="4106926" y="32981"/>
                  </a:lnTo>
                  <a:lnTo>
                    <a:pt x="4107053" y="38392"/>
                  </a:lnTo>
                  <a:lnTo>
                    <a:pt x="4107053" y="44869"/>
                  </a:lnTo>
                  <a:lnTo>
                    <a:pt x="4107053" y="51346"/>
                  </a:lnTo>
                  <a:lnTo>
                    <a:pt x="4106926" y="56540"/>
                  </a:lnTo>
                  <a:lnTo>
                    <a:pt x="4106418" y="60439"/>
                  </a:lnTo>
                  <a:lnTo>
                    <a:pt x="4106036" y="64350"/>
                  </a:lnTo>
                  <a:lnTo>
                    <a:pt x="4105275" y="67360"/>
                  </a:lnTo>
                  <a:lnTo>
                    <a:pt x="4104385" y="69481"/>
                  </a:lnTo>
                  <a:lnTo>
                    <a:pt x="4103497" y="71602"/>
                  </a:lnTo>
                  <a:lnTo>
                    <a:pt x="4102480" y="73050"/>
                  </a:lnTo>
                  <a:lnTo>
                    <a:pt x="4101464" y="73837"/>
                  </a:lnTo>
                  <a:lnTo>
                    <a:pt x="4100322" y="74612"/>
                  </a:lnTo>
                  <a:lnTo>
                    <a:pt x="4099052" y="75006"/>
                  </a:lnTo>
                  <a:lnTo>
                    <a:pt x="4097781" y="75006"/>
                  </a:lnTo>
                  <a:lnTo>
                    <a:pt x="4096130" y="75006"/>
                  </a:lnTo>
                  <a:lnTo>
                    <a:pt x="4094479" y="74612"/>
                  </a:lnTo>
                  <a:lnTo>
                    <a:pt x="4092575" y="73837"/>
                  </a:lnTo>
                  <a:lnTo>
                    <a:pt x="4090670" y="73050"/>
                  </a:lnTo>
                  <a:lnTo>
                    <a:pt x="4088256" y="72212"/>
                  </a:lnTo>
                  <a:lnTo>
                    <a:pt x="4085462" y="71323"/>
                  </a:lnTo>
                  <a:lnTo>
                    <a:pt x="4082669" y="70434"/>
                  </a:lnTo>
                  <a:lnTo>
                    <a:pt x="4079366" y="69595"/>
                  </a:lnTo>
                  <a:lnTo>
                    <a:pt x="4075683" y="68808"/>
                  </a:lnTo>
                  <a:lnTo>
                    <a:pt x="4071874" y="68033"/>
                  </a:lnTo>
                  <a:lnTo>
                    <a:pt x="4067302" y="67640"/>
                  </a:lnTo>
                  <a:lnTo>
                    <a:pt x="4062222" y="67640"/>
                  </a:lnTo>
                  <a:lnTo>
                    <a:pt x="4056253" y="67640"/>
                  </a:lnTo>
                  <a:lnTo>
                    <a:pt x="4035805" y="79527"/>
                  </a:lnTo>
                  <a:lnTo>
                    <a:pt x="4032884" y="83654"/>
                  </a:lnTo>
                  <a:lnTo>
                    <a:pt x="4030726" y="89014"/>
                  </a:lnTo>
                  <a:lnTo>
                    <a:pt x="4029455" y="95605"/>
                  </a:lnTo>
                  <a:lnTo>
                    <a:pt x="4028058" y="102184"/>
                  </a:lnTo>
                  <a:lnTo>
                    <a:pt x="4027424" y="110274"/>
                  </a:lnTo>
                  <a:lnTo>
                    <a:pt x="4027424" y="119875"/>
                  </a:lnTo>
                  <a:lnTo>
                    <a:pt x="4027424" y="147332"/>
                  </a:lnTo>
                  <a:lnTo>
                    <a:pt x="4082033" y="147332"/>
                  </a:lnTo>
                  <a:lnTo>
                    <a:pt x="4083938" y="147332"/>
                  </a:lnTo>
                  <a:lnTo>
                    <a:pt x="4085844" y="147891"/>
                  </a:lnTo>
                  <a:lnTo>
                    <a:pt x="4087495" y="149009"/>
                  </a:lnTo>
                  <a:lnTo>
                    <a:pt x="4089146" y="150126"/>
                  </a:lnTo>
                  <a:lnTo>
                    <a:pt x="4090543" y="151968"/>
                  </a:lnTo>
                  <a:lnTo>
                    <a:pt x="4094987" y="175018"/>
                  </a:lnTo>
                  <a:lnTo>
                    <a:pt x="4094987" y="181495"/>
                  </a:lnTo>
                  <a:lnTo>
                    <a:pt x="4086225" y="215645"/>
                  </a:lnTo>
                  <a:lnTo>
                    <a:pt x="4082033" y="215645"/>
                  </a:lnTo>
                  <a:lnTo>
                    <a:pt x="4027424" y="215645"/>
                  </a:lnTo>
                  <a:lnTo>
                    <a:pt x="4027424" y="457415"/>
                  </a:lnTo>
                  <a:lnTo>
                    <a:pt x="4027424" y="459651"/>
                  </a:lnTo>
                  <a:lnTo>
                    <a:pt x="4026788" y="461606"/>
                  </a:lnTo>
                  <a:lnTo>
                    <a:pt x="4025391" y="463283"/>
                  </a:lnTo>
                  <a:lnTo>
                    <a:pt x="4023995" y="464959"/>
                  </a:lnTo>
                  <a:lnTo>
                    <a:pt x="4021835" y="466356"/>
                  </a:lnTo>
                  <a:lnTo>
                    <a:pt x="4018660" y="467461"/>
                  </a:lnTo>
                  <a:lnTo>
                    <a:pt x="4015612" y="468579"/>
                  </a:lnTo>
                  <a:lnTo>
                    <a:pt x="4011168" y="469417"/>
                  </a:lnTo>
                  <a:lnTo>
                    <a:pt x="4005579" y="469976"/>
                  </a:lnTo>
                  <a:lnTo>
                    <a:pt x="3999991" y="470534"/>
                  </a:lnTo>
                  <a:lnTo>
                    <a:pt x="3993260" y="470814"/>
                  </a:lnTo>
                  <a:lnTo>
                    <a:pt x="3985259" y="470814"/>
                  </a:lnTo>
                  <a:lnTo>
                    <a:pt x="3977131" y="470814"/>
                  </a:lnTo>
                  <a:lnTo>
                    <a:pt x="3945254" y="463283"/>
                  </a:lnTo>
                  <a:lnTo>
                    <a:pt x="3943984" y="461606"/>
                  </a:lnTo>
                  <a:lnTo>
                    <a:pt x="3943350" y="459651"/>
                  </a:lnTo>
                  <a:lnTo>
                    <a:pt x="3943350" y="457415"/>
                  </a:lnTo>
                  <a:lnTo>
                    <a:pt x="3943350" y="215645"/>
                  </a:lnTo>
                  <a:lnTo>
                    <a:pt x="3905884" y="215645"/>
                  </a:lnTo>
                  <a:lnTo>
                    <a:pt x="3901566" y="215645"/>
                  </a:lnTo>
                  <a:lnTo>
                    <a:pt x="3898391" y="213029"/>
                  </a:lnTo>
                  <a:lnTo>
                    <a:pt x="3893057" y="181495"/>
                  </a:lnTo>
                  <a:lnTo>
                    <a:pt x="3893057" y="175018"/>
                  </a:lnTo>
                  <a:lnTo>
                    <a:pt x="3893438" y="169544"/>
                  </a:lnTo>
                  <a:lnTo>
                    <a:pt x="3893947" y="165087"/>
                  </a:lnTo>
                  <a:lnTo>
                    <a:pt x="3894454" y="160616"/>
                  </a:lnTo>
                  <a:lnTo>
                    <a:pt x="3895344" y="157111"/>
                  </a:lnTo>
                  <a:lnTo>
                    <a:pt x="3896359" y="154533"/>
                  </a:lnTo>
                  <a:lnTo>
                    <a:pt x="3897249" y="151968"/>
                  </a:lnTo>
                  <a:lnTo>
                    <a:pt x="3898646" y="150126"/>
                  </a:lnTo>
                  <a:lnTo>
                    <a:pt x="3900297" y="149009"/>
                  </a:lnTo>
                  <a:lnTo>
                    <a:pt x="3901948" y="147891"/>
                  </a:lnTo>
                  <a:lnTo>
                    <a:pt x="3903979" y="147332"/>
                  </a:lnTo>
                  <a:lnTo>
                    <a:pt x="3906138" y="147332"/>
                  </a:lnTo>
                  <a:lnTo>
                    <a:pt x="3943350" y="147332"/>
                  </a:lnTo>
                  <a:lnTo>
                    <a:pt x="3943350" y="122224"/>
                  </a:lnTo>
                  <a:lnTo>
                    <a:pt x="3943729" y="107456"/>
                  </a:lnTo>
                  <a:lnTo>
                    <a:pt x="3949319" y="68808"/>
                  </a:lnTo>
                  <a:lnTo>
                    <a:pt x="3968241" y="30632"/>
                  </a:lnTo>
                  <a:lnTo>
                    <a:pt x="4001134" y="7696"/>
                  </a:lnTo>
                  <a:lnTo>
                    <a:pt x="4035032" y="481"/>
                  </a:lnTo>
                  <a:lnTo>
                    <a:pt x="4048125" y="0"/>
                  </a:lnTo>
                  <a:close/>
                </a:path>
              </a:pathLst>
            </a:custGeom>
            <a:ln w="12192">
              <a:solidFill>
                <a:srgbClr val="F3F7F7"/>
              </a:solidFill>
            </a:ln>
          </p:spPr>
          <p:txBody>
            <a:bodyPr wrap="square" lIns="0" tIns="0" rIns="0" bIns="0" rtlCol="0"/>
            <a:lstStyle/>
            <a:p>
              <a:endParaRPr/>
            </a:p>
          </p:txBody>
        </p:sp>
      </p:grpSp>
      <p:pic>
        <p:nvPicPr>
          <p:cNvPr id="20" name="Picture 19">
            <a:extLst>
              <a:ext uri="{FF2B5EF4-FFF2-40B4-BE49-F238E27FC236}">
                <a16:creationId xmlns:a16="http://schemas.microsoft.com/office/drawing/2014/main" xmlns="" id="{226C40DB-E862-4C41-97EA-064EF38E07F7}"/>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2637888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864342C-716E-4563-892D-9289B8E3EAC1}"/>
              </a:ext>
            </a:extLst>
          </p:cNvPr>
          <p:cNvSpPr>
            <a:spLocks noGrp="1"/>
          </p:cNvSpPr>
          <p:nvPr>
            <p:ph type="sldNum" sz="quarter" idx="12"/>
          </p:nvPr>
        </p:nvSpPr>
        <p:spPr/>
        <p:txBody>
          <a:bodyPr/>
          <a:lstStyle/>
          <a:p>
            <a:fld id="{CA9F79F9-620A-454C-B44A-099229A02D1C}" type="slidenum">
              <a:rPr lang="en-IN" smtClean="0"/>
              <a:pPr/>
              <a:t>153</a:t>
            </a:fld>
            <a:endParaRPr lang="en-IN"/>
          </a:p>
        </p:txBody>
      </p:sp>
      <p:pic>
        <p:nvPicPr>
          <p:cNvPr id="5" name="object 2">
            <a:extLst>
              <a:ext uri="{FF2B5EF4-FFF2-40B4-BE49-F238E27FC236}">
                <a16:creationId xmlns:a16="http://schemas.microsoft.com/office/drawing/2014/main" xmlns="" id="{B09ABCFB-6279-479B-A449-466DAD8238D3}"/>
              </a:ext>
            </a:extLst>
          </p:cNvPr>
          <p:cNvPicPr>
            <a:picLocks noGrp="1"/>
          </p:cNvPicPr>
          <p:nvPr>
            <p:ph idx="4294967295"/>
          </p:nvPr>
        </p:nvPicPr>
        <p:blipFill>
          <a:blip r:embed="rId2" cstate="print"/>
          <a:stretch>
            <a:fillRect/>
          </a:stretch>
        </p:blipFill>
        <p:spPr>
          <a:xfrm>
            <a:off x="1775534" y="765699"/>
            <a:ext cx="7874000" cy="2663301"/>
          </a:xfrm>
          <a:prstGeom prst="rect">
            <a:avLst/>
          </a:prstGeom>
        </p:spPr>
      </p:pic>
      <p:pic>
        <p:nvPicPr>
          <p:cNvPr id="6" name="object 2">
            <a:extLst>
              <a:ext uri="{FF2B5EF4-FFF2-40B4-BE49-F238E27FC236}">
                <a16:creationId xmlns:a16="http://schemas.microsoft.com/office/drawing/2014/main" xmlns="" id="{AF6E2659-0C69-4FBC-8FD5-8F65F726EBEE}"/>
              </a:ext>
            </a:extLst>
          </p:cNvPr>
          <p:cNvPicPr/>
          <p:nvPr/>
        </p:nvPicPr>
        <p:blipFill>
          <a:blip r:embed="rId3" cstate="print"/>
          <a:stretch>
            <a:fillRect/>
          </a:stretch>
        </p:blipFill>
        <p:spPr>
          <a:xfrm>
            <a:off x="1775534" y="3719744"/>
            <a:ext cx="8637973" cy="2494625"/>
          </a:xfrm>
          <a:prstGeom prst="rect">
            <a:avLst/>
          </a:prstGeom>
        </p:spPr>
      </p:pic>
      <p:pic>
        <p:nvPicPr>
          <p:cNvPr id="7" name="Picture 6">
            <a:extLst>
              <a:ext uri="{FF2B5EF4-FFF2-40B4-BE49-F238E27FC236}">
                <a16:creationId xmlns:a16="http://schemas.microsoft.com/office/drawing/2014/main" xmlns="" id="{F7AAD9EC-85BE-4AB1-9C5D-2463366F65A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9327941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BDC4C86-8DDA-4CBB-881C-0CB057E511FB}"/>
              </a:ext>
            </a:extLst>
          </p:cNvPr>
          <p:cNvSpPr>
            <a:spLocks noGrp="1"/>
          </p:cNvSpPr>
          <p:nvPr>
            <p:ph type="sldNum" sz="quarter" idx="12"/>
          </p:nvPr>
        </p:nvSpPr>
        <p:spPr/>
        <p:txBody>
          <a:bodyPr/>
          <a:lstStyle/>
          <a:p>
            <a:fld id="{CA9F79F9-620A-454C-B44A-099229A02D1C}" type="slidenum">
              <a:rPr lang="en-IN" smtClean="0"/>
              <a:pPr/>
              <a:t>154</a:t>
            </a:fld>
            <a:endParaRPr lang="en-IN"/>
          </a:p>
        </p:txBody>
      </p:sp>
      <p:pic>
        <p:nvPicPr>
          <p:cNvPr id="3" name="object 2">
            <a:extLst>
              <a:ext uri="{FF2B5EF4-FFF2-40B4-BE49-F238E27FC236}">
                <a16:creationId xmlns:a16="http://schemas.microsoft.com/office/drawing/2014/main" xmlns="" id="{2EAA5064-52B2-47CA-8189-ECD987CD372D}"/>
              </a:ext>
            </a:extLst>
          </p:cNvPr>
          <p:cNvPicPr/>
          <p:nvPr/>
        </p:nvPicPr>
        <p:blipFill>
          <a:blip r:embed="rId2" cstate="print"/>
          <a:stretch>
            <a:fillRect/>
          </a:stretch>
        </p:blipFill>
        <p:spPr>
          <a:xfrm>
            <a:off x="152400" y="364361"/>
            <a:ext cx="9506505" cy="5148672"/>
          </a:xfrm>
          <a:prstGeom prst="rect">
            <a:avLst/>
          </a:prstGeom>
        </p:spPr>
      </p:pic>
      <p:pic>
        <p:nvPicPr>
          <p:cNvPr id="4" name="Picture 3">
            <a:extLst>
              <a:ext uri="{FF2B5EF4-FFF2-40B4-BE49-F238E27FC236}">
                <a16:creationId xmlns:a16="http://schemas.microsoft.com/office/drawing/2014/main" xmlns="" id="{613C1F55-224D-4D7E-AF91-78D48A0ACA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5729585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B0FEEF7B-484F-419E-94DA-9ACD801A0576}"/>
              </a:ext>
            </a:extLst>
          </p:cNvPr>
          <p:cNvSpPr>
            <a:spLocks noGrp="1"/>
          </p:cNvSpPr>
          <p:nvPr>
            <p:ph idx="1"/>
          </p:nvPr>
        </p:nvSpPr>
        <p:spPr/>
        <p:txBody>
          <a:bodyPr/>
          <a:lstStyle/>
          <a:p>
            <a:pPr marL="264160" marR="5080" indent="-342900" algn="just">
              <a:lnSpc>
                <a:spcPct val="100000"/>
              </a:lnSpc>
              <a:spcBef>
                <a:spcPts val="100"/>
              </a:spcBef>
              <a:buFont typeface="Wingdings" panose="05000000000000000000" pitchFamily="2" charset="2"/>
              <a:buChar char="Ø"/>
            </a:pPr>
            <a:r>
              <a:rPr lang="en-US" sz="2000" b="1" dirty="0">
                <a:latin typeface="Arial"/>
                <a:cs typeface="Arial"/>
              </a:rPr>
              <a:t>A </a:t>
            </a:r>
            <a:r>
              <a:rPr lang="en-US" sz="2000" b="1" spc="-5" dirty="0">
                <a:latin typeface="Arial"/>
                <a:cs typeface="Arial"/>
              </a:rPr>
              <a:t>discrete time phase lead/lag </a:t>
            </a:r>
            <a:r>
              <a:rPr lang="en-US" sz="2000" b="1" dirty="0">
                <a:latin typeface="Arial"/>
                <a:cs typeface="Arial"/>
              </a:rPr>
              <a:t>compensator is </a:t>
            </a:r>
            <a:r>
              <a:rPr lang="en-US" sz="2000" b="1" spc="-5" dirty="0">
                <a:latin typeface="Arial"/>
                <a:cs typeface="Arial"/>
              </a:rPr>
              <a:t>designed </a:t>
            </a:r>
            <a:r>
              <a:rPr lang="en-US" sz="2000" b="1" spc="5" dirty="0">
                <a:latin typeface="Arial"/>
                <a:cs typeface="Arial"/>
              </a:rPr>
              <a:t>by </a:t>
            </a:r>
            <a:r>
              <a:rPr lang="en-US" sz="2000" b="1" spc="10" dirty="0">
                <a:latin typeface="Arial"/>
                <a:cs typeface="Arial"/>
              </a:rPr>
              <a:t> </a:t>
            </a:r>
            <a:r>
              <a:rPr lang="en-US" sz="2000" b="1" dirty="0">
                <a:latin typeface="Arial"/>
                <a:cs typeface="Arial"/>
              </a:rPr>
              <a:t>using the </a:t>
            </a:r>
            <a:r>
              <a:rPr lang="en-US" sz="2000" b="1" spc="-5" dirty="0">
                <a:latin typeface="Arial"/>
                <a:cs typeface="Arial"/>
              </a:rPr>
              <a:t>bilinear </a:t>
            </a:r>
            <a:r>
              <a:rPr lang="en-US" sz="2000" b="1" dirty="0">
                <a:latin typeface="Arial"/>
                <a:cs typeface="Arial"/>
              </a:rPr>
              <a:t>transformation that </a:t>
            </a:r>
            <a:r>
              <a:rPr lang="en-US" sz="2000" b="1" spc="-5" dirty="0">
                <a:latin typeface="Arial"/>
                <a:cs typeface="Arial"/>
              </a:rPr>
              <a:t>maps </a:t>
            </a:r>
            <a:r>
              <a:rPr lang="en-US" sz="2000" b="1" dirty="0">
                <a:latin typeface="Arial"/>
                <a:cs typeface="Arial"/>
              </a:rPr>
              <a:t>the </a:t>
            </a:r>
            <a:r>
              <a:rPr lang="en-US" sz="2000" b="1" spc="-5" dirty="0">
                <a:latin typeface="Arial"/>
                <a:cs typeface="Arial"/>
              </a:rPr>
              <a:t>inside of the </a:t>
            </a:r>
            <a:r>
              <a:rPr lang="en-US" sz="2000" b="1" dirty="0">
                <a:latin typeface="Arial"/>
                <a:cs typeface="Arial"/>
              </a:rPr>
              <a:t> unit</a:t>
            </a:r>
            <a:r>
              <a:rPr lang="en-US" sz="2000" b="1" spc="-20" dirty="0">
                <a:latin typeface="Arial"/>
                <a:cs typeface="Arial"/>
              </a:rPr>
              <a:t> </a:t>
            </a:r>
            <a:r>
              <a:rPr lang="en-US" sz="2000" b="1" spc="-5" dirty="0">
                <a:latin typeface="Arial"/>
                <a:cs typeface="Arial"/>
              </a:rPr>
              <a:t>circle </a:t>
            </a:r>
            <a:r>
              <a:rPr lang="en-US" sz="2000" b="1" dirty="0">
                <a:latin typeface="Arial"/>
                <a:cs typeface="Arial"/>
              </a:rPr>
              <a:t>in</a:t>
            </a:r>
            <a:r>
              <a:rPr lang="en-US" sz="2000" b="1" spc="-25" dirty="0">
                <a:latin typeface="Arial"/>
                <a:cs typeface="Arial"/>
              </a:rPr>
              <a:t> </a:t>
            </a:r>
            <a:r>
              <a:rPr lang="en-US" sz="2000" b="1" dirty="0">
                <a:latin typeface="Arial"/>
                <a:cs typeface="Arial"/>
              </a:rPr>
              <a:t>z-plane</a:t>
            </a:r>
            <a:r>
              <a:rPr lang="en-US" sz="2000" b="1" spc="-10" dirty="0">
                <a:latin typeface="Arial"/>
                <a:cs typeface="Arial"/>
              </a:rPr>
              <a:t> </a:t>
            </a:r>
            <a:r>
              <a:rPr lang="en-US" sz="2000" b="1" dirty="0">
                <a:latin typeface="Arial"/>
                <a:cs typeface="Arial"/>
              </a:rPr>
              <a:t>to</a:t>
            </a:r>
            <a:r>
              <a:rPr lang="en-US" sz="2000" b="1" spc="-10" dirty="0">
                <a:latin typeface="Arial"/>
                <a:cs typeface="Arial"/>
              </a:rPr>
              <a:t> </a:t>
            </a:r>
            <a:r>
              <a:rPr lang="en-US" sz="2000" b="1" dirty="0">
                <a:latin typeface="Arial"/>
                <a:cs typeface="Arial"/>
              </a:rPr>
              <a:t>the</a:t>
            </a:r>
            <a:r>
              <a:rPr lang="en-US" sz="2000" b="1" spc="-10" dirty="0">
                <a:latin typeface="Arial"/>
                <a:cs typeface="Arial"/>
              </a:rPr>
              <a:t> </a:t>
            </a:r>
            <a:r>
              <a:rPr lang="en-US" sz="2000" b="1" spc="-5" dirty="0">
                <a:latin typeface="Arial"/>
                <a:cs typeface="Arial"/>
              </a:rPr>
              <a:t>entire LHP</a:t>
            </a:r>
            <a:r>
              <a:rPr lang="en-US" sz="2000" b="1" spc="-45" dirty="0">
                <a:latin typeface="Arial"/>
                <a:cs typeface="Arial"/>
              </a:rPr>
              <a:t> </a:t>
            </a:r>
            <a:r>
              <a:rPr lang="en-US" sz="2000" b="1" spc="-5" dirty="0">
                <a:latin typeface="Arial"/>
                <a:cs typeface="Arial"/>
              </a:rPr>
              <a:t>of</a:t>
            </a:r>
            <a:r>
              <a:rPr lang="en-US" sz="2000" b="1" spc="-15" dirty="0">
                <a:latin typeface="Arial"/>
                <a:cs typeface="Arial"/>
              </a:rPr>
              <a:t> </a:t>
            </a:r>
            <a:r>
              <a:rPr lang="en-US" sz="2000" b="1" dirty="0">
                <a:latin typeface="Arial"/>
                <a:cs typeface="Arial"/>
              </a:rPr>
              <a:t>w-plane.</a:t>
            </a:r>
            <a:endParaRPr lang="en-US" sz="2000" dirty="0">
              <a:latin typeface="Arial"/>
              <a:cs typeface="Arial"/>
            </a:endParaRPr>
          </a:p>
          <a:p>
            <a:pPr marL="264160" marR="5080" indent="-342900" algn="just">
              <a:lnSpc>
                <a:spcPct val="100000"/>
              </a:lnSpc>
              <a:spcBef>
                <a:spcPts val="5"/>
              </a:spcBef>
              <a:buFont typeface="Wingdings" panose="05000000000000000000" pitchFamily="2" charset="2"/>
              <a:buChar char="Ø"/>
            </a:pPr>
            <a:r>
              <a:rPr lang="en-US" sz="2000" b="1" spc="-5" dirty="0">
                <a:latin typeface="Arial"/>
                <a:cs typeface="Arial"/>
              </a:rPr>
              <a:t>The</a:t>
            </a:r>
            <a:r>
              <a:rPr lang="en-US" sz="2000" b="1" dirty="0">
                <a:latin typeface="Arial"/>
                <a:cs typeface="Arial"/>
              </a:rPr>
              <a:t> </a:t>
            </a:r>
            <a:r>
              <a:rPr lang="en-US" sz="2000" b="1" spc="-5" dirty="0">
                <a:latin typeface="Arial"/>
                <a:cs typeface="Arial"/>
              </a:rPr>
              <a:t>phase</a:t>
            </a:r>
            <a:r>
              <a:rPr lang="en-US" sz="2000" b="1" dirty="0">
                <a:latin typeface="Arial"/>
                <a:cs typeface="Arial"/>
              </a:rPr>
              <a:t> </a:t>
            </a:r>
            <a:r>
              <a:rPr lang="en-US" sz="2000" b="1" spc="-5" dirty="0">
                <a:latin typeface="Arial"/>
                <a:cs typeface="Arial"/>
              </a:rPr>
              <a:t>lead/lag</a:t>
            </a:r>
            <a:r>
              <a:rPr lang="en-US" sz="2000" b="1" dirty="0">
                <a:latin typeface="Arial"/>
                <a:cs typeface="Arial"/>
              </a:rPr>
              <a:t> </a:t>
            </a:r>
            <a:r>
              <a:rPr lang="en-US" sz="2000" b="1" spc="-5" dirty="0">
                <a:latin typeface="Arial"/>
                <a:cs typeface="Arial"/>
              </a:rPr>
              <a:t>compensator</a:t>
            </a:r>
            <a:r>
              <a:rPr lang="en-US" sz="2000" b="1" dirty="0">
                <a:latin typeface="Arial"/>
                <a:cs typeface="Arial"/>
              </a:rPr>
              <a:t> is</a:t>
            </a:r>
            <a:r>
              <a:rPr lang="en-US" sz="2000" b="1" spc="5" dirty="0">
                <a:latin typeface="Arial"/>
                <a:cs typeface="Arial"/>
              </a:rPr>
              <a:t> </a:t>
            </a:r>
            <a:r>
              <a:rPr lang="en-US" sz="2000" b="1" spc="-5" dirty="0">
                <a:latin typeface="Arial"/>
                <a:cs typeface="Arial"/>
              </a:rPr>
              <a:t>designed</a:t>
            </a:r>
            <a:r>
              <a:rPr lang="en-US" sz="2000" b="1" dirty="0">
                <a:latin typeface="Arial"/>
                <a:cs typeface="Arial"/>
              </a:rPr>
              <a:t> in</a:t>
            </a:r>
            <a:r>
              <a:rPr lang="en-US" sz="2000" b="1" spc="5" dirty="0">
                <a:latin typeface="Arial"/>
                <a:cs typeface="Arial"/>
              </a:rPr>
              <a:t> </a:t>
            </a:r>
            <a:r>
              <a:rPr lang="en-US" sz="2000" b="1" dirty="0">
                <a:latin typeface="Arial"/>
                <a:cs typeface="Arial"/>
              </a:rPr>
              <a:t>w-domain </a:t>
            </a:r>
            <a:r>
              <a:rPr lang="en-US" sz="2000" b="1" spc="-655" dirty="0">
                <a:latin typeface="Arial"/>
                <a:cs typeface="Arial"/>
              </a:rPr>
              <a:t> </a:t>
            </a:r>
            <a:r>
              <a:rPr lang="en-US" sz="2000" b="1" spc="-5" dirty="0">
                <a:latin typeface="Arial"/>
                <a:cs typeface="Arial"/>
              </a:rPr>
              <a:t>utilizing</a:t>
            </a:r>
            <a:r>
              <a:rPr lang="en-US" sz="2000" b="1" dirty="0">
                <a:latin typeface="Arial"/>
                <a:cs typeface="Arial"/>
              </a:rPr>
              <a:t> </a:t>
            </a:r>
            <a:r>
              <a:rPr lang="en-US" sz="2000" b="1" spc="-5" dirty="0">
                <a:latin typeface="Arial"/>
                <a:cs typeface="Arial"/>
              </a:rPr>
              <a:t>the</a:t>
            </a:r>
            <a:r>
              <a:rPr lang="en-US" sz="2000" b="1" dirty="0">
                <a:latin typeface="Arial"/>
                <a:cs typeface="Arial"/>
              </a:rPr>
              <a:t> </a:t>
            </a:r>
            <a:r>
              <a:rPr lang="en-US" sz="2000" b="1" spc="-5" dirty="0">
                <a:latin typeface="Arial"/>
                <a:cs typeface="Arial"/>
              </a:rPr>
              <a:t>techniques</a:t>
            </a:r>
            <a:r>
              <a:rPr lang="en-US" sz="2000" b="1" dirty="0">
                <a:latin typeface="Arial"/>
                <a:cs typeface="Arial"/>
              </a:rPr>
              <a:t> available</a:t>
            </a:r>
            <a:r>
              <a:rPr lang="en-US" sz="2000" b="1" spc="5" dirty="0">
                <a:latin typeface="Arial"/>
                <a:cs typeface="Arial"/>
              </a:rPr>
              <a:t> </a:t>
            </a:r>
            <a:r>
              <a:rPr lang="en-US" sz="2000" b="1" dirty="0">
                <a:latin typeface="Arial"/>
                <a:cs typeface="Arial"/>
              </a:rPr>
              <a:t>for</a:t>
            </a:r>
            <a:r>
              <a:rPr lang="en-US" sz="2000" b="1" spc="5" dirty="0">
                <a:latin typeface="Arial"/>
                <a:cs typeface="Arial"/>
              </a:rPr>
              <a:t> </a:t>
            </a:r>
            <a:r>
              <a:rPr lang="en-US" sz="2000" b="1" spc="-5" dirty="0">
                <a:latin typeface="Arial"/>
                <a:cs typeface="Arial"/>
              </a:rPr>
              <a:t>continuous</a:t>
            </a:r>
            <a:r>
              <a:rPr lang="en-US" sz="2000" b="1" dirty="0">
                <a:latin typeface="Arial"/>
                <a:cs typeface="Arial"/>
              </a:rPr>
              <a:t> </a:t>
            </a:r>
            <a:r>
              <a:rPr lang="en-US" sz="2000" b="1" spc="-5" dirty="0">
                <a:latin typeface="Arial"/>
                <a:cs typeface="Arial"/>
              </a:rPr>
              <a:t>time </a:t>
            </a:r>
            <a:r>
              <a:rPr lang="en-US" sz="2000" b="1" dirty="0">
                <a:latin typeface="Arial"/>
                <a:cs typeface="Arial"/>
              </a:rPr>
              <a:t> compensator </a:t>
            </a:r>
            <a:r>
              <a:rPr lang="en-US" sz="2000" b="1" spc="-5" dirty="0">
                <a:latin typeface="Arial"/>
                <a:cs typeface="Arial"/>
              </a:rPr>
              <a:t>design, </a:t>
            </a:r>
            <a:r>
              <a:rPr lang="en-US" sz="2000" b="1" dirty="0">
                <a:latin typeface="Arial"/>
                <a:cs typeface="Arial"/>
              </a:rPr>
              <a:t>then map it </a:t>
            </a:r>
            <a:r>
              <a:rPr lang="en-US" sz="2000" b="1" spc="-5" dirty="0">
                <a:latin typeface="Arial"/>
                <a:cs typeface="Arial"/>
              </a:rPr>
              <a:t>back </a:t>
            </a:r>
            <a:r>
              <a:rPr lang="en-US" sz="2000" b="1" dirty="0">
                <a:latin typeface="Arial"/>
                <a:cs typeface="Arial"/>
              </a:rPr>
              <a:t>to </a:t>
            </a:r>
            <a:r>
              <a:rPr lang="en-US" sz="2000" b="1" spc="-5" dirty="0">
                <a:latin typeface="Arial"/>
                <a:cs typeface="Arial"/>
              </a:rPr>
              <a:t>the </a:t>
            </a:r>
            <a:r>
              <a:rPr lang="en-US" sz="2000" b="1" dirty="0">
                <a:latin typeface="Arial"/>
                <a:cs typeface="Arial"/>
              </a:rPr>
              <a:t>z </a:t>
            </a:r>
            <a:r>
              <a:rPr lang="en-US" sz="2000" b="1" spc="-5" dirty="0">
                <a:latin typeface="Arial"/>
                <a:cs typeface="Arial"/>
              </a:rPr>
              <a:t>-domain </a:t>
            </a:r>
            <a:r>
              <a:rPr lang="en-US" sz="2000" b="1" dirty="0">
                <a:latin typeface="Arial"/>
                <a:cs typeface="Arial"/>
              </a:rPr>
              <a:t>by the </a:t>
            </a:r>
            <a:r>
              <a:rPr lang="en-US" sz="2000" b="1" spc="-655" dirty="0">
                <a:latin typeface="Arial"/>
                <a:cs typeface="Arial"/>
              </a:rPr>
              <a:t> </a:t>
            </a:r>
            <a:r>
              <a:rPr lang="en-US" sz="2000" b="1" spc="-5" dirty="0">
                <a:latin typeface="Arial"/>
                <a:cs typeface="Arial"/>
              </a:rPr>
              <a:t>bilinear</a:t>
            </a:r>
            <a:r>
              <a:rPr lang="en-US" sz="2000" b="1" dirty="0">
                <a:latin typeface="Arial"/>
                <a:cs typeface="Arial"/>
              </a:rPr>
              <a:t> </a:t>
            </a:r>
            <a:r>
              <a:rPr lang="en-US" sz="2000" b="1" spc="-5" dirty="0">
                <a:latin typeface="Arial"/>
                <a:cs typeface="Arial"/>
              </a:rPr>
              <a:t>transformation.</a:t>
            </a:r>
            <a:r>
              <a:rPr lang="en-US" sz="2000" b="1" dirty="0">
                <a:latin typeface="Arial"/>
                <a:cs typeface="Arial"/>
              </a:rPr>
              <a:t> </a:t>
            </a:r>
            <a:r>
              <a:rPr lang="en-US" sz="2000" b="1" spc="-5" dirty="0">
                <a:latin typeface="Arial"/>
                <a:cs typeface="Arial"/>
              </a:rPr>
              <a:t>The</a:t>
            </a:r>
            <a:r>
              <a:rPr lang="en-US" sz="2000" b="1" dirty="0">
                <a:latin typeface="Arial"/>
                <a:cs typeface="Arial"/>
              </a:rPr>
              <a:t> first</a:t>
            </a:r>
            <a:r>
              <a:rPr lang="en-US" sz="2000" b="1" spc="5" dirty="0">
                <a:latin typeface="Arial"/>
                <a:cs typeface="Arial"/>
              </a:rPr>
              <a:t> </a:t>
            </a:r>
            <a:r>
              <a:rPr lang="en-US" sz="2000" b="1" dirty="0">
                <a:latin typeface="Arial"/>
                <a:cs typeface="Arial"/>
              </a:rPr>
              <a:t>order</a:t>
            </a:r>
            <a:r>
              <a:rPr lang="en-US" sz="2000" b="1" spc="670" dirty="0">
                <a:latin typeface="Arial"/>
                <a:cs typeface="Arial"/>
              </a:rPr>
              <a:t> </a:t>
            </a:r>
            <a:r>
              <a:rPr lang="en-US" sz="2000" b="1" dirty="0">
                <a:latin typeface="Arial"/>
                <a:cs typeface="Arial"/>
              </a:rPr>
              <a:t>w-domain </a:t>
            </a:r>
            <a:r>
              <a:rPr lang="en-US" sz="2000" b="1" spc="5" dirty="0">
                <a:latin typeface="Arial"/>
                <a:cs typeface="Arial"/>
              </a:rPr>
              <a:t> </a:t>
            </a:r>
            <a:r>
              <a:rPr lang="en-US" sz="2000" b="1" spc="-5" dirty="0">
                <a:latin typeface="Arial"/>
                <a:cs typeface="Arial"/>
              </a:rPr>
              <a:t>compensator</a:t>
            </a:r>
            <a:r>
              <a:rPr lang="en-US" sz="2000" b="1" spc="5" dirty="0">
                <a:latin typeface="Arial"/>
                <a:cs typeface="Arial"/>
              </a:rPr>
              <a:t> </a:t>
            </a:r>
            <a:r>
              <a:rPr lang="en-US" sz="2000" b="1" dirty="0">
                <a:latin typeface="Arial"/>
                <a:cs typeface="Arial"/>
              </a:rPr>
              <a:t>is</a:t>
            </a:r>
            <a:r>
              <a:rPr lang="en-US" sz="2000" b="1" spc="-10" dirty="0">
                <a:latin typeface="Arial"/>
                <a:cs typeface="Arial"/>
              </a:rPr>
              <a:t> </a:t>
            </a:r>
            <a:r>
              <a:rPr lang="en-US" sz="2000" b="1" dirty="0">
                <a:latin typeface="Arial"/>
                <a:cs typeface="Arial"/>
              </a:rPr>
              <a:t>given</a:t>
            </a:r>
            <a:r>
              <a:rPr lang="en-US" sz="2000" b="1" spc="-10" dirty="0">
                <a:latin typeface="Arial"/>
                <a:cs typeface="Arial"/>
              </a:rPr>
              <a:t> </a:t>
            </a:r>
            <a:r>
              <a:rPr lang="en-US" sz="2000" b="1" spc="-5" dirty="0">
                <a:latin typeface="Arial"/>
                <a:cs typeface="Arial"/>
              </a:rPr>
              <a:t>by</a:t>
            </a:r>
            <a:r>
              <a:rPr lang="en-US" sz="2000" b="1" dirty="0">
                <a:latin typeface="Arial"/>
                <a:cs typeface="Arial"/>
              </a:rPr>
              <a:t> </a:t>
            </a:r>
            <a:r>
              <a:rPr lang="en-US" sz="2000" b="1" spc="-5" dirty="0">
                <a:latin typeface="Arial"/>
                <a:cs typeface="Arial"/>
              </a:rPr>
              <a:t>analogy</a:t>
            </a:r>
            <a:r>
              <a:rPr lang="en-US" sz="2000" b="1" spc="-10" dirty="0">
                <a:latin typeface="Arial"/>
                <a:cs typeface="Arial"/>
              </a:rPr>
              <a:t> </a:t>
            </a:r>
            <a:r>
              <a:rPr lang="en-US" sz="2000" b="1" dirty="0">
                <a:latin typeface="Arial"/>
                <a:cs typeface="Arial"/>
              </a:rPr>
              <a:t>to</a:t>
            </a:r>
            <a:r>
              <a:rPr lang="en-US" sz="2000" b="1" spc="-10" dirty="0">
                <a:latin typeface="Arial"/>
                <a:cs typeface="Arial"/>
              </a:rPr>
              <a:t> </a:t>
            </a:r>
            <a:r>
              <a:rPr lang="en-US" sz="2000" b="1" spc="-5" dirty="0">
                <a:latin typeface="Arial"/>
                <a:cs typeface="Arial"/>
              </a:rPr>
              <a:t>s</a:t>
            </a:r>
            <a:r>
              <a:rPr lang="en-US" sz="2000" b="1" dirty="0">
                <a:latin typeface="Arial"/>
                <a:cs typeface="Arial"/>
              </a:rPr>
              <a:t> -domain</a:t>
            </a:r>
            <a:r>
              <a:rPr lang="en-US" sz="2000" b="1" spc="-30" dirty="0">
                <a:latin typeface="Arial"/>
                <a:cs typeface="Arial"/>
              </a:rPr>
              <a:t> </a:t>
            </a:r>
            <a:r>
              <a:rPr lang="en-US" sz="2000" b="1" spc="-5" dirty="0">
                <a:latin typeface="Arial"/>
                <a:cs typeface="Arial"/>
              </a:rPr>
              <a:t>as</a:t>
            </a:r>
            <a:endParaRPr lang="en-US" sz="2000" dirty="0">
              <a:latin typeface="Arial"/>
              <a:cs typeface="Arial"/>
            </a:endParaRPr>
          </a:p>
          <a:p>
            <a:endParaRPr lang="en-IN" dirty="0"/>
          </a:p>
        </p:txBody>
      </p:sp>
      <p:sp>
        <p:nvSpPr>
          <p:cNvPr id="2" name="Slide Number Placeholder 1">
            <a:extLst>
              <a:ext uri="{FF2B5EF4-FFF2-40B4-BE49-F238E27FC236}">
                <a16:creationId xmlns:a16="http://schemas.microsoft.com/office/drawing/2014/main" xmlns="" id="{B2AE6EAF-03FA-4DAC-BAED-278EF503BB2C}"/>
              </a:ext>
            </a:extLst>
          </p:cNvPr>
          <p:cNvSpPr>
            <a:spLocks noGrp="1"/>
          </p:cNvSpPr>
          <p:nvPr>
            <p:ph type="sldNum" sz="quarter" idx="12"/>
          </p:nvPr>
        </p:nvSpPr>
        <p:spPr/>
        <p:txBody>
          <a:bodyPr/>
          <a:lstStyle/>
          <a:p>
            <a:fld id="{CA9F79F9-620A-454C-B44A-099229A02D1C}" type="slidenum">
              <a:rPr lang="en-IN" smtClean="0"/>
              <a:pPr/>
              <a:t>155</a:t>
            </a:fld>
            <a:endParaRPr lang="en-IN"/>
          </a:p>
        </p:txBody>
      </p:sp>
      <p:sp>
        <p:nvSpPr>
          <p:cNvPr id="5" name="object 3">
            <a:extLst>
              <a:ext uri="{FF2B5EF4-FFF2-40B4-BE49-F238E27FC236}">
                <a16:creationId xmlns:a16="http://schemas.microsoft.com/office/drawing/2014/main" xmlns="" id="{5D242F57-0648-44BA-99DF-24404266F09C}"/>
              </a:ext>
            </a:extLst>
          </p:cNvPr>
          <p:cNvSpPr txBox="1">
            <a:spLocks noGrp="1"/>
          </p:cNvSpPr>
          <p:nvPr>
            <p:ph type="title"/>
          </p:nvPr>
        </p:nvSpPr>
        <p:spPr>
          <a:xfrm>
            <a:off x="1096963" y="1170544"/>
            <a:ext cx="10058400" cy="566181"/>
          </a:xfrm>
          <a:prstGeom prst="rect">
            <a:avLst/>
          </a:prstGeom>
        </p:spPr>
        <p:txBody>
          <a:bodyPr vert="horz" wrap="square" lIns="0" tIns="12065" rIns="0" bIns="0" rtlCol="0">
            <a:spAutoFit/>
          </a:bodyPr>
          <a:lstStyle/>
          <a:p>
            <a:pPr marL="12700">
              <a:lnSpc>
                <a:spcPct val="100000"/>
              </a:lnSpc>
              <a:spcBef>
                <a:spcPts val="95"/>
              </a:spcBef>
            </a:pPr>
            <a:r>
              <a:rPr sz="3600" spc="-5" dirty="0">
                <a:solidFill>
                  <a:srgbClr val="FF0000"/>
                </a:solidFill>
              </a:rPr>
              <a:t>2.Phase</a:t>
            </a:r>
            <a:r>
              <a:rPr sz="3600" spc="15" dirty="0">
                <a:solidFill>
                  <a:srgbClr val="FF0000"/>
                </a:solidFill>
              </a:rPr>
              <a:t> </a:t>
            </a:r>
            <a:r>
              <a:rPr sz="3600" spc="-5" dirty="0">
                <a:solidFill>
                  <a:srgbClr val="FF0000"/>
                </a:solidFill>
              </a:rPr>
              <a:t>Lead</a:t>
            </a:r>
            <a:r>
              <a:rPr sz="3600" spc="5" dirty="0">
                <a:solidFill>
                  <a:srgbClr val="FF0000"/>
                </a:solidFill>
              </a:rPr>
              <a:t> </a:t>
            </a:r>
            <a:r>
              <a:rPr sz="3600" spc="-5" dirty="0">
                <a:solidFill>
                  <a:srgbClr val="FF0000"/>
                </a:solidFill>
              </a:rPr>
              <a:t>or</a:t>
            </a:r>
            <a:r>
              <a:rPr sz="3600" dirty="0">
                <a:solidFill>
                  <a:srgbClr val="FF0000"/>
                </a:solidFill>
              </a:rPr>
              <a:t> </a:t>
            </a:r>
            <a:r>
              <a:rPr sz="3600" spc="-5" dirty="0">
                <a:solidFill>
                  <a:srgbClr val="FF0000"/>
                </a:solidFill>
              </a:rPr>
              <a:t>Lag Compensator</a:t>
            </a:r>
            <a:endParaRPr sz="3600" dirty="0">
              <a:solidFill>
                <a:srgbClr val="FF0000"/>
              </a:solidFill>
            </a:endParaRPr>
          </a:p>
        </p:txBody>
      </p:sp>
      <p:pic>
        <p:nvPicPr>
          <p:cNvPr id="6" name="object 4">
            <a:extLst>
              <a:ext uri="{FF2B5EF4-FFF2-40B4-BE49-F238E27FC236}">
                <a16:creationId xmlns:a16="http://schemas.microsoft.com/office/drawing/2014/main" xmlns="" id="{5DCFB721-B3B5-4293-B4E1-30545C0AA73C}"/>
              </a:ext>
            </a:extLst>
          </p:cNvPr>
          <p:cNvPicPr/>
          <p:nvPr/>
        </p:nvPicPr>
        <p:blipFill>
          <a:blip r:embed="rId2" cstate="print"/>
          <a:stretch>
            <a:fillRect/>
          </a:stretch>
        </p:blipFill>
        <p:spPr>
          <a:xfrm>
            <a:off x="1195230" y="4301433"/>
            <a:ext cx="4229026" cy="1150848"/>
          </a:xfrm>
          <a:prstGeom prst="rect">
            <a:avLst/>
          </a:prstGeom>
        </p:spPr>
      </p:pic>
      <p:pic>
        <p:nvPicPr>
          <p:cNvPr id="7" name="Picture 6">
            <a:extLst>
              <a:ext uri="{FF2B5EF4-FFF2-40B4-BE49-F238E27FC236}">
                <a16:creationId xmlns:a16="http://schemas.microsoft.com/office/drawing/2014/main" xmlns="" id="{542EA54D-800C-4A90-87ED-06CD2E77EC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5457348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CCB23-EDD7-440B-B85D-500622A2CBB5}"/>
              </a:ext>
            </a:extLst>
          </p:cNvPr>
          <p:cNvSpPr>
            <a:spLocks noGrp="1"/>
          </p:cNvSpPr>
          <p:nvPr>
            <p:ph type="title"/>
          </p:nvPr>
        </p:nvSpPr>
        <p:spPr/>
        <p:txBody>
          <a:bodyPr/>
          <a:lstStyle/>
          <a:p>
            <a:endParaRPr lang="en-IN" dirty="0"/>
          </a:p>
        </p:txBody>
      </p:sp>
      <p:sp>
        <p:nvSpPr>
          <p:cNvPr id="4" name="Slide Number Placeholder 3">
            <a:extLst>
              <a:ext uri="{FF2B5EF4-FFF2-40B4-BE49-F238E27FC236}">
                <a16:creationId xmlns:a16="http://schemas.microsoft.com/office/drawing/2014/main" xmlns="" id="{CE6ED18D-92C6-4125-B53E-8F9F5956F2E8}"/>
              </a:ext>
            </a:extLst>
          </p:cNvPr>
          <p:cNvSpPr>
            <a:spLocks noGrp="1"/>
          </p:cNvSpPr>
          <p:nvPr>
            <p:ph type="sldNum" sz="quarter" idx="12"/>
          </p:nvPr>
        </p:nvSpPr>
        <p:spPr/>
        <p:txBody>
          <a:bodyPr/>
          <a:lstStyle/>
          <a:p>
            <a:fld id="{CA9F79F9-620A-454C-B44A-099229A02D1C}" type="slidenum">
              <a:rPr lang="en-IN" smtClean="0"/>
              <a:pPr/>
              <a:t>156</a:t>
            </a:fld>
            <a:endParaRPr lang="en-IN"/>
          </a:p>
        </p:txBody>
      </p:sp>
      <p:pic>
        <p:nvPicPr>
          <p:cNvPr id="5" name="object 3">
            <a:extLst>
              <a:ext uri="{FF2B5EF4-FFF2-40B4-BE49-F238E27FC236}">
                <a16:creationId xmlns:a16="http://schemas.microsoft.com/office/drawing/2014/main" xmlns="" id="{991492C5-DC52-414C-A743-AC186BEA94B4}"/>
              </a:ext>
            </a:extLst>
          </p:cNvPr>
          <p:cNvPicPr/>
          <p:nvPr/>
        </p:nvPicPr>
        <p:blipFill>
          <a:blip r:embed="rId2" cstate="print"/>
          <a:stretch>
            <a:fillRect/>
          </a:stretch>
        </p:blipFill>
        <p:spPr>
          <a:xfrm>
            <a:off x="1097279" y="399495"/>
            <a:ext cx="9680211" cy="3029505"/>
          </a:xfrm>
          <a:prstGeom prst="rect">
            <a:avLst/>
          </a:prstGeom>
        </p:spPr>
      </p:pic>
      <p:pic>
        <p:nvPicPr>
          <p:cNvPr id="6" name="object 2">
            <a:extLst>
              <a:ext uri="{FF2B5EF4-FFF2-40B4-BE49-F238E27FC236}">
                <a16:creationId xmlns:a16="http://schemas.microsoft.com/office/drawing/2014/main" xmlns="" id="{E1DE7976-2DB3-4EB5-AE1A-5C36DAA441E2}"/>
              </a:ext>
            </a:extLst>
          </p:cNvPr>
          <p:cNvPicPr>
            <a:picLocks noGrp="1"/>
          </p:cNvPicPr>
          <p:nvPr>
            <p:ph idx="1"/>
          </p:nvPr>
        </p:nvPicPr>
        <p:blipFill>
          <a:blip r:embed="rId3" cstate="print"/>
          <a:stretch>
            <a:fillRect/>
          </a:stretch>
        </p:blipFill>
        <p:spPr>
          <a:xfrm>
            <a:off x="1846556" y="3506680"/>
            <a:ext cx="8744504" cy="2521376"/>
          </a:xfrm>
          <a:prstGeom prst="rect">
            <a:avLst/>
          </a:prstGeom>
        </p:spPr>
      </p:pic>
      <p:pic>
        <p:nvPicPr>
          <p:cNvPr id="7" name="Picture 6">
            <a:extLst>
              <a:ext uri="{FF2B5EF4-FFF2-40B4-BE49-F238E27FC236}">
                <a16:creationId xmlns:a16="http://schemas.microsoft.com/office/drawing/2014/main" xmlns="" id="{6227600E-92EA-4CF4-9F6A-36C8875EEBE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416001150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C06B5-2588-4954-8A7E-FADDA09675FF}"/>
              </a:ext>
            </a:extLst>
          </p:cNvPr>
          <p:cNvSpPr>
            <a:spLocks noGrp="1"/>
          </p:cNvSpPr>
          <p:nvPr>
            <p:ph type="title"/>
          </p:nvPr>
        </p:nvSpPr>
        <p:spPr>
          <a:xfrm>
            <a:off x="1097280" y="248575"/>
            <a:ext cx="10058400" cy="1695635"/>
          </a:xfrm>
        </p:spPr>
        <p:txBody>
          <a:bodyPr>
            <a:normAutofit fontScale="90000"/>
          </a:bodyPr>
          <a:lstStyle/>
          <a:p>
            <a:pPr marL="355600" indent="-342900">
              <a:lnSpc>
                <a:spcPct val="100000"/>
              </a:lnSpc>
              <a:spcBef>
                <a:spcPts val="100"/>
              </a:spcBef>
              <a:tabLst>
                <a:tab pos="354965" algn="l"/>
                <a:tab pos="355600" algn="l"/>
              </a:tabLst>
            </a:pPr>
            <a:r>
              <a:rPr lang="en-IN" sz="3600" spc="-5" dirty="0">
                <a:solidFill>
                  <a:srgbClr val="FF0000"/>
                </a:solidFill>
                <a:latin typeface="Arial MT"/>
                <a:cs typeface="Arial MT"/>
              </a:rPr>
              <a:t>Phase</a:t>
            </a:r>
            <a:r>
              <a:rPr lang="en-IN" sz="3600" dirty="0">
                <a:solidFill>
                  <a:srgbClr val="FF0000"/>
                </a:solidFill>
                <a:latin typeface="Arial MT"/>
                <a:cs typeface="Arial MT"/>
              </a:rPr>
              <a:t> </a:t>
            </a:r>
            <a:r>
              <a:rPr lang="en-IN" sz="3600" spc="-5" dirty="0">
                <a:solidFill>
                  <a:srgbClr val="FF0000"/>
                </a:solidFill>
                <a:latin typeface="Arial MT"/>
                <a:cs typeface="Arial MT"/>
              </a:rPr>
              <a:t>lead</a:t>
            </a:r>
            <a:r>
              <a:rPr lang="en-IN" sz="3600" dirty="0">
                <a:solidFill>
                  <a:srgbClr val="FF0000"/>
                </a:solidFill>
                <a:latin typeface="Arial MT"/>
                <a:cs typeface="Arial MT"/>
              </a:rPr>
              <a:t> compensator:</a:t>
            </a:r>
            <a:r>
              <a:rPr lang="en-IN" sz="3600" spc="5" dirty="0">
                <a:solidFill>
                  <a:srgbClr val="FF0000"/>
                </a:solidFill>
                <a:latin typeface="Arial MT"/>
                <a:cs typeface="Arial MT"/>
              </a:rPr>
              <a:t> </a:t>
            </a:r>
            <a:r>
              <a:rPr lang="el-GR" sz="3600" b="1" spc="-10" dirty="0">
                <a:solidFill>
                  <a:srgbClr val="FF0000"/>
                </a:solidFill>
                <a:latin typeface="Arial"/>
                <a:cs typeface="Arial"/>
              </a:rPr>
              <a:t>ω</a:t>
            </a:r>
            <a:r>
              <a:rPr lang="en-IN" sz="2200" spc="-10" dirty="0" err="1">
                <a:solidFill>
                  <a:srgbClr val="FF0000"/>
                </a:solidFill>
                <a:latin typeface="Arial MT"/>
                <a:cs typeface="Arial MT"/>
              </a:rPr>
              <a:t>wp</a:t>
            </a:r>
            <a:r>
              <a:rPr lang="en-IN" sz="2200" spc="270" dirty="0">
                <a:solidFill>
                  <a:srgbClr val="FF0000"/>
                </a:solidFill>
                <a:latin typeface="Arial MT"/>
                <a:cs typeface="Arial MT"/>
              </a:rPr>
              <a:t> </a:t>
            </a:r>
            <a:r>
              <a:rPr lang="en-IN" sz="3600" dirty="0">
                <a:solidFill>
                  <a:srgbClr val="FF0000"/>
                </a:solidFill>
                <a:latin typeface="Arial MT"/>
                <a:cs typeface="Arial MT"/>
              </a:rPr>
              <a:t>&gt;</a:t>
            </a:r>
            <a:r>
              <a:rPr lang="en-IN" sz="3600" spc="-15" dirty="0">
                <a:solidFill>
                  <a:srgbClr val="FF0000"/>
                </a:solidFill>
                <a:latin typeface="Arial MT"/>
                <a:cs typeface="Arial MT"/>
              </a:rPr>
              <a:t> </a:t>
            </a:r>
            <a:r>
              <a:rPr lang="el-GR" sz="3600" b="1" spc="-10" dirty="0">
                <a:solidFill>
                  <a:srgbClr val="FF0000"/>
                </a:solidFill>
                <a:latin typeface="Arial"/>
                <a:cs typeface="Arial"/>
              </a:rPr>
              <a:t>ω</a:t>
            </a:r>
            <a:r>
              <a:rPr lang="en-IN" sz="2200" spc="-10" dirty="0">
                <a:solidFill>
                  <a:srgbClr val="FF0000"/>
                </a:solidFill>
                <a:latin typeface="Arial MT"/>
                <a:cs typeface="Arial MT"/>
              </a:rPr>
              <a:t>w0</a:t>
            </a:r>
            <a:r>
              <a:rPr lang="en-IN" sz="2200" dirty="0">
                <a:solidFill>
                  <a:srgbClr val="FF0000"/>
                </a:solidFill>
                <a:latin typeface="Arial MT"/>
                <a:cs typeface="Arial MT"/>
              </a:rPr>
              <a:t/>
            </a:r>
            <a:br>
              <a:rPr lang="en-IN" sz="2200" dirty="0">
                <a:solidFill>
                  <a:srgbClr val="FF0000"/>
                </a:solidFill>
                <a:latin typeface="Arial MT"/>
                <a:cs typeface="Arial MT"/>
              </a:rPr>
            </a:br>
            <a:r>
              <a:rPr lang="en-IN" sz="3600" spc="-5" dirty="0">
                <a:solidFill>
                  <a:srgbClr val="FF0000"/>
                </a:solidFill>
                <a:latin typeface="Arial MT"/>
                <a:cs typeface="Arial MT"/>
              </a:rPr>
              <a:t>Phase</a:t>
            </a:r>
            <a:r>
              <a:rPr lang="en-IN" sz="3600" spc="10" dirty="0">
                <a:solidFill>
                  <a:srgbClr val="FF0000"/>
                </a:solidFill>
                <a:latin typeface="Arial MT"/>
                <a:cs typeface="Arial MT"/>
              </a:rPr>
              <a:t> </a:t>
            </a:r>
            <a:r>
              <a:rPr lang="en-IN" sz="3600" spc="-5" dirty="0">
                <a:solidFill>
                  <a:srgbClr val="FF0000"/>
                </a:solidFill>
                <a:latin typeface="Arial MT"/>
                <a:cs typeface="Arial MT"/>
              </a:rPr>
              <a:t>lag</a:t>
            </a:r>
            <a:r>
              <a:rPr lang="en-IN" sz="3600" spc="10" dirty="0">
                <a:solidFill>
                  <a:srgbClr val="FF0000"/>
                </a:solidFill>
                <a:latin typeface="Arial MT"/>
                <a:cs typeface="Arial MT"/>
              </a:rPr>
              <a:t> </a:t>
            </a:r>
            <a:r>
              <a:rPr lang="en-IN" sz="3600" spc="-5" dirty="0">
                <a:solidFill>
                  <a:srgbClr val="FF0000"/>
                </a:solidFill>
                <a:latin typeface="Arial MT"/>
                <a:cs typeface="Arial MT"/>
              </a:rPr>
              <a:t>compensator:</a:t>
            </a:r>
            <a:r>
              <a:rPr lang="en-IN" sz="3600" spc="20" dirty="0">
                <a:solidFill>
                  <a:srgbClr val="FF0000"/>
                </a:solidFill>
                <a:latin typeface="Arial MT"/>
                <a:cs typeface="Arial MT"/>
              </a:rPr>
              <a:t> </a:t>
            </a:r>
            <a:r>
              <a:rPr lang="el-GR" sz="3600" b="1" dirty="0">
                <a:solidFill>
                  <a:srgbClr val="FF0000"/>
                </a:solidFill>
                <a:latin typeface="Arial"/>
                <a:cs typeface="Arial"/>
              </a:rPr>
              <a:t>ω</a:t>
            </a:r>
            <a:r>
              <a:rPr lang="el-GR" sz="3600" b="1" spc="-10" dirty="0">
                <a:solidFill>
                  <a:srgbClr val="FF0000"/>
                </a:solidFill>
                <a:latin typeface="Arial"/>
                <a:cs typeface="Arial"/>
              </a:rPr>
              <a:t> </a:t>
            </a:r>
            <a:r>
              <a:rPr lang="en-IN" sz="2200" spc="-10" dirty="0">
                <a:solidFill>
                  <a:srgbClr val="FF0000"/>
                </a:solidFill>
                <a:latin typeface="Arial MT"/>
                <a:cs typeface="Arial MT"/>
              </a:rPr>
              <a:t>w0</a:t>
            </a:r>
            <a:r>
              <a:rPr lang="en-IN" sz="2200" spc="280" dirty="0">
                <a:solidFill>
                  <a:srgbClr val="FF0000"/>
                </a:solidFill>
                <a:latin typeface="Arial MT"/>
                <a:cs typeface="Arial MT"/>
              </a:rPr>
              <a:t> </a:t>
            </a:r>
            <a:r>
              <a:rPr lang="en-IN" sz="3600" dirty="0">
                <a:solidFill>
                  <a:srgbClr val="FF0000"/>
                </a:solidFill>
                <a:latin typeface="Arial MT"/>
                <a:cs typeface="Arial MT"/>
              </a:rPr>
              <a:t>&gt;</a:t>
            </a:r>
            <a:r>
              <a:rPr lang="en-IN" sz="3600" spc="-10" dirty="0">
                <a:solidFill>
                  <a:srgbClr val="FF0000"/>
                </a:solidFill>
                <a:latin typeface="Arial MT"/>
                <a:cs typeface="Arial MT"/>
              </a:rPr>
              <a:t> </a:t>
            </a:r>
            <a:r>
              <a:rPr lang="el-GR" sz="3600" b="1" dirty="0">
                <a:solidFill>
                  <a:srgbClr val="FF0000"/>
                </a:solidFill>
                <a:latin typeface="Arial"/>
                <a:cs typeface="Arial"/>
              </a:rPr>
              <a:t>ω</a:t>
            </a:r>
            <a:r>
              <a:rPr lang="el-GR" sz="3600" b="1" spc="-10" dirty="0">
                <a:solidFill>
                  <a:srgbClr val="FF0000"/>
                </a:solidFill>
                <a:latin typeface="Arial"/>
                <a:cs typeface="Arial"/>
              </a:rPr>
              <a:t> </a:t>
            </a:r>
            <a:r>
              <a:rPr lang="en-IN" sz="2200" spc="-10" dirty="0" err="1">
                <a:solidFill>
                  <a:srgbClr val="FF0000"/>
                </a:solidFill>
                <a:latin typeface="Arial MT"/>
                <a:cs typeface="Arial MT"/>
              </a:rPr>
              <a:t>wp</a:t>
            </a:r>
            <a:r>
              <a:rPr lang="en-IN" sz="3200" dirty="0">
                <a:latin typeface="Arial MT"/>
                <a:cs typeface="Arial MT"/>
              </a:rPr>
              <a:t/>
            </a:r>
            <a:br>
              <a:rPr lang="en-IN" sz="3200" dirty="0">
                <a:latin typeface="Arial MT"/>
                <a:cs typeface="Arial MT"/>
              </a:rPr>
            </a:br>
            <a:endParaRPr lang="en-IN" dirty="0"/>
          </a:p>
        </p:txBody>
      </p:sp>
      <p:sp>
        <p:nvSpPr>
          <p:cNvPr id="4" name="Slide Number Placeholder 3">
            <a:extLst>
              <a:ext uri="{FF2B5EF4-FFF2-40B4-BE49-F238E27FC236}">
                <a16:creationId xmlns:a16="http://schemas.microsoft.com/office/drawing/2014/main" xmlns="" id="{DBFEF934-EF57-4DD9-989C-CB6CF19CB214}"/>
              </a:ext>
            </a:extLst>
          </p:cNvPr>
          <p:cNvSpPr>
            <a:spLocks noGrp="1"/>
          </p:cNvSpPr>
          <p:nvPr>
            <p:ph type="sldNum" sz="quarter" idx="12"/>
          </p:nvPr>
        </p:nvSpPr>
        <p:spPr/>
        <p:txBody>
          <a:bodyPr/>
          <a:lstStyle/>
          <a:p>
            <a:fld id="{CA9F79F9-620A-454C-B44A-099229A02D1C}" type="slidenum">
              <a:rPr lang="en-IN" smtClean="0"/>
              <a:pPr/>
              <a:t>157</a:t>
            </a:fld>
            <a:endParaRPr lang="en-IN"/>
          </a:p>
        </p:txBody>
      </p:sp>
      <p:pic>
        <p:nvPicPr>
          <p:cNvPr id="5" name="object 3">
            <a:extLst>
              <a:ext uri="{FF2B5EF4-FFF2-40B4-BE49-F238E27FC236}">
                <a16:creationId xmlns:a16="http://schemas.microsoft.com/office/drawing/2014/main" xmlns="" id="{CEE918D7-E4C9-476C-8ACE-D6E7E52F6DD1}"/>
              </a:ext>
            </a:extLst>
          </p:cNvPr>
          <p:cNvPicPr>
            <a:picLocks noGrp="1"/>
          </p:cNvPicPr>
          <p:nvPr>
            <p:ph idx="1"/>
          </p:nvPr>
        </p:nvPicPr>
        <p:blipFill>
          <a:blip r:embed="rId2" cstate="print"/>
          <a:stretch>
            <a:fillRect/>
          </a:stretch>
        </p:blipFill>
        <p:spPr>
          <a:xfrm>
            <a:off x="2201662" y="1846263"/>
            <a:ext cx="8637973" cy="4022725"/>
          </a:xfrm>
          <a:prstGeom prst="rect">
            <a:avLst/>
          </a:prstGeom>
        </p:spPr>
      </p:pic>
      <p:pic>
        <p:nvPicPr>
          <p:cNvPr id="6" name="Picture 5">
            <a:extLst>
              <a:ext uri="{FF2B5EF4-FFF2-40B4-BE49-F238E27FC236}">
                <a16:creationId xmlns:a16="http://schemas.microsoft.com/office/drawing/2014/main" xmlns="" id="{C6387A32-008D-43E8-A201-DDCD410EB8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2444353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C9EC-1937-4F19-84E1-FB6D68710C7C}"/>
              </a:ext>
            </a:extLst>
          </p:cNvPr>
          <p:cNvSpPr>
            <a:spLocks noGrp="1"/>
          </p:cNvSpPr>
          <p:nvPr>
            <p:ph type="title"/>
          </p:nvPr>
        </p:nvSpPr>
        <p:spPr/>
        <p:txBody>
          <a:bodyPr>
            <a:normAutofit/>
          </a:bodyPr>
          <a:lstStyle/>
          <a:p>
            <a:r>
              <a:rPr lang="en-US" sz="3600" spc="-5" dirty="0">
                <a:solidFill>
                  <a:srgbClr val="FF0000"/>
                </a:solidFill>
              </a:rPr>
              <a:t>Design</a:t>
            </a:r>
            <a:r>
              <a:rPr lang="en-US" sz="3600" spc="30" dirty="0">
                <a:solidFill>
                  <a:srgbClr val="FF0000"/>
                </a:solidFill>
              </a:rPr>
              <a:t> </a:t>
            </a:r>
            <a:r>
              <a:rPr lang="en-US" sz="3600" spc="-5" dirty="0">
                <a:solidFill>
                  <a:srgbClr val="FF0000"/>
                </a:solidFill>
              </a:rPr>
              <a:t>specific</a:t>
            </a:r>
            <a:r>
              <a:rPr lang="en-US" sz="3600" spc="20" dirty="0">
                <a:solidFill>
                  <a:srgbClr val="FF0000"/>
                </a:solidFill>
              </a:rPr>
              <a:t> </a:t>
            </a:r>
            <a:r>
              <a:rPr lang="en-US" sz="3600" spc="-5" dirty="0">
                <a:solidFill>
                  <a:srgbClr val="FF0000"/>
                </a:solidFill>
              </a:rPr>
              <a:t>to</a:t>
            </a:r>
            <a:r>
              <a:rPr lang="en-US" sz="3600" dirty="0">
                <a:solidFill>
                  <a:srgbClr val="FF0000"/>
                </a:solidFill>
              </a:rPr>
              <a:t> </a:t>
            </a:r>
            <a:r>
              <a:rPr lang="en-US" sz="3600" spc="-5" dirty="0">
                <a:solidFill>
                  <a:srgbClr val="FF0000"/>
                </a:solidFill>
              </a:rPr>
              <a:t>Phase</a:t>
            </a:r>
            <a:r>
              <a:rPr lang="en-US" sz="3600" spc="35" dirty="0">
                <a:solidFill>
                  <a:srgbClr val="FF0000"/>
                </a:solidFill>
              </a:rPr>
              <a:t> </a:t>
            </a:r>
            <a:r>
              <a:rPr lang="en-US" sz="3600" spc="-5" dirty="0">
                <a:solidFill>
                  <a:srgbClr val="FF0000"/>
                </a:solidFill>
              </a:rPr>
              <a:t>lag</a:t>
            </a:r>
            <a:r>
              <a:rPr lang="en-US" sz="3600" dirty="0">
                <a:solidFill>
                  <a:srgbClr val="FF0000"/>
                </a:solidFill>
              </a:rPr>
              <a:t> </a:t>
            </a:r>
            <a:r>
              <a:rPr lang="en-US" sz="3600" spc="-5" dirty="0">
                <a:solidFill>
                  <a:srgbClr val="FF0000"/>
                </a:solidFill>
              </a:rPr>
              <a:t>Compensator</a:t>
            </a:r>
            <a:endParaRPr lang="en-IN" sz="3600" dirty="0">
              <a:solidFill>
                <a:srgbClr val="FF0000"/>
              </a:solidFill>
            </a:endParaRPr>
          </a:p>
        </p:txBody>
      </p:sp>
      <p:sp>
        <p:nvSpPr>
          <p:cNvPr id="3" name="Content Placeholder 2">
            <a:extLst>
              <a:ext uri="{FF2B5EF4-FFF2-40B4-BE49-F238E27FC236}">
                <a16:creationId xmlns:a16="http://schemas.microsoft.com/office/drawing/2014/main" xmlns="" id="{64616D29-76E5-4A29-8793-2B07E11D44ED}"/>
              </a:ext>
            </a:extLst>
          </p:cNvPr>
          <p:cNvSpPr>
            <a:spLocks noGrp="1"/>
          </p:cNvSpPr>
          <p:nvPr>
            <p:ph idx="1"/>
          </p:nvPr>
        </p:nvSpPr>
        <p:spPr>
          <a:xfrm>
            <a:off x="1097280" y="1845734"/>
            <a:ext cx="10058400" cy="2433303"/>
          </a:xfrm>
        </p:spPr>
        <p:txBody>
          <a:bodyPr/>
          <a:lstStyle/>
          <a:p>
            <a:pPr marL="12700" marR="5080" algn="just">
              <a:lnSpc>
                <a:spcPct val="100000"/>
              </a:lnSpc>
              <a:spcBef>
                <a:spcPts val="100"/>
              </a:spcBef>
            </a:pPr>
            <a:r>
              <a:rPr lang="en-US" sz="1800" b="1" spc="-5" dirty="0">
                <a:latin typeface="Arial"/>
                <a:cs typeface="Arial"/>
              </a:rPr>
              <a:t>The </a:t>
            </a:r>
            <a:r>
              <a:rPr lang="en-US" sz="1800" b="1" dirty="0">
                <a:latin typeface="Arial"/>
                <a:cs typeface="Arial"/>
              </a:rPr>
              <a:t>first </a:t>
            </a:r>
            <a:r>
              <a:rPr lang="en-US" sz="1800" b="1" spc="-5" dirty="0">
                <a:latin typeface="Arial"/>
                <a:cs typeface="Arial"/>
              </a:rPr>
              <a:t>order </a:t>
            </a:r>
            <a:r>
              <a:rPr lang="en-US" sz="1800" b="1" dirty="0">
                <a:latin typeface="Arial"/>
                <a:cs typeface="Arial"/>
              </a:rPr>
              <a:t>phase lag </a:t>
            </a:r>
            <a:r>
              <a:rPr lang="en-US" sz="1800" b="1" spc="-5" dirty="0">
                <a:latin typeface="Arial"/>
                <a:cs typeface="Arial"/>
              </a:rPr>
              <a:t>compensator can be </a:t>
            </a:r>
            <a:r>
              <a:rPr lang="en-US" sz="1800" b="1" dirty="0">
                <a:latin typeface="Arial"/>
                <a:cs typeface="Arial"/>
              </a:rPr>
              <a:t>designed </a:t>
            </a:r>
            <a:r>
              <a:rPr lang="en-US" sz="1800" b="1" spc="10" dirty="0">
                <a:latin typeface="Arial"/>
                <a:cs typeface="Arial"/>
              </a:rPr>
              <a:t>by </a:t>
            </a:r>
            <a:r>
              <a:rPr lang="en-US" sz="1800" b="1" spc="15" dirty="0">
                <a:latin typeface="Arial"/>
                <a:cs typeface="Arial"/>
              </a:rPr>
              <a:t> </a:t>
            </a:r>
            <a:r>
              <a:rPr lang="en-US" sz="1800" b="1" dirty="0">
                <a:latin typeface="Arial"/>
                <a:cs typeface="Arial"/>
              </a:rPr>
              <a:t>the</a:t>
            </a:r>
            <a:r>
              <a:rPr lang="en-US" sz="1800" b="1" spc="5" dirty="0">
                <a:latin typeface="Arial"/>
                <a:cs typeface="Arial"/>
              </a:rPr>
              <a:t> </a:t>
            </a:r>
            <a:r>
              <a:rPr lang="en-US" sz="1800" b="1" spc="-5" dirty="0">
                <a:latin typeface="Arial"/>
                <a:cs typeface="Arial"/>
              </a:rPr>
              <a:t>formula</a:t>
            </a:r>
            <a:r>
              <a:rPr lang="en-US" sz="1800" b="1" dirty="0">
                <a:latin typeface="Arial"/>
                <a:cs typeface="Arial"/>
              </a:rPr>
              <a:t> </a:t>
            </a:r>
            <a:r>
              <a:rPr lang="en-US" sz="1800" b="1" spc="-5" dirty="0">
                <a:latin typeface="Arial"/>
                <a:cs typeface="Arial"/>
              </a:rPr>
              <a:t>similarly</a:t>
            </a:r>
            <a:r>
              <a:rPr lang="en-US" sz="1800" b="1" dirty="0">
                <a:latin typeface="Arial"/>
                <a:cs typeface="Arial"/>
              </a:rPr>
              <a:t> as</a:t>
            </a:r>
            <a:r>
              <a:rPr lang="en-US" sz="1800" b="1" spc="5" dirty="0">
                <a:latin typeface="Arial"/>
                <a:cs typeface="Arial"/>
              </a:rPr>
              <a:t> </a:t>
            </a:r>
            <a:r>
              <a:rPr lang="en-US" sz="1800" b="1" dirty="0">
                <a:latin typeface="Arial"/>
                <a:cs typeface="Arial"/>
              </a:rPr>
              <a:t>in</a:t>
            </a:r>
            <a:r>
              <a:rPr lang="en-US" sz="1800" b="1" spc="5" dirty="0">
                <a:latin typeface="Arial"/>
                <a:cs typeface="Arial"/>
              </a:rPr>
              <a:t> </a:t>
            </a:r>
            <a:r>
              <a:rPr lang="en-US" sz="1800" b="1" dirty="0">
                <a:latin typeface="Arial"/>
                <a:cs typeface="Arial"/>
              </a:rPr>
              <a:t>the</a:t>
            </a:r>
            <a:r>
              <a:rPr lang="en-US" sz="1800" b="1" spc="5" dirty="0">
                <a:latin typeface="Arial"/>
                <a:cs typeface="Arial"/>
              </a:rPr>
              <a:t> </a:t>
            </a:r>
            <a:r>
              <a:rPr lang="en-US" sz="1800" b="1" spc="-5" dirty="0">
                <a:latin typeface="Arial"/>
                <a:cs typeface="Arial"/>
              </a:rPr>
              <a:t>case</a:t>
            </a:r>
            <a:r>
              <a:rPr lang="en-US" sz="1800" b="1" dirty="0">
                <a:latin typeface="Arial"/>
                <a:cs typeface="Arial"/>
              </a:rPr>
              <a:t> </a:t>
            </a:r>
            <a:r>
              <a:rPr lang="en-US" sz="1800" b="1" spc="-5" dirty="0">
                <a:latin typeface="Arial"/>
                <a:cs typeface="Arial"/>
              </a:rPr>
              <a:t>of</a:t>
            </a:r>
            <a:r>
              <a:rPr lang="en-US" sz="1800" b="1" dirty="0">
                <a:latin typeface="Arial"/>
                <a:cs typeface="Arial"/>
              </a:rPr>
              <a:t> </a:t>
            </a:r>
            <a:r>
              <a:rPr lang="en-US" sz="1800" b="1" spc="-5" dirty="0">
                <a:latin typeface="Arial"/>
                <a:cs typeface="Arial"/>
              </a:rPr>
              <a:t>phase</a:t>
            </a:r>
            <a:r>
              <a:rPr lang="en-US" sz="1800" b="1" dirty="0">
                <a:latin typeface="Arial"/>
                <a:cs typeface="Arial"/>
              </a:rPr>
              <a:t> lead </a:t>
            </a:r>
            <a:r>
              <a:rPr lang="en-US" sz="1800" b="1" spc="5" dirty="0">
                <a:latin typeface="Arial"/>
                <a:cs typeface="Arial"/>
              </a:rPr>
              <a:t> </a:t>
            </a:r>
            <a:r>
              <a:rPr lang="en-US" sz="1800" b="1" spc="-15" dirty="0">
                <a:latin typeface="Arial"/>
                <a:cs typeface="Arial"/>
              </a:rPr>
              <a:t>compensator.</a:t>
            </a:r>
            <a:r>
              <a:rPr lang="en-US" sz="1800" b="1" spc="-10" dirty="0">
                <a:latin typeface="Arial"/>
                <a:cs typeface="Arial"/>
              </a:rPr>
              <a:t> </a:t>
            </a:r>
            <a:r>
              <a:rPr lang="en-US" sz="1800" b="1" spc="-20" dirty="0">
                <a:latin typeface="Arial"/>
                <a:cs typeface="Arial"/>
              </a:rPr>
              <a:t>However,</a:t>
            </a:r>
            <a:r>
              <a:rPr lang="en-US" sz="1800" b="1" spc="-15" dirty="0">
                <a:latin typeface="Arial"/>
                <a:cs typeface="Arial"/>
              </a:rPr>
              <a:t> </a:t>
            </a:r>
            <a:r>
              <a:rPr lang="en-US" sz="1800" b="1" spc="-5" dirty="0">
                <a:latin typeface="Arial"/>
                <a:cs typeface="Arial"/>
              </a:rPr>
              <a:t>there</a:t>
            </a:r>
            <a:r>
              <a:rPr lang="en-US" sz="1800" b="1" dirty="0">
                <a:latin typeface="Arial"/>
                <a:cs typeface="Arial"/>
              </a:rPr>
              <a:t> is</a:t>
            </a:r>
            <a:r>
              <a:rPr lang="en-US" sz="1800" b="1" spc="5" dirty="0">
                <a:latin typeface="Arial"/>
                <a:cs typeface="Arial"/>
              </a:rPr>
              <a:t> </a:t>
            </a:r>
            <a:r>
              <a:rPr lang="en-US" sz="1800" b="1" spc="-5" dirty="0">
                <a:latin typeface="Arial"/>
                <a:cs typeface="Arial"/>
              </a:rPr>
              <a:t>a</a:t>
            </a:r>
            <a:r>
              <a:rPr lang="en-US" sz="1800" b="1" dirty="0">
                <a:latin typeface="Arial"/>
                <a:cs typeface="Arial"/>
              </a:rPr>
              <a:t> </a:t>
            </a:r>
            <a:r>
              <a:rPr lang="en-US" sz="1800" b="1" spc="-5" dirty="0">
                <a:latin typeface="Arial"/>
                <a:cs typeface="Arial"/>
              </a:rPr>
              <a:t>basic</a:t>
            </a:r>
            <a:r>
              <a:rPr lang="en-US" sz="1800" b="1" dirty="0">
                <a:latin typeface="Arial"/>
                <a:cs typeface="Arial"/>
              </a:rPr>
              <a:t> </a:t>
            </a:r>
            <a:r>
              <a:rPr lang="en-US" sz="1800" b="1" spc="-5" dirty="0">
                <a:latin typeface="Arial"/>
                <a:cs typeface="Arial"/>
              </a:rPr>
              <a:t>difference</a:t>
            </a:r>
            <a:r>
              <a:rPr lang="en-US" sz="1800" b="1" dirty="0">
                <a:latin typeface="Arial"/>
                <a:cs typeface="Arial"/>
              </a:rPr>
              <a:t> in</a:t>
            </a:r>
            <a:r>
              <a:rPr lang="en-US" sz="1800" b="1" spc="5" dirty="0">
                <a:latin typeface="Arial"/>
                <a:cs typeface="Arial"/>
              </a:rPr>
              <a:t> </a:t>
            </a:r>
            <a:r>
              <a:rPr lang="en-US" sz="1800" b="1" spc="-5" dirty="0">
                <a:latin typeface="Arial"/>
                <a:cs typeface="Arial"/>
              </a:rPr>
              <a:t>the </a:t>
            </a:r>
            <a:r>
              <a:rPr lang="en-US" sz="1800" b="1" spc="-655" dirty="0">
                <a:latin typeface="Arial"/>
                <a:cs typeface="Arial"/>
              </a:rPr>
              <a:t> </a:t>
            </a:r>
            <a:r>
              <a:rPr lang="en-US" sz="1800" b="1" dirty="0">
                <a:latin typeface="Arial"/>
                <a:cs typeface="Arial"/>
              </a:rPr>
              <a:t>principle</a:t>
            </a:r>
            <a:r>
              <a:rPr lang="en-US" sz="1800" b="1" spc="-35" dirty="0">
                <a:latin typeface="Arial"/>
                <a:cs typeface="Arial"/>
              </a:rPr>
              <a:t> </a:t>
            </a:r>
            <a:r>
              <a:rPr lang="en-US" sz="1800" b="1" spc="-5" dirty="0">
                <a:latin typeface="Arial"/>
                <a:cs typeface="Arial"/>
              </a:rPr>
              <a:t>of compensating</a:t>
            </a:r>
            <a:r>
              <a:rPr lang="en-US" sz="1800" b="1" dirty="0">
                <a:latin typeface="Arial"/>
                <a:cs typeface="Arial"/>
              </a:rPr>
              <a:t> for</a:t>
            </a:r>
            <a:r>
              <a:rPr lang="en-US" sz="1800" b="1" spc="-10" dirty="0">
                <a:latin typeface="Arial"/>
                <a:cs typeface="Arial"/>
              </a:rPr>
              <a:t> </a:t>
            </a:r>
            <a:r>
              <a:rPr lang="en-US" sz="1800" b="1" dirty="0">
                <a:latin typeface="Arial"/>
                <a:cs typeface="Arial"/>
              </a:rPr>
              <a:t>a</a:t>
            </a:r>
            <a:r>
              <a:rPr lang="en-US" sz="1800" b="1" spc="-10" dirty="0">
                <a:latin typeface="Arial"/>
                <a:cs typeface="Arial"/>
              </a:rPr>
              <a:t> </a:t>
            </a:r>
            <a:r>
              <a:rPr lang="en-US" sz="1800" b="1" dirty="0">
                <a:latin typeface="Arial"/>
                <a:cs typeface="Arial"/>
              </a:rPr>
              <a:t>required</a:t>
            </a:r>
            <a:r>
              <a:rPr lang="en-US" sz="1800" b="1" spc="-5" dirty="0">
                <a:latin typeface="Arial"/>
                <a:cs typeface="Arial"/>
              </a:rPr>
              <a:t> phase</a:t>
            </a:r>
            <a:r>
              <a:rPr lang="en-US" sz="1800" b="1" spc="15" dirty="0">
                <a:latin typeface="Arial"/>
                <a:cs typeface="Arial"/>
              </a:rPr>
              <a:t> </a:t>
            </a:r>
            <a:r>
              <a:rPr lang="en-US" sz="1800" b="1" spc="-5" dirty="0">
                <a:latin typeface="Arial"/>
                <a:cs typeface="Arial"/>
              </a:rPr>
              <a:t>margin.</a:t>
            </a:r>
            <a:endParaRPr lang="en-US" sz="1800" dirty="0">
              <a:latin typeface="Arial"/>
              <a:cs typeface="Arial"/>
            </a:endParaRPr>
          </a:p>
          <a:p>
            <a:pPr marL="12700" marR="8890" algn="just">
              <a:lnSpc>
                <a:spcPct val="100000"/>
              </a:lnSpc>
              <a:buChar char="•"/>
              <a:tabLst>
                <a:tab pos="218440" algn="l"/>
              </a:tabLst>
            </a:pPr>
            <a:r>
              <a:rPr lang="en-US" sz="1800" b="1" dirty="0">
                <a:latin typeface="Arial"/>
                <a:cs typeface="Arial"/>
              </a:rPr>
              <a:t>Phase lead compensators add </a:t>
            </a:r>
            <a:r>
              <a:rPr lang="en-US" sz="1800" b="1" spc="-5" dirty="0">
                <a:latin typeface="Arial"/>
                <a:cs typeface="Arial"/>
              </a:rPr>
              <a:t>a positive phase </a:t>
            </a:r>
            <a:r>
              <a:rPr lang="en-US" sz="1800" b="1" dirty="0">
                <a:latin typeface="Arial"/>
                <a:cs typeface="Arial"/>
              </a:rPr>
              <a:t>to </a:t>
            </a:r>
            <a:r>
              <a:rPr lang="en-US" sz="1800" b="1" spc="-5" dirty="0">
                <a:latin typeface="Arial"/>
                <a:cs typeface="Arial"/>
              </a:rPr>
              <a:t>increase </a:t>
            </a:r>
            <a:r>
              <a:rPr lang="en-US" sz="1800" b="1" dirty="0">
                <a:latin typeface="Arial"/>
                <a:cs typeface="Arial"/>
              </a:rPr>
              <a:t> the</a:t>
            </a:r>
            <a:r>
              <a:rPr lang="en-US" sz="1800" b="1" spc="5" dirty="0">
                <a:latin typeface="Arial"/>
                <a:cs typeface="Arial"/>
              </a:rPr>
              <a:t> </a:t>
            </a:r>
            <a:r>
              <a:rPr lang="en-US" sz="1800" b="1" spc="-5" dirty="0">
                <a:latin typeface="Arial"/>
                <a:cs typeface="Arial"/>
              </a:rPr>
              <a:t>phase</a:t>
            </a:r>
            <a:r>
              <a:rPr lang="en-US" sz="1800" b="1" dirty="0">
                <a:latin typeface="Arial"/>
                <a:cs typeface="Arial"/>
              </a:rPr>
              <a:t> margin</a:t>
            </a:r>
            <a:r>
              <a:rPr lang="en-US" sz="1800" b="1" spc="5" dirty="0">
                <a:latin typeface="Arial"/>
                <a:cs typeface="Arial"/>
              </a:rPr>
              <a:t> </a:t>
            </a:r>
            <a:r>
              <a:rPr lang="en-US" sz="1800" b="1" spc="-5" dirty="0">
                <a:latin typeface="Arial"/>
                <a:cs typeface="Arial"/>
              </a:rPr>
              <a:t>without</a:t>
            </a:r>
            <a:r>
              <a:rPr lang="en-US" sz="1800" b="1" dirty="0">
                <a:latin typeface="Arial"/>
                <a:cs typeface="Arial"/>
              </a:rPr>
              <a:t> </a:t>
            </a:r>
            <a:r>
              <a:rPr lang="en-US" sz="1800" b="1" spc="-5" dirty="0">
                <a:latin typeface="Arial"/>
                <a:cs typeface="Arial"/>
              </a:rPr>
              <a:t>drastically</a:t>
            </a:r>
            <a:r>
              <a:rPr lang="en-US" sz="1800" b="1" dirty="0">
                <a:latin typeface="Arial"/>
                <a:cs typeface="Arial"/>
              </a:rPr>
              <a:t> </a:t>
            </a:r>
            <a:r>
              <a:rPr lang="en-US" sz="1800" b="1" spc="-5" dirty="0">
                <a:latin typeface="Arial"/>
                <a:cs typeface="Arial"/>
              </a:rPr>
              <a:t>changing</a:t>
            </a:r>
            <a:r>
              <a:rPr lang="en-US" sz="1800" b="1" dirty="0">
                <a:latin typeface="Arial"/>
                <a:cs typeface="Arial"/>
              </a:rPr>
              <a:t> the</a:t>
            </a:r>
            <a:r>
              <a:rPr lang="en-US" sz="1800" b="1" spc="5" dirty="0">
                <a:latin typeface="Arial"/>
                <a:cs typeface="Arial"/>
              </a:rPr>
              <a:t> </a:t>
            </a:r>
            <a:r>
              <a:rPr lang="en-US" sz="1800" b="1" spc="-5" dirty="0">
                <a:latin typeface="Arial"/>
                <a:cs typeface="Arial"/>
              </a:rPr>
              <a:t>0</a:t>
            </a:r>
            <a:r>
              <a:rPr lang="en-US" sz="1800" b="1" dirty="0">
                <a:latin typeface="Arial"/>
                <a:cs typeface="Arial"/>
              </a:rPr>
              <a:t> dB </a:t>
            </a:r>
            <a:r>
              <a:rPr lang="en-US" sz="1800" b="1" spc="5" dirty="0">
                <a:latin typeface="Arial"/>
                <a:cs typeface="Arial"/>
              </a:rPr>
              <a:t> </a:t>
            </a:r>
            <a:r>
              <a:rPr lang="en-US" sz="1800" b="1" spc="-5" dirty="0">
                <a:latin typeface="Arial"/>
                <a:cs typeface="Arial"/>
              </a:rPr>
              <a:t>crossover</a:t>
            </a:r>
            <a:r>
              <a:rPr lang="en-US" sz="1800" b="1" spc="10" dirty="0">
                <a:latin typeface="Arial"/>
                <a:cs typeface="Arial"/>
              </a:rPr>
              <a:t> </a:t>
            </a:r>
            <a:r>
              <a:rPr lang="en-US" sz="1800" b="1" spc="-25" dirty="0">
                <a:latin typeface="Arial"/>
                <a:cs typeface="Arial"/>
              </a:rPr>
              <a:t>frequency.</a:t>
            </a:r>
            <a:endParaRPr lang="en-US" sz="1800" dirty="0">
              <a:latin typeface="Arial"/>
              <a:cs typeface="Arial"/>
            </a:endParaRPr>
          </a:p>
          <a:p>
            <a:pPr marL="12700" marR="7620" algn="just">
              <a:lnSpc>
                <a:spcPct val="100000"/>
              </a:lnSpc>
              <a:buChar char="•"/>
              <a:tabLst>
                <a:tab pos="213995" algn="l"/>
              </a:tabLst>
            </a:pPr>
            <a:r>
              <a:rPr lang="en-US" sz="1800" b="1" dirty="0">
                <a:latin typeface="Arial"/>
                <a:cs typeface="Arial"/>
              </a:rPr>
              <a:t>A </a:t>
            </a:r>
            <a:r>
              <a:rPr lang="en-US" sz="1800" b="1" spc="-5" dirty="0">
                <a:latin typeface="Arial"/>
                <a:cs typeface="Arial"/>
              </a:rPr>
              <a:t>phase lag compensators </a:t>
            </a:r>
            <a:r>
              <a:rPr lang="en-US" sz="1800" b="1" dirty="0">
                <a:latin typeface="Arial"/>
                <a:cs typeface="Arial"/>
              </a:rPr>
              <a:t>is </a:t>
            </a:r>
            <a:r>
              <a:rPr lang="en-US" sz="1800" b="1" spc="-5" dirty="0">
                <a:latin typeface="Arial"/>
                <a:cs typeface="Arial"/>
              </a:rPr>
              <a:t>used </a:t>
            </a:r>
            <a:r>
              <a:rPr lang="en-US" sz="1800" b="1" dirty="0">
                <a:latin typeface="Arial"/>
                <a:cs typeface="Arial"/>
              </a:rPr>
              <a:t>to lower the </a:t>
            </a:r>
            <a:r>
              <a:rPr lang="en-US" sz="1800" b="1" spc="-5" dirty="0">
                <a:latin typeface="Arial"/>
                <a:cs typeface="Arial"/>
              </a:rPr>
              <a:t>overall gain </a:t>
            </a:r>
            <a:r>
              <a:rPr lang="en-US" sz="1800" b="1" spc="-655" dirty="0">
                <a:latin typeface="Arial"/>
                <a:cs typeface="Arial"/>
              </a:rPr>
              <a:t> </a:t>
            </a:r>
            <a:r>
              <a:rPr lang="en-US" sz="1800" b="1" dirty="0">
                <a:latin typeface="Arial"/>
                <a:cs typeface="Arial"/>
              </a:rPr>
              <a:t>to</a:t>
            </a:r>
            <a:r>
              <a:rPr lang="en-US" sz="1800" b="1" spc="5" dirty="0">
                <a:latin typeface="Arial"/>
                <a:cs typeface="Arial"/>
              </a:rPr>
              <a:t> </a:t>
            </a:r>
            <a:r>
              <a:rPr lang="en-US" sz="1800" b="1" spc="-5" dirty="0">
                <a:latin typeface="Arial"/>
                <a:cs typeface="Arial"/>
              </a:rPr>
              <a:t>shift</a:t>
            </a:r>
            <a:r>
              <a:rPr lang="en-US" sz="1800" b="1" dirty="0">
                <a:latin typeface="Arial"/>
                <a:cs typeface="Arial"/>
              </a:rPr>
              <a:t> </a:t>
            </a:r>
            <a:r>
              <a:rPr lang="en-US" sz="1800" b="1" spc="-5" dirty="0">
                <a:latin typeface="Arial"/>
                <a:cs typeface="Arial"/>
              </a:rPr>
              <a:t>the</a:t>
            </a:r>
            <a:r>
              <a:rPr lang="en-US" sz="1800" b="1" dirty="0">
                <a:latin typeface="Arial"/>
                <a:cs typeface="Arial"/>
              </a:rPr>
              <a:t> </a:t>
            </a:r>
            <a:r>
              <a:rPr lang="en-US" sz="1800" b="1" spc="-5" dirty="0">
                <a:latin typeface="Arial"/>
                <a:cs typeface="Arial"/>
              </a:rPr>
              <a:t>0</a:t>
            </a:r>
            <a:r>
              <a:rPr lang="en-US" sz="1800" b="1" dirty="0">
                <a:latin typeface="Arial"/>
                <a:cs typeface="Arial"/>
              </a:rPr>
              <a:t> </a:t>
            </a:r>
            <a:r>
              <a:rPr lang="en-US" sz="1800" b="1" spc="-5" dirty="0">
                <a:latin typeface="Arial"/>
                <a:cs typeface="Arial"/>
              </a:rPr>
              <a:t>dB</a:t>
            </a:r>
            <a:r>
              <a:rPr lang="en-US" sz="1800" b="1" dirty="0">
                <a:latin typeface="Arial"/>
                <a:cs typeface="Arial"/>
              </a:rPr>
              <a:t> </a:t>
            </a:r>
            <a:r>
              <a:rPr lang="en-US" sz="1800" b="1" spc="-5" dirty="0">
                <a:latin typeface="Arial"/>
                <a:cs typeface="Arial"/>
              </a:rPr>
              <a:t>crossover</a:t>
            </a:r>
            <a:r>
              <a:rPr lang="en-US" sz="1800" b="1" dirty="0">
                <a:latin typeface="Arial"/>
                <a:cs typeface="Arial"/>
              </a:rPr>
              <a:t> frequency to</a:t>
            </a:r>
            <a:r>
              <a:rPr lang="en-US" sz="1800" b="1" spc="5" dirty="0">
                <a:latin typeface="Arial"/>
                <a:cs typeface="Arial"/>
              </a:rPr>
              <a:t> </a:t>
            </a:r>
            <a:r>
              <a:rPr lang="en-US" sz="1800" b="1" spc="-5" dirty="0">
                <a:latin typeface="Arial"/>
                <a:cs typeface="Arial"/>
              </a:rPr>
              <a:t>a</a:t>
            </a:r>
            <a:r>
              <a:rPr lang="en-US" sz="1800" b="1" spc="655" dirty="0">
                <a:latin typeface="Arial"/>
                <a:cs typeface="Arial"/>
              </a:rPr>
              <a:t> </a:t>
            </a:r>
            <a:r>
              <a:rPr lang="en-US" sz="1800" b="1" dirty="0">
                <a:latin typeface="Arial"/>
                <a:cs typeface="Arial"/>
              </a:rPr>
              <a:t>much </a:t>
            </a:r>
            <a:r>
              <a:rPr lang="en-US" sz="1800" b="1" spc="-5" dirty="0">
                <a:latin typeface="Arial"/>
                <a:cs typeface="Arial"/>
              </a:rPr>
              <a:t>smaller </a:t>
            </a:r>
            <a:r>
              <a:rPr lang="en-US" sz="1800" b="1" dirty="0">
                <a:latin typeface="Arial"/>
                <a:cs typeface="Arial"/>
              </a:rPr>
              <a:t> </a:t>
            </a:r>
            <a:r>
              <a:rPr lang="en-US" sz="1800" b="1" spc="-5" dirty="0">
                <a:latin typeface="Arial"/>
                <a:cs typeface="Arial"/>
              </a:rPr>
              <a:t>value</a:t>
            </a:r>
            <a:r>
              <a:rPr lang="en-US" sz="1800" b="1" dirty="0">
                <a:latin typeface="Arial"/>
                <a:cs typeface="Arial"/>
              </a:rPr>
              <a:t> </a:t>
            </a:r>
            <a:r>
              <a:rPr lang="en-US" sz="1800" b="1" spc="-5" dirty="0">
                <a:latin typeface="Arial"/>
                <a:cs typeface="Arial"/>
              </a:rPr>
              <a:t>so</a:t>
            </a:r>
            <a:r>
              <a:rPr lang="en-US" sz="1800" b="1" spc="-10" dirty="0">
                <a:latin typeface="Arial"/>
                <a:cs typeface="Arial"/>
              </a:rPr>
              <a:t> </a:t>
            </a:r>
            <a:r>
              <a:rPr lang="en-US" sz="1800" b="1" spc="-5" dirty="0">
                <a:latin typeface="Arial"/>
                <a:cs typeface="Arial"/>
              </a:rPr>
              <a:t>that a</a:t>
            </a:r>
            <a:r>
              <a:rPr lang="en-US" sz="1800" b="1" dirty="0">
                <a:latin typeface="Arial"/>
                <a:cs typeface="Arial"/>
              </a:rPr>
              <a:t> </a:t>
            </a:r>
            <a:r>
              <a:rPr lang="en-US" sz="1800" b="1" spc="-5" dirty="0">
                <a:latin typeface="Arial"/>
                <a:cs typeface="Arial"/>
              </a:rPr>
              <a:t>larger phase</a:t>
            </a:r>
            <a:r>
              <a:rPr lang="en-US" sz="1800" b="1" spc="15" dirty="0">
                <a:latin typeface="Arial"/>
                <a:cs typeface="Arial"/>
              </a:rPr>
              <a:t> </a:t>
            </a:r>
            <a:r>
              <a:rPr lang="en-US" sz="1800" b="1" dirty="0">
                <a:latin typeface="Arial"/>
                <a:cs typeface="Arial"/>
              </a:rPr>
              <a:t>margin</a:t>
            </a:r>
            <a:r>
              <a:rPr lang="en-US" sz="1800" b="1" spc="-15" dirty="0">
                <a:latin typeface="Arial"/>
                <a:cs typeface="Arial"/>
              </a:rPr>
              <a:t> </a:t>
            </a:r>
            <a:r>
              <a:rPr lang="en-US" sz="1800" b="1" dirty="0">
                <a:latin typeface="Arial"/>
                <a:cs typeface="Arial"/>
              </a:rPr>
              <a:t>is</a:t>
            </a:r>
            <a:r>
              <a:rPr lang="en-US" sz="1800" b="1" spc="-10" dirty="0">
                <a:latin typeface="Arial"/>
                <a:cs typeface="Arial"/>
              </a:rPr>
              <a:t> </a:t>
            </a:r>
            <a:r>
              <a:rPr lang="en-US" sz="1800" b="1" spc="-5" dirty="0">
                <a:latin typeface="Arial"/>
                <a:cs typeface="Arial"/>
              </a:rPr>
              <a:t>obtained.</a:t>
            </a:r>
            <a:endParaRPr lang="en-US" sz="1800" dirty="0">
              <a:latin typeface="Arial"/>
              <a:cs typeface="Arial"/>
            </a:endParaRPr>
          </a:p>
          <a:p>
            <a:endParaRPr lang="en-IN" dirty="0"/>
          </a:p>
        </p:txBody>
      </p:sp>
      <p:sp>
        <p:nvSpPr>
          <p:cNvPr id="4" name="Slide Number Placeholder 3">
            <a:extLst>
              <a:ext uri="{FF2B5EF4-FFF2-40B4-BE49-F238E27FC236}">
                <a16:creationId xmlns:a16="http://schemas.microsoft.com/office/drawing/2014/main" xmlns="" id="{CD18D3F9-4E28-424E-ACB8-376F91507FA4}"/>
              </a:ext>
            </a:extLst>
          </p:cNvPr>
          <p:cNvSpPr>
            <a:spLocks noGrp="1"/>
          </p:cNvSpPr>
          <p:nvPr>
            <p:ph type="sldNum" sz="quarter" idx="12"/>
          </p:nvPr>
        </p:nvSpPr>
        <p:spPr/>
        <p:txBody>
          <a:bodyPr/>
          <a:lstStyle/>
          <a:p>
            <a:fld id="{CA9F79F9-620A-454C-B44A-099229A02D1C}" type="slidenum">
              <a:rPr lang="en-IN" smtClean="0"/>
              <a:pPr/>
              <a:t>158</a:t>
            </a:fld>
            <a:endParaRPr lang="en-IN"/>
          </a:p>
        </p:txBody>
      </p:sp>
      <p:pic>
        <p:nvPicPr>
          <p:cNvPr id="5" name="object 2">
            <a:extLst>
              <a:ext uri="{FF2B5EF4-FFF2-40B4-BE49-F238E27FC236}">
                <a16:creationId xmlns:a16="http://schemas.microsoft.com/office/drawing/2014/main" xmlns="" id="{2ACA938A-85D1-47F3-938B-228A68F94D3A}"/>
              </a:ext>
            </a:extLst>
          </p:cNvPr>
          <p:cNvPicPr/>
          <p:nvPr/>
        </p:nvPicPr>
        <p:blipFill>
          <a:blip r:embed="rId2" cstate="print"/>
          <a:stretch>
            <a:fillRect/>
          </a:stretch>
        </p:blipFill>
        <p:spPr>
          <a:xfrm>
            <a:off x="1690669" y="4123347"/>
            <a:ext cx="8660693" cy="2055512"/>
          </a:xfrm>
          <a:prstGeom prst="rect">
            <a:avLst/>
          </a:prstGeom>
        </p:spPr>
      </p:pic>
      <p:pic>
        <p:nvPicPr>
          <p:cNvPr id="6" name="Picture 5">
            <a:extLst>
              <a:ext uri="{FF2B5EF4-FFF2-40B4-BE49-F238E27FC236}">
                <a16:creationId xmlns:a16="http://schemas.microsoft.com/office/drawing/2014/main" xmlns="" id="{E5DA14EF-5364-4C40-8290-ACBBE5468B1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9378309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F251C-26EF-4E30-8C43-26FF003DB82B}"/>
              </a:ext>
            </a:extLst>
          </p:cNvPr>
          <p:cNvSpPr>
            <a:spLocks noGrp="1"/>
          </p:cNvSpPr>
          <p:nvPr>
            <p:ph type="title"/>
          </p:nvPr>
        </p:nvSpPr>
        <p:spPr>
          <a:xfrm>
            <a:off x="1097280" y="443882"/>
            <a:ext cx="7380895" cy="1401851"/>
          </a:xfrm>
        </p:spPr>
        <p:txBody>
          <a:bodyPr>
            <a:normAutofit/>
          </a:bodyPr>
          <a:lstStyle/>
          <a:p>
            <a:r>
              <a:rPr lang="en-IN" sz="4000" b="1" spc="-5" dirty="0">
                <a:solidFill>
                  <a:srgbClr val="FF0000"/>
                </a:solidFill>
                <a:latin typeface="Arial"/>
                <a:cs typeface="Arial"/>
              </a:rPr>
              <a:t>Frequency</a:t>
            </a:r>
            <a:r>
              <a:rPr lang="en-IN" sz="4000" b="1" spc="-20" dirty="0">
                <a:solidFill>
                  <a:srgbClr val="FF0000"/>
                </a:solidFill>
                <a:latin typeface="Arial"/>
                <a:cs typeface="Arial"/>
              </a:rPr>
              <a:t> </a:t>
            </a:r>
            <a:r>
              <a:rPr lang="en-IN" sz="4000" b="1" spc="-5" dirty="0">
                <a:solidFill>
                  <a:srgbClr val="FF0000"/>
                </a:solidFill>
                <a:latin typeface="Arial"/>
                <a:cs typeface="Arial"/>
              </a:rPr>
              <a:t>Response</a:t>
            </a:r>
            <a:r>
              <a:rPr lang="en-IN" sz="4000" b="1" spc="-20" dirty="0">
                <a:solidFill>
                  <a:srgbClr val="FF0000"/>
                </a:solidFill>
                <a:latin typeface="Arial"/>
                <a:cs typeface="Arial"/>
              </a:rPr>
              <a:t> </a:t>
            </a:r>
            <a:r>
              <a:rPr lang="en-IN" sz="4000" b="1" dirty="0">
                <a:solidFill>
                  <a:srgbClr val="FF0000"/>
                </a:solidFill>
                <a:latin typeface="Arial"/>
                <a:cs typeface="Arial"/>
              </a:rPr>
              <a:t>Method</a:t>
            </a:r>
            <a:r>
              <a:rPr lang="en-IN" sz="4800" dirty="0">
                <a:latin typeface="Arial"/>
                <a:cs typeface="Arial"/>
              </a:rPr>
              <a:t/>
            </a:r>
            <a:br>
              <a:rPr lang="en-IN" sz="4800" dirty="0">
                <a:latin typeface="Arial"/>
                <a:cs typeface="Arial"/>
              </a:rPr>
            </a:br>
            <a:endParaRPr lang="en-IN" dirty="0"/>
          </a:p>
        </p:txBody>
      </p:sp>
      <p:sp>
        <p:nvSpPr>
          <p:cNvPr id="4" name="Slide Number Placeholder 3">
            <a:extLst>
              <a:ext uri="{FF2B5EF4-FFF2-40B4-BE49-F238E27FC236}">
                <a16:creationId xmlns:a16="http://schemas.microsoft.com/office/drawing/2014/main" xmlns="" id="{599653CE-7B6B-4D62-928F-D825C89C9F3D}"/>
              </a:ext>
            </a:extLst>
          </p:cNvPr>
          <p:cNvSpPr>
            <a:spLocks noGrp="1"/>
          </p:cNvSpPr>
          <p:nvPr>
            <p:ph type="sldNum" sz="quarter" idx="12"/>
          </p:nvPr>
        </p:nvSpPr>
        <p:spPr/>
        <p:txBody>
          <a:bodyPr/>
          <a:lstStyle/>
          <a:p>
            <a:fld id="{CA9F79F9-620A-454C-B44A-099229A02D1C}" type="slidenum">
              <a:rPr lang="en-IN" smtClean="0"/>
              <a:pPr/>
              <a:t>159</a:t>
            </a:fld>
            <a:endParaRPr lang="en-IN"/>
          </a:p>
        </p:txBody>
      </p:sp>
      <p:pic>
        <p:nvPicPr>
          <p:cNvPr id="5" name="object 4">
            <a:extLst>
              <a:ext uri="{FF2B5EF4-FFF2-40B4-BE49-F238E27FC236}">
                <a16:creationId xmlns:a16="http://schemas.microsoft.com/office/drawing/2014/main" xmlns="" id="{8B51EFE3-F9F3-4290-89FA-C33C1160CA0B}"/>
              </a:ext>
            </a:extLst>
          </p:cNvPr>
          <p:cNvPicPr>
            <a:picLocks noGrp="1"/>
          </p:cNvPicPr>
          <p:nvPr>
            <p:ph idx="1"/>
          </p:nvPr>
        </p:nvPicPr>
        <p:blipFill>
          <a:blip r:embed="rId2" cstate="print"/>
          <a:stretch>
            <a:fillRect/>
          </a:stretch>
        </p:blipFill>
        <p:spPr>
          <a:xfrm>
            <a:off x="3435658" y="2334827"/>
            <a:ext cx="6640496" cy="1401851"/>
          </a:xfrm>
          <a:prstGeom prst="rect">
            <a:avLst/>
          </a:prstGeom>
        </p:spPr>
      </p:pic>
      <p:sp>
        <p:nvSpPr>
          <p:cNvPr id="7" name="TextBox 6">
            <a:extLst>
              <a:ext uri="{FF2B5EF4-FFF2-40B4-BE49-F238E27FC236}">
                <a16:creationId xmlns:a16="http://schemas.microsoft.com/office/drawing/2014/main" xmlns="" id="{11A65316-9204-4414-A0BB-B5A27FD6D2AC}"/>
              </a:ext>
            </a:extLst>
          </p:cNvPr>
          <p:cNvSpPr txBox="1"/>
          <p:nvPr/>
        </p:nvSpPr>
        <p:spPr>
          <a:xfrm>
            <a:off x="2594499" y="3858106"/>
            <a:ext cx="7747986" cy="1754326"/>
          </a:xfrm>
          <a:prstGeom prst="rect">
            <a:avLst/>
          </a:prstGeom>
          <a:noFill/>
        </p:spPr>
        <p:txBody>
          <a:bodyPr wrap="square">
            <a:spAutoFit/>
          </a:bodyPr>
          <a:lstStyle/>
          <a:p>
            <a:pPr marL="12700" marR="2161540">
              <a:lnSpc>
                <a:spcPct val="100000"/>
              </a:lnSpc>
              <a:spcBef>
                <a:spcPts val="100"/>
              </a:spcBef>
            </a:pPr>
            <a:r>
              <a:rPr lang="en-US" sz="1800" b="1" spc="-5" dirty="0">
                <a:latin typeface="Arial"/>
                <a:cs typeface="Arial"/>
              </a:rPr>
              <a:t>Design a</a:t>
            </a:r>
            <a:r>
              <a:rPr lang="en-US" sz="1800" b="1" spc="-10" dirty="0">
                <a:latin typeface="Arial"/>
                <a:cs typeface="Arial"/>
              </a:rPr>
              <a:t> </a:t>
            </a:r>
            <a:r>
              <a:rPr lang="en-US" sz="1800" b="1" spc="-5" dirty="0">
                <a:latin typeface="Arial"/>
                <a:cs typeface="Arial"/>
              </a:rPr>
              <a:t>phase </a:t>
            </a:r>
            <a:r>
              <a:rPr lang="en-US" sz="1800" b="1" dirty="0">
                <a:latin typeface="Arial"/>
                <a:cs typeface="Arial"/>
              </a:rPr>
              <a:t>lead</a:t>
            </a:r>
            <a:r>
              <a:rPr lang="en-US" sz="1800" b="1" spc="-20" dirty="0">
                <a:latin typeface="Arial"/>
                <a:cs typeface="Arial"/>
              </a:rPr>
              <a:t> </a:t>
            </a:r>
            <a:r>
              <a:rPr lang="en-US" sz="1800" b="1" spc="-5" dirty="0">
                <a:latin typeface="Arial"/>
                <a:cs typeface="Arial"/>
              </a:rPr>
              <a:t>or</a:t>
            </a:r>
            <a:r>
              <a:rPr lang="en-US" sz="1800" b="1" spc="-10" dirty="0">
                <a:latin typeface="Arial"/>
                <a:cs typeface="Arial"/>
              </a:rPr>
              <a:t> </a:t>
            </a:r>
            <a:r>
              <a:rPr lang="en-US" sz="1800" b="1" spc="-5" dirty="0">
                <a:latin typeface="Arial"/>
                <a:cs typeface="Arial"/>
              </a:rPr>
              <a:t>phase</a:t>
            </a:r>
            <a:r>
              <a:rPr lang="en-US" sz="1800" b="1" dirty="0">
                <a:latin typeface="Arial"/>
                <a:cs typeface="Arial"/>
              </a:rPr>
              <a:t> lag</a:t>
            </a:r>
            <a:r>
              <a:rPr lang="en-US" sz="1800" b="1" spc="-25" dirty="0">
                <a:latin typeface="Arial"/>
                <a:cs typeface="Arial"/>
              </a:rPr>
              <a:t> </a:t>
            </a:r>
            <a:r>
              <a:rPr lang="en-US" sz="1800" b="1" dirty="0">
                <a:latin typeface="Arial"/>
                <a:cs typeface="Arial"/>
              </a:rPr>
              <a:t>compensator </a:t>
            </a:r>
            <a:r>
              <a:rPr lang="en-US" sz="1800" b="1" spc="-655" dirty="0">
                <a:latin typeface="Arial"/>
                <a:cs typeface="Arial"/>
              </a:rPr>
              <a:t> </a:t>
            </a:r>
            <a:r>
              <a:rPr lang="en-US" sz="1800" b="1" dirty="0">
                <a:latin typeface="Arial"/>
                <a:cs typeface="Arial"/>
              </a:rPr>
              <a:t>D(z)</a:t>
            </a:r>
            <a:r>
              <a:rPr lang="en-US" sz="1800" b="1" spc="-15" dirty="0">
                <a:latin typeface="Arial"/>
                <a:cs typeface="Arial"/>
              </a:rPr>
              <a:t> </a:t>
            </a:r>
            <a:r>
              <a:rPr lang="en-US" sz="1800" b="1" dirty="0">
                <a:latin typeface="Arial"/>
                <a:cs typeface="Arial"/>
              </a:rPr>
              <a:t>=</a:t>
            </a:r>
            <a:r>
              <a:rPr lang="en-US" sz="1800" b="1" spc="-5" dirty="0">
                <a:latin typeface="Arial"/>
                <a:cs typeface="Arial"/>
              </a:rPr>
              <a:t> </a:t>
            </a:r>
            <a:r>
              <a:rPr lang="en-US" sz="1800" b="1" spc="-5" dirty="0" err="1">
                <a:latin typeface="Arial"/>
                <a:cs typeface="Arial"/>
              </a:rPr>
              <a:t>K</a:t>
            </a:r>
            <a:r>
              <a:rPr lang="en-US" sz="1100" b="1" spc="-5" dirty="0" err="1">
                <a:latin typeface="Arial"/>
                <a:cs typeface="Arial"/>
              </a:rPr>
              <a:t>d</a:t>
            </a:r>
            <a:r>
              <a:rPr lang="en-US" sz="1800" b="1" spc="-5" dirty="0">
                <a:latin typeface="Arial"/>
                <a:cs typeface="Arial"/>
              </a:rPr>
              <a:t>(z</a:t>
            </a:r>
            <a:r>
              <a:rPr lang="en-US" sz="1800" b="1" dirty="0">
                <a:latin typeface="Arial"/>
                <a:cs typeface="Arial"/>
              </a:rPr>
              <a:t> −</a:t>
            </a:r>
            <a:r>
              <a:rPr lang="en-US" sz="1800" b="1" spc="-10" dirty="0">
                <a:latin typeface="Arial"/>
                <a:cs typeface="Arial"/>
              </a:rPr>
              <a:t> </a:t>
            </a:r>
            <a:r>
              <a:rPr lang="en-US" sz="1800" b="1" spc="-5" dirty="0">
                <a:latin typeface="Arial"/>
                <a:cs typeface="Arial"/>
              </a:rPr>
              <a:t>z</a:t>
            </a:r>
            <a:r>
              <a:rPr lang="en-US" sz="1100" b="1" spc="-5" dirty="0">
                <a:latin typeface="Arial"/>
                <a:cs typeface="Arial"/>
              </a:rPr>
              <a:t>0</a:t>
            </a:r>
            <a:r>
              <a:rPr lang="en-US" sz="1800" b="1" spc="-5" dirty="0">
                <a:latin typeface="Arial"/>
                <a:cs typeface="Arial"/>
              </a:rPr>
              <a:t>)/(z</a:t>
            </a:r>
            <a:r>
              <a:rPr lang="en-US" sz="1800" b="1" spc="-40" dirty="0">
                <a:latin typeface="Arial"/>
                <a:cs typeface="Arial"/>
              </a:rPr>
              <a:t> </a:t>
            </a:r>
            <a:r>
              <a:rPr lang="en-US" sz="1800" b="1" dirty="0">
                <a:latin typeface="Arial"/>
                <a:cs typeface="Arial"/>
              </a:rPr>
              <a:t>−</a:t>
            </a:r>
            <a:r>
              <a:rPr lang="en-US" sz="1800" b="1" spc="-5" dirty="0">
                <a:latin typeface="Arial"/>
                <a:cs typeface="Arial"/>
              </a:rPr>
              <a:t> </a:t>
            </a:r>
            <a:r>
              <a:rPr lang="en-US" sz="1800" b="1" spc="-5" dirty="0" err="1">
                <a:latin typeface="Arial"/>
                <a:cs typeface="Arial"/>
              </a:rPr>
              <a:t>z</a:t>
            </a:r>
            <a:r>
              <a:rPr lang="en-US" sz="1100" b="1" spc="-5" dirty="0" err="1">
                <a:latin typeface="Arial"/>
                <a:cs typeface="Arial"/>
              </a:rPr>
              <a:t>p</a:t>
            </a:r>
            <a:r>
              <a:rPr lang="en-US" sz="1800" b="1" spc="-5" dirty="0">
                <a:latin typeface="Arial"/>
                <a:cs typeface="Arial"/>
              </a:rPr>
              <a:t>)</a:t>
            </a:r>
            <a:endParaRPr lang="en-US" sz="1800" dirty="0">
              <a:latin typeface="Arial"/>
              <a:cs typeface="Arial"/>
            </a:endParaRPr>
          </a:p>
          <a:p>
            <a:pPr marL="12700" marR="5080">
              <a:lnSpc>
                <a:spcPct val="100000"/>
              </a:lnSpc>
              <a:tabLst>
                <a:tab pos="894715" algn="l"/>
                <a:tab pos="1626870" algn="l"/>
                <a:tab pos="2254250" algn="l"/>
                <a:tab pos="3254375" algn="l"/>
                <a:tab pos="4170679" algn="l"/>
                <a:tab pos="5393055" algn="l"/>
                <a:tab pos="6787515" algn="l"/>
                <a:tab pos="7129145" algn="l"/>
                <a:tab pos="8095615" algn="l"/>
              </a:tabLst>
            </a:pPr>
            <a:r>
              <a:rPr lang="en-US" sz="1800" b="1" spc="-5" dirty="0">
                <a:latin typeface="Arial"/>
                <a:cs typeface="Arial"/>
              </a:rPr>
              <a:t>suc</a:t>
            </a:r>
            <a:r>
              <a:rPr lang="en-US" sz="1800" b="1" dirty="0">
                <a:latin typeface="Arial"/>
                <a:cs typeface="Arial"/>
              </a:rPr>
              <a:t>h	that	the	(open	loop)	</a:t>
            </a:r>
            <a:r>
              <a:rPr lang="en-US" sz="1800" b="1" spc="-5" dirty="0">
                <a:latin typeface="Arial"/>
                <a:cs typeface="Arial"/>
              </a:rPr>
              <a:t>s</a:t>
            </a:r>
            <a:r>
              <a:rPr lang="en-US" sz="1800" b="1" spc="-25" dirty="0">
                <a:latin typeface="Arial"/>
                <a:cs typeface="Arial"/>
              </a:rPr>
              <a:t>y</a:t>
            </a:r>
            <a:r>
              <a:rPr lang="en-US" sz="1800" b="1" dirty="0">
                <a:latin typeface="Arial"/>
                <a:cs typeface="Arial"/>
              </a:rPr>
              <a:t>s</a:t>
            </a:r>
            <a:r>
              <a:rPr lang="en-US" sz="1800" b="1" spc="-5" dirty="0">
                <a:latin typeface="Arial"/>
                <a:cs typeface="Arial"/>
              </a:rPr>
              <a:t>tem</a:t>
            </a:r>
            <a:r>
              <a:rPr lang="en-US" sz="1800" b="1" dirty="0">
                <a:latin typeface="Arial"/>
                <a:cs typeface="Arial"/>
              </a:rPr>
              <a:t>	</a:t>
            </a:r>
            <a:r>
              <a:rPr lang="en-US" sz="1800" b="1" spc="-5" dirty="0">
                <a:latin typeface="Arial"/>
                <a:cs typeface="Arial"/>
              </a:rPr>
              <a:t>sa</a:t>
            </a:r>
            <a:r>
              <a:rPr lang="en-US" sz="1800" b="1" dirty="0">
                <a:latin typeface="Arial"/>
                <a:cs typeface="Arial"/>
              </a:rPr>
              <a:t>tisf</a:t>
            </a:r>
            <a:r>
              <a:rPr lang="en-US" sz="1800" b="1" spc="-5" dirty="0">
                <a:latin typeface="Arial"/>
                <a:cs typeface="Arial"/>
              </a:rPr>
              <a:t>ies</a:t>
            </a:r>
            <a:r>
              <a:rPr lang="en-US" sz="1800" b="1" dirty="0">
                <a:latin typeface="Arial"/>
                <a:cs typeface="Arial"/>
              </a:rPr>
              <a:t>	</a:t>
            </a:r>
            <a:r>
              <a:rPr lang="en-US" sz="1800" b="1" spc="-5" dirty="0">
                <a:latin typeface="Arial"/>
                <a:cs typeface="Arial"/>
              </a:rPr>
              <a:t>a</a:t>
            </a:r>
            <a:r>
              <a:rPr lang="en-US" sz="1800" b="1" dirty="0">
                <a:latin typeface="Arial"/>
                <a:cs typeface="Arial"/>
              </a:rPr>
              <a:t>	</a:t>
            </a:r>
            <a:r>
              <a:rPr lang="en-US" sz="1800" b="1" spc="-15" dirty="0">
                <a:latin typeface="Arial"/>
                <a:cs typeface="Arial"/>
              </a:rPr>
              <a:t>g</a:t>
            </a:r>
            <a:r>
              <a:rPr lang="en-US" sz="1800" b="1" dirty="0">
                <a:latin typeface="Arial"/>
                <a:cs typeface="Arial"/>
              </a:rPr>
              <a:t>iven	</a:t>
            </a:r>
            <a:r>
              <a:rPr lang="en-US" sz="1800" b="1" spc="-5" dirty="0">
                <a:latin typeface="Arial"/>
                <a:cs typeface="Arial"/>
              </a:rPr>
              <a:t>phase  </a:t>
            </a:r>
            <a:r>
              <a:rPr lang="en-US" sz="1800" b="1" dirty="0">
                <a:latin typeface="Arial"/>
                <a:cs typeface="Arial"/>
              </a:rPr>
              <a:t>margin</a:t>
            </a:r>
            <a:r>
              <a:rPr lang="en-US" sz="1800" b="1" spc="-10" dirty="0">
                <a:latin typeface="Arial"/>
                <a:cs typeface="Arial"/>
              </a:rPr>
              <a:t> </a:t>
            </a:r>
            <a:r>
              <a:rPr lang="en-US" sz="1800" b="1" spc="-5" dirty="0">
                <a:latin typeface="Arial"/>
                <a:cs typeface="Arial"/>
              </a:rPr>
              <a:t>of</a:t>
            </a:r>
            <a:endParaRPr lang="en-US" sz="1800" dirty="0">
              <a:latin typeface="Arial"/>
              <a:cs typeface="Arial"/>
            </a:endParaRPr>
          </a:p>
          <a:p>
            <a:pPr marL="12700" marR="5080">
              <a:lnSpc>
                <a:spcPct val="100000"/>
              </a:lnSpc>
              <a:tabLst>
                <a:tab pos="528955" algn="l"/>
                <a:tab pos="1446530" algn="l"/>
                <a:tab pos="1724025" algn="l"/>
                <a:tab pos="1966595" algn="l"/>
                <a:tab pos="2461895" algn="l"/>
                <a:tab pos="3159760" algn="l"/>
                <a:tab pos="3757295" algn="l"/>
                <a:tab pos="4963160" algn="l"/>
                <a:tab pos="5848350" algn="l"/>
                <a:tab pos="7038975" algn="l"/>
                <a:tab pos="7706995" algn="l"/>
              </a:tabLst>
            </a:pPr>
            <a:r>
              <a:rPr lang="en-US" sz="1800" b="1" spc="-5" dirty="0" err="1">
                <a:latin typeface="Arial"/>
                <a:cs typeface="Arial"/>
              </a:rPr>
              <a:t>φ</a:t>
            </a:r>
            <a:r>
              <a:rPr lang="en-US" sz="1100" b="1" dirty="0" err="1">
                <a:latin typeface="Arial"/>
                <a:cs typeface="Arial"/>
              </a:rPr>
              <a:t>m</a:t>
            </a:r>
            <a:r>
              <a:rPr lang="en-US" sz="1100" b="1" dirty="0">
                <a:latin typeface="Arial"/>
                <a:cs typeface="Arial"/>
              </a:rPr>
              <a:t>	</a:t>
            </a:r>
            <a:r>
              <a:rPr lang="en-US" sz="1800" b="1" dirty="0">
                <a:latin typeface="Arial"/>
                <a:cs typeface="Arial"/>
              </a:rPr>
              <a:t>≈(</a:t>
            </a:r>
            <a:r>
              <a:rPr lang="en-US" sz="1800" b="1" spc="-5" dirty="0">
                <a:latin typeface="Arial"/>
                <a:cs typeface="Arial"/>
              </a:rPr>
              <a:t>100</a:t>
            </a:r>
            <a:r>
              <a:rPr lang="en-US" sz="1800" b="1" dirty="0">
                <a:latin typeface="Arial"/>
                <a:cs typeface="Arial"/>
              </a:rPr>
              <a:t>	ξ	)	</a:t>
            </a:r>
            <a:r>
              <a:rPr lang="en-US" sz="1800" b="1" spc="-5" dirty="0">
                <a:latin typeface="Arial"/>
                <a:cs typeface="Arial"/>
              </a:rPr>
              <a:t>s</a:t>
            </a:r>
            <a:r>
              <a:rPr lang="en-US" sz="1800" b="1" dirty="0">
                <a:latin typeface="Arial"/>
                <a:cs typeface="Arial"/>
              </a:rPr>
              <a:t>o	th</a:t>
            </a:r>
            <a:r>
              <a:rPr lang="en-US" sz="1800" b="1" spc="-15" dirty="0">
                <a:latin typeface="Arial"/>
                <a:cs typeface="Arial"/>
              </a:rPr>
              <a:t>a</a:t>
            </a:r>
            <a:r>
              <a:rPr lang="en-US" sz="1800" b="1" dirty="0">
                <a:latin typeface="Arial"/>
                <a:cs typeface="Arial"/>
              </a:rPr>
              <a:t>t	the	(clo</a:t>
            </a:r>
            <a:r>
              <a:rPr lang="en-US" sz="1800" b="1" spc="-10" dirty="0">
                <a:latin typeface="Arial"/>
                <a:cs typeface="Arial"/>
              </a:rPr>
              <a:t>s</a:t>
            </a:r>
            <a:r>
              <a:rPr lang="en-US" sz="1800" b="1" dirty="0">
                <a:latin typeface="Arial"/>
                <a:cs typeface="Arial"/>
              </a:rPr>
              <a:t>ed	loop)	</a:t>
            </a:r>
            <a:r>
              <a:rPr lang="en-US" sz="1800" b="1" spc="-20" dirty="0">
                <a:latin typeface="Arial"/>
                <a:cs typeface="Arial"/>
              </a:rPr>
              <a:t>sy</a:t>
            </a:r>
            <a:r>
              <a:rPr lang="en-US" sz="1800" b="1" dirty="0">
                <a:latin typeface="Arial"/>
                <a:cs typeface="Arial"/>
              </a:rPr>
              <a:t>s</a:t>
            </a:r>
            <a:r>
              <a:rPr lang="en-US" sz="1800" b="1" spc="-5" dirty="0">
                <a:latin typeface="Arial"/>
                <a:cs typeface="Arial"/>
              </a:rPr>
              <a:t>tem</a:t>
            </a:r>
            <a:r>
              <a:rPr lang="en-US" sz="1800" b="1" dirty="0">
                <a:latin typeface="Arial"/>
                <a:cs typeface="Arial"/>
              </a:rPr>
              <a:t>	</a:t>
            </a:r>
            <a:r>
              <a:rPr lang="en-US" sz="1800" b="1" spc="-5" dirty="0">
                <a:latin typeface="Arial"/>
                <a:cs typeface="Arial"/>
              </a:rPr>
              <a:t>ha</a:t>
            </a:r>
            <a:r>
              <a:rPr lang="en-US" sz="1800" b="1" dirty="0">
                <a:latin typeface="Arial"/>
                <a:cs typeface="Arial"/>
              </a:rPr>
              <a:t>s	dam</a:t>
            </a:r>
            <a:r>
              <a:rPr lang="en-US" sz="1800" b="1" spc="-20" dirty="0">
                <a:latin typeface="Arial"/>
                <a:cs typeface="Arial"/>
              </a:rPr>
              <a:t>p</a:t>
            </a:r>
            <a:r>
              <a:rPr lang="en-US" sz="1800" b="1" dirty="0">
                <a:latin typeface="Arial"/>
                <a:cs typeface="Arial"/>
              </a:rPr>
              <a:t>ing  ratio</a:t>
            </a:r>
            <a:r>
              <a:rPr lang="en-US" sz="1800" b="1" spc="-10" dirty="0">
                <a:latin typeface="Arial"/>
                <a:cs typeface="Arial"/>
              </a:rPr>
              <a:t> </a:t>
            </a:r>
            <a:r>
              <a:rPr lang="en-US" sz="1800" b="1" spc="-5" dirty="0">
                <a:latin typeface="Arial"/>
                <a:cs typeface="Arial"/>
              </a:rPr>
              <a:t>of</a:t>
            </a:r>
            <a:r>
              <a:rPr lang="en-US" sz="1800" b="1" spc="-15" dirty="0">
                <a:latin typeface="Arial"/>
                <a:cs typeface="Arial"/>
              </a:rPr>
              <a:t> </a:t>
            </a:r>
            <a:r>
              <a:rPr lang="en-US" sz="1800" b="1" spc="-5" dirty="0">
                <a:latin typeface="Arial"/>
                <a:cs typeface="Arial"/>
              </a:rPr>
              <a:t>ξ.</a:t>
            </a:r>
            <a:endParaRPr lang="en-US" sz="1800" dirty="0">
              <a:latin typeface="Arial"/>
              <a:cs typeface="Arial"/>
            </a:endParaRPr>
          </a:p>
        </p:txBody>
      </p:sp>
      <p:pic>
        <p:nvPicPr>
          <p:cNvPr id="6" name="Picture 5">
            <a:extLst>
              <a:ext uri="{FF2B5EF4-FFF2-40B4-BE49-F238E27FC236}">
                <a16:creationId xmlns:a16="http://schemas.microsoft.com/office/drawing/2014/main" xmlns="" id="{A25612A0-012E-47E6-8518-FC70A36C87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100991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59115" y="2235136"/>
            <a:ext cx="5315585" cy="828675"/>
          </a:xfrm>
          <a:prstGeom prst="rect">
            <a:avLst/>
          </a:prstGeom>
        </p:spPr>
        <p:txBody>
          <a:bodyPr vert="horz" wrap="square" lIns="0" tIns="13335" rIns="0" bIns="0" rtlCol="0">
            <a:spAutoFit/>
          </a:bodyPr>
          <a:lstStyle/>
          <a:p>
            <a:pPr algn="ctr">
              <a:spcBef>
                <a:spcPts val="105"/>
              </a:spcBef>
            </a:pPr>
            <a:r>
              <a:rPr sz="3200" b="1" spc="-5" dirty="0">
                <a:latin typeface="Calibri"/>
                <a:cs typeface="Calibri"/>
              </a:rPr>
              <a:t>Classification</a:t>
            </a:r>
            <a:r>
              <a:rPr sz="3200" b="1" spc="-55" dirty="0">
                <a:latin typeface="Calibri"/>
                <a:cs typeface="Calibri"/>
              </a:rPr>
              <a:t> </a:t>
            </a:r>
            <a:r>
              <a:rPr sz="3200" b="1" dirty="0">
                <a:latin typeface="Calibri"/>
                <a:cs typeface="Calibri"/>
              </a:rPr>
              <a:t>of</a:t>
            </a:r>
            <a:r>
              <a:rPr sz="3200" b="1" spc="-10" dirty="0">
                <a:latin typeface="Calibri"/>
                <a:cs typeface="Calibri"/>
              </a:rPr>
              <a:t> Control</a:t>
            </a:r>
            <a:r>
              <a:rPr sz="3200" b="1" spc="-20" dirty="0">
                <a:latin typeface="Calibri"/>
                <a:cs typeface="Calibri"/>
              </a:rPr>
              <a:t> </a:t>
            </a:r>
            <a:r>
              <a:rPr sz="3200" b="1" spc="-30" dirty="0">
                <a:latin typeface="Calibri"/>
                <a:cs typeface="Calibri"/>
              </a:rPr>
              <a:t>System</a:t>
            </a:r>
            <a:endParaRPr sz="3200" dirty="0">
              <a:latin typeface="Calibri"/>
              <a:cs typeface="Calibri"/>
            </a:endParaRPr>
          </a:p>
          <a:p>
            <a:pPr marL="635" algn="ctr">
              <a:spcBef>
                <a:spcPts val="75"/>
              </a:spcBef>
            </a:pPr>
            <a:r>
              <a:rPr sz="2000" b="1" dirty="0">
                <a:latin typeface="Calibri"/>
                <a:cs typeface="Calibri"/>
              </a:rPr>
              <a:t>(Depending</a:t>
            </a:r>
            <a:r>
              <a:rPr sz="2000" b="1" spc="-20" dirty="0">
                <a:latin typeface="Calibri"/>
                <a:cs typeface="Calibri"/>
              </a:rPr>
              <a:t> </a:t>
            </a:r>
            <a:r>
              <a:rPr sz="2000" b="1" dirty="0">
                <a:latin typeface="Calibri"/>
                <a:cs typeface="Calibri"/>
              </a:rPr>
              <a:t>on</a:t>
            </a:r>
            <a:r>
              <a:rPr sz="2000" b="1" spc="-25" dirty="0">
                <a:latin typeface="Calibri"/>
                <a:cs typeface="Calibri"/>
              </a:rPr>
              <a:t> </a:t>
            </a:r>
            <a:r>
              <a:rPr sz="2000" b="1" spc="-10" dirty="0">
                <a:latin typeface="Calibri"/>
                <a:cs typeface="Calibri"/>
              </a:rPr>
              <a:t>control</a:t>
            </a:r>
            <a:r>
              <a:rPr sz="2000" b="1" spc="-30" dirty="0">
                <a:latin typeface="Calibri"/>
                <a:cs typeface="Calibri"/>
              </a:rPr>
              <a:t> </a:t>
            </a:r>
            <a:r>
              <a:rPr sz="2000" b="1" dirty="0">
                <a:latin typeface="Calibri"/>
                <a:cs typeface="Calibri"/>
              </a:rPr>
              <a:t>action)</a:t>
            </a:r>
            <a:endParaRPr sz="2000" dirty="0">
              <a:latin typeface="Calibri"/>
              <a:cs typeface="Calibri"/>
            </a:endParaRPr>
          </a:p>
        </p:txBody>
      </p:sp>
      <p:grpSp>
        <p:nvGrpSpPr>
          <p:cNvPr id="3" name="object 3"/>
          <p:cNvGrpSpPr/>
          <p:nvPr/>
        </p:nvGrpSpPr>
        <p:grpSpPr>
          <a:xfrm>
            <a:off x="2934970" y="3249441"/>
            <a:ext cx="6322060" cy="1296035"/>
            <a:chOff x="1411817" y="2903982"/>
            <a:chExt cx="6322060" cy="1296035"/>
          </a:xfrm>
        </p:grpSpPr>
        <p:sp>
          <p:nvSpPr>
            <p:cNvPr id="4" name="object 4"/>
            <p:cNvSpPr/>
            <p:nvPr/>
          </p:nvSpPr>
          <p:spPr>
            <a:xfrm>
              <a:off x="1524761" y="2903982"/>
              <a:ext cx="6096000" cy="685800"/>
            </a:xfrm>
            <a:custGeom>
              <a:avLst/>
              <a:gdLst/>
              <a:ahLst/>
              <a:cxnLst/>
              <a:rect l="l" t="t" r="r" b="b"/>
              <a:pathLst>
                <a:path w="6096000" h="685800">
                  <a:moveTo>
                    <a:pt x="3048000" y="0"/>
                  </a:moveTo>
                  <a:lnTo>
                    <a:pt x="3048000" y="685800"/>
                  </a:lnTo>
                </a:path>
                <a:path w="6096000" h="685800">
                  <a:moveTo>
                    <a:pt x="3048000" y="685800"/>
                  </a:moveTo>
                  <a:lnTo>
                    <a:pt x="0" y="685800"/>
                  </a:lnTo>
                </a:path>
                <a:path w="6096000" h="685800">
                  <a:moveTo>
                    <a:pt x="6095999" y="685800"/>
                  </a:moveTo>
                  <a:lnTo>
                    <a:pt x="3048000" y="685800"/>
                  </a:lnTo>
                </a:path>
              </a:pathLst>
            </a:custGeom>
            <a:ln w="50292">
              <a:solidFill>
                <a:srgbClr val="000000"/>
              </a:solidFill>
            </a:ln>
          </p:spPr>
          <p:txBody>
            <a:bodyPr wrap="square" lIns="0" tIns="0" rIns="0" bIns="0" rtlCol="0"/>
            <a:lstStyle/>
            <a:p>
              <a:endParaRPr/>
            </a:p>
          </p:txBody>
        </p:sp>
        <p:sp>
          <p:nvSpPr>
            <p:cNvPr id="5" name="object 5"/>
            <p:cNvSpPr/>
            <p:nvPr/>
          </p:nvSpPr>
          <p:spPr>
            <a:xfrm>
              <a:off x="1411808" y="3589794"/>
              <a:ext cx="6322060" cy="610235"/>
            </a:xfrm>
            <a:custGeom>
              <a:avLst/>
              <a:gdLst/>
              <a:ahLst/>
              <a:cxnLst/>
              <a:rect l="l" t="t" r="r" b="b"/>
              <a:pathLst>
                <a:path w="6322059" h="610235">
                  <a:moveTo>
                    <a:pt x="225894" y="412153"/>
                  </a:moveTo>
                  <a:lnTo>
                    <a:pt x="225259" y="402513"/>
                  </a:lnTo>
                  <a:lnTo>
                    <a:pt x="221081" y="393839"/>
                  </a:lnTo>
                  <a:lnTo>
                    <a:pt x="213664" y="387210"/>
                  </a:lnTo>
                  <a:lnTo>
                    <a:pt x="204177" y="383997"/>
                  </a:lnTo>
                  <a:lnTo>
                    <a:pt x="194551" y="384632"/>
                  </a:lnTo>
                  <a:lnTo>
                    <a:pt x="185864" y="388810"/>
                  </a:lnTo>
                  <a:lnTo>
                    <a:pt x="179247" y="396227"/>
                  </a:lnTo>
                  <a:lnTo>
                    <a:pt x="138099" y="466775"/>
                  </a:lnTo>
                  <a:lnTo>
                    <a:pt x="138099" y="0"/>
                  </a:lnTo>
                  <a:lnTo>
                    <a:pt x="87807" y="0"/>
                  </a:lnTo>
                  <a:lnTo>
                    <a:pt x="87807" y="466775"/>
                  </a:lnTo>
                  <a:lnTo>
                    <a:pt x="46659" y="396227"/>
                  </a:lnTo>
                  <a:lnTo>
                    <a:pt x="40030" y="388810"/>
                  </a:lnTo>
                  <a:lnTo>
                    <a:pt x="31356" y="384632"/>
                  </a:lnTo>
                  <a:lnTo>
                    <a:pt x="21717" y="383997"/>
                  </a:lnTo>
                  <a:lnTo>
                    <a:pt x="12242" y="387210"/>
                  </a:lnTo>
                  <a:lnTo>
                    <a:pt x="4813" y="393839"/>
                  </a:lnTo>
                  <a:lnTo>
                    <a:pt x="635" y="402513"/>
                  </a:lnTo>
                  <a:lnTo>
                    <a:pt x="0" y="412153"/>
                  </a:lnTo>
                  <a:lnTo>
                    <a:pt x="3225" y="421627"/>
                  </a:lnTo>
                  <a:lnTo>
                    <a:pt x="112953" y="609714"/>
                  </a:lnTo>
                  <a:lnTo>
                    <a:pt x="142062" y="559803"/>
                  </a:lnTo>
                  <a:lnTo>
                    <a:pt x="222669" y="421627"/>
                  </a:lnTo>
                  <a:lnTo>
                    <a:pt x="225894" y="412153"/>
                  </a:lnTo>
                  <a:close/>
                </a:path>
                <a:path w="6322059" h="610235">
                  <a:moveTo>
                    <a:pt x="6321895" y="412153"/>
                  </a:moveTo>
                  <a:lnTo>
                    <a:pt x="6321260" y="402513"/>
                  </a:lnTo>
                  <a:lnTo>
                    <a:pt x="6317081" y="393839"/>
                  </a:lnTo>
                  <a:lnTo>
                    <a:pt x="6309665" y="387210"/>
                  </a:lnTo>
                  <a:lnTo>
                    <a:pt x="6300178" y="383997"/>
                  </a:lnTo>
                  <a:lnTo>
                    <a:pt x="6290551" y="384632"/>
                  </a:lnTo>
                  <a:lnTo>
                    <a:pt x="6281864" y="388810"/>
                  </a:lnTo>
                  <a:lnTo>
                    <a:pt x="6275248" y="396227"/>
                  </a:lnTo>
                  <a:lnTo>
                    <a:pt x="6234100" y="466775"/>
                  </a:lnTo>
                  <a:lnTo>
                    <a:pt x="6234100" y="0"/>
                  </a:lnTo>
                  <a:lnTo>
                    <a:pt x="6183808" y="0"/>
                  </a:lnTo>
                  <a:lnTo>
                    <a:pt x="6183808" y="466775"/>
                  </a:lnTo>
                  <a:lnTo>
                    <a:pt x="6142660" y="396227"/>
                  </a:lnTo>
                  <a:lnTo>
                    <a:pt x="6136030" y="388810"/>
                  </a:lnTo>
                  <a:lnTo>
                    <a:pt x="6127356" y="384632"/>
                  </a:lnTo>
                  <a:lnTo>
                    <a:pt x="6117717" y="383997"/>
                  </a:lnTo>
                  <a:lnTo>
                    <a:pt x="6108243" y="387210"/>
                  </a:lnTo>
                  <a:lnTo>
                    <a:pt x="6100813" y="393839"/>
                  </a:lnTo>
                  <a:lnTo>
                    <a:pt x="6096635" y="402513"/>
                  </a:lnTo>
                  <a:lnTo>
                    <a:pt x="6096000" y="412153"/>
                  </a:lnTo>
                  <a:lnTo>
                    <a:pt x="6099226" y="421627"/>
                  </a:lnTo>
                  <a:lnTo>
                    <a:pt x="6208954" y="609714"/>
                  </a:lnTo>
                  <a:lnTo>
                    <a:pt x="6238062" y="559803"/>
                  </a:lnTo>
                  <a:lnTo>
                    <a:pt x="6318682" y="421627"/>
                  </a:lnTo>
                  <a:lnTo>
                    <a:pt x="6321895" y="412153"/>
                  </a:lnTo>
                  <a:close/>
                </a:path>
              </a:pathLst>
            </a:custGeom>
            <a:solidFill>
              <a:srgbClr val="000000"/>
            </a:solidFill>
          </p:spPr>
          <p:txBody>
            <a:bodyPr wrap="square" lIns="0" tIns="0" rIns="0" bIns="0" rtlCol="0"/>
            <a:lstStyle/>
            <a:p>
              <a:endParaRPr/>
            </a:p>
          </p:txBody>
        </p:sp>
      </p:grpSp>
      <p:sp>
        <p:nvSpPr>
          <p:cNvPr id="6" name="object 6"/>
          <p:cNvSpPr txBox="1"/>
          <p:nvPr/>
        </p:nvSpPr>
        <p:spPr>
          <a:xfrm>
            <a:off x="1610970" y="4536186"/>
            <a:ext cx="2874645" cy="757555"/>
          </a:xfrm>
          <a:prstGeom prst="rect">
            <a:avLst/>
          </a:prstGeom>
        </p:spPr>
        <p:txBody>
          <a:bodyPr vert="horz" wrap="square" lIns="0" tIns="12700" rIns="0" bIns="0" rtlCol="0">
            <a:spAutoFit/>
          </a:bodyPr>
          <a:lstStyle/>
          <a:p>
            <a:pPr marL="873760" marR="5080" indent="-861694">
              <a:spcBef>
                <a:spcPts val="100"/>
              </a:spcBef>
            </a:pPr>
            <a:r>
              <a:rPr sz="2400" b="1" spc="-5" dirty="0">
                <a:latin typeface="Tahoma"/>
                <a:cs typeface="Tahoma"/>
              </a:rPr>
              <a:t>Open </a:t>
            </a:r>
            <a:r>
              <a:rPr sz="2400" b="1" spc="-10" dirty="0">
                <a:latin typeface="Tahoma"/>
                <a:cs typeface="Tahoma"/>
              </a:rPr>
              <a:t>Loop Control </a:t>
            </a:r>
            <a:r>
              <a:rPr sz="2400" b="1" spc="-690" dirty="0">
                <a:latin typeface="Tahoma"/>
                <a:cs typeface="Tahoma"/>
              </a:rPr>
              <a:t> </a:t>
            </a:r>
            <a:r>
              <a:rPr sz="2400" b="1" spc="-5" dirty="0">
                <a:latin typeface="Tahoma"/>
                <a:cs typeface="Tahoma"/>
              </a:rPr>
              <a:t>System</a:t>
            </a:r>
            <a:endParaRPr sz="2400">
              <a:latin typeface="Tahoma"/>
              <a:cs typeface="Tahoma"/>
            </a:endParaRPr>
          </a:p>
        </p:txBody>
      </p:sp>
      <p:sp>
        <p:nvSpPr>
          <p:cNvPr id="7" name="object 7"/>
          <p:cNvSpPr txBox="1"/>
          <p:nvPr/>
        </p:nvSpPr>
        <p:spPr>
          <a:xfrm>
            <a:off x="7528052" y="4459986"/>
            <a:ext cx="3088640" cy="757555"/>
          </a:xfrm>
          <a:prstGeom prst="rect">
            <a:avLst/>
          </a:prstGeom>
        </p:spPr>
        <p:txBody>
          <a:bodyPr vert="horz" wrap="square" lIns="0" tIns="12700" rIns="0" bIns="0" rtlCol="0">
            <a:spAutoFit/>
          </a:bodyPr>
          <a:lstStyle/>
          <a:p>
            <a:pPr marL="1027430" marR="5080" indent="-1015365">
              <a:spcBef>
                <a:spcPts val="100"/>
              </a:spcBef>
            </a:pPr>
            <a:r>
              <a:rPr sz="2400" b="1" spc="-5" dirty="0">
                <a:latin typeface="Tahoma"/>
                <a:cs typeface="Tahoma"/>
              </a:rPr>
              <a:t>Closed Loop Control </a:t>
            </a:r>
            <a:r>
              <a:rPr sz="2400" b="1" spc="-690" dirty="0">
                <a:latin typeface="Tahoma"/>
                <a:cs typeface="Tahoma"/>
              </a:rPr>
              <a:t> </a:t>
            </a:r>
            <a:r>
              <a:rPr sz="2400" b="1" spc="-5" dirty="0">
                <a:latin typeface="Tahoma"/>
                <a:cs typeface="Tahoma"/>
              </a:rPr>
              <a:t>System</a:t>
            </a:r>
            <a:endParaRPr sz="2400">
              <a:latin typeface="Tahoma"/>
              <a:cs typeface="Tahoma"/>
            </a:endParaRPr>
          </a:p>
        </p:txBody>
      </p:sp>
      <p:sp>
        <p:nvSpPr>
          <p:cNvPr id="9" name="object 9"/>
          <p:cNvSpPr txBox="1">
            <a:spLocks noGrp="1"/>
          </p:cNvSpPr>
          <p:nvPr>
            <p:ph type="title"/>
          </p:nvPr>
        </p:nvSpPr>
        <p:spPr>
          <a:xfrm>
            <a:off x="1277226" y="936567"/>
            <a:ext cx="7866688" cy="752129"/>
          </a:xfrm>
          <a:prstGeom prst="rect">
            <a:avLst/>
          </a:prstGeom>
        </p:spPr>
        <p:txBody>
          <a:bodyPr vert="horz" wrap="square" lIns="0" tIns="13335" rIns="0" bIns="0" rtlCol="0" anchor="b">
            <a:spAutoFit/>
          </a:bodyPr>
          <a:lstStyle/>
          <a:p>
            <a:pPr marL="12700">
              <a:lnSpc>
                <a:spcPct val="100000"/>
              </a:lnSpc>
              <a:spcBef>
                <a:spcPts val="105"/>
              </a:spcBef>
            </a:pPr>
            <a:r>
              <a:rPr spc="-5" dirty="0">
                <a:solidFill>
                  <a:srgbClr val="FF0000"/>
                </a:solidFill>
              </a:rPr>
              <a:t>Classification</a:t>
            </a:r>
            <a:r>
              <a:rPr spc="-55" dirty="0">
                <a:solidFill>
                  <a:srgbClr val="FF0000"/>
                </a:solidFill>
              </a:rPr>
              <a:t> </a:t>
            </a:r>
            <a:r>
              <a:rPr dirty="0">
                <a:solidFill>
                  <a:srgbClr val="FF0000"/>
                </a:solidFill>
              </a:rPr>
              <a:t>of</a:t>
            </a:r>
            <a:r>
              <a:rPr spc="-10" dirty="0">
                <a:solidFill>
                  <a:srgbClr val="FF0000"/>
                </a:solidFill>
              </a:rPr>
              <a:t> Control</a:t>
            </a:r>
            <a:r>
              <a:rPr spc="-20" dirty="0">
                <a:solidFill>
                  <a:srgbClr val="FF0000"/>
                </a:solidFill>
              </a:rPr>
              <a:t> </a:t>
            </a:r>
            <a:r>
              <a:rPr spc="-30" dirty="0">
                <a:solidFill>
                  <a:srgbClr val="FF0000"/>
                </a:solidFill>
              </a:rPr>
              <a:t>System</a:t>
            </a: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16</a:t>
            </a:fld>
            <a:endParaRPr sz="1400">
              <a:latin typeface="Tahoma"/>
              <a:cs typeface="Tahoma"/>
            </a:endParaRPr>
          </a:p>
        </p:txBody>
      </p:sp>
      <p:pic>
        <p:nvPicPr>
          <p:cNvPr id="13" name="Picture 12">
            <a:extLst>
              <a:ext uri="{FF2B5EF4-FFF2-40B4-BE49-F238E27FC236}">
                <a16:creationId xmlns:a16="http://schemas.microsoft.com/office/drawing/2014/main" xmlns="" id="{8483632E-F367-447D-BD87-CE02D234AF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41838" y="366355"/>
            <a:ext cx="2372609" cy="663456"/>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MODULE-05</a:t>
            </a:r>
            <a:endParaRPr lang="en-IN" sz="4000" b="1" dirty="0">
              <a:solidFill>
                <a:srgbClr val="C00000"/>
              </a:solidFill>
            </a:endParaRPr>
          </a:p>
          <a:p>
            <a:pPr lvl="1">
              <a:buNone/>
            </a:pPr>
            <a:r>
              <a:rPr lang="en-US" sz="4000" b="1" dirty="0">
                <a:solidFill>
                  <a:srgbClr val="C00000"/>
                </a:solidFill>
              </a:rPr>
              <a:t> </a:t>
            </a:r>
          </a:p>
          <a:p>
            <a:pPr lvl="1" algn="ctr">
              <a:buNone/>
            </a:pPr>
            <a:r>
              <a:rPr lang="en-IN" sz="3200" dirty="0"/>
              <a:t>   </a:t>
            </a:r>
            <a:r>
              <a:rPr lang="en-IN" sz="2800" dirty="0">
                <a:latin typeface="Algerian" panose="04020705040A02060702" pitchFamily="82" charset="0"/>
              </a:rPr>
              <a:t>STATE SPACE REPRESENTATION</a:t>
            </a:r>
          </a:p>
          <a:p>
            <a:pPr lvl="1" algn="ctr">
              <a:buNone/>
            </a:pPr>
            <a:endParaRPr lang="en-US" sz="2000" dirty="0">
              <a:latin typeface="Algerian" panose="04020705040A02060702" pitchFamily="82" charset="0"/>
            </a:endParaRP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160</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07983" y="288388"/>
            <a:ext cx="2251283" cy="679278"/>
          </a:xfrm>
          <a:prstGeom prst="rect">
            <a:avLst/>
          </a:prstGeom>
        </p:spPr>
      </p:pic>
    </p:spTree>
    <p:extLst>
      <p:ext uri="{BB962C8B-B14F-4D97-AF65-F5344CB8AC3E}">
        <p14:creationId xmlns:p14="http://schemas.microsoft.com/office/powerpoint/2010/main" xmlns="" val="23081780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4C17D-A6ED-46A3-A2B3-9BB3191FE200}"/>
              </a:ext>
            </a:extLst>
          </p:cNvPr>
          <p:cNvSpPr>
            <a:spLocks noGrp="1"/>
          </p:cNvSpPr>
          <p:nvPr>
            <p:ph type="title"/>
          </p:nvPr>
        </p:nvSpPr>
        <p:spPr>
          <a:xfrm>
            <a:off x="1097280" y="286603"/>
            <a:ext cx="4717594" cy="1450757"/>
          </a:xfrm>
        </p:spPr>
        <p:txBody>
          <a:bodyPr>
            <a:normAutofit/>
          </a:bodyPr>
          <a:lstStyle/>
          <a:p>
            <a:r>
              <a:rPr lang="en-US" sz="4000" dirty="0">
                <a:solidFill>
                  <a:srgbClr val="FF0000"/>
                </a:solidFill>
              </a:rPr>
              <a:t>Points to be Discuss</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294D66B0-2B1C-4F75-B988-8C8330808FC3}"/>
              </a:ext>
            </a:extLst>
          </p:cNvPr>
          <p:cNvSpPr>
            <a:spLocks noGrp="1"/>
          </p:cNvSpPr>
          <p:nvPr>
            <p:ph idx="1"/>
          </p:nvPr>
        </p:nvSpPr>
        <p:spPr/>
        <p:txBody>
          <a:bodyPr/>
          <a:lstStyle/>
          <a:p>
            <a:pPr>
              <a:buFont typeface="Wingdings" panose="05000000000000000000" pitchFamily="2" charset="2"/>
              <a:buChar char="Ø"/>
            </a:pPr>
            <a:r>
              <a:rPr lang="en-US" sz="2400" dirty="0">
                <a:effectLst/>
                <a:ea typeface="Times New Roman" panose="02020603050405020304" pitchFamily="18" charset="0"/>
              </a:rPr>
              <a:t>Concepts of state variables. State space model. </a:t>
            </a:r>
          </a:p>
          <a:p>
            <a:pPr>
              <a:buFont typeface="Wingdings" panose="05000000000000000000" pitchFamily="2" charset="2"/>
              <a:buChar char="Ø"/>
            </a:pPr>
            <a:r>
              <a:rPr lang="en-US" sz="2400" dirty="0">
                <a:effectLst/>
                <a:ea typeface="Times New Roman" panose="02020603050405020304" pitchFamily="18" charset="0"/>
              </a:rPr>
              <a:t>Diagonalization of State Matrix. Solution of state equations. </a:t>
            </a:r>
          </a:p>
          <a:p>
            <a:pPr>
              <a:buFont typeface="Wingdings" panose="05000000000000000000" pitchFamily="2" charset="2"/>
              <a:buChar char="Ø"/>
            </a:pPr>
            <a:r>
              <a:rPr lang="en-US" sz="2400" dirty="0">
                <a:effectLst/>
                <a:ea typeface="Times New Roman" panose="02020603050405020304" pitchFamily="18" charset="0"/>
              </a:rPr>
              <a:t>Eigenvalues and Stability Analysis. </a:t>
            </a:r>
          </a:p>
          <a:p>
            <a:pPr>
              <a:buFont typeface="Wingdings" panose="05000000000000000000" pitchFamily="2" charset="2"/>
              <a:buChar char="Ø"/>
            </a:pPr>
            <a:r>
              <a:rPr lang="en-US" sz="2400" dirty="0">
                <a:effectLst/>
                <a:ea typeface="Times New Roman" panose="02020603050405020304" pitchFamily="18" charset="0"/>
              </a:rPr>
              <a:t>Concept of controllability and observability. </a:t>
            </a:r>
          </a:p>
          <a:p>
            <a:pPr>
              <a:buFont typeface="Wingdings" panose="05000000000000000000" pitchFamily="2" charset="2"/>
              <a:buChar char="Ø"/>
            </a:pPr>
            <a:r>
              <a:rPr lang="en-US" sz="2400" dirty="0">
                <a:effectLst/>
                <a:ea typeface="Times New Roman" panose="02020603050405020304" pitchFamily="18" charset="0"/>
              </a:rPr>
              <a:t>Pole-placement by state feedback. </a:t>
            </a:r>
          </a:p>
          <a:p>
            <a:pPr>
              <a:buFont typeface="Wingdings" panose="05000000000000000000" pitchFamily="2" charset="2"/>
              <a:buChar char="Ø"/>
            </a:pPr>
            <a:r>
              <a:rPr lang="en-US" sz="2400" dirty="0">
                <a:effectLst/>
                <a:ea typeface="Times New Roman" panose="02020603050405020304" pitchFamily="18" charset="0"/>
              </a:rPr>
              <a:t>Discrete-time systems. Difference Equations. </a:t>
            </a:r>
          </a:p>
          <a:p>
            <a:pPr>
              <a:buFont typeface="Wingdings" panose="05000000000000000000" pitchFamily="2" charset="2"/>
              <a:buChar char="Ø"/>
            </a:pPr>
            <a:r>
              <a:rPr lang="en-US" sz="2400" dirty="0">
                <a:effectLst/>
                <a:ea typeface="Times New Roman" panose="02020603050405020304" pitchFamily="18" charset="0"/>
              </a:rPr>
              <a:t>State-space models of linear discrete-time systems. </a:t>
            </a:r>
          </a:p>
          <a:p>
            <a:pPr>
              <a:buFont typeface="Wingdings" panose="05000000000000000000" pitchFamily="2" charset="2"/>
              <a:buChar char="Ø"/>
            </a:pPr>
            <a:r>
              <a:rPr lang="en-US" sz="2400" dirty="0">
                <a:effectLst/>
                <a:ea typeface="Times New Roman" panose="02020603050405020304" pitchFamily="18" charset="0"/>
              </a:rPr>
              <a:t>Stability of linear discrete-time systems.</a:t>
            </a:r>
            <a:endParaRPr lang="en-US" sz="2400" dirty="0">
              <a:latin typeface="Cambria" panose="02040503050406030204" pitchFamily="18" charset="0"/>
            </a:endParaRPr>
          </a:p>
          <a:p>
            <a:endParaRPr lang="en-IN" dirty="0"/>
          </a:p>
        </p:txBody>
      </p:sp>
      <p:sp>
        <p:nvSpPr>
          <p:cNvPr id="4" name="Slide Number Placeholder 3">
            <a:extLst>
              <a:ext uri="{FF2B5EF4-FFF2-40B4-BE49-F238E27FC236}">
                <a16:creationId xmlns:a16="http://schemas.microsoft.com/office/drawing/2014/main" xmlns="" id="{CCE0C8E8-8D81-4F08-BCD3-65568997FB29}"/>
              </a:ext>
            </a:extLst>
          </p:cNvPr>
          <p:cNvSpPr>
            <a:spLocks noGrp="1"/>
          </p:cNvSpPr>
          <p:nvPr>
            <p:ph type="sldNum" sz="quarter" idx="12"/>
          </p:nvPr>
        </p:nvSpPr>
        <p:spPr/>
        <p:txBody>
          <a:bodyPr/>
          <a:lstStyle/>
          <a:p>
            <a:fld id="{CA9F79F9-620A-454C-B44A-099229A02D1C}" type="slidenum">
              <a:rPr lang="en-IN" smtClean="0"/>
              <a:pPr/>
              <a:t>161</a:t>
            </a:fld>
            <a:endParaRPr lang="en-IN"/>
          </a:p>
        </p:txBody>
      </p:sp>
      <p:pic>
        <p:nvPicPr>
          <p:cNvPr id="5" name="Picture 4">
            <a:extLst>
              <a:ext uri="{FF2B5EF4-FFF2-40B4-BE49-F238E27FC236}">
                <a16:creationId xmlns:a16="http://schemas.microsoft.com/office/drawing/2014/main" xmlns="" id="{37B75E89-D18E-4677-BE00-CA96FA271BB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6355102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AC1E3-865B-4988-B9F6-4E544FC2FAC8}"/>
              </a:ext>
            </a:extLst>
          </p:cNvPr>
          <p:cNvSpPr>
            <a:spLocks noGrp="1"/>
          </p:cNvSpPr>
          <p:nvPr>
            <p:ph type="title"/>
          </p:nvPr>
        </p:nvSpPr>
        <p:spPr>
          <a:xfrm>
            <a:off x="1097280" y="1189608"/>
            <a:ext cx="5418930" cy="547752"/>
          </a:xfrm>
        </p:spPr>
        <p:txBody>
          <a:bodyPr>
            <a:normAutofit fontScale="90000"/>
          </a:bodyPr>
          <a:lstStyle/>
          <a:p>
            <a:r>
              <a:rPr lang="en-IN" sz="4000" spc="-5" dirty="0">
                <a:solidFill>
                  <a:srgbClr val="FF0000"/>
                </a:solidFill>
              </a:rPr>
              <a:t>Why</a:t>
            </a:r>
            <a:r>
              <a:rPr lang="en-IN" sz="4000" spc="-60" dirty="0">
                <a:solidFill>
                  <a:srgbClr val="FF0000"/>
                </a:solidFill>
              </a:rPr>
              <a:t> </a:t>
            </a:r>
            <a:r>
              <a:rPr lang="en-IN" sz="4000" spc="-10" dirty="0">
                <a:solidFill>
                  <a:srgbClr val="FF0000"/>
                </a:solidFill>
              </a:rPr>
              <a:t>State</a:t>
            </a:r>
            <a:r>
              <a:rPr lang="en-IN" sz="4000" spc="-35" dirty="0">
                <a:solidFill>
                  <a:srgbClr val="FF0000"/>
                </a:solidFill>
              </a:rPr>
              <a:t> </a:t>
            </a:r>
            <a:r>
              <a:rPr lang="en-IN" sz="4000" spc="-5" dirty="0">
                <a:solidFill>
                  <a:srgbClr val="FF0000"/>
                </a:solidFill>
              </a:rPr>
              <a:t>Space</a:t>
            </a:r>
            <a:r>
              <a:rPr lang="en-IN" sz="4000" spc="-35" dirty="0">
                <a:solidFill>
                  <a:srgbClr val="FF0000"/>
                </a:solidFill>
              </a:rPr>
              <a:t> </a:t>
            </a:r>
            <a:r>
              <a:rPr lang="en-IN" sz="4000" spc="-10" dirty="0">
                <a:solidFill>
                  <a:srgbClr val="FF0000"/>
                </a:solidFill>
              </a:rPr>
              <a:t>Models</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D5F11840-0DA5-4360-A7FE-B0584769D1DE}"/>
              </a:ext>
            </a:extLst>
          </p:cNvPr>
          <p:cNvSpPr>
            <a:spLocks noGrp="1"/>
          </p:cNvSpPr>
          <p:nvPr>
            <p:ph idx="1"/>
          </p:nvPr>
        </p:nvSpPr>
        <p:spPr/>
        <p:txBody>
          <a:bodyPr/>
          <a:lstStyle/>
          <a:p>
            <a:pPr marL="355600" marR="5080" indent="-342900">
              <a:lnSpc>
                <a:spcPct val="100000"/>
              </a:lnSpc>
              <a:spcBef>
                <a:spcPts val="100"/>
              </a:spcBef>
              <a:buSzPct val="75000"/>
              <a:buFont typeface="Trebuchet MS"/>
              <a:buChar char="●"/>
              <a:tabLst>
                <a:tab pos="355600" algn="l"/>
              </a:tabLst>
            </a:pPr>
            <a:r>
              <a:rPr lang="en-US" sz="2400" spc="-10">
                <a:solidFill>
                  <a:srgbClr val="003366"/>
                </a:solidFill>
                <a:latin typeface="Arial MT"/>
                <a:cs typeface="Arial MT"/>
              </a:rPr>
              <a:t>The</a:t>
            </a:r>
            <a:r>
              <a:rPr lang="en-US" sz="2400" spc="-5">
                <a:solidFill>
                  <a:srgbClr val="003366"/>
                </a:solidFill>
                <a:latin typeface="Arial MT"/>
                <a:cs typeface="Arial MT"/>
              </a:rPr>
              <a:t> </a:t>
            </a:r>
            <a:r>
              <a:rPr lang="en-US" sz="2400">
                <a:solidFill>
                  <a:srgbClr val="003366"/>
                </a:solidFill>
                <a:latin typeface="Arial MT"/>
                <a:cs typeface="Arial MT"/>
              </a:rPr>
              <a:t>state</a:t>
            </a:r>
            <a:r>
              <a:rPr lang="en-US" sz="2400" spc="-10">
                <a:solidFill>
                  <a:srgbClr val="003366"/>
                </a:solidFill>
                <a:latin typeface="Arial MT"/>
                <a:cs typeface="Arial MT"/>
              </a:rPr>
              <a:t> </a:t>
            </a:r>
            <a:r>
              <a:rPr lang="en-US" sz="2400" spc="-5">
                <a:solidFill>
                  <a:srgbClr val="003366"/>
                </a:solidFill>
                <a:latin typeface="Arial MT"/>
                <a:cs typeface="Arial MT"/>
              </a:rPr>
              <a:t>space</a:t>
            </a:r>
            <a:r>
              <a:rPr lang="en-US" sz="2400">
                <a:solidFill>
                  <a:srgbClr val="003366"/>
                </a:solidFill>
                <a:latin typeface="Arial MT"/>
                <a:cs typeface="Arial MT"/>
              </a:rPr>
              <a:t> model</a:t>
            </a:r>
            <a:r>
              <a:rPr lang="en-US" sz="2400" spc="-5">
                <a:solidFill>
                  <a:srgbClr val="003366"/>
                </a:solidFill>
                <a:latin typeface="Arial MT"/>
                <a:cs typeface="Arial MT"/>
              </a:rPr>
              <a:t> represents</a:t>
            </a:r>
            <a:r>
              <a:rPr lang="en-US" sz="2400" spc="5">
                <a:solidFill>
                  <a:srgbClr val="003366"/>
                </a:solidFill>
                <a:latin typeface="Arial MT"/>
                <a:cs typeface="Arial MT"/>
              </a:rPr>
              <a:t> </a:t>
            </a:r>
            <a:r>
              <a:rPr lang="en-US" sz="2400">
                <a:solidFill>
                  <a:srgbClr val="003366"/>
                </a:solidFill>
                <a:latin typeface="Arial MT"/>
                <a:cs typeface="Arial MT"/>
              </a:rPr>
              <a:t>a</a:t>
            </a:r>
            <a:r>
              <a:rPr lang="en-US" sz="2400" spc="-5">
                <a:solidFill>
                  <a:srgbClr val="003366"/>
                </a:solidFill>
                <a:latin typeface="Arial MT"/>
                <a:cs typeface="Arial MT"/>
              </a:rPr>
              <a:t> physical </a:t>
            </a:r>
            <a:r>
              <a:rPr lang="en-US" sz="2400" spc="-760">
                <a:solidFill>
                  <a:srgbClr val="003366"/>
                </a:solidFill>
                <a:latin typeface="Arial MT"/>
                <a:cs typeface="Arial MT"/>
              </a:rPr>
              <a:t> </a:t>
            </a:r>
            <a:r>
              <a:rPr lang="en-US" sz="2400" spc="-5">
                <a:solidFill>
                  <a:srgbClr val="003366"/>
                </a:solidFill>
                <a:latin typeface="Arial MT"/>
                <a:cs typeface="Arial MT"/>
              </a:rPr>
              <a:t>system</a:t>
            </a:r>
            <a:r>
              <a:rPr lang="en-US" sz="2400" spc="5">
                <a:solidFill>
                  <a:srgbClr val="003366"/>
                </a:solidFill>
                <a:latin typeface="Arial MT"/>
                <a:cs typeface="Arial MT"/>
              </a:rPr>
              <a:t> </a:t>
            </a:r>
            <a:r>
              <a:rPr lang="en-US" sz="2400" spc="-5">
                <a:solidFill>
                  <a:srgbClr val="003366"/>
                </a:solidFill>
                <a:latin typeface="Arial MT"/>
                <a:cs typeface="Arial MT"/>
              </a:rPr>
              <a:t>as</a:t>
            </a:r>
            <a:r>
              <a:rPr lang="en-US" sz="2400" spc="15">
                <a:solidFill>
                  <a:srgbClr val="003366"/>
                </a:solidFill>
                <a:latin typeface="Arial MT"/>
                <a:cs typeface="Arial MT"/>
              </a:rPr>
              <a:t> </a:t>
            </a:r>
            <a:r>
              <a:rPr lang="en-US" sz="2400" i="1">
                <a:solidFill>
                  <a:srgbClr val="003366"/>
                </a:solidFill>
                <a:latin typeface="Arial"/>
                <a:cs typeface="Arial"/>
              </a:rPr>
              <a:t>n</a:t>
            </a:r>
            <a:r>
              <a:rPr lang="en-US" sz="2400" i="1" spc="-5">
                <a:solidFill>
                  <a:srgbClr val="003366"/>
                </a:solidFill>
                <a:latin typeface="Arial"/>
                <a:cs typeface="Arial"/>
              </a:rPr>
              <a:t> </a:t>
            </a:r>
            <a:r>
              <a:rPr lang="en-US" sz="2400">
                <a:solidFill>
                  <a:srgbClr val="003366"/>
                </a:solidFill>
                <a:latin typeface="Arial MT"/>
                <a:cs typeface="Arial MT"/>
              </a:rPr>
              <a:t>first </a:t>
            </a:r>
            <a:r>
              <a:rPr lang="en-US" sz="2400" spc="-5">
                <a:solidFill>
                  <a:srgbClr val="003366"/>
                </a:solidFill>
                <a:latin typeface="Arial MT"/>
                <a:cs typeface="Arial MT"/>
              </a:rPr>
              <a:t>order</a:t>
            </a:r>
            <a:r>
              <a:rPr lang="en-US" sz="2400" spc="5">
                <a:solidFill>
                  <a:srgbClr val="003366"/>
                </a:solidFill>
                <a:latin typeface="Arial MT"/>
                <a:cs typeface="Arial MT"/>
              </a:rPr>
              <a:t> </a:t>
            </a:r>
            <a:r>
              <a:rPr lang="en-US" sz="2400" spc="-5">
                <a:solidFill>
                  <a:srgbClr val="003366"/>
                </a:solidFill>
                <a:latin typeface="Arial MT"/>
                <a:cs typeface="Arial MT"/>
              </a:rPr>
              <a:t>differential</a:t>
            </a:r>
            <a:r>
              <a:rPr lang="en-US" sz="2400">
                <a:latin typeface="Arial MT"/>
                <a:cs typeface="Arial MT"/>
              </a:rPr>
              <a:t> </a:t>
            </a:r>
            <a:r>
              <a:rPr lang="en-US" sz="2400" spc="-5">
                <a:solidFill>
                  <a:srgbClr val="003366"/>
                </a:solidFill>
                <a:latin typeface="Arial MT"/>
                <a:cs typeface="Arial MT"/>
              </a:rPr>
              <a:t>equations. </a:t>
            </a:r>
            <a:r>
              <a:rPr lang="en-US" sz="2400" spc="-10">
                <a:solidFill>
                  <a:srgbClr val="003366"/>
                </a:solidFill>
                <a:latin typeface="Arial MT"/>
                <a:cs typeface="Arial MT"/>
              </a:rPr>
              <a:t>This</a:t>
            </a:r>
            <a:r>
              <a:rPr lang="en-US" sz="2400" spc="5">
                <a:solidFill>
                  <a:srgbClr val="003366"/>
                </a:solidFill>
                <a:latin typeface="Arial MT"/>
                <a:cs typeface="Arial MT"/>
              </a:rPr>
              <a:t> </a:t>
            </a:r>
            <a:r>
              <a:rPr lang="en-US" sz="2400" spc="-5">
                <a:solidFill>
                  <a:srgbClr val="003366"/>
                </a:solidFill>
                <a:latin typeface="Arial MT"/>
                <a:cs typeface="Arial MT"/>
              </a:rPr>
              <a:t>form</a:t>
            </a:r>
            <a:r>
              <a:rPr lang="en-US" sz="2400" spc="15">
                <a:solidFill>
                  <a:srgbClr val="003366"/>
                </a:solidFill>
                <a:latin typeface="Arial MT"/>
                <a:cs typeface="Arial MT"/>
              </a:rPr>
              <a:t> </a:t>
            </a:r>
            <a:r>
              <a:rPr lang="en-US" sz="2400" spc="-5">
                <a:solidFill>
                  <a:srgbClr val="003366"/>
                </a:solidFill>
                <a:latin typeface="Arial MT"/>
                <a:cs typeface="Arial MT"/>
              </a:rPr>
              <a:t>is</a:t>
            </a:r>
            <a:r>
              <a:rPr lang="en-US" sz="2400">
                <a:solidFill>
                  <a:srgbClr val="003366"/>
                </a:solidFill>
                <a:latin typeface="Arial MT"/>
                <a:cs typeface="Arial MT"/>
              </a:rPr>
              <a:t> </a:t>
            </a:r>
            <a:r>
              <a:rPr lang="en-US" sz="2400" spc="-5">
                <a:solidFill>
                  <a:srgbClr val="003366"/>
                </a:solidFill>
                <a:latin typeface="Arial MT"/>
                <a:cs typeface="Arial MT"/>
              </a:rPr>
              <a:t>better</a:t>
            </a:r>
            <a:r>
              <a:rPr lang="en-US" sz="2400">
                <a:solidFill>
                  <a:srgbClr val="003366"/>
                </a:solidFill>
                <a:latin typeface="Arial MT"/>
                <a:cs typeface="Arial MT"/>
              </a:rPr>
              <a:t> suited</a:t>
            </a:r>
            <a:r>
              <a:rPr lang="en-US" sz="2400" spc="-5">
                <a:solidFill>
                  <a:srgbClr val="003366"/>
                </a:solidFill>
                <a:latin typeface="Arial MT"/>
                <a:cs typeface="Arial MT"/>
              </a:rPr>
              <a:t> for </a:t>
            </a:r>
            <a:r>
              <a:rPr lang="en-US" sz="2400">
                <a:solidFill>
                  <a:srgbClr val="003366"/>
                </a:solidFill>
                <a:latin typeface="Arial MT"/>
                <a:cs typeface="Arial MT"/>
              </a:rPr>
              <a:t> </a:t>
            </a:r>
            <a:r>
              <a:rPr lang="en-US" sz="2400" spc="-5">
                <a:solidFill>
                  <a:srgbClr val="003366"/>
                </a:solidFill>
                <a:latin typeface="Arial MT"/>
                <a:cs typeface="Arial MT"/>
              </a:rPr>
              <a:t>computer</a:t>
            </a:r>
            <a:r>
              <a:rPr lang="en-US" sz="2400">
                <a:solidFill>
                  <a:srgbClr val="003366"/>
                </a:solidFill>
                <a:latin typeface="Arial MT"/>
                <a:cs typeface="Arial MT"/>
              </a:rPr>
              <a:t> simulation</a:t>
            </a:r>
            <a:r>
              <a:rPr lang="en-US" sz="2400" spc="-10">
                <a:solidFill>
                  <a:srgbClr val="003366"/>
                </a:solidFill>
                <a:latin typeface="Arial MT"/>
                <a:cs typeface="Arial MT"/>
              </a:rPr>
              <a:t> </a:t>
            </a:r>
            <a:r>
              <a:rPr lang="en-US" sz="2400" spc="-5">
                <a:solidFill>
                  <a:srgbClr val="003366"/>
                </a:solidFill>
                <a:latin typeface="Arial MT"/>
                <a:cs typeface="Arial MT"/>
              </a:rPr>
              <a:t>than</a:t>
            </a:r>
            <a:r>
              <a:rPr lang="en-US" sz="2400" spc="-10">
                <a:solidFill>
                  <a:srgbClr val="003366"/>
                </a:solidFill>
                <a:latin typeface="Arial MT"/>
                <a:cs typeface="Arial MT"/>
              </a:rPr>
              <a:t> </a:t>
            </a:r>
            <a:r>
              <a:rPr lang="en-US" sz="2400" spc="-5">
                <a:solidFill>
                  <a:srgbClr val="003366"/>
                </a:solidFill>
                <a:latin typeface="Arial MT"/>
                <a:cs typeface="Arial MT"/>
              </a:rPr>
              <a:t>an</a:t>
            </a:r>
            <a:r>
              <a:rPr lang="en-US" sz="2400" spc="60">
                <a:solidFill>
                  <a:srgbClr val="003366"/>
                </a:solidFill>
                <a:latin typeface="Arial MT"/>
                <a:cs typeface="Arial MT"/>
              </a:rPr>
              <a:t> </a:t>
            </a:r>
            <a:r>
              <a:rPr lang="en-US" sz="2400" i="1" spc="-5">
                <a:solidFill>
                  <a:srgbClr val="003366"/>
                </a:solidFill>
                <a:latin typeface="Arial"/>
                <a:cs typeface="Arial"/>
              </a:rPr>
              <a:t>nth</a:t>
            </a:r>
            <a:r>
              <a:rPr lang="en-US" sz="2400" i="1">
                <a:solidFill>
                  <a:srgbClr val="003366"/>
                </a:solidFill>
                <a:latin typeface="Arial"/>
                <a:cs typeface="Arial"/>
              </a:rPr>
              <a:t> </a:t>
            </a:r>
            <a:r>
              <a:rPr lang="en-US" sz="2400" spc="-5">
                <a:solidFill>
                  <a:srgbClr val="003366"/>
                </a:solidFill>
                <a:latin typeface="Arial MT"/>
                <a:cs typeface="Arial MT"/>
              </a:rPr>
              <a:t>order</a:t>
            </a:r>
            <a:r>
              <a:rPr lang="en-US" sz="2400" spc="5">
                <a:solidFill>
                  <a:srgbClr val="003366"/>
                </a:solidFill>
                <a:latin typeface="Arial MT"/>
                <a:cs typeface="Arial MT"/>
              </a:rPr>
              <a:t> </a:t>
            </a:r>
            <a:r>
              <a:rPr lang="en-US" sz="2400" spc="-5">
                <a:solidFill>
                  <a:srgbClr val="003366"/>
                </a:solidFill>
                <a:latin typeface="Arial MT"/>
                <a:cs typeface="Arial MT"/>
              </a:rPr>
              <a:t>input- </a:t>
            </a:r>
            <a:r>
              <a:rPr lang="en-US" sz="2400" spc="-765">
                <a:solidFill>
                  <a:srgbClr val="003366"/>
                </a:solidFill>
                <a:latin typeface="Arial MT"/>
                <a:cs typeface="Arial MT"/>
              </a:rPr>
              <a:t> </a:t>
            </a:r>
            <a:r>
              <a:rPr lang="en-US" sz="2400" spc="-5">
                <a:solidFill>
                  <a:srgbClr val="003366"/>
                </a:solidFill>
                <a:latin typeface="Arial MT"/>
                <a:cs typeface="Arial MT"/>
              </a:rPr>
              <a:t>output differential</a:t>
            </a:r>
            <a:r>
              <a:rPr lang="en-US" sz="2400" spc="5">
                <a:solidFill>
                  <a:srgbClr val="003366"/>
                </a:solidFill>
                <a:latin typeface="Arial MT"/>
                <a:cs typeface="Arial MT"/>
              </a:rPr>
              <a:t> </a:t>
            </a:r>
            <a:r>
              <a:rPr lang="en-US" sz="2400" spc="-5">
                <a:solidFill>
                  <a:srgbClr val="003366"/>
                </a:solidFill>
                <a:latin typeface="Arial MT"/>
                <a:cs typeface="Arial MT"/>
              </a:rPr>
              <a:t>equation.</a:t>
            </a:r>
            <a:endParaRPr lang="en-US" sz="2400">
              <a:latin typeface="Arial MT"/>
              <a:cs typeface="Arial MT"/>
            </a:endParaRPr>
          </a:p>
          <a:p>
            <a:r>
              <a:rPr lang="en-US" sz="2000" spc="-5">
                <a:solidFill>
                  <a:srgbClr val="003366"/>
                </a:solidFill>
                <a:latin typeface="Arial MT"/>
                <a:cs typeface="Arial MT"/>
              </a:rPr>
              <a:t>Vector </a:t>
            </a:r>
            <a:r>
              <a:rPr lang="en-US" sz="2000">
                <a:solidFill>
                  <a:srgbClr val="003366"/>
                </a:solidFill>
                <a:latin typeface="Arial MT"/>
                <a:cs typeface="Arial MT"/>
              </a:rPr>
              <a:t>matrix</a:t>
            </a:r>
            <a:r>
              <a:rPr lang="en-US" sz="2000" spc="-30">
                <a:solidFill>
                  <a:srgbClr val="003366"/>
                </a:solidFill>
                <a:latin typeface="Arial MT"/>
                <a:cs typeface="Arial MT"/>
              </a:rPr>
              <a:t> </a:t>
            </a:r>
            <a:r>
              <a:rPr lang="en-US" sz="2000">
                <a:solidFill>
                  <a:srgbClr val="003366"/>
                </a:solidFill>
                <a:latin typeface="Arial MT"/>
                <a:cs typeface="Arial MT"/>
              </a:rPr>
              <a:t>format</a:t>
            </a:r>
            <a:r>
              <a:rPr lang="en-US" sz="2000" spc="-10">
                <a:solidFill>
                  <a:srgbClr val="003366"/>
                </a:solidFill>
                <a:latin typeface="Arial MT"/>
                <a:cs typeface="Arial MT"/>
              </a:rPr>
              <a:t> </a:t>
            </a:r>
            <a:r>
              <a:rPr lang="en-US" sz="2000" spc="-5">
                <a:solidFill>
                  <a:srgbClr val="003366"/>
                </a:solidFill>
                <a:latin typeface="Arial MT"/>
                <a:cs typeface="Arial MT"/>
              </a:rPr>
              <a:t>generally</a:t>
            </a:r>
            <a:r>
              <a:rPr lang="en-US" sz="2000" spc="-25">
                <a:solidFill>
                  <a:srgbClr val="003366"/>
                </a:solidFill>
                <a:latin typeface="Arial MT"/>
                <a:cs typeface="Arial MT"/>
              </a:rPr>
              <a:t> </a:t>
            </a:r>
            <a:r>
              <a:rPr lang="en-US" sz="2000">
                <a:solidFill>
                  <a:srgbClr val="003366"/>
                </a:solidFill>
                <a:latin typeface="Arial MT"/>
                <a:cs typeface="Arial MT"/>
              </a:rPr>
              <a:t>is</a:t>
            </a:r>
            <a:r>
              <a:rPr lang="en-US" sz="2000" spc="-5">
                <a:solidFill>
                  <a:srgbClr val="003366"/>
                </a:solidFill>
                <a:latin typeface="Arial MT"/>
                <a:cs typeface="Arial MT"/>
              </a:rPr>
              <a:t> </a:t>
            </a:r>
            <a:r>
              <a:rPr lang="en-US" sz="2000">
                <a:solidFill>
                  <a:srgbClr val="003366"/>
                </a:solidFill>
                <a:latin typeface="Arial MT"/>
                <a:cs typeface="Arial MT"/>
              </a:rPr>
              <a:t>given</a:t>
            </a:r>
            <a:r>
              <a:rPr lang="en-US" sz="2000" spc="-10">
                <a:solidFill>
                  <a:srgbClr val="003366"/>
                </a:solidFill>
                <a:latin typeface="Arial MT"/>
                <a:cs typeface="Arial MT"/>
              </a:rPr>
              <a:t> by:</a:t>
            </a:r>
            <a:endParaRPr lang="en-US" sz="2000">
              <a:latin typeface="Arial MT"/>
              <a:cs typeface="Arial MT"/>
            </a:endParaRPr>
          </a:p>
          <a:p>
            <a:endParaRPr lang="en-IN" dirty="0"/>
          </a:p>
        </p:txBody>
      </p:sp>
      <p:sp>
        <p:nvSpPr>
          <p:cNvPr id="4" name="Slide Number Placeholder 3">
            <a:extLst>
              <a:ext uri="{FF2B5EF4-FFF2-40B4-BE49-F238E27FC236}">
                <a16:creationId xmlns:a16="http://schemas.microsoft.com/office/drawing/2014/main" xmlns="" id="{88B138DD-EAB1-463C-AC5F-8F7DFC9FB56A}"/>
              </a:ext>
            </a:extLst>
          </p:cNvPr>
          <p:cNvSpPr>
            <a:spLocks noGrp="1"/>
          </p:cNvSpPr>
          <p:nvPr>
            <p:ph type="sldNum" sz="quarter" idx="12"/>
          </p:nvPr>
        </p:nvSpPr>
        <p:spPr/>
        <p:txBody>
          <a:bodyPr/>
          <a:lstStyle/>
          <a:p>
            <a:fld id="{CA9F79F9-620A-454C-B44A-099229A02D1C}" type="slidenum">
              <a:rPr lang="en-IN" smtClean="0"/>
              <a:pPr/>
              <a:t>162</a:t>
            </a:fld>
            <a:endParaRPr lang="en-IN"/>
          </a:p>
        </p:txBody>
      </p:sp>
      <p:pic>
        <p:nvPicPr>
          <p:cNvPr id="5" name="object 5">
            <a:extLst>
              <a:ext uri="{FF2B5EF4-FFF2-40B4-BE49-F238E27FC236}">
                <a16:creationId xmlns:a16="http://schemas.microsoft.com/office/drawing/2014/main" xmlns="" id="{8C71E4CA-CA1D-4DBA-BAD6-19D3A203A6BD}"/>
              </a:ext>
            </a:extLst>
          </p:cNvPr>
          <p:cNvPicPr/>
          <p:nvPr/>
        </p:nvPicPr>
        <p:blipFill>
          <a:blip r:embed="rId2" cstate="print"/>
          <a:stretch>
            <a:fillRect/>
          </a:stretch>
        </p:blipFill>
        <p:spPr>
          <a:xfrm>
            <a:off x="3968318" y="3559206"/>
            <a:ext cx="1776729" cy="1003300"/>
          </a:xfrm>
          <a:prstGeom prst="rect">
            <a:avLst/>
          </a:prstGeom>
        </p:spPr>
      </p:pic>
      <p:sp>
        <p:nvSpPr>
          <p:cNvPr id="7" name="TextBox 6">
            <a:extLst>
              <a:ext uri="{FF2B5EF4-FFF2-40B4-BE49-F238E27FC236}">
                <a16:creationId xmlns:a16="http://schemas.microsoft.com/office/drawing/2014/main" xmlns="" id="{4BBDD2AA-81D6-4423-AC33-1287040CE794}"/>
              </a:ext>
            </a:extLst>
          </p:cNvPr>
          <p:cNvSpPr txBox="1"/>
          <p:nvPr/>
        </p:nvSpPr>
        <p:spPr>
          <a:xfrm>
            <a:off x="1742243" y="4670880"/>
            <a:ext cx="6094520" cy="369332"/>
          </a:xfrm>
          <a:prstGeom prst="rect">
            <a:avLst/>
          </a:prstGeom>
          <a:noFill/>
        </p:spPr>
        <p:txBody>
          <a:bodyPr wrap="square">
            <a:spAutoFit/>
          </a:bodyPr>
          <a:lstStyle/>
          <a:p>
            <a:pPr marL="12700" marR="5080" indent="53340">
              <a:lnSpc>
                <a:spcPct val="100000"/>
              </a:lnSpc>
              <a:spcBef>
                <a:spcPts val="100"/>
              </a:spcBef>
            </a:pPr>
            <a:r>
              <a:rPr lang="en-US" sz="1800" spc="-5" dirty="0">
                <a:solidFill>
                  <a:srgbClr val="003366"/>
                </a:solidFill>
                <a:latin typeface="Arial MT"/>
                <a:cs typeface="Arial MT"/>
              </a:rPr>
              <a:t>where</a:t>
            </a:r>
            <a:r>
              <a:rPr lang="en-US" sz="1800" spc="5" dirty="0">
                <a:solidFill>
                  <a:srgbClr val="003366"/>
                </a:solidFill>
                <a:latin typeface="Arial MT"/>
                <a:cs typeface="Arial MT"/>
              </a:rPr>
              <a:t> </a:t>
            </a:r>
            <a:r>
              <a:rPr lang="en-US" sz="1800" b="1" dirty="0">
                <a:solidFill>
                  <a:srgbClr val="003366"/>
                </a:solidFill>
                <a:latin typeface="Arial"/>
                <a:cs typeface="Arial"/>
              </a:rPr>
              <a:t>y</a:t>
            </a:r>
            <a:r>
              <a:rPr lang="en-US" sz="1800" b="1" spc="-45" dirty="0">
                <a:solidFill>
                  <a:srgbClr val="003366"/>
                </a:solidFill>
                <a:latin typeface="Arial"/>
                <a:cs typeface="Arial"/>
              </a:rPr>
              <a:t> </a:t>
            </a:r>
            <a:r>
              <a:rPr lang="en-US" sz="1800" dirty="0">
                <a:solidFill>
                  <a:srgbClr val="003366"/>
                </a:solidFill>
                <a:latin typeface="Arial MT"/>
                <a:cs typeface="Arial MT"/>
              </a:rPr>
              <a:t>is</a:t>
            </a:r>
            <a:r>
              <a:rPr lang="en-US" sz="1800" spc="-5" dirty="0">
                <a:solidFill>
                  <a:srgbClr val="003366"/>
                </a:solidFill>
                <a:latin typeface="Arial MT"/>
                <a:cs typeface="Arial MT"/>
              </a:rPr>
              <a:t> the</a:t>
            </a:r>
            <a:r>
              <a:rPr lang="en-US" sz="1800" spc="-10" dirty="0">
                <a:solidFill>
                  <a:srgbClr val="003366"/>
                </a:solidFill>
                <a:latin typeface="Arial MT"/>
                <a:cs typeface="Arial MT"/>
              </a:rPr>
              <a:t> </a:t>
            </a:r>
            <a:r>
              <a:rPr lang="en-US" sz="1800" spc="-5" dirty="0">
                <a:solidFill>
                  <a:srgbClr val="003366"/>
                </a:solidFill>
                <a:latin typeface="Arial MT"/>
                <a:cs typeface="Arial MT"/>
              </a:rPr>
              <a:t>output equation, and</a:t>
            </a:r>
            <a:r>
              <a:rPr lang="en-US" sz="1800" spc="50" dirty="0">
                <a:solidFill>
                  <a:srgbClr val="003366"/>
                </a:solidFill>
                <a:latin typeface="Arial MT"/>
                <a:cs typeface="Arial MT"/>
              </a:rPr>
              <a:t> </a:t>
            </a:r>
            <a:r>
              <a:rPr lang="en-US" sz="1800" b="1" dirty="0">
                <a:solidFill>
                  <a:srgbClr val="003366"/>
                </a:solidFill>
                <a:latin typeface="Arial"/>
                <a:cs typeface="Arial"/>
              </a:rPr>
              <a:t>x </a:t>
            </a:r>
            <a:r>
              <a:rPr lang="en-US" sz="1800" dirty="0">
                <a:solidFill>
                  <a:srgbClr val="003366"/>
                </a:solidFill>
                <a:latin typeface="Arial MT"/>
                <a:cs typeface="Arial MT"/>
              </a:rPr>
              <a:t>is</a:t>
            </a:r>
            <a:r>
              <a:rPr lang="en-US" sz="1800" spc="-5" dirty="0">
                <a:solidFill>
                  <a:srgbClr val="003366"/>
                </a:solidFill>
                <a:latin typeface="Arial MT"/>
                <a:cs typeface="Arial MT"/>
              </a:rPr>
              <a:t> the </a:t>
            </a:r>
            <a:r>
              <a:rPr lang="en-US" sz="1800" spc="-765" dirty="0">
                <a:solidFill>
                  <a:srgbClr val="003366"/>
                </a:solidFill>
                <a:latin typeface="Arial MT"/>
                <a:cs typeface="Arial MT"/>
              </a:rPr>
              <a:t> </a:t>
            </a:r>
            <a:r>
              <a:rPr lang="en-US" sz="1800" spc="-5" dirty="0">
                <a:solidFill>
                  <a:srgbClr val="003366"/>
                </a:solidFill>
                <a:latin typeface="Arial MT"/>
                <a:cs typeface="Arial MT"/>
              </a:rPr>
              <a:t>state</a:t>
            </a:r>
            <a:r>
              <a:rPr lang="en-US" sz="1800" spc="-10" dirty="0">
                <a:solidFill>
                  <a:srgbClr val="003366"/>
                </a:solidFill>
                <a:latin typeface="Arial MT"/>
                <a:cs typeface="Arial MT"/>
              </a:rPr>
              <a:t> </a:t>
            </a:r>
            <a:r>
              <a:rPr lang="en-US" sz="1800" spc="-5" dirty="0">
                <a:solidFill>
                  <a:srgbClr val="003366"/>
                </a:solidFill>
                <a:latin typeface="Arial MT"/>
                <a:cs typeface="Arial MT"/>
              </a:rPr>
              <a:t>vector</a:t>
            </a:r>
            <a:endParaRPr lang="en-US" sz="1800" dirty="0">
              <a:latin typeface="Arial MT"/>
              <a:cs typeface="Arial MT"/>
            </a:endParaRPr>
          </a:p>
        </p:txBody>
      </p:sp>
      <p:pic>
        <p:nvPicPr>
          <p:cNvPr id="8" name="Picture 7">
            <a:extLst>
              <a:ext uri="{FF2B5EF4-FFF2-40B4-BE49-F238E27FC236}">
                <a16:creationId xmlns:a16="http://schemas.microsoft.com/office/drawing/2014/main" xmlns="" id="{37FFBC5A-679A-438E-AF45-E2C64ABD9A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432002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03A322-BEB5-4D6A-BE84-E8F478DAB7B7}"/>
              </a:ext>
            </a:extLst>
          </p:cNvPr>
          <p:cNvSpPr>
            <a:spLocks noGrp="1"/>
          </p:cNvSpPr>
          <p:nvPr>
            <p:ph type="title"/>
          </p:nvPr>
        </p:nvSpPr>
        <p:spPr>
          <a:xfrm>
            <a:off x="1097280" y="286603"/>
            <a:ext cx="8952242" cy="1450757"/>
          </a:xfrm>
        </p:spPr>
        <p:txBody>
          <a:bodyPr>
            <a:normAutofit/>
          </a:bodyPr>
          <a:lstStyle/>
          <a:p>
            <a:r>
              <a:rPr lang="en-US" sz="4000" spc="-10" dirty="0">
                <a:solidFill>
                  <a:srgbClr val="FF0000"/>
                </a:solidFill>
              </a:rPr>
              <a:t>PARTS</a:t>
            </a:r>
            <a:r>
              <a:rPr lang="en-US" sz="4000" spc="-35" dirty="0">
                <a:solidFill>
                  <a:srgbClr val="FF0000"/>
                </a:solidFill>
              </a:rPr>
              <a:t> </a:t>
            </a:r>
            <a:r>
              <a:rPr lang="en-US" sz="4000" spc="-5" dirty="0">
                <a:solidFill>
                  <a:srgbClr val="FF0000"/>
                </a:solidFill>
              </a:rPr>
              <a:t>OF</a:t>
            </a:r>
            <a:r>
              <a:rPr lang="en-US" sz="4000" spc="-30" dirty="0">
                <a:solidFill>
                  <a:srgbClr val="FF0000"/>
                </a:solidFill>
              </a:rPr>
              <a:t> </a:t>
            </a:r>
            <a:r>
              <a:rPr lang="en-US" sz="4000" dirty="0">
                <a:solidFill>
                  <a:srgbClr val="FF0000"/>
                </a:solidFill>
              </a:rPr>
              <a:t>A</a:t>
            </a:r>
            <a:r>
              <a:rPr lang="en-US" sz="4000" spc="-30" dirty="0">
                <a:solidFill>
                  <a:srgbClr val="FF0000"/>
                </a:solidFill>
              </a:rPr>
              <a:t> </a:t>
            </a:r>
            <a:r>
              <a:rPr lang="en-US" sz="4000" spc="-20" dirty="0">
                <a:solidFill>
                  <a:srgbClr val="FF0000"/>
                </a:solidFill>
              </a:rPr>
              <a:t>STATE</a:t>
            </a:r>
            <a:r>
              <a:rPr lang="en-US" sz="4000" spc="-30" dirty="0">
                <a:solidFill>
                  <a:srgbClr val="FF0000"/>
                </a:solidFill>
              </a:rPr>
              <a:t> </a:t>
            </a:r>
            <a:r>
              <a:rPr lang="en-US" sz="4000" spc="-5" dirty="0">
                <a:solidFill>
                  <a:srgbClr val="FF0000"/>
                </a:solidFill>
              </a:rPr>
              <a:t>SPACE </a:t>
            </a:r>
            <a:r>
              <a:rPr lang="en-US" sz="4000" spc="-985" dirty="0">
                <a:solidFill>
                  <a:srgbClr val="FF0000"/>
                </a:solidFill>
              </a:rPr>
              <a:t> </a:t>
            </a:r>
            <a:r>
              <a:rPr lang="en-US" sz="4000" spc="-10" dirty="0">
                <a:solidFill>
                  <a:srgbClr val="FF0000"/>
                </a:solidFill>
              </a:rPr>
              <a:t>REPRESENTATION</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E3C2A6BD-F957-4800-BB72-695E3A72910A}"/>
              </a:ext>
            </a:extLst>
          </p:cNvPr>
          <p:cNvSpPr>
            <a:spLocks noGrp="1"/>
          </p:cNvSpPr>
          <p:nvPr>
            <p:ph idx="1"/>
          </p:nvPr>
        </p:nvSpPr>
        <p:spPr/>
        <p:txBody>
          <a:bodyPr>
            <a:normAutofit lnSpcReduction="10000"/>
          </a:bodyPr>
          <a:lstStyle/>
          <a:p>
            <a:pPr marL="381000" marR="30480" indent="-342900">
              <a:lnSpc>
                <a:spcPct val="100000"/>
              </a:lnSpc>
              <a:spcBef>
                <a:spcPts val="100"/>
              </a:spcBef>
              <a:buSzPct val="75000"/>
              <a:buFont typeface="Trebuchet MS"/>
              <a:buChar char="●"/>
              <a:tabLst>
                <a:tab pos="381000" algn="l"/>
                <a:tab pos="2820670" algn="l"/>
              </a:tabLst>
            </a:pPr>
            <a:r>
              <a:rPr lang="en-US" sz="2800" b="1" spc="-5" dirty="0">
                <a:solidFill>
                  <a:srgbClr val="003366"/>
                </a:solidFill>
                <a:latin typeface="Arial"/>
                <a:cs typeface="Arial"/>
              </a:rPr>
              <a:t>State</a:t>
            </a:r>
            <a:r>
              <a:rPr lang="en-US" sz="2800" b="1" spc="10" dirty="0">
                <a:solidFill>
                  <a:srgbClr val="003366"/>
                </a:solidFill>
                <a:latin typeface="Arial"/>
                <a:cs typeface="Arial"/>
              </a:rPr>
              <a:t> </a:t>
            </a:r>
            <a:r>
              <a:rPr lang="en-US" sz="2800" b="1" spc="-5" dirty="0">
                <a:solidFill>
                  <a:srgbClr val="003366"/>
                </a:solidFill>
                <a:latin typeface="Arial"/>
                <a:cs typeface="Arial"/>
              </a:rPr>
              <a:t>Variables</a:t>
            </a:r>
            <a:r>
              <a:rPr lang="en-US" sz="2800" spc="-5" dirty="0">
                <a:solidFill>
                  <a:srgbClr val="003366"/>
                </a:solidFill>
                <a:latin typeface="Arial MT"/>
                <a:cs typeface="Arial MT"/>
              </a:rPr>
              <a:t>: </a:t>
            </a:r>
            <a:r>
              <a:rPr lang="en-US" sz="2800" dirty="0">
                <a:solidFill>
                  <a:srgbClr val="003366"/>
                </a:solidFill>
                <a:latin typeface="Arial MT"/>
                <a:cs typeface="Arial MT"/>
              </a:rPr>
              <a:t>a</a:t>
            </a:r>
            <a:r>
              <a:rPr lang="en-US" sz="2800" spc="-10" dirty="0">
                <a:solidFill>
                  <a:srgbClr val="003366"/>
                </a:solidFill>
                <a:latin typeface="Arial MT"/>
                <a:cs typeface="Arial MT"/>
              </a:rPr>
              <a:t> </a:t>
            </a:r>
            <a:r>
              <a:rPr lang="en-US" sz="2800" spc="-5" dirty="0">
                <a:solidFill>
                  <a:srgbClr val="003366"/>
                </a:solidFill>
                <a:latin typeface="Arial MT"/>
                <a:cs typeface="Arial MT"/>
              </a:rPr>
              <a:t>subset</a:t>
            </a:r>
            <a:r>
              <a:rPr lang="en-US" sz="2800" dirty="0">
                <a:solidFill>
                  <a:srgbClr val="003366"/>
                </a:solidFill>
                <a:latin typeface="Arial MT"/>
                <a:cs typeface="Arial MT"/>
              </a:rPr>
              <a:t> </a:t>
            </a:r>
            <a:r>
              <a:rPr lang="en-US" sz="2800" spc="-5" dirty="0">
                <a:solidFill>
                  <a:srgbClr val="003366"/>
                </a:solidFill>
                <a:latin typeface="Arial MT"/>
                <a:cs typeface="Arial MT"/>
              </a:rPr>
              <a:t>of </a:t>
            </a:r>
            <a:r>
              <a:rPr lang="en-US" sz="2800" dirty="0">
                <a:solidFill>
                  <a:srgbClr val="003366"/>
                </a:solidFill>
                <a:latin typeface="Arial MT"/>
                <a:cs typeface="Arial MT"/>
              </a:rPr>
              <a:t>system</a:t>
            </a:r>
            <a:r>
              <a:rPr lang="en-US" sz="2800" spc="15" dirty="0">
                <a:solidFill>
                  <a:srgbClr val="003366"/>
                </a:solidFill>
                <a:latin typeface="Arial MT"/>
                <a:cs typeface="Arial MT"/>
              </a:rPr>
              <a:t> </a:t>
            </a:r>
            <a:r>
              <a:rPr lang="en-US" sz="2800" spc="-10" dirty="0">
                <a:solidFill>
                  <a:srgbClr val="003366"/>
                </a:solidFill>
                <a:latin typeface="Arial MT"/>
                <a:cs typeface="Arial MT"/>
              </a:rPr>
              <a:t>variables </a:t>
            </a:r>
            <a:r>
              <a:rPr lang="en-US" sz="2800" spc="-5" dirty="0">
                <a:solidFill>
                  <a:srgbClr val="003366"/>
                </a:solidFill>
                <a:latin typeface="Arial MT"/>
                <a:cs typeface="Arial MT"/>
              </a:rPr>
              <a:t>which </a:t>
            </a:r>
            <a:r>
              <a:rPr lang="en-US" sz="2800" spc="-650" dirty="0">
                <a:solidFill>
                  <a:srgbClr val="003366"/>
                </a:solidFill>
                <a:latin typeface="Arial MT"/>
                <a:cs typeface="Arial MT"/>
              </a:rPr>
              <a:t> </a:t>
            </a:r>
            <a:r>
              <a:rPr lang="en-US" sz="2800" spc="-10" dirty="0">
                <a:solidFill>
                  <a:srgbClr val="003366"/>
                </a:solidFill>
                <a:latin typeface="Arial MT"/>
                <a:cs typeface="Arial MT"/>
              </a:rPr>
              <a:t>if</a:t>
            </a:r>
            <a:r>
              <a:rPr lang="en-US" sz="2800" spc="5" dirty="0">
                <a:solidFill>
                  <a:srgbClr val="003366"/>
                </a:solidFill>
                <a:latin typeface="Arial MT"/>
                <a:cs typeface="Arial MT"/>
              </a:rPr>
              <a:t> </a:t>
            </a:r>
            <a:r>
              <a:rPr lang="en-US" sz="2800" spc="-5" dirty="0">
                <a:solidFill>
                  <a:srgbClr val="003366"/>
                </a:solidFill>
                <a:latin typeface="Arial MT"/>
                <a:cs typeface="Arial MT"/>
              </a:rPr>
              <a:t>known at</a:t>
            </a:r>
            <a:r>
              <a:rPr lang="en-US" sz="2800" dirty="0">
                <a:solidFill>
                  <a:srgbClr val="003366"/>
                </a:solidFill>
                <a:latin typeface="Arial MT"/>
                <a:cs typeface="Arial MT"/>
              </a:rPr>
              <a:t> </a:t>
            </a:r>
            <a:r>
              <a:rPr lang="en-US" sz="2800" spc="-5" dirty="0">
                <a:solidFill>
                  <a:srgbClr val="003366"/>
                </a:solidFill>
                <a:latin typeface="Arial MT"/>
                <a:cs typeface="Arial MT"/>
              </a:rPr>
              <a:t>an initial </a:t>
            </a:r>
            <a:r>
              <a:rPr lang="en-US" sz="2800" spc="5" dirty="0">
                <a:solidFill>
                  <a:srgbClr val="003366"/>
                </a:solidFill>
                <a:latin typeface="Arial MT"/>
                <a:cs typeface="Arial MT"/>
              </a:rPr>
              <a:t>time</a:t>
            </a:r>
            <a:r>
              <a:rPr lang="en-US" sz="2800" spc="-10" dirty="0">
                <a:solidFill>
                  <a:srgbClr val="003366"/>
                </a:solidFill>
                <a:latin typeface="Arial MT"/>
                <a:cs typeface="Arial MT"/>
              </a:rPr>
              <a:t> </a:t>
            </a:r>
            <a:r>
              <a:rPr lang="en-US" sz="2800" spc="-150" dirty="0">
                <a:solidFill>
                  <a:srgbClr val="003366"/>
                </a:solidFill>
                <a:latin typeface="Arial MT"/>
                <a:cs typeface="Arial MT"/>
              </a:rPr>
              <a:t>t</a:t>
            </a:r>
            <a:r>
              <a:rPr lang="en-US" sz="2800" spc="-225" baseline="-23809" dirty="0">
                <a:solidFill>
                  <a:srgbClr val="003366"/>
                </a:solidFill>
                <a:latin typeface="Arial MT"/>
                <a:cs typeface="Arial MT"/>
              </a:rPr>
              <a:t>0</a:t>
            </a:r>
            <a:r>
              <a:rPr lang="en-US" sz="2800" spc="60" baseline="-23809" dirty="0">
                <a:solidFill>
                  <a:srgbClr val="003366"/>
                </a:solidFill>
                <a:latin typeface="Arial MT"/>
                <a:cs typeface="Arial MT"/>
              </a:rPr>
              <a:t> </a:t>
            </a:r>
            <a:r>
              <a:rPr lang="en-US" sz="2800" spc="-10" dirty="0">
                <a:solidFill>
                  <a:srgbClr val="003366"/>
                </a:solidFill>
                <a:latin typeface="Arial MT"/>
                <a:cs typeface="Arial MT"/>
              </a:rPr>
              <a:t>along</a:t>
            </a:r>
            <a:r>
              <a:rPr lang="en-US" sz="2800" dirty="0">
                <a:solidFill>
                  <a:srgbClr val="003366"/>
                </a:solidFill>
                <a:latin typeface="Arial MT"/>
                <a:cs typeface="Arial MT"/>
              </a:rPr>
              <a:t> </a:t>
            </a:r>
            <a:r>
              <a:rPr lang="en-US" sz="2800" spc="-5" dirty="0">
                <a:solidFill>
                  <a:srgbClr val="003366"/>
                </a:solidFill>
                <a:latin typeface="Arial MT"/>
                <a:cs typeface="Arial MT"/>
              </a:rPr>
              <a:t>with</a:t>
            </a:r>
            <a:r>
              <a:rPr lang="en-US" sz="2800" spc="-10" dirty="0">
                <a:solidFill>
                  <a:srgbClr val="003366"/>
                </a:solidFill>
                <a:latin typeface="Arial MT"/>
                <a:cs typeface="Arial MT"/>
              </a:rPr>
              <a:t> </a:t>
            </a:r>
            <a:r>
              <a:rPr lang="en-US" sz="2800" spc="-5" dirty="0">
                <a:solidFill>
                  <a:srgbClr val="003366"/>
                </a:solidFill>
                <a:latin typeface="Arial MT"/>
                <a:cs typeface="Arial MT"/>
              </a:rPr>
              <a:t>subsequent</a:t>
            </a:r>
            <a:endParaRPr lang="en-US" sz="2800" dirty="0">
              <a:latin typeface="Arial MT"/>
              <a:cs typeface="Arial MT"/>
            </a:endParaRPr>
          </a:p>
          <a:p>
            <a:pPr marL="381000">
              <a:lnSpc>
                <a:spcPct val="100000"/>
              </a:lnSpc>
              <a:spcBef>
                <a:spcPts val="400"/>
              </a:spcBef>
            </a:pPr>
            <a:r>
              <a:rPr lang="en-US" sz="2800" spc="-10" dirty="0">
                <a:solidFill>
                  <a:srgbClr val="003366"/>
                </a:solidFill>
                <a:latin typeface="Arial MT"/>
                <a:cs typeface="Arial MT"/>
              </a:rPr>
              <a:t>inputs </a:t>
            </a:r>
            <a:r>
              <a:rPr lang="en-US" sz="2800" dirty="0">
                <a:solidFill>
                  <a:srgbClr val="003366"/>
                </a:solidFill>
                <a:latin typeface="Arial MT"/>
                <a:cs typeface="Arial MT"/>
              </a:rPr>
              <a:t>are </a:t>
            </a:r>
            <a:r>
              <a:rPr lang="en-US" sz="2800" spc="-5" dirty="0">
                <a:solidFill>
                  <a:srgbClr val="003366"/>
                </a:solidFill>
                <a:latin typeface="Arial MT"/>
                <a:cs typeface="Arial MT"/>
              </a:rPr>
              <a:t>determined</a:t>
            </a:r>
            <a:r>
              <a:rPr lang="en-US" sz="2800" spc="-10" dirty="0">
                <a:solidFill>
                  <a:srgbClr val="003366"/>
                </a:solidFill>
                <a:latin typeface="Arial MT"/>
                <a:cs typeface="Arial MT"/>
              </a:rPr>
              <a:t> </a:t>
            </a:r>
            <a:r>
              <a:rPr lang="en-US" sz="2800" dirty="0">
                <a:solidFill>
                  <a:srgbClr val="003366"/>
                </a:solidFill>
                <a:latin typeface="Arial MT"/>
                <a:cs typeface="Arial MT"/>
              </a:rPr>
              <a:t>for</a:t>
            </a:r>
            <a:r>
              <a:rPr lang="en-US" sz="2800" spc="-5" dirty="0">
                <a:solidFill>
                  <a:srgbClr val="003366"/>
                </a:solidFill>
                <a:latin typeface="Arial MT"/>
                <a:cs typeface="Arial MT"/>
              </a:rPr>
              <a:t> all</a:t>
            </a:r>
            <a:r>
              <a:rPr lang="en-US" sz="2800" spc="-15" dirty="0">
                <a:solidFill>
                  <a:srgbClr val="003366"/>
                </a:solidFill>
                <a:latin typeface="Arial MT"/>
                <a:cs typeface="Arial MT"/>
              </a:rPr>
              <a:t> </a:t>
            </a:r>
            <a:r>
              <a:rPr lang="en-US" sz="2800" spc="5" dirty="0">
                <a:solidFill>
                  <a:srgbClr val="003366"/>
                </a:solidFill>
                <a:latin typeface="Arial MT"/>
                <a:cs typeface="Arial MT"/>
              </a:rPr>
              <a:t>time</a:t>
            </a:r>
            <a:r>
              <a:rPr lang="en-US" sz="2800" spc="-10" dirty="0">
                <a:solidFill>
                  <a:srgbClr val="003366"/>
                </a:solidFill>
                <a:latin typeface="Arial MT"/>
                <a:cs typeface="Arial MT"/>
              </a:rPr>
              <a:t> </a:t>
            </a:r>
            <a:r>
              <a:rPr lang="en-US" sz="2800" spc="-125" dirty="0">
                <a:solidFill>
                  <a:srgbClr val="003366"/>
                </a:solidFill>
                <a:latin typeface="Arial MT"/>
                <a:cs typeface="Arial MT"/>
              </a:rPr>
              <a:t>t &gt; t</a:t>
            </a:r>
            <a:r>
              <a:rPr lang="en-US" sz="2800" spc="-187" baseline="-23809" dirty="0">
                <a:solidFill>
                  <a:srgbClr val="003366"/>
                </a:solidFill>
                <a:latin typeface="Arial MT"/>
                <a:cs typeface="Arial MT"/>
              </a:rPr>
              <a:t>0+</a:t>
            </a:r>
            <a:endParaRPr lang="en-US" sz="2800" baseline="-23809" dirty="0">
              <a:latin typeface="Arial MT"/>
              <a:cs typeface="Arial MT"/>
            </a:endParaRPr>
          </a:p>
          <a:p>
            <a:pPr marL="381000" marR="174625" indent="-342900">
              <a:lnSpc>
                <a:spcPct val="100000"/>
              </a:lnSpc>
              <a:spcBef>
                <a:spcPts val="990"/>
              </a:spcBef>
              <a:buSzPct val="75000"/>
              <a:buFont typeface="Trebuchet MS"/>
              <a:buChar char="●"/>
              <a:tabLst>
                <a:tab pos="381000" algn="l"/>
                <a:tab pos="2938780" algn="l"/>
              </a:tabLst>
            </a:pPr>
            <a:r>
              <a:rPr lang="en-US" sz="2800" b="1" spc="-5" dirty="0">
                <a:solidFill>
                  <a:srgbClr val="003366"/>
                </a:solidFill>
                <a:latin typeface="Arial"/>
                <a:cs typeface="Arial"/>
              </a:rPr>
              <a:t>State</a:t>
            </a:r>
            <a:r>
              <a:rPr lang="en-US" sz="2800" b="1" spc="5" dirty="0">
                <a:solidFill>
                  <a:srgbClr val="003366"/>
                </a:solidFill>
                <a:latin typeface="Arial"/>
                <a:cs typeface="Arial"/>
              </a:rPr>
              <a:t> </a:t>
            </a:r>
            <a:r>
              <a:rPr lang="en-US" sz="2800" b="1" spc="-5" dirty="0">
                <a:solidFill>
                  <a:srgbClr val="003366"/>
                </a:solidFill>
                <a:latin typeface="Arial"/>
                <a:cs typeface="Arial"/>
              </a:rPr>
              <a:t>Equations</a:t>
            </a:r>
            <a:r>
              <a:rPr lang="en-US" sz="2800" spc="-5" dirty="0">
                <a:solidFill>
                  <a:srgbClr val="003366"/>
                </a:solidFill>
                <a:latin typeface="Arial MT"/>
                <a:cs typeface="Arial MT"/>
              </a:rPr>
              <a:t>: </a:t>
            </a:r>
            <a:r>
              <a:rPr lang="en-US" sz="2800" dirty="0">
                <a:solidFill>
                  <a:srgbClr val="003366"/>
                </a:solidFill>
                <a:latin typeface="Arial MT"/>
                <a:cs typeface="Arial MT"/>
              </a:rPr>
              <a:t>n</a:t>
            </a:r>
            <a:r>
              <a:rPr lang="en-US" sz="2800" spc="-10" dirty="0">
                <a:solidFill>
                  <a:srgbClr val="003366"/>
                </a:solidFill>
                <a:latin typeface="Arial MT"/>
                <a:cs typeface="Arial MT"/>
              </a:rPr>
              <a:t> linearly</a:t>
            </a:r>
            <a:r>
              <a:rPr lang="en-US" sz="2800" dirty="0">
                <a:solidFill>
                  <a:srgbClr val="003366"/>
                </a:solidFill>
                <a:latin typeface="Arial MT"/>
                <a:cs typeface="Arial MT"/>
              </a:rPr>
              <a:t> </a:t>
            </a:r>
            <a:r>
              <a:rPr lang="en-US" sz="2800" spc="-10" dirty="0">
                <a:solidFill>
                  <a:srgbClr val="003366"/>
                </a:solidFill>
                <a:latin typeface="Arial MT"/>
                <a:cs typeface="Arial MT"/>
              </a:rPr>
              <a:t>independent</a:t>
            </a:r>
            <a:r>
              <a:rPr lang="en-US" sz="2800" spc="5" dirty="0">
                <a:solidFill>
                  <a:srgbClr val="003366"/>
                </a:solidFill>
                <a:latin typeface="Arial MT"/>
                <a:cs typeface="Arial MT"/>
              </a:rPr>
              <a:t> </a:t>
            </a:r>
            <a:r>
              <a:rPr lang="en-US" sz="2800" spc="-5" dirty="0">
                <a:solidFill>
                  <a:srgbClr val="003366"/>
                </a:solidFill>
                <a:latin typeface="Arial MT"/>
                <a:cs typeface="Arial MT"/>
              </a:rPr>
              <a:t>first</a:t>
            </a:r>
            <a:r>
              <a:rPr lang="en-US" sz="2800" spc="5" dirty="0">
                <a:solidFill>
                  <a:srgbClr val="003366"/>
                </a:solidFill>
                <a:latin typeface="Arial MT"/>
                <a:cs typeface="Arial MT"/>
              </a:rPr>
              <a:t> </a:t>
            </a:r>
            <a:r>
              <a:rPr lang="en-US" sz="2800" spc="-5" dirty="0">
                <a:solidFill>
                  <a:srgbClr val="003366"/>
                </a:solidFill>
                <a:latin typeface="Arial MT"/>
                <a:cs typeface="Arial MT"/>
              </a:rPr>
              <a:t>order </a:t>
            </a:r>
            <a:r>
              <a:rPr lang="en-US" sz="2800" dirty="0">
                <a:solidFill>
                  <a:srgbClr val="003366"/>
                </a:solidFill>
                <a:latin typeface="Arial MT"/>
                <a:cs typeface="Arial MT"/>
              </a:rPr>
              <a:t> </a:t>
            </a:r>
            <a:r>
              <a:rPr lang="en-US" sz="2800" spc="-5" dirty="0">
                <a:solidFill>
                  <a:srgbClr val="003366"/>
                </a:solidFill>
                <a:latin typeface="Arial MT"/>
                <a:cs typeface="Arial MT"/>
              </a:rPr>
              <a:t>differential</a:t>
            </a:r>
            <a:r>
              <a:rPr lang="en-US" sz="2800" spc="-10" dirty="0">
                <a:solidFill>
                  <a:srgbClr val="003366"/>
                </a:solidFill>
                <a:latin typeface="Arial MT"/>
                <a:cs typeface="Arial MT"/>
              </a:rPr>
              <a:t> </a:t>
            </a:r>
            <a:r>
              <a:rPr lang="en-US" sz="2800" spc="-5" dirty="0">
                <a:solidFill>
                  <a:srgbClr val="003366"/>
                </a:solidFill>
                <a:latin typeface="Arial MT"/>
                <a:cs typeface="Arial MT"/>
              </a:rPr>
              <a:t>equations relating</a:t>
            </a:r>
            <a:r>
              <a:rPr lang="en-US" sz="2800" dirty="0">
                <a:solidFill>
                  <a:srgbClr val="003366"/>
                </a:solidFill>
                <a:latin typeface="Arial MT"/>
                <a:cs typeface="Arial MT"/>
              </a:rPr>
              <a:t> </a:t>
            </a:r>
            <a:r>
              <a:rPr lang="en-US" sz="2800" spc="-5" dirty="0">
                <a:solidFill>
                  <a:srgbClr val="003366"/>
                </a:solidFill>
                <a:latin typeface="Arial MT"/>
                <a:cs typeface="Arial MT"/>
              </a:rPr>
              <a:t>the first</a:t>
            </a:r>
            <a:r>
              <a:rPr lang="en-US" sz="2800" spc="5" dirty="0">
                <a:solidFill>
                  <a:srgbClr val="003366"/>
                </a:solidFill>
                <a:latin typeface="Arial MT"/>
                <a:cs typeface="Arial MT"/>
              </a:rPr>
              <a:t> </a:t>
            </a:r>
            <a:r>
              <a:rPr lang="en-US" sz="2800" spc="-10" dirty="0">
                <a:solidFill>
                  <a:srgbClr val="003366"/>
                </a:solidFill>
                <a:latin typeface="Arial MT"/>
                <a:cs typeface="Arial MT"/>
              </a:rPr>
              <a:t>derivatives</a:t>
            </a:r>
            <a:r>
              <a:rPr lang="en-US" sz="2800" dirty="0">
                <a:solidFill>
                  <a:srgbClr val="003366"/>
                </a:solidFill>
                <a:latin typeface="Arial MT"/>
                <a:cs typeface="Arial MT"/>
              </a:rPr>
              <a:t> of </a:t>
            </a:r>
            <a:r>
              <a:rPr lang="en-US" sz="2800" spc="5" dirty="0">
                <a:solidFill>
                  <a:srgbClr val="003366"/>
                </a:solidFill>
                <a:latin typeface="Arial MT"/>
                <a:cs typeface="Arial MT"/>
              </a:rPr>
              <a:t> </a:t>
            </a:r>
            <a:r>
              <a:rPr lang="en-US" sz="2800" spc="-5" dirty="0">
                <a:solidFill>
                  <a:srgbClr val="003366"/>
                </a:solidFill>
                <a:latin typeface="Arial MT"/>
                <a:cs typeface="Arial MT"/>
              </a:rPr>
              <a:t>the</a:t>
            </a:r>
            <a:r>
              <a:rPr lang="en-US" sz="2800" dirty="0">
                <a:solidFill>
                  <a:srgbClr val="003366"/>
                </a:solidFill>
                <a:latin typeface="Arial MT"/>
                <a:cs typeface="Arial MT"/>
              </a:rPr>
              <a:t> </a:t>
            </a:r>
            <a:r>
              <a:rPr lang="en-US" sz="2800" spc="-5" dirty="0">
                <a:solidFill>
                  <a:srgbClr val="003366"/>
                </a:solidFill>
                <a:latin typeface="Arial MT"/>
                <a:cs typeface="Arial MT"/>
              </a:rPr>
              <a:t>state </a:t>
            </a:r>
            <a:r>
              <a:rPr lang="en-US" sz="2800" spc="-10" dirty="0">
                <a:solidFill>
                  <a:srgbClr val="003366"/>
                </a:solidFill>
                <a:latin typeface="Arial MT"/>
                <a:cs typeface="Arial MT"/>
              </a:rPr>
              <a:t>variables</a:t>
            </a:r>
            <a:r>
              <a:rPr lang="en-US" sz="2800" spc="5" dirty="0">
                <a:solidFill>
                  <a:srgbClr val="003366"/>
                </a:solidFill>
                <a:latin typeface="Arial MT"/>
                <a:cs typeface="Arial MT"/>
              </a:rPr>
              <a:t> to</a:t>
            </a:r>
            <a:r>
              <a:rPr lang="en-US" sz="2800" spc="-5" dirty="0">
                <a:solidFill>
                  <a:srgbClr val="003366"/>
                </a:solidFill>
                <a:latin typeface="Arial MT"/>
                <a:cs typeface="Arial MT"/>
              </a:rPr>
              <a:t> functions</a:t>
            </a:r>
            <a:r>
              <a:rPr lang="en-US" sz="2800" dirty="0">
                <a:solidFill>
                  <a:srgbClr val="003366"/>
                </a:solidFill>
                <a:latin typeface="Arial MT"/>
                <a:cs typeface="Arial MT"/>
              </a:rPr>
              <a:t> </a:t>
            </a:r>
            <a:r>
              <a:rPr lang="en-US" sz="2800" spc="-5" dirty="0">
                <a:solidFill>
                  <a:srgbClr val="003366"/>
                </a:solidFill>
                <a:latin typeface="Arial MT"/>
                <a:cs typeface="Arial MT"/>
              </a:rPr>
              <a:t>of</a:t>
            </a:r>
            <a:r>
              <a:rPr lang="en-US" sz="2800" spc="15" dirty="0">
                <a:solidFill>
                  <a:srgbClr val="003366"/>
                </a:solidFill>
                <a:latin typeface="Arial MT"/>
                <a:cs typeface="Arial MT"/>
              </a:rPr>
              <a:t> </a:t>
            </a:r>
            <a:r>
              <a:rPr lang="en-US" sz="2800" spc="-5" dirty="0">
                <a:solidFill>
                  <a:srgbClr val="003366"/>
                </a:solidFill>
                <a:latin typeface="Arial MT"/>
                <a:cs typeface="Arial MT"/>
              </a:rPr>
              <a:t>the state</a:t>
            </a:r>
            <a:r>
              <a:rPr lang="en-US" sz="2800" dirty="0">
                <a:solidFill>
                  <a:srgbClr val="003366"/>
                </a:solidFill>
                <a:latin typeface="Arial MT"/>
                <a:cs typeface="Arial MT"/>
              </a:rPr>
              <a:t> </a:t>
            </a:r>
            <a:r>
              <a:rPr lang="en-US" sz="2800" spc="-10" dirty="0">
                <a:solidFill>
                  <a:srgbClr val="003366"/>
                </a:solidFill>
                <a:latin typeface="Arial MT"/>
                <a:cs typeface="Arial MT"/>
              </a:rPr>
              <a:t>variables </a:t>
            </a:r>
            <a:r>
              <a:rPr lang="en-US" sz="2800" spc="-650" dirty="0">
                <a:solidFill>
                  <a:srgbClr val="003366"/>
                </a:solidFill>
                <a:latin typeface="Arial MT"/>
                <a:cs typeface="Arial MT"/>
              </a:rPr>
              <a:t> </a:t>
            </a:r>
            <a:r>
              <a:rPr lang="en-US" sz="2800" spc="-10" dirty="0">
                <a:solidFill>
                  <a:srgbClr val="003366"/>
                </a:solidFill>
                <a:latin typeface="Arial MT"/>
                <a:cs typeface="Arial MT"/>
              </a:rPr>
              <a:t>and</a:t>
            </a:r>
            <a:r>
              <a:rPr lang="en-US" sz="2800" spc="-5" dirty="0">
                <a:solidFill>
                  <a:srgbClr val="003366"/>
                </a:solidFill>
                <a:latin typeface="Arial MT"/>
                <a:cs typeface="Arial MT"/>
              </a:rPr>
              <a:t> the inputs.</a:t>
            </a:r>
            <a:endParaRPr lang="en-US" sz="2800" dirty="0">
              <a:latin typeface="Arial MT"/>
              <a:cs typeface="Arial MT"/>
            </a:endParaRPr>
          </a:p>
          <a:p>
            <a:pPr marL="381000" marR="172720" indent="-342900">
              <a:lnSpc>
                <a:spcPct val="100000"/>
              </a:lnSpc>
              <a:spcBef>
                <a:spcPts val="600"/>
              </a:spcBef>
              <a:buSzPct val="75000"/>
              <a:buFont typeface="Trebuchet MS"/>
              <a:buChar char="●"/>
              <a:tabLst>
                <a:tab pos="381000" algn="l"/>
                <a:tab pos="3158490" algn="l"/>
              </a:tabLst>
            </a:pPr>
            <a:r>
              <a:rPr lang="en-US" sz="2800" b="1" spc="-5" dirty="0">
                <a:solidFill>
                  <a:srgbClr val="003366"/>
                </a:solidFill>
                <a:latin typeface="Arial"/>
                <a:cs typeface="Arial"/>
              </a:rPr>
              <a:t>Output</a:t>
            </a:r>
            <a:r>
              <a:rPr lang="en-US" sz="2800" b="1" spc="15" dirty="0">
                <a:solidFill>
                  <a:srgbClr val="003366"/>
                </a:solidFill>
                <a:latin typeface="Arial"/>
                <a:cs typeface="Arial"/>
              </a:rPr>
              <a:t> </a:t>
            </a:r>
            <a:r>
              <a:rPr lang="en-US" sz="2800" b="1" spc="-5" dirty="0">
                <a:solidFill>
                  <a:srgbClr val="003366"/>
                </a:solidFill>
                <a:latin typeface="Arial"/>
                <a:cs typeface="Arial"/>
              </a:rPr>
              <a:t>equations</a:t>
            </a:r>
            <a:r>
              <a:rPr lang="en-US" sz="2800" spc="-5" dirty="0">
                <a:solidFill>
                  <a:srgbClr val="003366"/>
                </a:solidFill>
                <a:latin typeface="Arial MT"/>
                <a:cs typeface="Arial MT"/>
              </a:rPr>
              <a:t>: </a:t>
            </a:r>
            <a:r>
              <a:rPr lang="en-US" sz="2800" spc="-10" dirty="0">
                <a:solidFill>
                  <a:srgbClr val="003366"/>
                </a:solidFill>
                <a:latin typeface="Arial MT"/>
                <a:cs typeface="Arial MT"/>
              </a:rPr>
              <a:t>algebraic</a:t>
            </a:r>
            <a:r>
              <a:rPr lang="en-US" sz="2800" spc="5" dirty="0">
                <a:solidFill>
                  <a:srgbClr val="003366"/>
                </a:solidFill>
                <a:latin typeface="Arial MT"/>
                <a:cs typeface="Arial MT"/>
              </a:rPr>
              <a:t> </a:t>
            </a:r>
            <a:r>
              <a:rPr lang="en-US" sz="2800" spc="-10" dirty="0">
                <a:solidFill>
                  <a:srgbClr val="003366"/>
                </a:solidFill>
                <a:latin typeface="Arial MT"/>
                <a:cs typeface="Arial MT"/>
              </a:rPr>
              <a:t>equations</a:t>
            </a:r>
            <a:r>
              <a:rPr lang="en-US" sz="2800" spc="-5" dirty="0">
                <a:solidFill>
                  <a:srgbClr val="003366"/>
                </a:solidFill>
                <a:latin typeface="Arial MT"/>
                <a:cs typeface="Arial MT"/>
              </a:rPr>
              <a:t> relating</a:t>
            </a:r>
            <a:r>
              <a:rPr lang="en-US" sz="2800" spc="-10" dirty="0">
                <a:solidFill>
                  <a:srgbClr val="003366"/>
                </a:solidFill>
                <a:latin typeface="Arial MT"/>
                <a:cs typeface="Arial MT"/>
              </a:rPr>
              <a:t> </a:t>
            </a:r>
            <a:r>
              <a:rPr lang="en-US" sz="2800" dirty="0">
                <a:solidFill>
                  <a:srgbClr val="003366"/>
                </a:solidFill>
                <a:latin typeface="Arial MT"/>
                <a:cs typeface="Arial MT"/>
              </a:rPr>
              <a:t>the </a:t>
            </a:r>
            <a:r>
              <a:rPr lang="en-US" sz="2800" spc="-655" dirty="0">
                <a:solidFill>
                  <a:srgbClr val="003366"/>
                </a:solidFill>
                <a:latin typeface="Arial MT"/>
                <a:cs typeface="Arial MT"/>
              </a:rPr>
              <a:t> </a:t>
            </a:r>
            <a:r>
              <a:rPr lang="en-US" sz="2800" spc="-5" dirty="0">
                <a:solidFill>
                  <a:srgbClr val="003366"/>
                </a:solidFill>
                <a:latin typeface="Arial MT"/>
                <a:cs typeface="Arial MT"/>
              </a:rPr>
              <a:t>state </a:t>
            </a:r>
            <a:r>
              <a:rPr lang="en-US" sz="2800" spc="-10" dirty="0">
                <a:solidFill>
                  <a:srgbClr val="003366"/>
                </a:solidFill>
                <a:latin typeface="Arial MT"/>
                <a:cs typeface="Arial MT"/>
              </a:rPr>
              <a:t>variables</a:t>
            </a:r>
            <a:r>
              <a:rPr lang="en-US" sz="2800" spc="10" dirty="0">
                <a:solidFill>
                  <a:srgbClr val="003366"/>
                </a:solidFill>
                <a:latin typeface="Arial MT"/>
                <a:cs typeface="Arial MT"/>
              </a:rPr>
              <a:t> </a:t>
            </a:r>
            <a:r>
              <a:rPr lang="en-US" sz="2800" dirty="0">
                <a:solidFill>
                  <a:srgbClr val="003366"/>
                </a:solidFill>
                <a:latin typeface="Arial MT"/>
                <a:cs typeface="Arial MT"/>
              </a:rPr>
              <a:t>to</a:t>
            </a:r>
            <a:r>
              <a:rPr lang="en-US" sz="2800" spc="-5" dirty="0">
                <a:solidFill>
                  <a:srgbClr val="003366"/>
                </a:solidFill>
                <a:latin typeface="Arial MT"/>
                <a:cs typeface="Arial MT"/>
              </a:rPr>
              <a:t> </a:t>
            </a:r>
            <a:r>
              <a:rPr lang="en-US" sz="2800" dirty="0">
                <a:solidFill>
                  <a:srgbClr val="003366"/>
                </a:solidFill>
                <a:latin typeface="Arial MT"/>
                <a:cs typeface="Arial MT"/>
              </a:rPr>
              <a:t>the</a:t>
            </a:r>
            <a:r>
              <a:rPr lang="en-US" sz="2800" spc="-5" dirty="0">
                <a:solidFill>
                  <a:srgbClr val="003366"/>
                </a:solidFill>
                <a:latin typeface="Arial MT"/>
                <a:cs typeface="Arial MT"/>
              </a:rPr>
              <a:t> system</a:t>
            </a:r>
            <a:r>
              <a:rPr lang="en-US" sz="2800" spc="25" dirty="0">
                <a:solidFill>
                  <a:srgbClr val="003366"/>
                </a:solidFill>
                <a:latin typeface="Arial MT"/>
                <a:cs typeface="Arial MT"/>
              </a:rPr>
              <a:t> </a:t>
            </a:r>
            <a:r>
              <a:rPr lang="en-US" sz="2800" spc="-5" dirty="0">
                <a:solidFill>
                  <a:srgbClr val="003366"/>
                </a:solidFill>
                <a:latin typeface="Arial MT"/>
                <a:cs typeface="Arial MT"/>
              </a:rPr>
              <a:t>outputs.</a:t>
            </a:r>
            <a:endParaRPr lang="en-US" sz="2800" dirty="0">
              <a:latin typeface="Arial MT"/>
              <a:cs typeface="Arial MT"/>
            </a:endParaRPr>
          </a:p>
          <a:p>
            <a:endParaRPr lang="en-IN" dirty="0"/>
          </a:p>
        </p:txBody>
      </p:sp>
      <p:sp>
        <p:nvSpPr>
          <p:cNvPr id="4" name="Slide Number Placeholder 3">
            <a:extLst>
              <a:ext uri="{FF2B5EF4-FFF2-40B4-BE49-F238E27FC236}">
                <a16:creationId xmlns:a16="http://schemas.microsoft.com/office/drawing/2014/main" xmlns="" id="{F243E510-5392-49F9-920B-97341B7F0677}"/>
              </a:ext>
            </a:extLst>
          </p:cNvPr>
          <p:cNvSpPr>
            <a:spLocks noGrp="1"/>
          </p:cNvSpPr>
          <p:nvPr>
            <p:ph type="sldNum" sz="quarter" idx="12"/>
          </p:nvPr>
        </p:nvSpPr>
        <p:spPr/>
        <p:txBody>
          <a:bodyPr/>
          <a:lstStyle/>
          <a:p>
            <a:fld id="{CA9F79F9-620A-454C-B44A-099229A02D1C}" type="slidenum">
              <a:rPr lang="en-IN" smtClean="0"/>
              <a:pPr/>
              <a:t>163</a:t>
            </a:fld>
            <a:endParaRPr lang="en-IN"/>
          </a:p>
        </p:txBody>
      </p:sp>
      <p:pic>
        <p:nvPicPr>
          <p:cNvPr id="5" name="Picture 4">
            <a:extLst>
              <a:ext uri="{FF2B5EF4-FFF2-40B4-BE49-F238E27FC236}">
                <a16:creationId xmlns:a16="http://schemas.microsoft.com/office/drawing/2014/main" xmlns="" id="{57A51AED-0B17-45C9-8F47-A2D93E97F1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33551666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5747D-F7B3-449D-87B8-C39EF28911C4}"/>
              </a:ext>
            </a:extLst>
          </p:cNvPr>
          <p:cNvSpPr>
            <a:spLocks noGrp="1"/>
          </p:cNvSpPr>
          <p:nvPr>
            <p:ph type="title"/>
          </p:nvPr>
        </p:nvSpPr>
        <p:spPr>
          <a:xfrm>
            <a:off x="1097280" y="286603"/>
            <a:ext cx="2720118" cy="1450757"/>
          </a:xfrm>
        </p:spPr>
        <p:txBody>
          <a:bodyPr>
            <a:normAutofit/>
          </a:bodyPr>
          <a:lstStyle/>
          <a:p>
            <a:r>
              <a:rPr lang="en-IN" sz="4000" spc="-5" dirty="0">
                <a:solidFill>
                  <a:srgbClr val="FF0000"/>
                </a:solidFill>
              </a:rPr>
              <a:t>EX</a:t>
            </a:r>
            <a:r>
              <a:rPr lang="en-IN" sz="4000" spc="-15" dirty="0">
                <a:solidFill>
                  <a:srgbClr val="FF0000"/>
                </a:solidFill>
              </a:rPr>
              <a:t>A</a:t>
            </a:r>
            <a:r>
              <a:rPr lang="en-IN" sz="4000" spc="-10" dirty="0">
                <a:solidFill>
                  <a:srgbClr val="FF0000"/>
                </a:solidFill>
              </a:rPr>
              <a:t>M</a:t>
            </a:r>
            <a:r>
              <a:rPr lang="en-IN" sz="4000" spc="-5" dirty="0">
                <a:solidFill>
                  <a:srgbClr val="FF0000"/>
                </a:solidFill>
              </a:rPr>
              <a:t>P</a:t>
            </a:r>
            <a:r>
              <a:rPr lang="en-IN" sz="4000" spc="-15" dirty="0">
                <a:solidFill>
                  <a:srgbClr val="FF0000"/>
                </a:solidFill>
              </a:rPr>
              <a:t>L</a:t>
            </a:r>
            <a:r>
              <a:rPr lang="en-IN" sz="4000" dirty="0">
                <a:solidFill>
                  <a:srgbClr val="FF0000"/>
                </a:solidFill>
              </a:rPr>
              <a:t>E</a:t>
            </a:r>
          </a:p>
        </p:txBody>
      </p:sp>
      <p:sp>
        <p:nvSpPr>
          <p:cNvPr id="3" name="Content Placeholder 2">
            <a:extLst>
              <a:ext uri="{FF2B5EF4-FFF2-40B4-BE49-F238E27FC236}">
                <a16:creationId xmlns:a16="http://schemas.microsoft.com/office/drawing/2014/main" xmlns="" id="{3816FF2B-7641-433C-B219-DC9DD4B9E163}"/>
              </a:ext>
            </a:extLst>
          </p:cNvPr>
          <p:cNvSpPr>
            <a:spLocks noGrp="1"/>
          </p:cNvSpPr>
          <p:nvPr>
            <p:ph idx="1"/>
          </p:nvPr>
        </p:nvSpPr>
        <p:spPr>
          <a:xfrm>
            <a:off x="1097280" y="1845733"/>
            <a:ext cx="10058400" cy="4725663"/>
          </a:xfrm>
        </p:spPr>
        <p:txBody>
          <a:bodyPr/>
          <a:lstStyle/>
          <a:p>
            <a:pPr marL="393700" marR="30480" indent="-342900">
              <a:lnSpc>
                <a:spcPct val="100000"/>
              </a:lnSpc>
              <a:spcBef>
                <a:spcPts val="100"/>
              </a:spcBef>
              <a:buSzPct val="75000"/>
              <a:buFont typeface="Trebuchet MS"/>
              <a:buChar char="●"/>
              <a:tabLst>
                <a:tab pos="393700" algn="l"/>
                <a:tab pos="2488565" algn="l"/>
              </a:tabLst>
            </a:pPr>
            <a:r>
              <a:rPr lang="en-US" sz="2000" dirty="0">
                <a:solidFill>
                  <a:srgbClr val="003366"/>
                </a:solidFill>
                <a:latin typeface="Arial MT"/>
                <a:cs typeface="Arial MT"/>
              </a:rPr>
              <a:t>The </a:t>
            </a:r>
            <a:r>
              <a:rPr lang="en-US" sz="2000" spc="-10" dirty="0">
                <a:solidFill>
                  <a:srgbClr val="003366"/>
                </a:solidFill>
                <a:latin typeface="Arial MT"/>
                <a:cs typeface="Arial MT"/>
              </a:rPr>
              <a:t>equation </a:t>
            </a:r>
            <a:r>
              <a:rPr lang="en-US" sz="2000" spc="-5" dirty="0">
                <a:solidFill>
                  <a:srgbClr val="003366"/>
                </a:solidFill>
                <a:latin typeface="Arial MT"/>
                <a:cs typeface="Arial MT"/>
              </a:rPr>
              <a:t>gathered </a:t>
            </a:r>
            <a:r>
              <a:rPr lang="en-US" sz="2000" dirty="0">
                <a:solidFill>
                  <a:srgbClr val="003366"/>
                </a:solidFill>
                <a:latin typeface="Arial MT"/>
                <a:cs typeface="Arial MT"/>
              </a:rPr>
              <a:t>from the free </a:t>
            </a:r>
            <a:r>
              <a:rPr lang="en-US" sz="2000" spc="-5" dirty="0">
                <a:solidFill>
                  <a:srgbClr val="003366"/>
                </a:solidFill>
                <a:latin typeface="Arial MT"/>
                <a:cs typeface="Arial MT"/>
              </a:rPr>
              <a:t>body </a:t>
            </a:r>
            <a:r>
              <a:rPr lang="en-US" sz="2000" spc="-10" dirty="0">
                <a:solidFill>
                  <a:srgbClr val="003366"/>
                </a:solidFill>
                <a:latin typeface="Arial MT"/>
                <a:cs typeface="Arial MT"/>
              </a:rPr>
              <a:t>diagram </a:t>
            </a:r>
            <a:r>
              <a:rPr lang="en-US" sz="2000" spc="-655" dirty="0">
                <a:solidFill>
                  <a:srgbClr val="003366"/>
                </a:solidFill>
                <a:latin typeface="Arial MT"/>
                <a:cs typeface="Arial MT"/>
              </a:rPr>
              <a:t> </a:t>
            </a:r>
            <a:r>
              <a:rPr lang="en-US" sz="2000" spc="-5" dirty="0">
                <a:solidFill>
                  <a:srgbClr val="003366"/>
                </a:solidFill>
                <a:latin typeface="Arial MT"/>
                <a:cs typeface="Arial MT"/>
              </a:rPr>
              <a:t>is:	</a:t>
            </a:r>
            <a:r>
              <a:rPr lang="en-US" sz="2000" i="1" spc="-10" dirty="0">
                <a:solidFill>
                  <a:srgbClr val="003366"/>
                </a:solidFill>
                <a:latin typeface="Arial"/>
                <a:cs typeface="Arial"/>
              </a:rPr>
              <a:t>mx"</a:t>
            </a:r>
            <a:r>
              <a:rPr lang="en-US" sz="2000" i="1" spc="5"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i="1" spc="-5" dirty="0">
                <a:solidFill>
                  <a:srgbClr val="003366"/>
                </a:solidFill>
                <a:latin typeface="Arial"/>
                <a:cs typeface="Arial"/>
              </a:rPr>
              <a:t>bx'</a:t>
            </a:r>
            <a:r>
              <a:rPr lang="en-US" sz="2000" i="1"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i="1" dirty="0" err="1">
                <a:solidFill>
                  <a:srgbClr val="003366"/>
                </a:solidFill>
                <a:latin typeface="Arial"/>
                <a:cs typeface="Arial"/>
              </a:rPr>
              <a:t>kx</a:t>
            </a:r>
            <a:r>
              <a:rPr lang="en-US" sz="2000" i="1" spc="10" dirty="0">
                <a:solidFill>
                  <a:srgbClr val="003366"/>
                </a:solidFill>
                <a:latin typeface="Arial"/>
                <a:cs typeface="Arial"/>
              </a:rPr>
              <a:t> </a:t>
            </a:r>
            <a:r>
              <a:rPr lang="en-US" sz="2000" dirty="0">
                <a:solidFill>
                  <a:srgbClr val="003366"/>
                </a:solidFill>
                <a:latin typeface="Arial MT"/>
                <a:cs typeface="Arial MT"/>
              </a:rPr>
              <a:t>- </a:t>
            </a:r>
            <a:r>
              <a:rPr lang="en-US" sz="2000" i="1" dirty="0">
                <a:solidFill>
                  <a:srgbClr val="003366"/>
                </a:solidFill>
                <a:latin typeface="Arial"/>
                <a:cs typeface="Arial"/>
              </a:rPr>
              <a:t>f</a:t>
            </a:r>
            <a:r>
              <a:rPr lang="en-US" sz="2000" dirty="0">
                <a:solidFill>
                  <a:srgbClr val="003366"/>
                </a:solidFill>
                <a:latin typeface="Arial MT"/>
                <a:cs typeface="Arial MT"/>
              </a:rPr>
              <a:t>(</a:t>
            </a:r>
            <a:r>
              <a:rPr lang="en-US" sz="2000" i="1" dirty="0">
                <a:solidFill>
                  <a:srgbClr val="003366"/>
                </a:solidFill>
                <a:latin typeface="Arial"/>
                <a:cs typeface="Arial"/>
              </a:rPr>
              <a:t>t</a:t>
            </a:r>
            <a:r>
              <a:rPr lang="en-US" sz="2000" dirty="0">
                <a:solidFill>
                  <a:srgbClr val="003366"/>
                </a:solidFill>
                <a:latin typeface="Arial MT"/>
                <a:cs typeface="Arial MT"/>
              </a:rPr>
              <a:t>)</a:t>
            </a:r>
            <a:r>
              <a:rPr lang="en-US" sz="2000" spc="10" dirty="0">
                <a:solidFill>
                  <a:srgbClr val="003366"/>
                </a:solidFill>
                <a:latin typeface="Arial MT"/>
                <a:cs typeface="Arial MT"/>
              </a:rPr>
              <a:t> </a:t>
            </a:r>
            <a:r>
              <a:rPr lang="en-US" sz="2000" dirty="0">
                <a:solidFill>
                  <a:srgbClr val="003366"/>
                </a:solidFill>
                <a:latin typeface="Arial MT"/>
                <a:cs typeface="Arial MT"/>
              </a:rPr>
              <a:t>=</a:t>
            </a:r>
            <a:r>
              <a:rPr lang="en-US" sz="2000" spc="-10" dirty="0">
                <a:solidFill>
                  <a:srgbClr val="003366"/>
                </a:solidFill>
                <a:latin typeface="Arial MT"/>
                <a:cs typeface="Arial MT"/>
              </a:rPr>
              <a:t> </a:t>
            </a:r>
            <a:r>
              <a:rPr lang="en-US" sz="2000" dirty="0">
                <a:solidFill>
                  <a:srgbClr val="003366"/>
                </a:solidFill>
                <a:latin typeface="Arial MT"/>
                <a:cs typeface="Arial MT"/>
              </a:rPr>
              <a:t>0</a:t>
            </a:r>
            <a:endParaRPr lang="en-US" sz="2000" dirty="0">
              <a:latin typeface="Arial MT"/>
              <a:cs typeface="Arial MT"/>
            </a:endParaRPr>
          </a:p>
          <a:p>
            <a:pPr marL="393700" marR="457834" indent="-342900">
              <a:lnSpc>
                <a:spcPct val="100000"/>
              </a:lnSpc>
              <a:spcBef>
                <a:spcPts val="600"/>
              </a:spcBef>
              <a:buSzPct val="75000"/>
              <a:buFont typeface="Trebuchet MS"/>
              <a:buChar char="●"/>
              <a:tabLst>
                <a:tab pos="393700" algn="l"/>
              </a:tabLst>
            </a:pPr>
            <a:r>
              <a:rPr lang="en-US" sz="2000" spc="-5" dirty="0">
                <a:solidFill>
                  <a:srgbClr val="003366"/>
                </a:solidFill>
                <a:latin typeface="Arial MT"/>
                <a:cs typeface="Arial MT"/>
              </a:rPr>
              <a:t>Substituting the</a:t>
            </a:r>
            <a:r>
              <a:rPr lang="en-US" sz="2000" dirty="0">
                <a:solidFill>
                  <a:srgbClr val="003366"/>
                </a:solidFill>
                <a:latin typeface="Arial MT"/>
                <a:cs typeface="Arial MT"/>
              </a:rPr>
              <a:t> </a:t>
            </a:r>
            <a:r>
              <a:rPr lang="en-US" sz="2000" spc="-10" dirty="0">
                <a:solidFill>
                  <a:srgbClr val="003366"/>
                </a:solidFill>
                <a:latin typeface="Arial MT"/>
                <a:cs typeface="Arial MT"/>
              </a:rPr>
              <a:t>definitions</a:t>
            </a:r>
            <a:r>
              <a:rPr lang="en-US" sz="2000" spc="-5" dirty="0">
                <a:solidFill>
                  <a:srgbClr val="003366"/>
                </a:solidFill>
                <a:latin typeface="Arial MT"/>
                <a:cs typeface="Arial MT"/>
              </a:rPr>
              <a:t> </a:t>
            </a:r>
            <a:r>
              <a:rPr lang="en-US" sz="2000" dirty="0">
                <a:solidFill>
                  <a:srgbClr val="003366"/>
                </a:solidFill>
                <a:latin typeface="Arial MT"/>
                <a:cs typeface="Arial MT"/>
              </a:rPr>
              <a:t>of </a:t>
            </a:r>
            <a:r>
              <a:rPr lang="en-US" sz="2000" spc="-5" dirty="0">
                <a:solidFill>
                  <a:srgbClr val="003366"/>
                </a:solidFill>
                <a:latin typeface="Arial MT"/>
                <a:cs typeface="Arial MT"/>
              </a:rPr>
              <a:t>the states</a:t>
            </a:r>
            <a:r>
              <a:rPr lang="en-US" sz="2000" dirty="0">
                <a:solidFill>
                  <a:srgbClr val="003366"/>
                </a:solidFill>
                <a:latin typeface="Arial MT"/>
                <a:cs typeface="Arial MT"/>
              </a:rPr>
              <a:t> </a:t>
            </a:r>
            <a:r>
              <a:rPr lang="en-US" sz="2000" spc="-5" dirty="0">
                <a:solidFill>
                  <a:srgbClr val="003366"/>
                </a:solidFill>
                <a:latin typeface="Arial MT"/>
                <a:cs typeface="Arial MT"/>
              </a:rPr>
              <a:t>into </a:t>
            </a:r>
            <a:r>
              <a:rPr lang="en-US" sz="2000" dirty="0">
                <a:solidFill>
                  <a:srgbClr val="003366"/>
                </a:solidFill>
                <a:latin typeface="Arial MT"/>
                <a:cs typeface="Arial MT"/>
              </a:rPr>
              <a:t>the </a:t>
            </a:r>
            <a:r>
              <a:rPr lang="en-US" sz="2000" spc="-655" dirty="0">
                <a:solidFill>
                  <a:srgbClr val="003366"/>
                </a:solidFill>
                <a:latin typeface="Arial MT"/>
                <a:cs typeface="Arial MT"/>
              </a:rPr>
              <a:t> </a:t>
            </a:r>
            <a:r>
              <a:rPr lang="en-US" sz="2000" spc="-10" dirty="0">
                <a:solidFill>
                  <a:srgbClr val="003366"/>
                </a:solidFill>
                <a:latin typeface="Arial MT"/>
                <a:cs typeface="Arial MT"/>
              </a:rPr>
              <a:t>equation </a:t>
            </a:r>
            <a:r>
              <a:rPr lang="en-US" sz="2000" spc="-5" dirty="0">
                <a:solidFill>
                  <a:srgbClr val="003366"/>
                </a:solidFill>
                <a:latin typeface="Arial MT"/>
                <a:cs typeface="Arial MT"/>
              </a:rPr>
              <a:t>results</a:t>
            </a:r>
            <a:r>
              <a:rPr lang="en-US" sz="2000" dirty="0">
                <a:solidFill>
                  <a:srgbClr val="003366"/>
                </a:solidFill>
                <a:latin typeface="Arial MT"/>
                <a:cs typeface="Arial MT"/>
              </a:rPr>
              <a:t> </a:t>
            </a:r>
            <a:r>
              <a:rPr lang="en-US" sz="2000" spc="-5" dirty="0">
                <a:solidFill>
                  <a:srgbClr val="003366"/>
                </a:solidFill>
                <a:latin typeface="Arial MT"/>
                <a:cs typeface="Arial MT"/>
              </a:rPr>
              <a:t>in:</a:t>
            </a:r>
            <a:endParaRPr lang="en-US" sz="2000" dirty="0">
              <a:latin typeface="Arial MT"/>
              <a:cs typeface="Arial MT"/>
            </a:endParaRPr>
          </a:p>
          <a:p>
            <a:pPr marL="798830" algn="ctr">
              <a:lnSpc>
                <a:spcPct val="100000"/>
              </a:lnSpc>
              <a:spcBef>
                <a:spcPts val="600"/>
              </a:spcBef>
            </a:pPr>
            <a:r>
              <a:rPr lang="en-US" sz="2000" i="1" spc="-10" dirty="0">
                <a:solidFill>
                  <a:srgbClr val="003366"/>
                </a:solidFill>
                <a:latin typeface="Arial"/>
                <a:cs typeface="Arial"/>
              </a:rPr>
              <a:t>mv'</a:t>
            </a:r>
            <a:r>
              <a:rPr lang="en-US" sz="2000" i="1" spc="-20" dirty="0">
                <a:solidFill>
                  <a:srgbClr val="003366"/>
                </a:solidFill>
                <a:latin typeface="Arial"/>
                <a:cs typeface="Arial"/>
              </a:rPr>
              <a:t> </a:t>
            </a:r>
            <a:r>
              <a:rPr lang="en-US" sz="2000" dirty="0">
                <a:solidFill>
                  <a:srgbClr val="003366"/>
                </a:solidFill>
                <a:latin typeface="Arial MT"/>
                <a:cs typeface="Arial MT"/>
              </a:rPr>
              <a:t>+ </a:t>
            </a:r>
            <a:r>
              <a:rPr lang="en-US" sz="2000" i="1" spc="-5" dirty="0" err="1">
                <a:solidFill>
                  <a:srgbClr val="003366"/>
                </a:solidFill>
                <a:latin typeface="Arial"/>
                <a:cs typeface="Arial"/>
              </a:rPr>
              <a:t>bv</a:t>
            </a:r>
            <a:r>
              <a:rPr lang="en-US" sz="2000" i="1" spc="-10"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i="1" dirty="0" err="1">
                <a:solidFill>
                  <a:srgbClr val="003366"/>
                </a:solidFill>
                <a:latin typeface="Arial"/>
                <a:cs typeface="Arial"/>
              </a:rPr>
              <a:t>kx</a:t>
            </a:r>
            <a:r>
              <a:rPr lang="en-US" sz="2000" i="1" spc="-10"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i="1" dirty="0">
                <a:solidFill>
                  <a:srgbClr val="003366"/>
                </a:solidFill>
                <a:latin typeface="Arial"/>
                <a:cs typeface="Arial"/>
              </a:rPr>
              <a:t>f</a:t>
            </a:r>
            <a:r>
              <a:rPr lang="en-US" sz="2000" dirty="0">
                <a:solidFill>
                  <a:srgbClr val="003366"/>
                </a:solidFill>
                <a:latin typeface="Arial MT"/>
                <a:cs typeface="Arial MT"/>
              </a:rPr>
              <a:t>(</a:t>
            </a:r>
            <a:r>
              <a:rPr lang="en-US" sz="2000" i="1" dirty="0">
                <a:solidFill>
                  <a:srgbClr val="003366"/>
                </a:solidFill>
                <a:latin typeface="Arial"/>
                <a:cs typeface="Arial"/>
              </a:rPr>
              <a:t>t</a:t>
            </a:r>
            <a:r>
              <a:rPr lang="en-US" sz="2000" dirty="0">
                <a:solidFill>
                  <a:srgbClr val="003366"/>
                </a:solidFill>
                <a:latin typeface="Arial MT"/>
                <a:cs typeface="Arial MT"/>
              </a:rPr>
              <a:t>)</a:t>
            </a:r>
            <a:r>
              <a:rPr lang="en-US" sz="2000" spc="-10" dirty="0">
                <a:solidFill>
                  <a:srgbClr val="003366"/>
                </a:solidFill>
                <a:latin typeface="Arial MT"/>
                <a:cs typeface="Arial MT"/>
              </a:rPr>
              <a:t> </a:t>
            </a:r>
            <a:r>
              <a:rPr lang="en-US" sz="2000" dirty="0">
                <a:solidFill>
                  <a:srgbClr val="003366"/>
                </a:solidFill>
                <a:latin typeface="Arial MT"/>
                <a:cs typeface="Arial MT"/>
              </a:rPr>
              <a:t>= 0</a:t>
            </a:r>
            <a:endParaRPr lang="en-US" sz="2000" dirty="0">
              <a:latin typeface="Arial MT"/>
              <a:cs typeface="Arial MT"/>
            </a:endParaRPr>
          </a:p>
          <a:p>
            <a:pPr marL="393700" indent="-342900">
              <a:lnSpc>
                <a:spcPct val="100000"/>
              </a:lnSpc>
              <a:spcBef>
                <a:spcPts val="590"/>
              </a:spcBef>
              <a:buSzPct val="75000"/>
              <a:buFont typeface="Trebuchet MS"/>
              <a:buChar char="●"/>
              <a:tabLst>
                <a:tab pos="393700" algn="l"/>
              </a:tabLst>
            </a:pPr>
            <a:r>
              <a:rPr lang="en-US" sz="2000" spc="-10" dirty="0">
                <a:solidFill>
                  <a:srgbClr val="003366"/>
                </a:solidFill>
                <a:latin typeface="Arial MT"/>
                <a:cs typeface="Arial MT"/>
              </a:rPr>
              <a:t>Solving</a:t>
            </a:r>
            <a:r>
              <a:rPr lang="en-US" sz="2000" spc="-15" dirty="0">
                <a:solidFill>
                  <a:srgbClr val="003366"/>
                </a:solidFill>
                <a:latin typeface="Arial MT"/>
                <a:cs typeface="Arial MT"/>
              </a:rPr>
              <a:t> </a:t>
            </a:r>
            <a:r>
              <a:rPr lang="en-US" sz="2000" dirty="0">
                <a:solidFill>
                  <a:srgbClr val="003366"/>
                </a:solidFill>
                <a:latin typeface="Arial MT"/>
                <a:cs typeface="Arial MT"/>
              </a:rPr>
              <a:t>for</a:t>
            </a:r>
            <a:r>
              <a:rPr lang="en-US" sz="2000" spc="10" dirty="0">
                <a:solidFill>
                  <a:srgbClr val="003366"/>
                </a:solidFill>
                <a:latin typeface="Arial MT"/>
                <a:cs typeface="Arial MT"/>
              </a:rPr>
              <a:t> </a:t>
            </a:r>
            <a:r>
              <a:rPr lang="en-US" sz="2000" i="1" spc="-5" dirty="0">
                <a:solidFill>
                  <a:srgbClr val="003366"/>
                </a:solidFill>
                <a:latin typeface="Arial"/>
                <a:cs typeface="Arial"/>
              </a:rPr>
              <a:t>v' </a:t>
            </a:r>
            <a:r>
              <a:rPr lang="en-US" sz="2000" spc="-10" dirty="0">
                <a:solidFill>
                  <a:srgbClr val="003366"/>
                </a:solidFill>
                <a:latin typeface="Arial MT"/>
                <a:cs typeface="Arial MT"/>
              </a:rPr>
              <a:t>gives</a:t>
            </a:r>
            <a:r>
              <a:rPr lang="en-US" sz="2000" dirty="0">
                <a:solidFill>
                  <a:srgbClr val="003366"/>
                </a:solidFill>
                <a:latin typeface="Arial MT"/>
                <a:cs typeface="Arial MT"/>
              </a:rPr>
              <a:t> </a:t>
            </a:r>
            <a:r>
              <a:rPr lang="en-US" sz="2000" spc="-5" dirty="0">
                <a:solidFill>
                  <a:srgbClr val="003366"/>
                </a:solidFill>
                <a:latin typeface="Arial MT"/>
                <a:cs typeface="Arial MT"/>
              </a:rPr>
              <a:t>the</a:t>
            </a:r>
            <a:r>
              <a:rPr lang="en-US" sz="2000" spc="-15" dirty="0">
                <a:solidFill>
                  <a:srgbClr val="003366"/>
                </a:solidFill>
                <a:latin typeface="Arial MT"/>
                <a:cs typeface="Arial MT"/>
              </a:rPr>
              <a:t> </a:t>
            </a:r>
            <a:r>
              <a:rPr lang="en-US" sz="2000" dirty="0">
                <a:solidFill>
                  <a:srgbClr val="003366"/>
                </a:solidFill>
                <a:latin typeface="Arial MT"/>
                <a:cs typeface="Arial MT"/>
              </a:rPr>
              <a:t>state</a:t>
            </a:r>
            <a:r>
              <a:rPr lang="en-US" sz="2000" spc="-10" dirty="0">
                <a:solidFill>
                  <a:srgbClr val="003366"/>
                </a:solidFill>
                <a:latin typeface="Arial MT"/>
                <a:cs typeface="Arial MT"/>
              </a:rPr>
              <a:t> </a:t>
            </a:r>
            <a:r>
              <a:rPr lang="en-US" sz="2000" spc="-5" dirty="0">
                <a:solidFill>
                  <a:srgbClr val="003366"/>
                </a:solidFill>
                <a:latin typeface="Arial MT"/>
                <a:cs typeface="Arial MT"/>
              </a:rPr>
              <a:t>equation:</a:t>
            </a:r>
            <a:endParaRPr lang="en-US" sz="2000" dirty="0">
              <a:latin typeface="Arial MT"/>
              <a:cs typeface="Arial MT"/>
            </a:endParaRPr>
          </a:p>
          <a:p>
            <a:pPr marL="800735" algn="ctr">
              <a:lnSpc>
                <a:spcPct val="100000"/>
              </a:lnSpc>
              <a:spcBef>
                <a:spcPts val="600"/>
              </a:spcBef>
            </a:pPr>
            <a:r>
              <a:rPr lang="en-US" sz="2000" i="1" dirty="0">
                <a:solidFill>
                  <a:srgbClr val="003366"/>
                </a:solidFill>
                <a:latin typeface="Arial"/>
                <a:cs typeface="Arial"/>
              </a:rPr>
              <a:t>v'</a:t>
            </a:r>
            <a:r>
              <a:rPr lang="en-US" sz="2000" i="1" spc="-5" dirty="0">
                <a:solidFill>
                  <a:srgbClr val="003366"/>
                </a:solidFill>
                <a:latin typeface="Arial"/>
                <a:cs typeface="Arial"/>
              </a:rPr>
              <a:t> </a:t>
            </a:r>
            <a:r>
              <a:rPr lang="en-US" sz="2000" dirty="0">
                <a:solidFill>
                  <a:srgbClr val="003366"/>
                </a:solidFill>
                <a:latin typeface="Arial MT"/>
                <a:cs typeface="Arial MT"/>
              </a:rPr>
              <a:t>=</a:t>
            </a:r>
            <a:r>
              <a:rPr lang="en-US" sz="2000" spc="-10" dirty="0">
                <a:solidFill>
                  <a:srgbClr val="003366"/>
                </a:solidFill>
                <a:latin typeface="Arial MT"/>
                <a:cs typeface="Arial MT"/>
              </a:rPr>
              <a:t> </a:t>
            </a:r>
            <a:r>
              <a:rPr lang="en-US" sz="2000" spc="-5" dirty="0">
                <a:solidFill>
                  <a:srgbClr val="003366"/>
                </a:solidFill>
                <a:latin typeface="Arial MT"/>
                <a:cs typeface="Arial MT"/>
              </a:rPr>
              <a:t>(-</a:t>
            </a:r>
            <a:r>
              <a:rPr lang="en-US" sz="2000" i="1" spc="-5" dirty="0">
                <a:solidFill>
                  <a:srgbClr val="003366"/>
                </a:solidFill>
                <a:latin typeface="Arial"/>
                <a:cs typeface="Arial"/>
              </a:rPr>
              <a:t>b/m)</a:t>
            </a:r>
            <a:r>
              <a:rPr lang="en-US" sz="2000" i="1" spc="5" dirty="0">
                <a:solidFill>
                  <a:srgbClr val="003366"/>
                </a:solidFill>
                <a:latin typeface="Arial"/>
                <a:cs typeface="Arial"/>
              </a:rPr>
              <a:t> </a:t>
            </a:r>
            <a:r>
              <a:rPr lang="en-US" sz="2000" i="1" dirty="0">
                <a:solidFill>
                  <a:srgbClr val="003366"/>
                </a:solidFill>
                <a:latin typeface="Arial"/>
                <a:cs typeface="Arial"/>
              </a:rPr>
              <a:t>v</a:t>
            </a:r>
            <a:r>
              <a:rPr lang="en-US" sz="2000" i="1" spc="-5"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spc="-5" dirty="0">
                <a:solidFill>
                  <a:srgbClr val="003366"/>
                </a:solidFill>
                <a:latin typeface="Arial MT"/>
                <a:cs typeface="Arial MT"/>
              </a:rPr>
              <a:t>(-</a:t>
            </a:r>
            <a:r>
              <a:rPr lang="en-US" sz="2000" i="1" spc="-5" dirty="0">
                <a:solidFill>
                  <a:srgbClr val="003366"/>
                </a:solidFill>
                <a:latin typeface="Arial"/>
                <a:cs typeface="Arial"/>
              </a:rPr>
              <a:t>k/m)</a:t>
            </a:r>
            <a:r>
              <a:rPr lang="en-US" sz="2000" i="1" spc="5" dirty="0">
                <a:solidFill>
                  <a:srgbClr val="003366"/>
                </a:solidFill>
                <a:latin typeface="Arial"/>
                <a:cs typeface="Arial"/>
              </a:rPr>
              <a:t> </a:t>
            </a:r>
            <a:r>
              <a:rPr lang="en-US" sz="2000" i="1" dirty="0">
                <a:solidFill>
                  <a:srgbClr val="003366"/>
                </a:solidFill>
                <a:latin typeface="Arial"/>
                <a:cs typeface="Arial"/>
              </a:rPr>
              <a:t>x</a:t>
            </a:r>
            <a:r>
              <a:rPr lang="en-US" sz="2000" i="1" spc="-5" dirty="0">
                <a:solidFill>
                  <a:srgbClr val="003366"/>
                </a:solidFill>
                <a:latin typeface="Arial"/>
                <a:cs typeface="Arial"/>
              </a:rPr>
              <a:t> </a:t>
            </a:r>
            <a:r>
              <a:rPr lang="en-US" sz="2000" dirty="0">
                <a:solidFill>
                  <a:srgbClr val="003366"/>
                </a:solidFill>
                <a:latin typeface="Arial MT"/>
                <a:cs typeface="Arial MT"/>
              </a:rPr>
              <a:t>+</a:t>
            </a:r>
            <a:r>
              <a:rPr lang="en-US" sz="2000" spc="-5" dirty="0">
                <a:solidFill>
                  <a:srgbClr val="003366"/>
                </a:solidFill>
                <a:latin typeface="Arial MT"/>
                <a:cs typeface="Arial MT"/>
              </a:rPr>
              <a:t> </a:t>
            </a:r>
            <a:r>
              <a:rPr lang="en-US" sz="2000" i="1" dirty="0">
                <a:solidFill>
                  <a:srgbClr val="003366"/>
                </a:solidFill>
                <a:latin typeface="Arial"/>
                <a:cs typeface="Arial"/>
              </a:rPr>
              <a:t>f</a:t>
            </a:r>
            <a:r>
              <a:rPr lang="en-US" sz="2000" dirty="0">
                <a:solidFill>
                  <a:srgbClr val="003366"/>
                </a:solidFill>
                <a:latin typeface="Arial MT"/>
                <a:cs typeface="Arial MT"/>
              </a:rPr>
              <a:t>(</a:t>
            </a:r>
            <a:r>
              <a:rPr lang="en-US" sz="2000" i="1" dirty="0">
                <a:solidFill>
                  <a:srgbClr val="003366"/>
                </a:solidFill>
                <a:latin typeface="Arial"/>
                <a:cs typeface="Arial"/>
              </a:rPr>
              <a:t>t</a:t>
            </a:r>
            <a:r>
              <a:rPr lang="en-US" sz="2000" dirty="0">
                <a:solidFill>
                  <a:srgbClr val="003366"/>
                </a:solidFill>
                <a:latin typeface="Arial MT"/>
                <a:cs typeface="Arial MT"/>
              </a:rPr>
              <a:t>)/</a:t>
            </a:r>
            <a:r>
              <a:rPr lang="en-US" sz="2000" i="1" dirty="0">
                <a:solidFill>
                  <a:srgbClr val="003366"/>
                </a:solidFill>
                <a:latin typeface="Arial"/>
                <a:cs typeface="Arial"/>
              </a:rPr>
              <a:t>m</a:t>
            </a:r>
            <a:endParaRPr lang="en-US" sz="2000" dirty="0">
              <a:latin typeface="Arial"/>
              <a:cs typeface="Arial"/>
            </a:endParaRPr>
          </a:p>
          <a:p>
            <a:pPr marL="393700" indent="-342900">
              <a:lnSpc>
                <a:spcPct val="100000"/>
              </a:lnSpc>
              <a:spcBef>
                <a:spcPts val="600"/>
              </a:spcBef>
              <a:buSzPct val="75000"/>
              <a:buFont typeface="Trebuchet MS"/>
              <a:buChar char="●"/>
              <a:tabLst>
                <a:tab pos="393700" algn="l"/>
              </a:tabLst>
            </a:pPr>
            <a:r>
              <a:rPr lang="en-US" sz="2000" dirty="0">
                <a:solidFill>
                  <a:srgbClr val="003366"/>
                </a:solidFill>
                <a:latin typeface="Arial MT"/>
                <a:cs typeface="Arial MT"/>
              </a:rPr>
              <a:t>The</a:t>
            </a:r>
            <a:r>
              <a:rPr lang="en-US" sz="2000" spc="-15" dirty="0">
                <a:solidFill>
                  <a:srgbClr val="003366"/>
                </a:solidFill>
                <a:latin typeface="Arial MT"/>
                <a:cs typeface="Arial MT"/>
              </a:rPr>
              <a:t> </a:t>
            </a:r>
            <a:r>
              <a:rPr lang="en-US" sz="2000" spc="-5" dirty="0">
                <a:solidFill>
                  <a:srgbClr val="003366"/>
                </a:solidFill>
                <a:latin typeface="Arial MT"/>
                <a:cs typeface="Arial MT"/>
              </a:rPr>
              <a:t>desired</a:t>
            </a:r>
            <a:r>
              <a:rPr lang="en-US" sz="2000" spc="-10" dirty="0">
                <a:solidFill>
                  <a:srgbClr val="003366"/>
                </a:solidFill>
                <a:latin typeface="Arial MT"/>
                <a:cs typeface="Arial MT"/>
              </a:rPr>
              <a:t> </a:t>
            </a:r>
            <a:r>
              <a:rPr lang="en-US" sz="2000" spc="-5" dirty="0">
                <a:solidFill>
                  <a:srgbClr val="003366"/>
                </a:solidFill>
                <a:latin typeface="Arial MT"/>
                <a:cs typeface="Arial MT"/>
              </a:rPr>
              <a:t>output</a:t>
            </a:r>
            <a:r>
              <a:rPr lang="en-US" sz="2000" spc="-10" dirty="0">
                <a:solidFill>
                  <a:srgbClr val="003366"/>
                </a:solidFill>
                <a:latin typeface="Arial MT"/>
                <a:cs typeface="Arial MT"/>
              </a:rPr>
              <a:t> </a:t>
            </a:r>
            <a:r>
              <a:rPr lang="en-US" sz="2000" spc="-5" dirty="0">
                <a:solidFill>
                  <a:srgbClr val="003366"/>
                </a:solidFill>
                <a:latin typeface="Arial MT"/>
                <a:cs typeface="Arial MT"/>
              </a:rPr>
              <a:t>is</a:t>
            </a:r>
            <a:r>
              <a:rPr lang="en-US" sz="2000" dirty="0">
                <a:solidFill>
                  <a:srgbClr val="003366"/>
                </a:solidFill>
                <a:latin typeface="Arial MT"/>
                <a:cs typeface="Arial MT"/>
              </a:rPr>
              <a:t> </a:t>
            </a:r>
            <a:r>
              <a:rPr lang="en-US" sz="2000" spc="-5" dirty="0">
                <a:solidFill>
                  <a:srgbClr val="003366"/>
                </a:solidFill>
                <a:latin typeface="Arial MT"/>
                <a:cs typeface="Arial MT"/>
              </a:rPr>
              <a:t>for</a:t>
            </a:r>
            <a:r>
              <a:rPr lang="en-US" sz="2000" spc="5" dirty="0">
                <a:solidFill>
                  <a:srgbClr val="003366"/>
                </a:solidFill>
                <a:latin typeface="Arial MT"/>
                <a:cs typeface="Arial MT"/>
              </a:rPr>
              <a:t> </a:t>
            </a:r>
            <a:r>
              <a:rPr lang="en-US" sz="2000" spc="-5" dirty="0">
                <a:solidFill>
                  <a:srgbClr val="003366"/>
                </a:solidFill>
                <a:latin typeface="Arial MT"/>
                <a:cs typeface="Arial MT"/>
              </a:rPr>
              <a:t>the</a:t>
            </a:r>
            <a:r>
              <a:rPr lang="en-US" sz="2000" spc="-15" dirty="0">
                <a:solidFill>
                  <a:srgbClr val="003366"/>
                </a:solidFill>
                <a:latin typeface="Arial MT"/>
                <a:cs typeface="Arial MT"/>
              </a:rPr>
              <a:t> </a:t>
            </a:r>
            <a:r>
              <a:rPr lang="en-US" sz="2000" spc="-5" dirty="0">
                <a:solidFill>
                  <a:srgbClr val="003366"/>
                </a:solidFill>
                <a:latin typeface="Arial MT"/>
                <a:cs typeface="Arial MT"/>
              </a:rPr>
              <a:t>position,</a:t>
            </a:r>
            <a:r>
              <a:rPr lang="en-US" sz="2000" spc="45" dirty="0">
                <a:solidFill>
                  <a:srgbClr val="003366"/>
                </a:solidFill>
                <a:latin typeface="Arial MT"/>
                <a:cs typeface="Arial MT"/>
              </a:rPr>
              <a:t> </a:t>
            </a:r>
            <a:r>
              <a:rPr lang="en-US" sz="2000" i="1" dirty="0">
                <a:solidFill>
                  <a:srgbClr val="003366"/>
                </a:solidFill>
                <a:latin typeface="Arial"/>
                <a:cs typeface="Arial"/>
              </a:rPr>
              <a:t>x</a:t>
            </a:r>
            <a:r>
              <a:rPr lang="en-US" sz="2000" dirty="0">
                <a:solidFill>
                  <a:srgbClr val="003366"/>
                </a:solidFill>
                <a:latin typeface="Arial MT"/>
                <a:cs typeface="Arial MT"/>
              </a:rPr>
              <a:t>, </a:t>
            </a:r>
            <a:r>
              <a:rPr lang="en-US" sz="2000" spc="-5" dirty="0">
                <a:solidFill>
                  <a:srgbClr val="003366"/>
                </a:solidFill>
                <a:latin typeface="Arial MT"/>
                <a:cs typeface="Arial MT"/>
              </a:rPr>
              <a:t>so:</a:t>
            </a:r>
            <a:endParaRPr lang="en-US" sz="2000" dirty="0">
              <a:latin typeface="Arial MT"/>
              <a:cs typeface="Arial MT"/>
            </a:endParaRPr>
          </a:p>
          <a:p>
            <a:pPr marL="798195" algn="ctr">
              <a:lnSpc>
                <a:spcPct val="100000"/>
              </a:lnSpc>
              <a:spcBef>
                <a:spcPts val="600"/>
              </a:spcBef>
            </a:pPr>
            <a:r>
              <a:rPr lang="en-US" sz="2000" i="1" dirty="0">
                <a:solidFill>
                  <a:srgbClr val="003366"/>
                </a:solidFill>
                <a:latin typeface="Arial"/>
                <a:cs typeface="Arial"/>
              </a:rPr>
              <a:t>y</a:t>
            </a:r>
            <a:r>
              <a:rPr lang="en-US" sz="2000" i="1" spc="-25" dirty="0">
                <a:solidFill>
                  <a:srgbClr val="003366"/>
                </a:solidFill>
                <a:latin typeface="Arial"/>
                <a:cs typeface="Arial"/>
              </a:rPr>
              <a:t> </a:t>
            </a:r>
            <a:r>
              <a:rPr lang="en-US" sz="2000" dirty="0">
                <a:solidFill>
                  <a:srgbClr val="003366"/>
                </a:solidFill>
                <a:latin typeface="Arial MT"/>
                <a:cs typeface="Arial MT"/>
              </a:rPr>
              <a:t>=</a:t>
            </a:r>
            <a:r>
              <a:rPr lang="en-US" sz="2000" spc="-30" dirty="0">
                <a:solidFill>
                  <a:srgbClr val="003366"/>
                </a:solidFill>
                <a:latin typeface="Arial MT"/>
                <a:cs typeface="Arial MT"/>
              </a:rPr>
              <a:t> </a:t>
            </a:r>
            <a:r>
              <a:rPr lang="en-US" sz="2000" i="1" dirty="0">
                <a:solidFill>
                  <a:srgbClr val="003366"/>
                </a:solidFill>
                <a:latin typeface="Arial"/>
                <a:cs typeface="Arial"/>
              </a:rPr>
              <a:t>x</a:t>
            </a:r>
            <a:endParaRPr lang="en-US" sz="2000" dirty="0">
              <a:latin typeface="Arial"/>
              <a:cs typeface="Arial"/>
            </a:endParaRPr>
          </a:p>
          <a:p>
            <a:endParaRPr lang="en-IN" dirty="0"/>
          </a:p>
        </p:txBody>
      </p:sp>
      <p:sp>
        <p:nvSpPr>
          <p:cNvPr id="4" name="Slide Number Placeholder 3">
            <a:extLst>
              <a:ext uri="{FF2B5EF4-FFF2-40B4-BE49-F238E27FC236}">
                <a16:creationId xmlns:a16="http://schemas.microsoft.com/office/drawing/2014/main" xmlns="" id="{279C71D5-4FF2-47BE-A5C3-D0BC924B48E1}"/>
              </a:ext>
            </a:extLst>
          </p:cNvPr>
          <p:cNvSpPr>
            <a:spLocks noGrp="1"/>
          </p:cNvSpPr>
          <p:nvPr>
            <p:ph type="sldNum" sz="quarter" idx="12"/>
          </p:nvPr>
        </p:nvSpPr>
        <p:spPr/>
        <p:txBody>
          <a:bodyPr/>
          <a:lstStyle/>
          <a:p>
            <a:fld id="{CA9F79F9-620A-454C-B44A-099229A02D1C}" type="slidenum">
              <a:rPr lang="en-IN" smtClean="0"/>
              <a:pPr/>
              <a:t>164</a:t>
            </a:fld>
            <a:endParaRPr lang="en-IN"/>
          </a:p>
        </p:txBody>
      </p:sp>
      <p:sp>
        <p:nvSpPr>
          <p:cNvPr id="6" name="TextBox 5">
            <a:extLst>
              <a:ext uri="{FF2B5EF4-FFF2-40B4-BE49-F238E27FC236}">
                <a16:creationId xmlns:a16="http://schemas.microsoft.com/office/drawing/2014/main" xmlns="" id="{D7B1FDD6-26EB-4A18-95AD-35394D3FCDA0}"/>
              </a:ext>
            </a:extLst>
          </p:cNvPr>
          <p:cNvSpPr txBox="1"/>
          <p:nvPr/>
        </p:nvSpPr>
        <p:spPr>
          <a:xfrm>
            <a:off x="1036320" y="4744614"/>
            <a:ext cx="6094520" cy="1652247"/>
          </a:xfrm>
          <a:prstGeom prst="rect">
            <a:avLst/>
          </a:prstGeom>
          <a:noFill/>
        </p:spPr>
        <p:txBody>
          <a:bodyPr wrap="square">
            <a:spAutoFit/>
          </a:bodyPr>
          <a:lstStyle/>
          <a:p>
            <a:pPr marL="355600" marR="5080" indent="-342900">
              <a:lnSpc>
                <a:spcPct val="100000"/>
              </a:lnSpc>
              <a:spcBef>
                <a:spcPts val="100"/>
              </a:spcBef>
              <a:buSzPct val="75000"/>
              <a:buFont typeface="Trebuchet MS"/>
              <a:buChar char="●"/>
              <a:tabLst>
                <a:tab pos="355600" algn="l"/>
              </a:tabLst>
            </a:pPr>
            <a:r>
              <a:rPr lang="en-US" sz="1800" spc="-10" dirty="0">
                <a:solidFill>
                  <a:srgbClr val="003366"/>
                </a:solidFill>
                <a:latin typeface="Arial MT"/>
                <a:cs typeface="Arial MT"/>
              </a:rPr>
              <a:t>Now</a:t>
            </a:r>
            <a:r>
              <a:rPr lang="en-US" sz="1800" spc="-15" dirty="0">
                <a:solidFill>
                  <a:srgbClr val="003366"/>
                </a:solidFill>
                <a:latin typeface="Arial MT"/>
                <a:cs typeface="Arial MT"/>
              </a:rPr>
              <a:t> </a:t>
            </a:r>
            <a:r>
              <a:rPr lang="en-US" sz="1800" spc="-5" dirty="0">
                <a:solidFill>
                  <a:srgbClr val="003366"/>
                </a:solidFill>
                <a:latin typeface="Arial MT"/>
                <a:cs typeface="Arial MT"/>
              </a:rPr>
              <a:t>the</a:t>
            </a:r>
            <a:r>
              <a:rPr lang="en-US" sz="1800" dirty="0">
                <a:solidFill>
                  <a:srgbClr val="003366"/>
                </a:solidFill>
                <a:latin typeface="Arial MT"/>
                <a:cs typeface="Arial MT"/>
              </a:rPr>
              <a:t> </a:t>
            </a:r>
            <a:r>
              <a:rPr lang="en-US" sz="1800" spc="-5" dirty="0">
                <a:solidFill>
                  <a:srgbClr val="003366"/>
                </a:solidFill>
                <a:latin typeface="Arial MT"/>
                <a:cs typeface="Arial MT"/>
              </a:rPr>
              <a:t>derivatives</a:t>
            </a:r>
            <a:r>
              <a:rPr lang="en-US" sz="1800" dirty="0">
                <a:solidFill>
                  <a:srgbClr val="003366"/>
                </a:solidFill>
                <a:latin typeface="Arial MT"/>
                <a:cs typeface="Arial MT"/>
              </a:rPr>
              <a:t> </a:t>
            </a:r>
            <a:r>
              <a:rPr lang="en-US" sz="1800" spc="-5" dirty="0">
                <a:solidFill>
                  <a:srgbClr val="003366"/>
                </a:solidFill>
                <a:latin typeface="Arial MT"/>
                <a:cs typeface="Arial MT"/>
              </a:rPr>
              <a:t>of</a:t>
            </a:r>
            <a:r>
              <a:rPr lang="en-US" sz="1800" spc="5" dirty="0">
                <a:solidFill>
                  <a:srgbClr val="003366"/>
                </a:solidFill>
                <a:latin typeface="Arial MT"/>
                <a:cs typeface="Arial MT"/>
              </a:rPr>
              <a:t> </a:t>
            </a:r>
            <a:r>
              <a:rPr lang="en-US" sz="1800" spc="-5" dirty="0">
                <a:solidFill>
                  <a:srgbClr val="003366"/>
                </a:solidFill>
                <a:latin typeface="Arial MT"/>
                <a:cs typeface="Arial MT"/>
              </a:rPr>
              <a:t>the </a:t>
            </a:r>
            <a:r>
              <a:rPr lang="en-US" sz="1800" dirty="0">
                <a:solidFill>
                  <a:srgbClr val="003366"/>
                </a:solidFill>
                <a:latin typeface="Arial MT"/>
                <a:cs typeface="Arial MT"/>
              </a:rPr>
              <a:t>state </a:t>
            </a:r>
            <a:r>
              <a:rPr lang="en-US" sz="1800" spc="-5" dirty="0">
                <a:solidFill>
                  <a:srgbClr val="003366"/>
                </a:solidFill>
                <a:latin typeface="Arial MT"/>
                <a:cs typeface="Arial MT"/>
              </a:rPr>
              <a:t>variables </a:t>
            </a:r>
            <a:r>
              <a:rPr lang="en-US" sz="1800" dirty="0">
                <a:solidFill>
                  <a:srgbClr val="003366"/>
                </a:solidFill>
                <a:latin typeface="Arial MT"/>
                <a:cs typeface="Arial MT"/>
              </a:rPr>
              <a:t>are </a:t>
            </a:r>
            <a:r>
              <a:rPr lang="en-US" sz="1800" spc="-760" dirty="0">
                <a:solidFill>
                  <a:srgbClr val="003366"/>
                </a:solidFill>
                <a:latin typeface="Arial MT"/>
                <a:cs typeface="Arial MT"/>
              </a:rPr>
              <a:t> </a:t>
            </a:r>
            <a:r>
              <a:rPr lang="en-US" sz="1800" spc="-5" dirty="0">
                <a:solidFill>
                  <a:srgbClr val="003366"/>
                </a:solidFill>
                <a:latin typeface="Arial MT"/>
                <a:cs typeface="Arial MT"/>
              </a:rPr>
              <a:t>in</a:t>
            </a:r>
            <a:r>
              <a:rPr lang="en-US" sz="1800" spc="40" dirty="0">
                <a:solidFill>
                  <a:srgbClr val="003366"/>
                </a:solidFill>
                <a:latin typeface="Arial MT"/>
                <a:cs typeface="Arial MT"/>
              </a:rPr>
              <a:t> </a:t>
            </a:r>
            <a:r>
              <a:rPr lang="en-US" sz="1800" dirty="0">
                <a:solidFill>
                  <a:srgbClr val="003366"/>
                </a:solidFill>
                <a:latin typeface="Arial MT"/>
                <a:cs typeface="Arial MT"/>
              </a:rPr>
              <a:t>terms</a:t>
            </a:r>
            <a:r>
              <a:rPr lang="en-US" sz="1800" spc="50" dirty="0">
                <a:solidFill>
                  <a:srgbClr val="003366"/>
                </a:solidFill>
                <a:latin typeface="Arial MT"/>
                <a:cs typeface="Arial MT"/>
              </a:rPr>
              <a:t> </a:t>
            </a:r>
            <a:r>
              <a:rPr lang="en-US" sz="1800" spc="-5" dirty="0">
                <a:solidFill>
                  <a:srgbClr val="003366"/>
                </a:solidFill>
                <a:latin typeface="Arial MT"/>
                <a:cs typeface="Arial MT"/>
              </a:rPr>
              <a:t>of</a:t>
            </a:r>
            <a:r>
              <a:rPr lang="en-US" sz="1800" spc="50" dirty="0">
                <a:solidFill>
                  <a:srgbClr val="003366"/>
                </a:solidFill>
                <a:latin typeface="Arial MT"/>
                <a:cs typeface="Arial MT"/>
              </a:rPr>
              <a:t> </a:t>
            </a:r>
            <a:r>
              <a:rPr lang="en-US" sz="1800" spc="-5" dirty="0">
                <a:solidFill>
                  <a:srgbClr val="003366"/>
                </a:solidFill>
                <a:latin typeface="Arial MT"/>
                <a:cs typeface="Arial MT"/>
              </a:rPr>
              <a:t>the</a:t>
            </a:r>
            <a:r>
              <a:rPr lang="en-US" sz="1800" spc="45" dirty="0">
                <a:solidFill>
                  <a:srgbClr val="003366"/>
                </a:solidFill>
                <a:latin typeface="Arial MT"/>
                <a:cs typeface="Arial MT"/>
              </a:rPr>
              <a:t> </a:t>
            </a:r>
            <a:r>
              <a:rPr lang="en-US" sz="1800" dirty="0">
                <a:solidFill>
                  <a:srgbClr val="003366"/>
                </a:solidFill>
                <a:latin typeface="Arial MT"/>
                <a:cs typeface="Arial MT"/>
              </a:rPr>
              <a:t>state</a:t>
            </a:r>
            <a:r>
              <a:rPr lang="en-US" sz="1800" spc="45" dirty="0">
                <a:solidFill>
                  <a:srgbClr val="003366"/>
                </a:solidFill>
                <a:latin typeface="Arial MT"/>
                <a:cs typeface="Arial MT"/>
              </a:rPr>
              <a:t> </a:t>
            </a:r>
            <a:r>
              <a:rPr lang="en-US" sz="1800" spc="-5" dirty="0">
                <a:solidFill>
                  <a:srgbClr val="003366"/>
                </a:solidFill>
                <a:latin typeface="Arial MT"/>
                <a:cs typeface="Arial MT"/>
              </a:rPr>
              <a:t>variables,</a:t>
            </a:r>
            <a:r>
              <a:rPr lang="en-US" sz="1800" spc="50" dirty="0">
                <a:solidFill>
                  <a:srgbClr val="003366"/>
                </a:solidFill>
                <a:latin typeface="Arial MT"/>
                <a:cs typeface="Arial MT"/>
              </a:rPr>
              <a:t> </a:t>
            </a:r>
            <a:r>
              <a:rPr lang="en-US" sz="1800" spc="-5" dirty="0">
                <a:solidFill>
                  <a:srgbClr val="003366"/>
                </a:solidFill>
                <a:latin typeface="Arial MT"/>
                <a:cs typeface="Arial MT"/>
              </a:rPr>
              <a:t>the</a:t>
            </a:r>
            <a:r>
              <a:rPr lang="en-US" sz="1800" spc="45" dirty="0">
                <a:solidFill>
                  <a:srgbClr val="003366"/>
                </a:solidFill>
                <a:latin typeface="Arial MT"/>
                <a:cs typeface="Arial MT"/>
              </a:rPr>
              <a:t> </a:t>
            </a:r>
            <a:r>
              <a:rPr lang="en-US" sz="1800" spc="-5" dirty="0">
                <a:solidFill>
                  <a:srgbClr val="003366"/>
                </a:solidFill>
                <a:latin typeface="Arial MT"/>
                <a:cs typeface="Arial MT"/>
              </a:rPr>
              <a:t>inputs, </a:t>
            </a:r>
            <a:r>
              <a:rPr lang="en-US" sz="1800" dirty="0">
                <a:solidFill>
                  <a:srgbClr val="003366"/>
                </a:solidFill>
                <a:latin typeface="Arial MT"/>
                <a:cs typeface="Arial MT"/>
              </a:rPr>
              <a:t> </a:t>
            </a:r>
            <a:r>
              <a:rPr lang="en-US" sz="1800" spc="-5" dirty="0">
                <a:solidFill>
                  <a:srgbClr val="003366"/>
                </a:solidFill>
                <a:latin typeface="Arial MT"/>
                <a:cs typeface="Arial MT"/>
              </a:rPr>
              <a:t>and</a:t>
            </a:r>
            <a:r>
              <a:rPr lang="en-US" sz="1800" spc="-10" dirty="0">
                <a:solidFill>
                  <a:srgbClr val="003366"/>
                </a:solidFill>
                <a:latin typeface="Arial MT"/>
                <a:cs typeface="Arial MT"/>
              </a:rPr>
              <a:t> </a:t>
            </a:r>
            <a:r>
              <a:rPr lang="en-US" sz="1800" dirty="0">
                <a:solidFill>
                  <a:srgbClr val="003366"/>
                </a:solidFill>
                <a:latin typeface="Arial MT"/>
                <a:cs typeface="Arial MT"/>
              </a:rPr>
              <a:t>constants.</a:t>
            </a:r>
            <a:endParaRPr lang="en-US" sz="1800" dirty="0">
              <a:latin typeface="Arial MT"/>
              <a:cs typeface="Arial MT"/>
            </a:endParaRPr>
          </a:p>
          <a:p>
            <a:pPr marL="68580" algn="ctr">
              <a:lnSpc>
                <a:spcPct val="100000"/>
              </a:lnSpc>
              <a:spcBef>
                <a:spcPts val="690"/>
              </a:spcBef>
            </a:pPr>
            <a:r>
              <a:rPr lang="en-US" sz="1800" b="1" i="1" spc="-5" dirty="0">
                <a:solidFill>
                  <a:srgbClr val="003366"/>
                </a:solidFill>
                <a:latin typeface="Arial"/>
                <a:cs typeface="Arial"/>
              </a:rPr>
              <a:t>x'</a:t>
            </a:r>
            <a:r>
              <a:rPr lang="en-US" sz="1800" b="1" i="1" spc="-35" dirty="0">
                <a:solidFill>
                  <a:srgbClr val="003366"/>
                </a:solidFill>
                <a:latin typeface="Arial"/>
                <a:cs typeface="Arial"/>
              </a:rPr>
              <a:t> </a:t>
            </a:r>
            <a:r>
              <a:rPr lang="en-US" sz="1800" b="1" i="1" dirty="0">
                <a:solidFill>
                  <a:srgbClr val="003366"/>
                </a:solidFill>
                <a:latin typeface="Arial"/>
                <a:cs typeface="Arial"/>
              </a:rPr>
              <a:t>=</a:t>
            </a:r>
            <a:r>
              <a:rPr lang="en-US" sz="1800" b="1" i="1" spc="-40" dirty="0">
                <a:solidFill>
                  <a:srgbClr val="003366"/>
                </a:solidFill>
                <a:latin typeface="Arial"/>
                <a:cs typeface="Arial"/>
              </a:rPr>
              <a:t> </a:t>
            </a:r>
            <a:r>
              <a:rPr lang="en-US" sz="1800" b="1" i="1" dirty="0">
                <a:solidFill>
                  <a:srgbClr val="003366"/>
                </a:solidFill>
                <a:latin typeface="Arial"/>
                <a:cs typeface="Arial"/>
              </a:rPr>
              <a:t>v</a:t>
            </a:r>
            <a:endParaRPr lang="en-US" sz="1800" dirty="0">
              <a:latin typeface="Arial"/>
              <a:cs typeface="Arial"/>
            </a:endParaRPr>
          </a:p>
          <a:p>
            <a:pPr marL="1299210" marR="1219200" algn="ctr">
              <a:lnSpc>
                <a:spcPct val="120800"/>
              </a:lnSpc>
            </a:pPr>
            <a:r>
              <a:rPr lang="en-US" sz="1800" b="1" i="1" spc="-5" dirty="0">
                <a:solidFill>
                  <a:srgbClr val="003366"/>
                </a:solidFill>
                <a:latin typeface="Arial"/>
                <a:cs typeface="Arial"/>
              </a:rPr>
              <a:t>v' </a:t>
            </a:r>
            <a:r>
              <a:rPr lang="en-US" sz="1800" b="1" dirty="0">
                <a:solidFill>
                  <a:srgbClr val="003366"/>
                </a:solidFill>
                <a:latin typeface="Arial"/>
                <a:cs typeface="Arial"/>
              </a:rPr>
              <a:t>= </a:t>
            </a:r>
            <a:r>
              <a:rPr lang="en-US" sz="1800" b="1" spc="-5" dirty="0">
                <a:solidFill>
                  <a:srgbClr val="003366"/>
                </a:solidFill>
                <a:latin typeface="Arial"/>
                <a:cs typeface="Arial"/>
              </a:rPr>
              <a:t>(-</a:t>
            </a:r>
            <a:r>
              <a:rPr lang="en-US" sz="1800" b="1" i="1" spc="-5" dirty="0">
                <a:solidFill>
                  <a:srgbClr val="003366"/>
                </a:solidFill>
                <a:latin typeface="Arial"/>
                <a:cs typeface="Arial"/>
              </a:rPr>
              <a:t>k/m</a:t>
            </a:r>
            <a:r>
              <a:rPr lang="en-US" sz="1800" b="1" spc="-5" dirty="0">
                <a:solidFill>
                  <a:srgbClr val="003366"/>
                </a:solidFill>
                <a:latin typeface="Arial"/>
                <a:cs typeface="Arial"/>
              </a:rPr>
              <a:t>) </a:t>
            </a:r>
            <a:r>
              <a:rPr lang="en-US" sz="1800" b="1" i="1" dirty="0">
                <a:solidFill>
                  <a:srgbClr val="003366"/>
                </a:solidFill>
                <a:latin typeface="Arial"/>
                <a:cs typeface="Arial"/>
              </a:rPr>
              <a:t>x + </a:t>
            </a:r>
            <a:r>
              <a:rPr lang="en-US" sz="1800" b="1" spc="-5" dirty="0">
                <a:solidFill>
                  <a:srgbClr val="003366"/>
                </a:solidFill>
                <a:latin typeface="Arial"/>
                <a:cs typeface="Arial"/>
              </a:rPr>
              <a:t>(-</a:t>
            </a:r>
            <a:r>
              <a:rPr lang="en-US" sz="1800" b="1" i="1" spc="-5" dirty="0">
                <a:solidFill>
                  <a:srgbClr val="003366"/>
                </a:solidFill>
                <a:latin typeface="Arial"/>
                <a:cs typeface="Arial"/>
              </a:rPr>
              <a:t>b/m</a:t>
            </a:r>
            <a:r>
              <a:rPr lang="en-US" sz="1800" b="1" spc="-5" dirty="0">
                <a:solidFill>
                  <a:srgbClr val="003366"/>
                </a:solidFill>
                <a:latin typeface="Arial"/>
                <a:cs typeface="Arial"/>
              </a:rPr>
              <a:t>) </a:t>
            </a:r>
            <a:r>
              <a:rPr lang="en-US" sz="1800" b="1" i="1" dirty="0">
                <a:solidFill>
                  <a:srgbClr val="003366"/>
                </a:solidFill>
                <a:latin typeface="Arial"/>
                <a:cs typeface="Arial"/>
              </a:rPr>
              <a:t>v </a:t>
            </a:r>
            <a:r>
              <a:rPr lang="en-US" sz="1800" b="1" dirty="0">
                <a:solidFill>
                  <a:srgbClr val="003366"/>
                </a:solidFill>
                <a:latin typeface="Arial"/>
                <a:cs typeface="Arial"/>
              </a:rPr>
              <a:t>+ </a:t>
            </a:r>
            <a:r>
              <a:rPr lang="en-US" sz="1800" b="1" i="1" dirty="0">
                <a:solidFill>
                  <a:srgbClr val="003366"/>
                </a:solidFill>
                <a:latin typeface="Arial"/>
                <a:cs typeface="Arial"/>
              </a:rPr>
              <a:t>f</a:t>
            </a:r>
            <a:r>
              <a:rPr lang="en-US" sz="1800" b="1" dirty="0">
                <a:solidFill>
                  <a:srgbClr val="003366"/>
                </a:solidFill>
                <a:latin typeface="Arial"/>
                <a:cs typeface="Arial"/>
              </a:rPr>
              <a:t>(</a:t>
            </a:r>
            <a:r>
              <a:rPr lang="en-US" sz="1800" b="1" i="1" dirty="0">
                <a:solidFill>
                  <a:srgbClr val="003366"/>
                </a:solidFill>
                <a:latin typeface="Arial"/>
                <a:cs typeface="Arial"/>
              </a:rPr>
              <a:t>t</a:t>
            </a:r>
            <a:r>
              <a:rPr lang="en-US" sz="1800" b="1" dirty="0">
                <a:solidFill>
                  <a:srgbClr val="003366"/>
                </a:solidFill>
                <a:latin typeface="Arial"/>
                <a:cs typeface="Arial"/>
              </a:rPr>
              <a:t>)/</a:t>
            </a:r>
            <a:r>
              <a:rPr lang="en-US" sz="1800" b="1" i="1" dirty="0">
                <a:solidFill>
                  <a:srgbClr val="003366"/>
                </a:solidFill>
                <a:latin typeface="Arial"/>
                <a:cs typeface="Arial"/>
              </a:rPr>
              <a:t>m </a:t>
            </a:r>
            <a:r>
              <a:rPr lang="en-US" sz="1800" b="1" i="1" spc="-765" dirty="0">
                <a:solidFill>
                  <a:srgbClr val="003366"/>
                </a:solidFill>
                <a:latin typeface="Arial"/>
                <a:cs typeface="Arial"/>
              </a:rPr>
              <a:t> </a:t>
            </a:r>
            <a:r>
              <a:rPr lang="en-US" sz="1800" b="1" i="1" dirty="0">
                <a:solidFill>
                  <a:srgbClr val="003366"/>
                </a:solidFill>
                <a:latin typeface="Arial"/>
                <a:cs typeface="Arial"/>
              </a:rPr>
              <a:t>y</a:t>
            </a:r>
            <a:r>
              <a:rPr lang="en-US" sz="1800" b="1" i="1" spc="-5" dirty="0">
                <a:solidFill>
                  <a:srgbClr val="003366"/>
                </a:solidFill>
                <a:latin typeface="Arial"/>
                <a:cs typeface="Arial"/>
              </a:rPr>
              <a:t> </a:t>
            </a:r>
            <a:r>
              <a:rPr lang="en-US" sz="1800" dirty="0">
                <a:solidFill>
                  <a:srgbClr val="003366"/>
                </a:solidFill>
                <a:latin typeface="Arial MT"/>
                <a:cs typeface="Arial MT"/>
              </a:rPr>
              <a:t>=</a:t>
            </a:r>
            <a:r>
              <a:rPr lang="en-US" sz="1800" spc="-5" dirty="0">
                <a:solidFill>
                  <a:srgbClr val="003366"/>
                </a:solidFill>
                <a:latin typeface="Arial MT"/>
                <a:cs typeface="Arial MT"/>
              </a:rPr>
              <a:t> </a:t>
            </a:r>
            <a:r>
              <a:rPr lang="en-US" sz="1800" b="1" i="1" dirty="0">
                <a:solidFill>
                  <a:srgbClr val="003366"/>
                </a:solidFill>
                <a:latin typeface="Arial"/>
                <a:cs typeface="Arial"/>
              </a:rPr>
              <a:t>x</a:t>
            </a:r>
            <a:endParaRPr lang="en-US" sz="1800" dirty="0">
              <a:latin typeface="Arial"/>
              <a:cs typeface="Arial"/>
            </a:endParaRPr>
          </a:p>
        </p:txBody>
      </p:sp>
      <p:pic>
        <p:nvPicPr>
          <p:cNvPr id="7" name="Picture 6">
            <a:extLst>
              <a:ext uri="{FF2B5EF4-FFF2-40B4-BE49-F238E27FC236}">
                <a16:creationId xmlns:a16="http://schemas.microsoft.com/office/drawing/2014/main" xmlns="" id="{543CA200-A783-43D6-80D6-6703B9172D9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5181706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693BA-044A-4AA5-A72F-BE075A1DA6FB}"/>
              </a:ext>
            </a:extLst>
          </p:cNvPr>
          <p:cNvSpPr>
            <a:spLocks noGrp="1"/>
          </p:cNvSpPr>
          <p:nvPr>
            <p:ph type="title"/>
          </p:nvPr>
        </p:nvSpPr>
        <p:spPr>
          <a:xfrm>
            <a:off x="1097280" y="286603"/>
            <a:ext cx="8135497" cy="1450757"/>
          </a:xfrm>
        </p:spPr>
        <p:txBody>
          <a:bodyPr>
            <a:normAutofit/>
          </a:bodyPr>
          <a:lstStyle/>
          <a:p>
            <a:r>
              <a:rPr lang="en-IN" sz="4000" spc="-10" dirty="0">
                <a:solidFill>
                  <a:srgbClr val="FF0000"/>
                </a:solidFill>
              </a:rPr>
              <a:t>PUTTING</a:t>
            </a:r>
            <a:r>
              <a:rPr lang="en-IN" sz="4000" spc="-60" dirty="0">
                <a:solidFill>
                  <a:srgbClr val="FF0000"/>
                </a:solidFill>
              </a:rPr>
              <a:t> </a:t>
            </a:r>
            <a:r>
              <a:rPr lang="en-IN" sz="4000" spc="-10" dirty="0">
                <a:solidFill>
                  <a:srgbClr val="FF0000"/>
                </a:solidFill>
              </a:rPr>
              <a:t>INTO</a:t>
            </a:r>
            <a:r>
              <a:rPr lang="en-IN" sz="4000" spc="-60" dirty="0">
                <a:solidFill>
                  <a:srgbClr val="FF0000"/>
                </a:solidFill>
              </a:rPr>
              <a:t> </a:t>
            </a:r>
            <a:r>
              <a:rPr lang="en-IN" sz="4000" spc="-10" dirty="0">
                <a:solidFill>
                  <a:srgbClr val="FF0000"/>
                </a:solidFill>
              </a:rPr>
              <a:t>VECTOR-MATRIX </a:t>
            </a:r>
            <a:r>
              <a:rPr lang="en-IN" sz="4000" spc="-985" dirty="0">
                <a:solidFill>
                  <a:srgbClr val="FF0000"/>
                </a:solidFill>
              </a:rPr>
              <a:t> </a:t>
            </a:r>
            <a:r>
              <a:rPr lang="en-IN" sz="4000" spc="-10" dirty="0">
                <a:solidFill>
                  <a:srgbClr val="FF0000"/>
                </a:solidFill>
              </a:rPr>
              <a:t>FORM</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8F6EDBBA-5935-4182-A01F-21BC1AFF07B6}"/>
              </a:ext>
            </a:extLst>
          </p:cNvPr>
          <p:cNvSpPr>
            <a:spLocks noGrp="1"/>
          </p:cNvSpPr>
          <p:nvPr>
            <p:ph idx="1"/>
          </p:nvPr>
        </p:nvSpPr>
        <p:spPr>
          <a:xfrm>
            <a:off x="1097280" y="1845734"/>
            <a:ext cx="10058400" cy="2273505"/>
          </a:xfrm>
        </p:spPr>
        <p:txBody>
          <a:bodyPr/>
          <a:lstStyle/>
          <a:p>
            <a:pPr marL="355600" indent="-342900">
              <a:lnSpc>
                <a:spcPct val="100000"/>
              </a:lnSpc>
              <a:spcBef>
                <a:spcPts val="100"/>
              </a:spcBef>
              <a:buSzPct val="75000"/>
              <a:buFont typeface="Trebuchet MS"/>
              <a:buChar char="●"/>
              <a:tabLst>
                <a:tab pos="355600" algn="l"/>
              </a:tabLst>
            </a:pPr>
            <a:r>
              <a:rPr lang="en-US" sz="2000" spc="-5" dirty="0">
                <a:solidFill>
                  <a:srgbClr val="003366"/>
                </a:solidFill>
                <a:latin typeface="Arial MT"/>
                <a:cs typeface="Arial MT"/>
              </a:rPr>
              <a:t>Our</a:t>
            </a:r>
            <a:r>
              <a:rPr lang="en-US" sz="2000" dirty="0">
                <a:solidFill>
                  <a:srgbClr val="003366"/>
                </a:solidFill>
                <a:latin typeface="Arial MT"/>
                <a:cs typeface="Arial MT"/>
              </a:rPr>
              <a:t> </a:t>
            </a:r>
            <a:r>
              <a:rPr lang="en-US" sz="2000" spc="-5" dirty="0">
                <a:solidFill>
                  <a:srgbClr val="003366"/>
                </a:solidFill>
                <a:latin typeface="Arial MT"/>
                <a:cs typeface="Arial MT"/>
              </a:rPr>
              <a:t>state </a:t>
            </a:r>
            <a:r>
              <a:rPr lang="en-US" sz="2000" dirty="0">
                <a:solidFill>
                  <a:srgbClr val="003366"/>
                </a:solidFill>
                <a:latin typeface="Arial MT"/>
                <a:cs typeface="Arial MT"/>
              </a:rPr>
              <a:t>vector</a:t>
            </a:r>
            <a:r>
              <a:rPr lang="en-US" sz="2000" spc="-5" dirty="0">
                <a:solidFill>
                  <a:srgbClr val="003366"/>
                </a:solidFill>
                <a:latin typeface="Arial MT"/>
                <a:cs typeface="Arial MT"/>
              </a:rPr>
              <a:t> consists</a:t>
            </a:r>
            <a:r>
              <a:rPr lang="en-US" sz="2000" dirty="0">
                <a:solidFill>
                  <a:srgbClr val="003366"/>
                </a:solidFill>
                <a:latin typeface="Arial MT"/>
                <a:cs typeface="Arial MT"/>
              </a:rPr>
              <a:t> </a:t>
            </a:r>
            <a:r>
              <a:rPr lang="en-US" sz="2000" spc="-5" dirty="0">
                <a:solidFill>
                  <a:srgbClr val="003366"/>
                </a:solidFill>
                <a:latin typeface="Arial MT"/>
                <a:cs typeface="Arial MT"/>
              </a:rPr>
              <a:t>of</a:t>
            </a:r>
            <a:r>
              <a:rPr lang="en-US" sz="2000" dirty="0">
                <a:solidFill>
                  <a:srgbClr val="003366"/>
                </a:solidFill>
                <a:latin typeface="Arial MT"/>
                <a:cs typeface="Arial MT"/>
              </a:rPr>
              <a:t> </a:t>
            </a:r>
            <a:r>
              <a:rPr lang="en-US" sz="2000" spc="-5" dirty="0">
                <a:solidFill>
                  <a:srgbClr val="003366"/>
                </a:solidFill>
                <a:latin typeface="Arial MT"/>
                <a:cs typeface="Arial MT"/>
              </a:rPr>
              <a:t>two variables,</a:t>
            </a:r>
            <a:r>
              <a:rPr lang="en-US" sz="2000" spc="70" dirty="0">
                <a:solidFill>
                  <a:srgbClr val="003366"/>
                </a:solidFill>
                <a:latin typeface="Arial MT"/>
                <a:cs typeface="Arial MT"/>
              </a:rPr>
              <a:t> </a:t>
            </a:r>
            <a:r>
              <a:rPr lang="en-US" sz="2000" i="1" dirty="0">
                <a:solidFill>
                  <a:srgbClr val="003366"/>
                </a:solidFill>
                <a:latin typeface="Arial"/>
                <a:cs typeface="Arial"/>
              </a:rPr>
              <a:t>x</a:t>
            </a:r>
            <a:r>
              <a:rPr lang="en-US" i="1" dirty="0">
                <a:latin typeface="Arial"/>
                <a:cs typeface="Arial"/>
              </a:rPr>
              <a:t> </a:t>
            </a:r>
            <a:r>
              <a:rPr lang="en-US" sz="2000" spc="-5" dirty="0">
                <a:solidFill>
                  <a:srgbClr val="003366"/>
                </a:solidFill>
                <a:latin typeface="Arial MT"/>
                <a:cs typeface="Arial MT"/>
              </a:rPr>
              <a:t>and</a:t>
            </a:r>
            <a:r>
              <a:rPr lang="en-US" sz="2000" spc="5" dirty="0">
                <a:solidFill>
                  <a:srgbClr val="003366"/>
                </a:solidFill>
                <a:latin typeface="Arial MT"/>
                <a:cs typeface="Arial MT"/>
              </a:rPr>
              <a:t> </a:t>
            </a:r>
            <a:r>
              <a:rPr lang="en-US" sz="2000" i="1" dirty="0">
                <a:solidFill>
                  <a:srgbClr val="003366"/>
                </a:solidFill>
                <a:latin typeface="Arial"/>
                <a:cs typeface="Arial"/>
              </a:rPr>
              <a:t>v</a:t>
            </a:r>
            <a:r>
              <a:rPr lang="en-US" sz="2000" i="1" spc="-5" dirty="0">
                <a:solidFill>
                  <a:srgbClr val="003366"/>
                </a:solidFill>
                <a:latin typeface="Arial"/>
                <a:cs typeface="Arial"/>
              </a:rPr>
              <a:t> </a:t>
            </a:r>
            <a:r>
              <a:rPr lang="en-US" sz="2000" dirty="0">
                <a:solidFill>
                  <a:srgbClr val="003366"/>
                </a:solidFill>
                <a:latin typeface="Arial MT"/>
                <a:cs typeface="Arial MT"/>
              </a:rPr>
              <a:t>so</a:t>
            </a:r>
            <a:r>
              <a:rPr lang="en-US" sz="2000" spc="-5" dirty="0">
                <a:solidFill>
                  <a:srgbClr val="003366"/>
                </a:solidFill>
                <a:latin typeface="Arial MT"/>
                <a:cs typeface="Arial MT"/>
              </a:rPr>
              <a:t> </a:t>
            </a:r>
            <a:r>
              <a:rPr lang="en-US" sz="2000" dirty="0">
                <a:solidFill>
                  <a:srgbClr val="003366"/>
                </a:solidFill>
                <a:latin typeface="Arial MT"/>
                <a:cs typeface="Arial MT"/>
              </a:rPr>
              <a:t>our</a:t>
            </a:r>
            <a:r>
              <a:rPr lang="en-US" sz="2000" spc="-10" dirty="0">
                <a:solidFill>
                  <a:srgbClr val="003366"/>
                </a:solidFill>
                <a:latin typeface="Arial MT"/>
                <a:cs typeface="Arial MT"/>
              </a:rPr>
              <a:t> </a:t>
            </a:r>
            <a:r>
              <a:rPr lang="en-US" sz="2000" dirty="0">
                <a:solidFill>
                  <a:srgbClr val="003366"/>
                </a:solidFill>
                <a:latin typeface="Arial MT"/>
                <a:cs typeface="Arial MT"/>
              </a:rPr>
              <a:t>vector-matrix</a:t>
            </a:r>
            <a:r>
              <a:rPr lang="en-US" sz="2000" spc="-25" dirty="0">
                <a:solidFill>
                  <a:srgbClr val="003366"/>
                </a:solidFill>
                <a:latin typeface="Arial MT"/>
                <a:cs typeface="Arial MT"/>
              </a:rPr>
              <a:t> </a:t>
            </a:r>
            <a:r>
              <a:rPr lang="en-US" sz="2000" spc="-5" dirty="0">
                <a:solidFill>
                  <a:srgbClr val="003366"/>
                </a:solidFill>
                <a:latin typeface="Arial MT"/>
                <a:cs typeface="Arial MT"/>
              </a:rPr>
              <a:t>will</a:t>
            </a:r>
            <a:r>
              <a:rPr lang="en-US" sz="2000" spc="-10" dirty="0">
                <a:solidFill>
                  <a:srgbClr val="003366"/>
                </a:solidFill>
                <a:latin typeface="Arial MT"/>
                <a:cs typeface="Arial MT"/>
              </a:rPr>
              <a:t> </a:t>
            </a:r>
            <a:r>
              <a:rPr lang="en-US" sz="2000" spc="-5" dirty="0">
                <a:solidFill>
                  <a:srgbClr val="003366"/>
                </a:solidFill>
                <a:latin typeface="Arial MT"/>
                <a:cs typeface="Arial MT"/>
              </a:rPr>
              <a:t>be</a:t>
            </a:r>
            <a:r>
              <a:rPr lang="en-US" sz="2000" spc="-10" dirty="0">
                <a:solidFill>
                  <a:srgbClr val="003366"/>
                </a:solidFill>
                <a:latin typeface="Arial MT"/>
                <a:cs typeface="Arial MT"/>
              </a:rPr>
              <a:t> </a:t>
            </a:r>
            <a:r>
              <a:rPr lang="en-US" sz="2000" spc="-5" dirty="0">
                <a:solidFill>
                  <a:srgbClr val="003366"/>
                </a:solidFill>
                <a:latin typeface="Arial MT"/>
                <a:cs typeface="Arial MT"/>
              </a:rPr>
              <a:t>in</a:t>
            </a:r>
            <a:r>
              <a:rPr lang="en-US" sz="2000" spc="-10" dirty="0">
                <a:solidFill>
                  <a:srgbClr val="003366"/>
                </a:solidFill>
                <a:latin typeface="Arial MT"/>
                <a:cs typeface="Arial MT"/>
              </a:rPr>
              <a:t> </a:t>
            </a:r>
            <a:r>
              <a:rPr lang="en-US" sz="2000" spc="-5" dirty="0">
                <a:solidFill>
                  <a:srgbClr val="003366"/>
                </a:solidFill>
                <a:latin typeface="Arial MT"/>
                <a:cs typeface="Arial MT"/>
              </a:rPr>
              <a:t>the</a:t>
            </a:r>
            <a:r>
              <a:rPr lang="en-US" sz="2000" spc="-10" dirty="0">
                <a:solidFill>
                  <a:srgbClr val="003366"/>
                </a:solidFill>
                <a:latin typeface="Arial MT"/>
                <a:cs typeface="Arial MT"/>
              </a:rPr>
              <a:t> </a:t>
            </a:r>
            <a:r>
              <a:rPr lang="en-US" sz="2000" dirty="0">
                <a:solidFill>
                  <a:srgbClr val="003366"/>
                </a:solidFill>
                <a:latin typeface="Arial MT"/>
                <a:cs typeface="Arial MT"/>
              </a:rPr>
              <a:t>form:</a:t>
            </a:r>
            <a:endParaRPr lang="en-US" sz="2000" dirty="0">
              <a:latin typeface="Arial MT"/>
              <a:cs typeface="Arial MT"/>
            </a:endParaRPr>
          </a:p>
          <a:p>
            <a:endParaRPr lang="en-IN" dirty="0"/>
          </a:p>
        </p:txBody>
      </p:sp>
      <p:sp>
        <p:nvSpPr>
          <p:cNvPr id="4" name="Slide Number Placeholder 3">
            <a:extLst>
              <a:ext uri="{FF2B5EF4-FFF2-40B4-BE49-F238E27FC236}">
                <a16:creationId xmlns:a16="http://schemas.microsoft.com/office/drawing/2014/main" xmlns="" id="{514ED140-3260-42D2-92FC-6FF933A76127}"/>
              </a:ext>
            </a:extLst>
          </p:cNvPr>
          <p:cNvSpPr>
            <a:spLocks noGrp="1"/>
          </p:cNvSpPr>
          <p:nvPr>
            <p:ph type="sldNum" sz="quarter" idx="12"/>
          </p:nvPr>
        </p:nvSpPr>
        <p:spPr/>
        <p:txBody>
          <a:bodyPr/>
          <a:lstStyle/>
          <a:p>
            <a:fld id="{CA9F79F9-620A-454C-B44A-099229A02D1C}" type="slidenum">
              <a:rPr lang="en-IN" smtClean="0"/>
              <a:pPr/>
              <a:t>165</a:t>
            </a:fld>
            <a:endParaRPr lang="en-IN"/>
          </a:p>
        </p:txBody>
      </p:sp>
      <p:pic>
        <p:nvPicPr>
          <p:cNvPr id="5" name="object 4">
            <a:extLst>
              <a:ext uri="{FF2B5EF4-FFF2-40B4-BE49-F238E27FC236}">
                <a16:creationId xmlns:a16="http://schemas.microsoft.com/office/drawing/2014/main" xmlns="" id="{9F8EF8B7-6538-4A9F-B9C6-7D89580BBD79}"/>
              </a:ext>
            </a:extLst>
          </p:cNvPr>
          <p:cNvPicPr/>
          <p:nvPr/>
        </p:nvPicPr>
        <p:blipFill>
          <a:blip r:embed="rId2" cstate="print"/>
          <a:stretch>
            <a:fillRect/>
          </a:stretch>
        </p:blipFill>
        <p:spPr>
          <a:xfrm>
            <a:off x="3611732" y="2645546"/>
            <a:ext cx="3206318" cy="1580226"/>
          </a:xfrm>
          <a:prstGeom prst="rect">
            <a:avLst/>
          </a:prstGeom>
        </p:spPr>
      </p:pic>
      <p:sp>
        <p:nvSpPr>
          <p:cNvPr id="7" name="TextBox 6">
            <a:extLst>
              <a:ext uri="{FF2B5EF4-FFF2-40B4-BE49-F238E27FC236}">
                <a16:creationId xmlns:a16="http://schemas.microsoft.com/office/drawing/2014/main" xmlns="" id="{C55CCEAF-C0E8-4233-9287-1071A803C9D7}"/>
              </a:ext>
            </a:extLst>
          </p:cNvPr>
          <p:cNvSpPr txBox="1"/>
          <p:nvPr/>
        </p:nvSpPr>
        <p:spPr>
          <a:xfrm>
            <a:off x="1236214" y="4388190"/>
            <a:ext cx="9026371" cy="1200329"/>
          </a:xfrm>
          <a:prstGeom prst="rect">
            <a:avLst/>
          </a:prstGeom>
          <a:noFill/>
        </p:spPr>
        <p:txBody>
          <a:bodyPr wrap="square">
            <a:spAutoFit/>
          </a:bodyPr>
          <a:lstStyle/>
          <a:p>
            <a:pPr marL="355600" marR="5080" indent="-342900">
              <a:lnSpc>
                <a:spcPct val="100000"/>
              </a:lnSpc>
              <a:spcBef>
                <a:spcPts val="100"/>
              </a:spcBef>
              <a:buSzPct val="75000"/>
              <a:buFont typeface="Trebuchet MS"/>
              <a:buChar char="●"/>
              <a:tabLst>
                <a:tab pos="355600" algn="l"/>
                <a:tab pos="896619" algn="l"/>
                <a:tab pos="4998085" algn="l"/>
              </a:tabLst>
            </a:pPr>
            <a:r>
              <a:rPr lang="en-US" sz="1800" spc="-10" dirty="0">
                <a:solidFill>
                  <a:srgbClr val="003366"/>
                </a:solidFill>
                <a:latin typeface="Arial MT"/>
                <a:cs typeface="Arial MT"/>
              </a:rPr>
              <a:t>The </a:t>
            </a:r>
            <a:r>
              <a:rPr lang="en-US" sz="1800" dirty="0">
                <a:solidFill>
                  <a:srgbClr val="003366"/>
                </a:solidFill>
                <a:latin typeface="Arial MT"/>
                <a:cs typeface="Arial MT"/>
              </a:rPr>
              <a:t>first </a:t>
            </a:r>
            <a:r>
              <a:rPr lang="en-US" sz="1800" spc="-5" dirty="0">
                <a:solidFill>
                  <a:srgbClr val="003366"/>
                </a:solidFill>
                <a:latin typeface="Arial MT"/>
                <a:cs typeface="Arial MT"/>
              </a:rPr>
              <a:t>row of </a:t>
            </a:r>
            <a:r>
              <a:rPr lang="en-US" sz="1800" b="1" dirty="0">
                <a:solidFill>
                  <a:srgbClr val="003366"/>
                </a:solidFill>
                <a:latin typeface="Arial"/>
                <a:cs typeface="Arial"/>
              </a:rPr>
              <a:t>A </a:t>
            </a:r>
            <a:r>
              <a:rPr lang="en-US" sz="1800" spc="-5" dirty="0">
                <a:solidFill>
                  <a:srgbClr val="003366"/>
                </a:solidFill>
                <a:latin typeface="Arial MT"/>
                <a:cs typeface="Arial MT"/>
              </a:rPr>
              <a:t>and the </a:t>
            </a:r>
            <a:r>
              <a:rPr lang="en-US" sz="1800" dirty="0">
                <a:solidFill>
                  <a:srgbClr val="003366"/>
                </a:solidFill>
                <a:latin typeface="Arial MT"/>
                <a:cs typeface="Arial MT"/>
              </a:rPr>
              <a:t>first row </a:t>
            </a:r>
            <a:r>
              <a:rPr lang="en-US" sz="1800" spc="-5" dirty="0">
                <a:solidFill>
                  <a:srgbClr val="003366"/>
                </a:solidFill>
                <a:latin typeface="Arial MT"/>
                <a:cs typeface="Arial MT"/>
              </a:rPr>
              <a:t>of </a:t>
            </a:r>
            <a:r>
              <a:rPr lang="en-US" sz="1800" b="1" dirty="0">
                <a:solidFill>
                  <a:srgbClr val="003366"/>
                </a:solidFill>
                <a:latin typeface="Arial"/>
                <a:cs typeface="Arial"/>
              </a:rPr>
              <a:t>B </a:t>
            </a:r>
            <a:r>
              <a:rPr lang="en-US" sz="1800" dirty="0">
                <a:solidFill>
                  <a:srgbClr val="003366"/>
                </a:solidFill>
                <a:latin typeface="Arial MT"/>
                <a:cs typeface="Arial MT"/>
              </a:rPr>
              <a:t>are </a:t>
            </a:r>
            <a:r>
              <a:rPr lang="en-US" sz="1800" spc="5" dirty="0">
                <a:solidFill>
                  <a:srgbClr val="003366"/>
                </a:solidFill>
                <a:latin typeface="Arial MT"/>
                <a:cs typeface="Arial MT"/>
              </a:rPr>
              <a:t> </a:t>
            </a:r>
            <a:r>
              <a:rPr lang="en-US" sz="1800" spc="-5" dirty="0">
                <a:solidFill>
                  <a:srgbClr val="003366"/>
                </a:solidFill>
                <a:latin typeface="Arial MT"/>
                <a:cs typeface="Arial MT"/>
              </a:rPr>
              <a:t>the coefficients</a:t>
            </a:r>
            <a:r>
              <a:rPr lang="en-US" sz="1800" spc="5" dirty="0">
                <a:solidFill>
                  <a:srgbClr val="003366"/>
                </a:solidFill>
                <a:latin typeface="Arial MT"/>
                <a:cs typeface="Arial MT"/>
              </a:rPr>
              <a:t> </a:t>
            </a:r>
            <a:r>
              <a:rPr lang="en-US" sz="1800" spc="-5" dirty="0">
                <a:solidFill>
                  <a:srgbClr val="003366"/>
                </a:solidFill>
                <a:latin typeface="Arial MT"/>
                <a:cs typeface="Arial MT"/>
              </a:rPr>
              <a:t>of</a:t>
            </a:r>
            <a:r>
              <a:rPr lang="en-US" sz="1800" spc="5" dirty="0">
                <a:solidFill>
                  <a:srgbClr val="003366"/>
                </a:solidFill>
                <a:latin typeface="Arial MT"/>
                <a:cs typeface="Arial MT"/>
              </a:rPr>
              <a:t> </a:t>
            </a:r>
            <a:r>
              <a:rPr lang="en-US" sz="1800" spc="-5" dirty="0">
                <a:solidFill>
                  <a:srgbClr val="003366"/>
                </a:solidFill>
                <a:latin typeface="Arial MT"/>
                <a:cs typeface="Arial MT"/>
              </a:rPr>
              <a:t>the </a:t>
            </a:r>
            <a:r>
              <a:rPr lang="en-US" sz="1800" dirty="0">
                <a:solidFill>
                  <a:srgbClr val="003366"/>
                </a:solidFill>
                <a:latin typeface="Arial MT"/>
                <a:cs typeface="Arial MT"/>
              </a:rPr>
              <a:t>first</a:t>
            </a:r>
            <a:r>
              <a:rPr lang="en-US" sz="1800" spc="5" dirty="0">
                <a:solidFill>
                  <a:srgbClr val="003366"/>
                </a:solidFill>
                <a:latin typeface="Arial MT"/>
                <a:cs typeface="Arial MT"/>
              </a:rPr>
              <a:t> </a:t>
            </a:r>
            <a:r>
              <a:rPr lang="en-US" sz="1800" dirty="0">
                <a:solidFill>
                  <a:srgbClr val="003366"/>
                </a:solidFill>
                <a:latin typeface="Arial MT"/>
                <a:cs typeface="Arial MT"/>
              </a:rPr>
              <a:t>state</a:t>
            </a:r>
            <a:r>
              <a:rPr lang="en-US" sz="1800" spc="-10" dirty="0">
                <a:solidFill>
                  <a:srgbClr val="003366"/>
                </a:solidFill>
                <a:latin typeface="Arial MT"/>
                <a:cs typeface="Arial MT"/>
              </a:rPr>
              <a:t> </a:t>
            </a:r>
            <a:r>
              <a:rPr lang="en-US" sz="1800" spc="-5" dirty="0">
                <a:solidFill>
                  <a:srgbClr val="003366"/>
                </a:solidFill>
                <a:latin typeface="Arial MT"/>
                <a:cs typeface="Arial MT"/>
              </a:rPr>
              <a:t>equation for </a:t>
            </a:r>
            <a:r>
              <a:rPr lang="en-US" sz="1800" dirty="0">
                <a:solidFill>
                  <a:srgbClr val="003366"/>
                </a:solidFill>
                <a:latin typeface="Arial MT"/>
                <a:cs typeface="Arial MT"/>
              </a:rPr>
              <a:t> </a:t>
            </a:r>
            <a:r>
              <a:rPr lang="en-US" sz="1800" i="1" spc="-5" dirty="0">
                <a:solidFill>
                  <a:srgbClr val="003366"/>
                </a:solidFill>
                <a:latin typeface="Arial"/>
                <a:cs typeface="Arial"/>
              </a:rPr>
              <a:t>x’</a:t>
            </a:r>
            <a:r>
              <a:rPr lang="en-US" sz="1800" spc="-5" dirty="0">
                <a:solidFill>
                  <a:srgbClr val="003366"/>
                </a:solidFill>
                <a:latin typeface="Arial MT"/>
                <a:cs typeface="Arial MT"/>
              </a:rPr>
              <a:t>. Likewise the second</a:t>
            </a:r>
            <a:r>
              <a:rPr lang="en-US" sz="1800" spc="-10" dirty="0">
                <a:solidFill>
                  <a:srgbClr val="003366"/>
                </a:solidFill>
                <a:latin typeface="Arial MT"/>
                <a:cs typeface="Arial MT"/>
              </a:rPr>
              <a:t> </a:t>
            </a:r>
            <a:r>
              <a:rPr lang="en-US" sz="1800" spc="-5" dirty="0">
                <a:solidFill>
                  <a:srgbClr val="003366"/>
                </a:solidFill>
                <a:latin typeface="Arial MT"/>
                <a:cs typeface="Arial MT"/>
              </a:rPr>
              <a:t>row</a:t>
            </a:r>
            <a:r>
              <a:rPr lang="en-US" sz="1800" spc="-15" dirty="0">
                <a:solidFill>
                  <a:srgbClr val="003366"/>
                </a:solidFill>
                <a:latin typeface="Arial MT"/>
                <a:cs typeface="Arial MT"/>
              </a:rPr>
              <a:t> </a:t>
            </a:r>
            <a:r>
              <a:rPr lang="en-US" sz="1800" spc="-5" dirty="0">
                <a:solidFill>
                  <a:srgbClr val="003366"/>
                </a:solidFill>
                <a:latin typeface="Arial MT"/>
                <a:cs typeface="Arial MT"/>
              </a:rPr>
              <a:t>of</a:t>
            </a:r>
            <a:r>
              <a:rPr lang="en-US" sz="1800" spc="50" dirty="0">
                <a:solidFill>
                  <a:srgbClr val="003366"/>
                </a:solidFill>
                <a:latin typeface="Arial MT"/>
                <a:cs typeface="Arial MT"/>
              </a:rPr>
              <a:t> </a:t>
            </a:r>
            <a:r>
              <a:rPr lang="en-US" sz="1800" b="1" dirty="0">
                <a:solidFill>
                  <a:srgbClr val="003366"/>
                </a:solidFill>
                <a:latin typeface="Arial"/>
                <a:cs typeface="Arial"/>
              </a:rPr>
              <a:t>A</a:t>
            </a:r>
            <a:r>
              <a:rPr lang="en-US" sz="1800" b="1" spc="-15" dirty="0">
                <a:solidFill>
                  <a:srgbClr val="003366"/>
                </a:solidFill>
                <a:latin typeface="Arial"/>
                <a:cs typeface="Arial"/>
              </a:rPr>
              <a:t> </a:t>
            </a:r>
            <a:r>
              <a:rPr lang="en-US" sz="1800" dirty="0">
                <a:solidFill>
                  <a:srgbClr val="003366"/>
                </a:solidFill>
                <a:latin typeface="Arial MT"/>
                <a:cs typeface="Arial MT"/>
              </a:rPr>
              <a:t>and</a:t>
            </a:r>
            <a:r>
              <a:rPr lang="en-US" sz="1800" spc="-10" dirty="0">
                <a:solidFill>
                  <a:srgbClr val="003366"/>
                </a:solidFill>
                <a:latin typeface="Arial MT"/>
                <a:cs typeface="Arial MT"/>
              </a:rPr>
              <a:t> </a:t>
            </a:r>
            <a:r>
              <a:rPr lang="en-US" sz="1800" spc="-5" dirty="0">
                <a:solidFill>
                  <a:srgbClr val="003366"/>
                </a:solidFill>
                <a:latin typeface="Arial MT"/>
                <a:cs typeface="Arial MT"/>
              </a:rPr>
              <a:t>the </a:t>
            </a:r>
            <a:r>
              <a:rPr lang="en-US" sz="1800" dirty="0">
                <a:solidFill>
                  <a:srgbClr val="003366"/>
                </a:solidFill>
                <a:latin typeface="Arial MT"/>
                <a:cs typeface="Arial MT"/>
              </a:rPr>
              <a:t> second </a:t>
            </a:r>
            <a:r>
              <a:rPr lang="en-US" sz="1800" spc="-5" dirty="0">
                <a:solidFill>
                  <a:srgbClr val="003366"/>
                </a:solidFill>
                <a:latin typeface="Arial MT"/>
                <a:cs typeface="Arial MT"/>
              </a:rPr>
              <a:t>row of </a:t>
            </a:r>
            <a:r>
              <a:rPr lang="en-US" sz="1800" b="1" dirty="0">
                <a:solidFill>
                  <a:srgbClr val="003366"/>
                </a:solidFill>
                <a:latin typeface="Arial"/>
                <a:cs typeface="Arial"/>
              </a:rPr>
              <a:t>B </a:t>
            </a:r>
            <a:r>
              <a:rPr lang="en-US" sz="1800" dirty="0">
                <a:solidFill>
                  <a:srgbClr val="003366"/>
                </a:solidFill>
                <a:latin typeface="Arial MT"/>
                <a:cs typeface="Arial MT"/>
              </a:rPr>
              <a:t>are the </a:t>
            </a:r>
            <a:r>
              <a:rPr lang="en-US" sz="1800" spc="-5" dirty="0">
                <a:solidFill>
                  <a:srgbClr val="003366"/>
                </a:solidFill>
                <a:latin typeface="Arial MT"/>
                <a:cs typeface="Arial MT"/>
              </a:rPr>
              <a:t>coefficients </a:t>
            </a:r>
            <a:r>
              <a:rPr lang="en-US" sz="1800" spc="5" dirty="0">
                <a:solidFill>
                  <a:srgbClr val="003366"/>
                </a:solidFill>
                <a:latin typeface="Arial MT"/>
                <a:cs typeface="Arial MT"/>
              </a:rPr>
              <a:t>of </a:t>
            </a:r>
            <a:r>
              <a:rPr lang="en-US" sz="1800" spc="-5" dirty="0">
                <a:solidFill>
                  <a:srgbClr val="003366"/>
                </a:solidFill>
                <a:latin typeface="Arial MT"/>
                <a:cs typeface="Arial MT"/>
              </a:rPr>
              <a:t>the </a:t>
            </a:r>
            <a:r>
              <a:rPr lang="en-US" sz="1800" dirty="0">
                <a:solidFill>
                  <a:srgbClr val="003366"/>
                </a:solidFill>
                <a:latin typeface="Arial MT"/>
                <a:cs typeface="Arial MT"/>
              </a:rPr>
              <a:t> second </a:t>
            </a:r>
            <a:r>
              <a:rPr lang="en-US" sz="1800" spc="-5" dirty="0">
                <a:solidFill>
                  <a:srgbClr val="003366"/>
                </a:solidFill>
                <a:latin typeface="Arial MT"/>
                <a:cs typeface="Arial MT"/>
              </a:rPr>
              <a:t>state</a:t>
            </a:r>
            <a:r>
              <a:rPr lang="en-US" sz="1800" spc="5" dirty="0">
                <a:solidFill>
                  <a:srgbClr val="003366"/>
                </a:solidFill>
                <a:latin typeface="Arial MT"/>
                <a:cs typeface="Arial MT"/>
              </a:rPr>
              <a:t> </a:t>
            </a:r>
            <a:r>
              <a:rPr lang="en-US" sz="1800" spc="-5" dirty="0">
                <a:solidFill>
                  <a:srgbClr val="003366"/>
                </a:solidFill>
                <a:latin typeface="Arial MT"/>
                <a:cs typeface="Arial MT"/>
              </a:rPr>
              <a:t>equation</a:t>
            </a:r>
            <a:r>
              <a:rPr lang="en-US" sz="1800" spc="5" dirty="0">
                <a:solidFill>
                  <a:srgbClr val="003366"/>
                </a:solidFill>
                <a:latin typeface="Arial MT"/>
                <a:cs typeface="Arial MT"/>
              </a:rPr>
              <a:t> </a:t>
            </a:r>
            <a:r>
              <a:rPr lang="en-US" sz="1800" spc="-5" dirty="0">
                <a:solidFill>
                  <a:srgbClr val="003366"/>
                </a:solidFill>
                <a:latin typeface="Arial MT"/>
                <a:cs typeface="Arial MT"/>
              </a:rPr>
              <a:t>for</a:t>
            </a:r>
            <a:r>
              <a:rPr lang="en-US" sz="1800" spc="60" dirty="0">
                <a:solidFill>
                  <a:srgbClr val="003366"/>
                </a:solidFill>
                <a:latin typeface="Arial MT"/>
                <a:cs typeface="Arial MT"/>
              </a:rPr>
              <a:t> </a:t>
            </a:r>
            <a:r>
              <a:rPr lang="en-US" sz="1800" i="1" spc="-5" dirty="0">
                <a:solidFill>
                  <a:srgbClr val="003366"/>
                </a:solidFill>
                <a:latin typeface="Arial"/>
                <a:cs typeface="Arial"/>
              </a:rPr>
              <a:t>v’</a:t>
            </a:r>
            <a:r>
              <a:rPr lang="en-US" sz="1800" spc="-5" dirty="0">
                <a:solidFill>
                  <a:srgbClr val="003366"/>
                </a:solidFill>
                <a:latin typeface="Arial MT"/>
                <a:cs typeface="Arial MT"/>
              </a:rPr>
              <a:t>. </a:t>
            </a:r>
            <a:r>
              <a:rPr lang="en-US" sz="1800" b="1" dirty="0">
                <a:solidFill>
                  <a:srgbClr val="003366"/>
                </a:solidFill>
                <a:latin typeface="Arial"/>
                <a:cs typeface="Arial"/>
              </a:rPr>
              <a:t>C</a:t>
            </a:r>
            <a:r>
              <a:rPr lang="en-US" sz="1800" b="1" spc="-25" dirty="0">
                <a:solidFill>
                  <a:srgbClr val="003366"/>
                </a:solidFill>
                <a:latin typeface="Arial"/>
                <a:cs typeface="Arial"/>
              </a:rPr>
              <a:t> </a:t>
            </a:r>
            <a:r>
              <a:rPr lang="en-US" sz="1800" spc="-5" dirty="0">
                <a:solidFill>
                  <a:srgbClr val="003366"/>
                </a:solidFill>
                <a:latin typeface="Arial MT"/>
                <a:cs typeface="Arial MT"/>
              </a:rPr>
              <a:t>and</a:t>
            </a:r>
            <a:r>
              <a:rPr lang="en-US" sz="1800" spc="-15" dirty="0">
                <a:solidFill>
                  <a:srgbClr val="003366"/>
                </a:solidFill>
                <a:latin typeface="Arial MT"/>
                <a:cs typeface="Arial MT"/>
              </a:rPr>
              <a:t> </a:t>
            </a:r>
            <a:r>
              <a:rPr lang="en-US" sz="1800" b="1" dirty="0">
                <a:solidFill>
                  <a:srgbClr val="003366"/>
                </a:solidFill>
                <a:latin typeface="Arial"/>
                <a:cs typeface="Arial"/>
              </a:rPr>
              <a:t>D</a:t>
            </a:r>
            <a:r>
              <a:rPr lang="en-US" sz="1800" b="1" spc="-35" dirty="0">
                <a:solidFill>
                  <a:srgbClr val="003366"/>
                </a:solidFill>
                <a:latin typeface="Arial"/>
                <a:cs typeface="Arial"/>
              </a:rPr>
              <a:t> </a:t>
            </a:r>
            <a:r>
              <a:rPr lang="en-US" sz="1800" dirty="0">
                <a:solidFill>
                  <a:srgbClr val="003366"/>
                </a:solidFill>
                <a:latin typeface="Arial MT"/>
                <a:cs typeface="Arial MT"/>
              </a:rPr>
              <a:t>are</a:t>
            </a:r>
            <a:r>
              <a:rPr lang="en-US" sz="1800" spc="-25" dirty="0">
                <a:solidFill>
                  <a:srgbClr val="003366"/>
                </a:solidFill>
                <a:latin typeface="Arial MT"/>
                <a:cs typeface="Arial MT"/>
              </a:rPr>
              <a:t> </a:t>
            </a:r>
            <a:r>
              <a:rPr lang="en-US" sz="1800" spc="-5" dirty="0">
                <a:solidFill>
                  <a:srgbClr val="003366"/>
                </a:solidFill>
                <a:latin typeface="Arial MT"/>
                <a:cs typeface="Arial MT"/>
              </a:rPr>
              <a:t>the </a:t>
            </a:r>
            <a:r>
              <a:rPr lang="en-US" sz="1800" spc="-765" dirty="0">
                <a:solidFill>
                  <a:srgbClr val="003366"/>
                </a:solidFill>
                <a:latin typeface="Arial MT"/>
                <a:cs typeface="Arial MT"/>
              </a:rPr>
              <a:t> </a:t>
            </a:r>
            <a:r>
              <a:rPr lang="en-US" sz="1800" spc="-5" dirty="0">
                <a:solidFill>
                  <a:srgbClr val="003366"/>
                </a:solidFill>
                <a:latin typeface="Arial MT"/>
                <a:cs typeface="Arial MT"/>
              </a:rPr>
              <a:t>coefficients</a:t>
            </a:r>
            <a:r>
              <a:rPr lang="en-US" sz="1800" dirty="0">
                <a:solidFill>
                  <a:srgbClr val="003366"/>
                </a:solidFill>
                <a:latin typeface="Arial MT"/>
                <a:cs typeface="Arial MT"/>
              </a:rPr>
              <a:t> </a:t>
            </a:r>
            <a:r>
              <a:rPr lang="en-US" sz="1800" spc="-5" dirty="0">
                <a:solidFill>
                  <a:srgbClr val="003366"/>
                </a:solidFill>
                <a:latin typeface="Arial MT"/>
                <a:cs typeface="Arial MT"/>
              </a:rPr>
              <a:t>of</a:t>
            </a:r>
            <a:r>
              <a:rPr lang="en-US" sz="1800" dirty="0">
                <a:solidFill>
                  <a:srgbClr val="003366"/>
                </a:solidFill>
                <a:latin typeface="Arial MT"/>
                <a:cs typeface="Arial MT"/>
              </a:rPr>
              <a:t> </a:t>
            </a:r>
            <a:r>
              <a:rPr lang="en-US" sz="1800" spc="-5" dirty="0">
                <a:solidFill>
                  <a:srgbClr val="003366"/>
                </a:solidFill>
                <a:latin typeface="Arial MT"/>
                <a:cs typeface="Arial MT"/>
              </a:rPr>
              <a:t>the output</a:t>
            </a:r>
            <a:r>
              <a:rPr lang="en-US" sz="1800" dirty="0">
                <a:solidFill>
                  <a:srgbClr val="003366"/>
                </a:solidFill>
                <a:latin typeface="Arial MT"/>
                <a:cs typeface="Arial MT"/>
              </a:rPr>
              <a:t> </a:t>
            </a:r>
            <a:r>
              <a:rPr lang="en-US" sz="1800" spc="-5" dirty="0">
                <a:solidFill>
                  <a:srgbClr val="003366"/>
                </a:solidFill>
                <a:latin typeface="Arial MT"/>
                <a:cs typeface="Arial MT"/>
              </a:rPr>
              <a:t>equation for</a:t>
            </a:r>
            <a:r>
              <a:rPr lang="en-US" sz="1800" spc="85" dirty="0">
                <a:solidFill>
                  <a:srgbClr val="003366"/>
                </a:solidFill>
                <a:latin typeface="Arial MT"/>
                <a:cs typeface="Arial MT"/>
              </a:rPr>
              <a:t> </a:t>
            </a:r>
            <a:r>
              <a:rPr lang="en-US" sz="1800" i="1" dirty="0">
                <a:solidFill>
                  <a:srgbClr val="003366"/>
                </a:solidFill>
                <a:latin typeface="Arial"/>
                <a:cs typeface="Arial"/>
              </a:rPr>
              <a:t>y</a:t>
            </a:r>
            <a:r>
              <a:rPr lang="en-US" sz="1800" dirty="0">
                <a:solidFill>
                  <a:srgbClr val="003366"/>
                </a:solidFill>
                <a:latin typeface="Arial MT"/>
                <a:cs typeface="Arial MT"/>
              </a:rPr>
              <a:t>.</a:t>
            </a:r>
            <a:endParaRPr lang="en-US" sz="1800" dirty="0">
              <a:latin typeface="Arial MT"/>
              <a:cs typeface="Arial MT"/>
            </a:endParaRPr>
          </a:p>
        </p:txBody>
      </p:sp>
      <p:pic>
        <p:nvPicPr>
          <p:cNvPr id="8" name="Picture 7">
            <a:extLst>
              <a:ext uri="{FF2B5EF4-FFF2-40B4-BE49-F238E27FC236}">
                <a16:creationId xmlns:a16="http://schemas.microsoft.com/office/drawing/2014/main" xmlns="" id="{BF3C90EE-C97E-4B42-BE4E-21A08356A65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6648112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EAF8B-416C-493A-B55A-55C163173A08}"/>
              </a:ext>
            </a:extLst>
          </p:cNvPr>
          <p:cNvSpPr>
            <a:spLocks noGrp="1"/>
          </p:cNvSpPr>
          <p:nvPr>
            <p:ph type="title"/>
          </p:nvPr>
        </p:nvSpPr>
        <p:spPr>
          <a:xfrm>
            <a:off x="1097280" y="988906"/>
            <a:ext cx="3341555" cy="748454"/>
          </a:xfrm>
        </p:spPr>
        <p:txBody>
          <a:bodyPr>
            <a:normAutofit/>
          </a:bodyPr>
          <a:lstStyle/>
          <a:p>
            <a:pPr marL="38100">
              <a:lnSpc>
                <a:spcPct val="100000"/>
              </a:lnSpc>
              <a:spcBef>
                <a:spcPts val="100"/>
              </a:spcBef>
              <a:buClr>
                <a:srgbClr val="3790A6"/>
              </a:buClr>
              <a:buSzPct val="76785"/>
              <a:tabLst>
                <a:tab pos="323215" algn="l"/>
              </a:tabLst>
            </a:pPr>
            <a:r>
              <a:rPr lang="en-IN" sz="4000" b="1" spc="-5" dirty="0">
                <a:solidFill>
                  <a:srgbClr val="FF0000"/>
                </a:solidFill>
                <a:latin typeface="Times New Roman"/>
                <a:cs typeface="Times New Roman"/>
              </a:rPr>
              <a:t>Eigen</a:t>
            </a:r>
            <a:r>
              <a:rPr lang="en-IN" sz="4000" b="1" spc="-50" dirty="0">
                <a:solidFill>
                  <a:srgbClr val="FF0000"/>
                </a:solidFill>
                <a:latin typeface="Times New Roman"/>
                <a:cs typeface="Times New Roman"/>
              </a:rPr>
              <a:t> </a:t>
            </a:r>
            <a:r>
              <a:rPr lang="en-IN" sz="4000" b="1" spc="-5" dirty="0">
                <a:solidFill>
                  <a:srgbClr val="FF0000"/>
                </a:solidFill>
                <a:latin typeface="Times New Roman"/>
                <a:cs typeface="Times New Roman"/>
              </a:rPr>
              <a:t>Vector</a:t>
            </a:r>
            <a:endParaRPr lang="en-IN" sz="4000" dirty="0">
              <a:solidFill>
                <a:srgbClr val="FF0000"/>
              </a:solidFill>
              <a:latin typeface="Times New Roman"/>
              <a:cs typeface="Times New Roman"/>
            </a:endParaRPr>
          </a:p>
        </p:txBody>
      </p:sp>
      <p:sp>
        <p:nvSpPr>
          <p:cNvPr id="3" name="Content Placeholder 2">
            <a:extLst>
              <a:ext uri="{FF2B5EF4-FFF2-40B4-BE49-F238E27FC236}">
                <a16:creationId xmlns:a16="http://schemas.microsoft.com/office/drawing/2014/main" xmlns="" id="{1E35B66B-8F2D-4069-A396-F1EE2A3845DA}"/>
              </a:ext>
            </a:extLst>
          </p:cNvPr>
          <p:cNvSpPr>
            <a:spLocks noGrp="1"/>
          </p:cNvSpPr>
          <p:nvPr>
            <p:ph idx="1"/>
          </p:nvPr>
        </p:nvSpPr>
        <p:spPr/>
        <p:txBody>
          <a:bodyPr>
            <a:normAutofit/>
          </a:bodyPr>
          <a:lstStyle/>
          <a:p>
            <a:pPr marL="320040" marR="30480" indent="-281940" algn="just">
              <a:lnSpc>
                <a:spcPct val="100000"/>
              </a:lnSpc>
              <a:buClr>
                <a:srgbClr val="3790A6"/>
              </a:buClr>
              <a:buSzPct val="80000"/>
              <a:buFont typeface="MS UI Gothic"/>
              <a:buChar char="●"/>
              <a:tabLst>
                <a:tab pos="320040" algn="l"/>
              </a:tabLst>
            </a:pPr>
            <a:r>
              <a:rPr lang="en-US" sz="2000" spc="5" dirty="0">
                <a:latin typeface="Times New Roman"/>
                <a:cs typeface="Times New Roman"/>
              </a:rPr>
              <a:t>In </a:t>
            </a:r>
            <a:r>
              <a:rPr lang="en-US" sz="2000" spc="-5" dirty="0">
                <a:latin typeface="Times New Roman"/>
                <a:cs typeface="Times New Roman"/>
              </a:rPr>
              <a:t>linear </a:t>
            </a:r>
            <a:r>
              <a:rPr lang="en-US" sz="2000" dirty="0">
                <a:latin typeface="Times New Roman"/>
                <a:cs typeface="Times New Roman"/>
              </a:rPr>
              <a:t>algebra , an </a:t>
            </a:r>
            <a:r>
              <a:rPr lang="en-US" sz="2000" spc="-5" dirty="0">
                <a:latin typeface="Times New Roman"/>
                <a:cs typeface="Times New Roman"/>
              </a:rPr>
              <a:t>eigenvector </a:t>
            </a:r>
            <a:r>
              <a:rPr lang="en-US" sz="2000" dirty="0">
                <a:latin typeface="Times New Roman"/>
                <a:cs typeface="Times New Roman"/>
              </a:rPr>
              <a:t>or </a:t>
            </a:r>
            <a:r>
              <a:rPr lang="en-US" sz="2000" spc="-5" dirty="0">
                <a:latin typeface="Times New Roman"/>
                <a:cs typeface="Times New Roman"/>
              </a:rPr>
              <a:t>characteristic vector </a:t>
            </a:r>
            <a:r>
              <a:rPr lang="en-US" sz="2000" dirty="0">
                <a:latin typeface="Times New Roman"/>
                <a:cs typeface="Times New Roman"/>
              </a:rPr>
              <a:t>of a square </a:t>
            </a:r>
            <a:r>
              <a:rPr lang="en-US" sz="2000" spc="-484" dirty="0">
                <a:latin typeface="Times New Roman"/>
                <a:cs typeface="Times New Roman"/>
              </a:rPr>
              <a:t> </a:t>
            </a:r>
            <a:r>
              <a:rPr lang="en-US" sz="2000" spc="-10" dirty="0">
                <a:latin typeface="Times New Roman"/>
                <a:cs typeface="Times New Roman"/>
              </a:rPr>
              <a:t>matrix</a:t>
            </a:r>
            <a:r>
              <a:rPr lang="en-US" sz="2000" spc="-5" dirty="0">
                <a:latin typeface="Times New Roman"/>
                <a:cs typeface="Times New Roman"/>
              </a:rPr>
              <a:t> is</a:t>
            </a:r>
            <a:r>
              <a:rPr lang="en-US" sz="2000" dirty="0">
                <a:latin typeface="Times New Roman"/>
                <a:cs typeface="Times New Roman"/>
              </a:rPr>
              <a:t> a vector </a:t>
            </a:r>
            <a:r>
              <a:rPr lang="en-US" sz="2000" spc="-5" dirty="0">
                <a:latin typeface="Times New Roman"/>
                <a:cs typeface="Times New Roman"/>
              </a:rPr>
              <a:t>that </a:t>
            </a:r>
            <a:r>
              <a:rPr lang="en-US" sz="2000" dirty="0">
                <a:latin typeface="Times New Roman"/>
                <a:cs typeface="Times New Roman"/>
              </a:rPr>
              <a:t>does not changes </a:t>
            </a:r>
            <a:r>
              <a:rPr lang="en-US" sz="2000" spc="-10" dirty="0">
                <a:latin typeface="Times New Roman"/>
                <a:cs typeface="Times New Roman"/>
              </a:rPr>
              <a:t>its</a:t>
            </a:r>
            <a:r>
              <a:rPr lang="en-US" sz="2000" spc="-5" dirty="0">
                <a:latin typeface="Times New Roman"/>
                <a:cs typeface="Times New Roman"/>
              </a:rPr>
              <a:t> direction</a:t>
            </a:r>
            <a:r>
              <a:rPr lang="en-US" sz="2000" dirty="0">
                <a:latin typeface="Times New Roman"/>
                <a:cs typeface="Times New Roman"/>
              </a:rPr>
              <a:t> under </a:t>
            </a:r>
            <a:r>
              <a:rPr lang="en-US" sz="2000" spc="-5" dirty="0">
                <a:latin typeface="Times New Roman"/>
                <a:cs typeface="Times New Roman"/>
              </a:rPr>
              <a:t>the </a:t>
            </a:r>
            <a:r>
              <a:rPr lang="en-US" sz="2000" dirty="0">
                <a:latin typeface="Times New Roman"/>
                <a:cs typeface="Times New Roman"/>
              </a:rPr>
              <a:t> </a:t>
            </a:r>
            <a:r>
              <a:rPr lang="en-US" sz="2000" spc="-5" dirty="0">
                <a:latin typeface="Times New Roman"/>
                <a:cs typeface="Times New Roman"/>
              </a:rPr>
              <a:t>associated</a:t>
            </a:r>
            <a:r>
              <a:rPr lang="en-US" sz="2000" dirty="0">
                <a:latin typeface="Times New Roman"/>
                <a:cs typeface="Times New Roman"/>
              </a:rPr>
              <a:t> </a:t>
            </a:r>
            <a:r>
              <a:rPr lang="en-US" sz="2000" spc="-5" dirty="0">
                <a:latin typeface="Times New Roman"/>
                <a:cs typeface="Times New Roman"/>
              </a:rPr>
              <a:t>linear</a:t>
            </a:r>
            <a:r>
              <a:rPr lang="en-US" sz="2000" dirty="0">
                <a:latin typeface="Times New Roman"/>
                <a:cs typeface="Times New Roman"/>
              </a:rPr>
              <a:t> transformat</a:t>
            </a:r>
            <a:r>
              <a:rPr lang="en-US" sz="1800" dirty="0">
                <a:latin typeface="Times New Roman"/>
                <a:cs typeface="Times New Roman"/>
              </a:rPr>
              <a:t>ion.</a:t>
            </a:r>
          </a:p>
          <a:p>
            <a:pPr>
              <a:lnSpc>
                <a:spcPct val="100000"/>
              </a:lnSpc>
              <a:spcBef>
                <a:spcPts val="25"/>
              </a:spcBef>
              <a:buChar char="●"/>
            </a:pPr>
            <a:endParaRPr lang="en-US" sz="2900" dirty="0">
              <a:latin typeface="Times New Roman"/>
              <a:cs typeface="Times New Roman"/>
            </a:endParaRPr>
          </a:p>
          <a:p>
            <a:pPr marL="320040" marR="31750" indent="-281940" algn="just">
              <a:lnSpc>
                <a:spcPct val="100000"/>
              </a:lnSpc>
              <a:buClr>
                <a:srgbClr val="3790A6"/>
              </a:buClr>
              <a:buSzPct val="80000"/>
              <a:buFont typeface="MS UI Gothic"/>
              <a:buChar char="●"/>
              <a:tabLst>
                <a:tab pos="320040" algn="l"/>
              </a:tabLst>
            </a:pPr>
            <a:r>
              <a:rPr lang="en-US" sz="2000" spc="5" dirty="0">
                <a:latin typeface="Times New Roman"/>
                <a:cs typeface="Times New Roman"/>
              </a:rPr>
              <a:t>In </a:t>
            </a:r>
            <a:r>
              <a:rPr lang="en-US" sz="2000" dirty="0">
                <a:latin typeface="Times New Roman"/>
                <a:cs typeface="Times New Roman"/>
              </a:rPr>
              <a:t>other words – If V </a:t>
            </a:r>
            <a:r>
              <a:rPr lang="en-US" sz="2000" spc="-5" dirty="0">
                <a:latin typeface="Times New Roman"/>
                <a:cs typeface="Times New Roman"/>
              </a:rPr>
              <a:t>is </a:t>
            </a:r>
            <a:r>
              <a:rPr lang="en-US" sz="2000" dirty="0">
                <a:latin typeface="Times New Roman"/>
                <a:cs typeface="Times New Roman"/>
              </a:rPr>
              <a:t>a </a:t>
            </a:r>
            <a:r>
              <a:rPr lang="en-US" sz="2000" spc="-5" dirty="0">
                <a:latin typeface="Times New Roman"/>
                <a:cs typeface="Times New Roman"/>
              </a:rPr>
              <a:t>vector that is </a:t>
            </a:r>
            <a:r>
              <a:rPr lang="en-US" sz="2000" dirty="0">
                <a:latin typeface="Times New Roman"/>
                <a:cs typeface="Times New Roman"/>
              </a:rPr>
              <a:t>not zero, </a:t>
            </a:r>
            <a:r>
              <a:rPr lang="en-US" sz="2000" spc="-5" dirty="0">
                <a:latin typeface="Times New Roman"/>
                <a:cs typeface="Times New Roman"/>
              </a:rPr>
              <a:t>than it is an </a:t>
            </a:r>
            <a:r>
              <a:rPr lang="en-US" sz="2000" dirty="0">
                <a:latin typeface="Times New Roman"/>
                <a:cs typeface="Times New Roman"/>
              </a:rPr>
              <a:t> </a:t>
            </a:r>
            <a:r>
              <a:rPr lang="en-US" sz="2000" spc="-5" dirty="0">
                <a:latin typeface="Times New Roman"/>
                <a:cs typeface="Times New Roman"/>
              </a:rPr>
              <a:t>eigenvector</a:t>
            </a:r>
            <a:r>
              <a:rPr lang="en-US" sz="2000" spc="310" dirty="0">
                <a:latin typeface="Times New Roman"/>
                <a:cs typeface="Times New Roman"/>
              </a:rPr>
              <a:t> </a:t>
            </a:r>
            <a:r>
              <a:rPr lang="en-US" sz="2000" dirty="0">
                <a:latin typeface="Times New Roman"/>
                <a:cs typeface="Times New Roman"/>
              </a:rPr>
              <a:t>of</a:t>
            </a:r>
            <a:r>
              <a:rPr lang="en-US" sz="2000" spc="310" dirty="0">
                <a:latin typeface="Times New Roman"/>
                <a:cs typeface="Times New Roman"/>
              </a:rPr>
              <a:t> </a:t>
            </a:r>
            <a:r>
              <a:rPr lang="en-US" sz="2000" dirty="0">
                <a:latin typeface="Times New Roman"/>
                <a:cs typeface="Times New Roman"/>
              </a:rPr>
              <a:t>a</a:t>
            </a:r>
            <a:r>
              <a:rPr lang="en-US" sz="2000" spc="295" dirty="0">
                <a:latin typeface="Times New Roman"/>
                <a:cs typeface="Times New Roman"/>
              </a:rPr>
              <a:t> </a:t>
            </a:r>
            <a:r>
              <a:rPr lang="en-US" sz="2000" dirty="0">
                <a:latin typeface="Times New Roman"/>
                <a:cs typeface="Times New Roman"/>
              </a:rPr>
              <a:t>square</a:t>
            </a:r>
            <a:r>
              <a:rPr lang="en-US" sz="2000" spc="295" dirty="0">
                <a:latin typeface="Times New Roman"/>
                <a:cs typeface="Times New Roman"/>
              </a:rPr>
              <a:t> </a:t>
            </a:r>
            <a:r>
              <a:rPr lang="en-US" sz="2000" spc="-5" dirty="0">
                <a:latin typeface="Times New Roman"/>
                <a:cs typeface="Times New Roman"/>
              </a:rPr>
              <a:t>matrix</a:t>
            </a:r>
            <a:r>
              <a:rPr lang="en-US" sz="2000" spc="305" dirty="0">
                <a:latin typeface="Times New Roman"/>
                <a:cs typeface="Times New Roman"/>
              </a:rPr>
              <a:t> </a:t>
            </a:r>
            <a:r>
              <a:rPr lang="en-US" sz="2000" dirty="0">
                <a:latin typeface="Times New Roman"/>
                <a:cs typeface="Times New Roman"/>
              </a:rPr>
              <a:t>A</a:t>
            </a:r>
            <a:r>
              <a:rPr lang="en-US" sz="2000" spc="310" dirty="0">
                <a:latin typeface="Times New Roman"/>
                <a:cs typeface="Times New Roman"/>
              </a:rPr>
              <a:t> </a:t>
            </a:r>
            <a:r>
              <a:rPr lang="en-US" sz="2000" spc="-5" dirty="0">
                <a:latin typeface="Times New Roman"/>
                <a:cs typeface="Times New Roman"/>
              </a:rPr>
              <a:t>if</a:t>
            </a:r>
            <a:r>
              <a:rPr lang="en-US" sz="2000" spc="315" dirty="0">
                <a:latin typeface="Times New Roman"/>
                <a:cs typeface="Times New Roman"/>
              </a:rPr>
              <a:t> </a:t>
            </a:r>
            <a:r>
              <a:rPr lang="en-US" sz="2000" dirty="0">
                <a:latin typeface="Times New Roman"/>
                <a:cs typeface="Times New Roman"/>
              </a:rPr>
              <a:t>Av</a:t>
            </a:r>
            <a:r>
              <a:rPr lang="en-US" sz="2000" spc="315" dirty="0">
                <a:latin typeface="Times New Roman"/>
                <a:cs typeface="Times New Roman"/>
              </a:rPr>
              <a:t> </a:t>
            </a:r>
            <a:r>
              <a:rPr lang="en-US" sz="2000" spc="-5" dirty="0">
                <a:latin typeface="Times New Roman"/>
                <a:cs typeface="Times New Roman"/>
              </a:rPr>
              <a:t>is</a:t>
            </a:r>
            <a:r>
              <a:rPr lang="en-US" sz="2000" spc="305" dirty="0">
                <a:latin typeface="Times New Roman"/>
                <a:cs typeface="Times New Roman"/>
              </a:rPr>
              <a:t> </a:t>
            </a:r>
            <a:r>
              <a:rPr lang="en-US" sz="2000" dirty="0">
                <a:latin typeface="Times New Roman"/>
                <a:cs typeface="Times New Roman"/>
              </a:rPr>
              <a:t>a</a:t>
            </a:r>
            <a:r>
              <a:rPr lang="en-US" sz="2000" spc="300" dirty="0">
                <a:latin typeface="Times New Roman"/>
                <a:cs typeface="Times New Roman"/>
              </a:rPr>
              <a:t> </a:t>
            </a:r>
            <a:r>
              <a:rPr lang="en-US" sz="2000" spc="-5" dirty="0">
                <a:latin typeface="Times New Roman"/>
                <a:cs typeface="Times New Roman"/>
              </a:rPr>
              <a:t>scalar</a:t>
            </a:r>
            <a:r>
              <a:rPr lang="en-US" sz="2000" spc="310" dirty="0">
                <a:latin typeface="Times New Roman"/>
                <a:cs typeface="Times New Roman"/>
              </a:rPr>
              <a:t> </a:t>
            </a:r>
            <a:r>
              <a:rPr lang="en-US" sz="2000" spc="-10" dirty="0">
                <a:latin typeface="Times New Roman"/>
                <a:cs typeface="Times New Roman"/>
              </a:rPr>
              <a:t>multiple</a:t>
            </a:r>
            <a:r>
              <a:rPr lang="en-US" sz="2000" spc="295" dirty="0">
                <a:latin typeface="Times New Roman"/>
                <a:cs typeface="Times New Roman"/>
              </a:rPr>
              <a:t> </a:t>
            </a:r>
            <a:r>
              <a:rPr lang="en-US" sz="2000" dirty="0">
                <a:latin typeface="Times New Roman"/>
                <a:cs typeface="Times New Roman"/>
              </a:rPr>
              <a:t>of</a:t>
            </a:r>
            <a:r>
              <a:rPr lang="en-US" sz="2000" spc="310" dirty="0">
                <a:latin typeface="Times New Roman"/>
                <a:cs typeface="Times New Roman"/>
              </a:rPr>
              <a:t> </a:t>
            </a:r>
            <a:r>
              <a:rPr lang="en-US" sz="2000" dirty="0">
                <a:latin typeface="Times New Roman"/>
                <a:cs typeface="Times New Roman"/>
              </a:rPr>
              <a:t>v. </a:t>
            </a:r>
            <a:r>
              <a:rPr lang="en-US" sz="2000" spc="-484" dirty="0">
                <a:latin typeface="Times New Roman"/>
                <a:cs typeface="Times New Roman"/>
              </a:rPr>
              <a:t> </a:t>
            </a:r>
            <a:r>
              <a:rPr lang="en-US" sz="2000" dirty="0">
                <a:latin typeface="Times New Roman"/>
                <a:cs typeface="Times New Roman"/>
              </a:rPr>
              <a:t>This</a:t>
            </a:r>
            <a:r>
              <a:rPr lang="en-US" sz="2000" spc="-10" dirty="0">
                <a:latin typeface="Times New Roman"/>
                <a:cs typeface="Times New Roman"/>
              </a:rPr>
              <a:t> </a:t>
            </a:r>
            <a:r>
              <a:rPr lang="en-US" sz="2000" spc="-5" dirty="0">
                <a:latin typeface="Times New Roman"/>
                <a:cs typeface="Times New Roman"/>
              </a:rPr>
              <a:t>condition</a:t>
            </a:r>
            <a:r>
              <a:rPr lang="en-US" sz="2000" spc="5" dirty="0">
                <a:latin typeface="Times New Roman"/>
                <a:cs typeface="Times New Roman"/>
              </a:rPr>
              <a:t> </a:t>
            </a:r>
            <a:r>
              <a:rPr lang="en-US" sz="2000" dirty="0">
                <a:latin typeface="Times New Roman"/>
                <a:cs typeface="Times New Roman"/>
              </a:rPr>
              <a:t>should</a:t>
            </a:r>
            <a:r>
              <a:rPr lang="en-US" sz="2000" spc="5" dirty="0">
                <a:latin typeface="Times New Roman"/>
                <a:cs typeface="Times New Roman"/>
              </a:rPr>
              <a:t> </a:t>
            </a:r>
            <a:r>
              <a:rPr lang="en-US" sz="2000" dirty="0">
                <a:latin typeface="Times New Roman"/>
                <a:cs typeface="Times New Roman"/>
              </a:rPr>
              <a:t>be </a:t>
            </a:r>
            <a:r>
              <a:rPr lang="en-US" sz="2000" spc="-5" dirty="0">
                <a:latin typeface="Times New Roman"/>
                <a:cs typeface="Times New Roman"/>
              </a:rPr>
              <a:t>written</a:t>
            </a:r>
            <a:r>
              <a:rPr lang="en-US" sz="2000" spc="5" dirty="0">
                <a:latin typeface="Times New Roman"/>
                <a:cs typeface="Times New Roman"/>
              </a:rPr>
              <a:t> </a:t>
            </a:r>
            <a:r>
              <a:rPr lang="en-US" sz="2000" dirty="0">
                <a:latin typeface="Times New Roman"/>
                <a:cs typeface="Times New Roman"/>
              </a:rPr>
              <a:t>as</a:t>
            </a:r>
            <a:r>
              <a:rPr lang="en-US" sz="2000" spc="-5" dirty="0">
                <a:latin typeface="Times New Roman"/>
                <a:cs typeface="Times New Roman"/>
              </a:rPr>
              <a:t> the</a:t>
            </a:r>
            <a:r>
              <a:rPr lang="en-US" sz="2000" dirty="0">
                <a:latin typeface="Times New Roman"/>
                <a:cs typeface="Times New Roman"/>
              </a:rPr>
              <a:t> equation:</a:t>
            </a:r>
          </a:p>
          <a:p>
            <a:pPr marL="2413000">
              <a:lnSpc>
                <a:spcPct val="100000"/>
              </a:lnSpc>
              <a:spcBef>
                <a:spcPts val="600"/>
              </a:spcBef>
            </a:pPr>
            <a:r>
              <a:rPr lang="en-US" sz="1800" spc="-5" dirty="0">
                <a:latin typeface="Times New Roman"/>
                <a:cs typeface="Times New Roman"/>
              </a:rPr>
              <a:t>AV=</a:t>
            </a:r>
            <a:r>
              <a:rPr lang="en-US" sz="1800" spc="-45" dirty="0">
                <a:latin typeface="Times New Roman"/>
                <a:cs typeface="Times New Roman"/>
              </a:rPr>
              <a:t> </a:t>
            </a:r>
            <a:r>
              <a:rPr lang="en-US" sz="2400" spc="-10" dirty="0" err="1">
                <a:latin typeface="Corbel"/>
                <a:cs typeface="Corbel"/>
              </a:rPr>
              <a:t>λ</a:t>
            </a:r>
            <a:r>
              <a:rPr lang="en-US" sz="2400" spc="-10" dirty="0" err="1">
                <a:latin typeface="Franklin Gothic Medium"/>
                <a:cs typeface="Franklin Gothic Medium"/>
              </a:rPr>
              <a:t>v</a:t>
            </a:r>
            <a:endParaRPr lang="en-US" sz="2400" dirty="0">
              <a:latin typeface="Franklin Gothic Medium"/>
              <a:cs typeface="Franklin Gothic Medium"/>
            </a:endParaRPr>
          </a:p>
          <a:p>
            <a:pPr marL="320040" indent="-281940">
              <a:lnSpc>
                <a:spcPct val="100000"/>
              </a:lnSpc>
              <a:spcBef>
                <a:spcPts val="600"/>
              </a:spcBef>
              <a:buClr>
                <a:srgbClr val="3790A6"/>
              </a:buClr>
              <a:buSzPct val="80000"/>
              <a:buFont typeface="Arial MT"/>
              <a:buChar char="•"/>
              <a:tabLst>
                <a:tab pos="319405" algn="l"/>
                <a:tab pos="320040" algn="l"/>
                <a:tab pos="685165" algn="l"/>
                <a:tab pos="1445260" algn="l"/>
                <a:tab pos="2477135" algn="l"/>
                <a:tab pos="2753995" algn="l"/>
                <a:tab pos="3074670" algn="l"/>
                <a:tab pos="3338829" algn="l"/>
                <a:tab pos="4083050" algn="l"/>
                <a:tab pos="4930140" algn="l"/>
                <a:tab pos="5293360" algn="l"/>
                <a:tab pos="5760085" algn="l"/>
                <a:tab pos="7058025" algn="l"/>
              </a:tabLst>
            </a:pPr>
            <a:r>
              <a:rPr lang="en-US" sz="2000" spc="5" dirty="0">
                <a:latin typeface="Times New Roman"/>
                <a:cs typeface="Times New Roman"/>
              </a:rPr>
              <a:t>In	</a:t>
            </a:r>
            <a:r>
              <a:rPr lang="en-US" sz="2000" dirty="0">
                <a:latin typeface="Times New Roman"/>
                <a:cs typeface="Times New Roman"/>
              </a:rPr>
              <a:t>above	</a:t>
            </a:r>
            <a:r>
              <a:rPr lang="en-US" sz="2000" spc="-5" dirty="0">
                <a:latin typeface="Times New Roman"/>
                <a:cs typeface="Times New Roman"/>
              </a:rPr>
              <a:t>equation	</a:t>
            </a:r>
            <a:r>
              <a:rPr lang="en-US" sz="2000" dirty="0">
                <a:latin typeface="Times New Roman"/>
                <a:cs typeface="Times New Roman"/>
              </a:rPr>
              <a:t>λ	</a:t>
            </a:r>
            <a:r>
              <a:rPr lang="en-US" sz="2000" spc="-5" dirty="0">
                <a:latin typeface="Times New Roman"/>
                <a:cs typeface="Times New Roman"/>
              </a:rPr>
              <a:t>is	</a:t>
            </a:r>
            <a:r>
              <a:rPr lang="en-US" sz="2000" dirty="0">
                <a:latin typeface="Times New Roman"/>
                <a:cs typeface="Times New Roman"/>
              </a:rPr>
              <a:t>a	</a:t>
            </a:r>
            <a:r>
              <a:rPr lang="en-US" sz="2000" spc="-5" dirty="0">
                <a:latin typeface="Times New Roman"/>
                <a:cs typeface="Times New Roman"/>
              </a:rPr>
              <a:t>scalar	</a:t>
            </a:r>
            <a:r>
              <a:rPr lang="en-US" sz="2000" dirty="0">
                <a:latin typeface="Times New Roman"/>
                <a:cs typeface="Times New Roman"/>
              </a:rPr>
              <a:t>known	as	</a:t>
            </a:r>
            <a:r>
              <a:rPr lang="en-US" sz="2000" spc="-5" dirty="0">
                <a:latin typeface="Times New Roman"/>
                <a:cs typeface="Times New Roman"/>
              </a:rPr>
              <a:t>the	</a:t>
            </a:r>
            <a:r>
              <a:rPr lang="en-US" sz="2000" b="1" dirty="0">
                <a:latin typeface="Times New Roman"/>
                <a:cs typeface="Times New Roman"/>
              </a:rPr>
              <a:t>eigenvalue	</a:t>
            </a:r>
            <a:r>
              <a:rPr lang="en-US" sz="2000" dirty="0">
                <a:latin typeface="Times New Roman"/>
                <a:cs typeface="Times New Roman"/>
              </a:rPr>
              <a:t>or</a:t>
            </a:r>
          </a:p>
          <a:p>
            <a:pPr marL="320040">
              <a:lnSpc>
                <a:spcPct val="100000"/>
              </a:lnSpc>
            </a:pPr>
            <a:r>
              <a:rPr lang="en-US" sz="2000" b="1" spc="-5" dirty="0">
                <a:latin typeface="Times New Roman"/>
                <a:cs typeface="Times New Roman"/>
              </a:rPr>
              <a:t>characteristic</a:t>
            </a:r>
            <a:r>
              <a:rPr lang="en-US" sz="2000" b="1" spc="5" dirty="0">
                <a:latin typeface="Times New Roman"/>
                <a:cs typeface="Times New Roman"/>
              </a:rPr>
              <a:t> </a:t>
            </a:r>
            <a:r>
              <a:rPr lang="en-US" sz="2000" b="1" dirty="0">
                <a:latin typeface="Times New Roman"/>
                <a:cs typeface="Times New Roman"/>
              </a:rPr>
              <a:t>value</a:t>
            </a:r>
            <a:r>
              <a:rPr lang="en-US" sz="2000" b="1" spc="30" dirty="0">
                <a:latin typeface="Times New Roman"/>
                <a:cs typeface="Times New Roman"/>
              </a:rPr>
              <a:t> </a:t>
            </a:r>
            <a:r>
              <a:rPr lang="en-US" sz="2000" spc="-5" dirty="0">
                <a:latin typeface="Times New Roman"/>
                <a:cs typeface="Times New Roman"/>
              </a:rPr>
              <a:t>associated</a:t>
            </a:r>
            <a:r>
              <a:rPr lang="en-US" sz="2000" spc="20" dirty="0">
                <a:latin typeface="Times New Roman"/>
                <a:cs typeface="Times New Roman"/>
              </a:rPr>
              <a:t> </a:t>
            </a:r>
            <a:r>
              <a:rPr lang="en-US" sz="2000" spc="-5" dirty="0">
                <a:latin typeface="Times New Roman"/>
                <a:cs typeface="Times New Roman"/>
              </a:rPr>
              <a:t>with</a:t>
            </a:r>
            <a:r>
              <a:rPr lang="en-US" sz="2000" spc="15" dirty="0">
                <a:latin typeface="Times New Roman"/>
                <a:cs typeface="Times New Roman"/>
              </a:rPr>
              <a:t> </a:t>
            </a:r>
            <a:r>
              <a:rPr lang="en-US" sz="2000" spc="-5" dirty="0">
                <a:latin typeface="Times New Roman"/>
                <a:cs typeface="Times New Roman"/>
              </a:rPr>
              <a:t>eigenvector</a:t>
            </a:r>
            <a:r>
              <a:rPr lang="en-US" sz="2000" spc="50" dirty="0">
                <a:latin typeface="Times New Roman"/>
                <a:cs typeface="Times New Roman"/>
              </a:rPr>
              <a:t> </a:t>
            </a:r>
            <a:r>
              <a:rPr lang="en-US" sz="2000" b="1" dirty="0">
                <a:latin typeface="Times New Roman"/>
                <a:cs typeface="Times New Roman"/>
              </a:rPr>
              <a:t>v.</a:t>
            </a:r>
            <a:endParaRPr lang="en-US" sz="2000" dirty="0">
              <a:latin typeface="Times New Roman"/>
              <a:cs typeface="Times New Roman"/>
            </a:endParaRPr>
          </a:p>
          <a:p>
            <a:r>
              <a:rPr lang="en-US" sz="2000" spc="20" dirty="0">
                <a:latin typeface="Times New Roman"/>
                <a:cs typeface="Times New Roman"/>
              </a:rPr>
              <a:t>W</a:t>
            </a:r>
            <a:r>
              <a:rPr lang="en-US" sz="2000" dirty="0">
                <a:latin typeface="Times New Roman"/>
                <a:cs typeface="Times New Roman"/>
              </a:rPr>
              <a:t>e can	fi</a:t>
            </a:r>
            <a:r>
              <a:rPr lang="en-US" sz="2000" spc="5" dirty="0">
                <a:latin typeface="Times New Roman"/>
                <a:cs typeface="Times New Roman"/>
              </a:rPr>
              <a:t>n</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he	e</a:t>
            </a:r>
            <a:r>
              <a:rPr lang="en-US" sz="2000" spc="-10" dirty="0">
                <a:latin typeface="Times New Roman"/>
                <a:cs typeface="Times New Roman"/>
              </a:rPr>
              <a:t>i</a:t>
            </a:r>
            <a:r>
              <a:rPr lang="en-US" sz="2000" dirty="0">
                <a:latin typeface="Times New Roman"/>
                <a:cs typeface="Times New Roman"/>
              </a:rPr>
              <a:t>ge</a:t>
            </a:r>
            <a:r>
              <a:rPr lang="en-US" sz="2000" spc="5" dirty="0">
                <a:latin typeface="Times New Roman"/>
                <a:cs typeface="Times New Roman"/>
              </a:rPr>
              <a:t>nv</a:t>
            </a:r>
            <a:r>
              <a:rPr lang="en-US" sz="2000" dirty="0">
                <a:latin typeface="Times New Roman"/>
                <a:cs typeface="Times New Roman"/>
              </a:rPr>
              <a:t>a</a:t>
            </a:r>
            <a:r>
              <a:rPr lang="en-US" sz="2000" spc="-10" dirty="0">
                <a:latin typeface="Times New Roman"/>
                <a:cs typeface="Times New Roman"/>
              </a:rPr>
              <a:t>l</a:t>
            </a:r>
            <a:r>
              <a:rPr lang="en-US" sz="2000" spc="5" dirty="0">
                <a:latin typeface="Times New Roman"/>
                <a:cs typeface="Times New Roman"/>
              </a:rPr>
              <a:t>u</a:t>
            </a:r>
            <a:r>
              <a:rPr lang="en-US" sz="2000" spc="-10" dirty="0">
                <a:latin typeface="Times New Roman"/>
                <a:cs typeface="Times New Roman"/>
              </a:rPr>
              <a:t>e</a:t>
            </a:r>
            <a:r>
              <a:rPr lang="en-US" sz="2000" dirty="0">
                <a:latin typeface="Times New Roman"/>
                <a:cs typeface="Times New Roman"/>
              </a:rPr>
              <a:t>s </a:t>
            </a:r>
            <a:r>
              <a:rPr lang="en-US" sz="2000" spc="5" dirty="0">
                <a:latin typeface="Times New Roman"/>
                <a:cs typeface="Times New Roman"/>
              </a:rPr>
              <a:t>b</a:t>
            </a:r>
            <a:r>
              <a:rPr lang="en-US" sz="2000" dirty="0">
                <a:latin typeface="Times New Roman"/>
                <a:cs typeface="Times New Roman"/>
              </a:rPr>
              <a:t>y</a:t>
            </a:r>
            <a:r>
              <a:rPr lang="en-US" dirty="0">
                <a:latin typeface="Times New Roman"/>
                <a:cs typeface="Times New Roman"/>
              </a:rPr>
              <a:t> </a:t>
            </a:r>
            <a:r>
              <a:rPr lang="en-US" sz="2000" spc="5" dirty="0">
                <a:latin typeface="Times New Roman"/>
                <a:cs typeface="Times New Roman"/>
              </a:rPr>
              <a:t>d</a:t>
            </a:r>
            <a:r>
              <a:rPr lang="en-US" sz="2000" dirty="0">
                <a:latin typeface="Times New Roman"/>
                <a:cs typeface="Times New Roman"/>
              </a:rPr>
              <a:t>e</a:t>
            </a:r>
            <a:r>
              <a:rPr lang="en-US" sz="2000" spc="-10" dirty="0">
                <a:latin typeface="Times New Roman"/>
                <a:cs typeface="Times New Roman"/>
              </a:rPr>
              <a:t>t</a:t>
            </a:r>
            <a:r>
              <a:rPr lang="en-US" sz="2000" dirty="0">
                <a:latin typeface="Times New Roman"/>
                <a:cs typeface="Times New Roman"/>
              </a:rPr>
              <a:t>er</a:t>
            </a:r>
            <a:r>
              <a:rPr lang="en-US" sz="2000" spc="-20" dirty="0">
                <a:latin typeface="Times New Roman"/>
                <a:cs typeface="Times New Roman"/>
              </a:rPr>
              <a:t>m</a:t>
            </a:r>
            <a:r>
              <a:rPr lang="en-US" sz="2000" spc="-10" dirty="0">
                <a:latin typeface="Times New Roman"/>
                <a:cs typeface="Times New Roman"/>
              </a:rPr>
              <a:t>i</a:t>
            </a:r>
            <a:r>
              <a:rPr lang="en-US" sz="2000" spc="5" dirty="0">
                <a:latin typeface="Times New Roman"/>
                <a:cs typeface="Times New Roman"/>
              </a:rPr>
              <a:t>n</a:t>
            </a:r>
            <a:r>
              <a:rPr lang="en-US" sz="2000" spc="-10"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a:t>
            </a:r>
            <a:r>
              <a:rPr lang="en-US" dirty="0">
                <a:latin typeface="Times New Roman"/>
                <a:cs typeface="Times New Roman"/>
              </a:rPr>
              <a:t> </a:t>
            </a:r>
            <a:r>
              <a:rPr lang="en-US" sz="2000" spc="-10" dirty="0">
                <a:latin typeface="Times New Roman"/>
                <a:cs typeface="Times New Roman"/>
              </a:rPr>
              <a:t>t</a:t>
            </a:r>
            <a:r>
              <a:rPr lang="en-US" sz="2000" spc="5" dirty="0">
                <a:latin typeface="Times New Roman"/>
                <a:cs typeface="Times New Roman"/>
              </a:rPr>
              <a:t>h</a:t>
            </a:r>
            <a:r>
              <a:rPr lang="en-US" sz="2000" dirty="0">
                <a:latin typeface="Times New Roman"/>
                <a:cs typeface="Times New Roman"/>
              </a:rPr>
              <a:t>e</a:t>
            </a:r>
            <a:r>
              <a:rPr lang="en-US" dirty="0">
                <a:latin typeface="Times New Roman"/>
                <a:cs typeface="Times New Roman"/>
              </a:rPr>
              <a:t> </a:t>
            </a:r>
            <a:r>
              <a:rPr lang="en-US" sz="2000" dirty="0">
                <a:latin typeface="Times New Roman"/>
                <a:cs typeface="Times New Roman"/>
              </a:rPr>
              <a:t>r</a:t>
            </a:r>
            <a:r>
              <a:rPr lang="en-US" sz="2000" spc="5" dirty="0">
                <a:latin typeface="Times New Roman"/>
                <a:cs typeface="Times New Roman"/>
              </a:rPr>
              <a:t>oo</a:t>
            </a:r>
            <a:r>
              <a:rPr lang="en-US" sz="2000" spc="-10" dirty="0">
                <a:latin typeface="Times New Roman"/>
                <a:cs typeface="Times New Roman"/>
              </a:rPr>
              <a:t>t</a:t>
            </a:r>
            <a:r>
              <a:rPr lang="en-US" sz="2000" dirty="0">
                <a:latin typeface="Times New Roman"/>
                <a:cs typeface="Times New Roman"/>
              </a:rPr>
              <a:t>s </a:t>
            </a:r>
            <a:r>
              <a:rPr lang="en-US" sz="2000" spc="5" dirty="0">
                <a:latin typeface="Times New Roman"/>
                <a:cs typeface="Times New Roman"/>
              </a:rPr>
              <a:t>o</a:t>
            </a:r>
            <a:r>
              <a:rPr lang="en-US" sz="2000" dirty="0">
                <a:latin typeface="Times New Roman"/>
                <a:cs typeface="Times New Roman"/>
              </a:rPr>
              <a:t>f</a:t>
            </a:r>
            <a:r>
              <a:rPr lang="en-US" dirty="0">
                <a:latin typeface="Times New Roman"/>
                <a:cs typeface="Times New Roman"/>
              </a:rPr>
              <a:t> </a:t>
            </a:r>
            <a:r>
              <a:rPr lang="en-US" sz="2000" spc="-10" dirty="0">
                <a:latin typeface="Times New Roman"/>
                <a:cs typeface="Times New Roman"/>
              </a:rPr>
              <a:t>t</a:t>
            </a:r>
            <a:r>
              <a:rPr lang="en-US" sz="2000" spc="5" dirty="0">
                <a:latin typeface="Times New Roman"/>
                <a:cs typeface="Times New Roman"/>
              </a:rPr>
              <a:t>h</a:t>
            </a:r>
            <a:r>
              <a:rPr lang="en-US" sz="2000" dirty="0">
                <a:latin typeface="Times New Roman"/>
                <a:cs typeface="Times New Roman"/>
              </a:rPr>
              <a:t>e  </a:t>
            </a:r>
            <a:r>
              <a:rPr lang="en-US" sz="2000" spc="-5" dirty="0">
                <a:latin typeface="Times New Roman"/>
                <a:cs typeface="Times New Roman"/>
              </a:rPr>
              <a:t>characteristic </a:t>
            </a:r>
            <a:r>
              <a:rPr lang="en-US" sz="2000" dirty="0">
                <a:latin typeface="Times New Roman"/>
                <a:cs typeface="Times New Roman"/>
              </a:rPr>
              <a:t>equation-</a:t>
            </a:r>
          </a:p>
          <a:p>
            <a:endParaRPr lang="en-IN" dirty="0"/>
          </a:p>
        </p:txBody>
      </p:sp>
      <p:sp>
        <p:nvSpPr>
          <p:cNvPr id="4" name="Slide Number Placeholder 3">
            <a:extLst>
              <a:ext uri="{FF2B5EF4-FFF2-40B4-BE49-F238E27FC236}">
                <a16:creationId xmlns:a16="http://schemas.microsoft.com/office/drawing/2014/main" xmlns="" id="{87F39079-8CF3-476C-823D-BACEE97CAF60}"/>
              </a:ext>
            </a:extLst>
          </p:cNvPr>
          <p:cNvSpPr>
            <a:spLocks noGrp="1"/>
          </p:cNvSpPr>
          <p:nvPr>
            <p:ph type="sldNum" sz="quarter" idx="12"/>
          </p:nvPr>
        </p:nvSpPr>
        <p:spPr/>
        <p:txBody>
          <a:bodyPr/>
          <a:lstStyle/>
          <a:p>
            <a:fld id="{CA9F79F9-620A-454C-B44A-099229A02D1C}" type="slidenum">
              <a:rPr lang="en-IN" smtClean="0"/>
              <a:pPr/>
              <a:t>166</a:t>
            </a:fld>
            <a:endParaRPr lang="en-IN"/>
          </a:p>
        </p:txBody>
      </p:sp>
      <p:sp>
        <p:nvSpPr>
          <p:cNvPr id="5" name="object 7">
            <a:extLst>
              <a:ext uri="{FF2B5EF4-FFF2-40B4-BE49-F238E27FC236}">
                <a16:creationId xmlns:a16="http://schemas.microsoft.com/office/drawing/2014/main" xmlns="" id="{C5ECA480-59B0-41AB-BAA7-24D42FD21DC6}"/>
              </a:ext>
            </a:extLst>
          </p:cNvPr>
          <p:cNvSpPr txBox="1"/>
          <p:nvPr/>
        </p:nvSpPr>
        <p:spPr>
          <a:xfrm>
            <a:off x="3894016" y="5476029"/>
            <a:ext cx="1464945" cy="393065"/>
          </a:xfrm>
          <a:prstGeom prst="rect">
            <a:avLst/>
          </a:prstGeom>
        </p:spPr>
        <p:txBody>
          <a:bodyPr vert="horz" wrap="square" lIns="0" tIns="13970" rIns="0" bIns="0" rtlCol="0">
            <a:spAutoFit/>
          </a:bodyPr>
          <a:lstStyle/>
          <a:p>
            <a:pPr marL="12700">
              <a:lnSpc>
                <a:spcPct val="100000"/>
              </a:lnSpc>
              <a:spcBef>
                <a:spcPts val="110"/>
              </a:spcBef>
              <a:tabLst>
                <a:tab pos="1006475" algn="l"/>
              </a:tabLst>
            </a:pPr>
            <a:r>
              <a:rPr sz="2200" i="1" spc="345" dirty="0">
                <a:latin typeface="Times New Roman"/>
                <a:cs typeface="Times New Roman"/>
              </a:rPr>
              <a:t>A</a:t>
            </a:r>
            <a:r>
              <a:rPr sz="2200" i="1" spc="-160" dirty="0">
                <a:latin typeface="Times New Roman"/>
                <a:cs typeface="Times New Roman"/>
              </a:rPr>
              <a:t> </a:t>
            </a:r>
            <a:r>
              <a:rPr sz="2200" spc="740" dirty="0">
                <a:latin typeface="Symbol"/>
                <a:cs typeface="Symbol"/>
              </a:rPr>
              <a:t></a:t>
            </a:r>
            <a:r>
              <a:rPr sz="2400" spc="229" dirty="0">
                <a:latin typeface="Symbol"/>
                <a:cs typeface="Symbol"/>
              </a:rPr>
              <a:t></a:t>
            </a:r>
            <a:r>
              <a:rPr sz="2200" i="1" spc="185" dirty="0">
                <a:latin typeface="Times New Roman"/>
                <a:cs typeface="Times New Roman"/>
              </a:rPr>
              <a:t>I</a:t>
            </a:r>
            <a:r>
              <a:rPr sz="2200" i="1" dirty="0">
                <a:latin typeface="Times New Roman"/>
                <a:cs typeface="Times New Roman"/>
              </a:rPr>
              <a:t>	</a:t>
            </a:r>
            <a:r>
              <a:rPr sz="2200" spc="675" dirty="0">
                <a:latin typeface="Symbol"/>
                <a:cs typeface="Symbol"/>
              </a:rPr>
              <a:t></a:t>
            </a:r>
            <a:r>
              <a:rPr sz="2200" spc="-315" dirty="0">
                <a:latin typeface="Times New Roman"/>
                <a:cs typeface="Times New Roman"/>
              </a:rPr>
              <a:t> </a:t>
            </a:r>
            <a:r>
              <a:rPr sz="2200" spc="280" dirty="0">
                <a:latin typeface="Times New Roman"/>
                <a:cs typeface="Times New Roman"/>
              </a:rPr>
              <a:t>0</a:t>
            </a:r>
            <a:endParaRPr sz="2200" dirty="0">
              <a:latin typeface="Times New Roman"/>
              <a:cs typeface="Times New Roman"/>
            </a:endParaRPr>
          </a:p>
        </p:txBody>
      </p:sp>
      <p:pic>
        <p:nvPicPr>
          <p:cNvPr id="6" name="Picture 5">
            <a:extLst>
              <a:ext uri="{FF2B5EF4-FFF2-40B4-BE49-F238E27FC236}">
                <a16:creationId xmlns:a16="http://schemas.microsoft.com/office/drawing/2014/main" xmlns="" id="{45B9429A-D88F-4881-9EFD-E69D2EE128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7420180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4E7B43-274E-4EAD-B0CF-5456E0D4D9E8}"/>
              </a:ext>
            </a:extLst>
          </p:cNvPr>
          <p:cNvSpPr>
            <a:spLocks noGrp="1"/>
          </p:cNvSpPr>
          <p:nvPr>
            <p:ph idx="1"/>
          </p:nvPr>
        </p:nvSpPr>
        <p:spPr/>
        <p:txBody>
          <a:bodyPr/>
          <a:lstStyle/>
          <a:p>
            <a:r>
              <a:rPr lang="en-US" sz="2000" dirty="0">
                <a:latin typeface="Times New Roman"/>
                <a:cs typeface="Times New Roman"/>
              </a:rPr>
              <a:t>Find</a:t>
            </a:r>
            <a:r>
              <a:rPr lang="en-US" sz="2000" spc="10" dirty="0">
                <a:latin typeface="Times New Roman"/>
                <a:cs typeface="Times New Roman"/>
              </a:rPr>
              <a:t> </a:t>
            </a:r>
            <a:r>
              <a:rPr lang="en-US" sz="2000" spc="-5" dirty="0">
                <a:latin typeface="Times New Roman"/>
                <a:cs typeface="Times New Roman"/>
              </a:rPr>
              <a:t>the</a:t>
            </a:r>
            <a:r>
              <a:rPr lang="en-US" sz="2000" spc="10" dirty="0">
                <a:latin typeface="Times New Roman"/>
                <a:cs typeface="Times New Roman"/>
              </a:rPr>
              <a:t> </a:t>
            </a:r>
            <a:r>
              <a:rPr lang="en-US" sz="2000" spc="-5" dirty="0">
                <a:latin typeface="Times New Roman"/>
                <a:cs typeface="Times New Roman"/>
              </a:rPr>
              <a:t>eigen Taking</a:t>
            </a:r>
            <a:r>
              <a:rPr lang="en-US" sz="2000" spc="5" dirty="0">
                <a:latin typeface="Times New Roman"/>
                <a:cs typeface="Times New Roman"/>
              </a:rPr>
              <a:t> </a:t>
            </a:r>
            <a:r>
              <a:rPr lang="en-US" sz="2000" spc="-5" dirty="0">
                <a:latin typeface="Times New Roman"/>
                <a:cs typeface="Times New Roman"/>
              </a:rPr>
              <a:t>the</a:t>
            </a:r>
            <a:r>
              <a:rPr lang="en-US" sz="2000" dirty="0">
                <a:latin typeface="Times New Roman"/>
                <a:cs typeface="Times New Roman"/>
              </a:rPr>
              <a:t> </a:t>
            </a:r>
            <a:r>
              <a:rPr lang="en-US" sz="2000" spc="-5" dirty="0">
                <a:latin typeface="Times New Roman"/>
                <a:cs typeface="Times New Roman"/>
              </a:rPr>
              <a:t>determinant</a:t>
            </a:r>
            <a:r>
              <a:rPr lang="en-US" sz="2000" dirty="0">
                <a:latin typeface="Times New Roman"/>
                <a:cs typeface="Times New Roman"/>
              </a:rPr>
              <a:t> </a:t>
            </a:r>
            <a:r>
              <a:rPr lang="en-US" sz="2000" spc="-5" dirty="0">
                <a:latin typeface="Times New Roman"/>
                <a:cs typeface="Times New Roman"/>
              </a:rPr>
              <a:t>to</a:t>
            </a:r>
            <a:r>
              <a:rPr lang="en-US" sz="2000" spc="5" dirty="0">
                <a:latin typeface="Times New Roman"/>
                <a:cs typeface="Times New Roman"/>
              </a:rPr>
              <a:t> </a:t>
            </a:r>
            <a:r>
              <a:rPr lang="en-US" sz="2000" dirty="0">
                <a:latin typeface="Times New Roman"/>
                <a:cs typeface="Times New Roman"/>
              </a:rPr>
              <a:t>find</a:t>
            </a:r>
            <a:r>
              <a:rPr lang="en-US" sz="2000" spc="15" dirty="0">
                <a:latin typeface="Times New Roman"/>
                <a:cs typeface="Times New Roman"/>
              </a:rPr>
              <a:t> </a:t>
            </a:r>
            <a:r>
              <a:rPr lang="en-US" sz="2000" spc="-5" dirty="0">
                <a:latin typeface="Times New Roman"/>
                <a:cs typeface="Times New Roman"/>
              </a:rPr>
              <a:t>characteristic</a:t>
            </a:r>
            <a:r>
              <a:rPr lang="en-US" sz="2000" spc="5" dirty="0">
                <a:latin typeface="Times New Roman"/>
                <a:cs typeface="Times New Roman"/>
              </a:rPr>
              <a:t> </a:t>
            </a:r>
            <a:r>
              <a:rPr lang="en-US" sz="2000" spc="-5" dirty="0">
                <a:latin typeface="Times New Roman"/>
                <a:cs typeface="Times New Roman"/>
              </a:rPr>
              <a:t>polynomial</a:t>
            </a:r>
            <a:r>
              <a:rPr lang="en-US" sz="2000" dirty="0">
                <a:latin typeface="Times New Roman"/>
                <a:cs typeface="Times New Roman"/>
              </a:rPr>
              <a:t> A-</a:t>
            </a:r>
          </a:p>
          <a:p>
            <a:r>
              <a:rPr lang="en-US" sz="2000" spc="-5" dirty="0">
                <a:latin typeface="Times New Roman"/>
                <a:cs typeface="Times New Roman"/>
              </a:rPr>
              <a:t>Eigen  values</a:t>
            </a:r>
            <a:r>
              <a:rPr lang="en-US" sz="2000" spc="10" dirty="0">
                <a:latin typeface="Times New Roman"/>
                <a:cs typeface="Times New Roman"/>
              </a:rPr>
              <a:t> </a:t>
            </a:r>
            <a:r>
              <a:rPr lang="en-US" sz="2000" spc="-5" dirty="0">
                <a:latin typeface="Times New Roman"/>
                <a:cs typeface="Times New Roman"/>
              </a:rPr>
              <a:t>and</a:t>
            </a:r>
            <a:r>
              <a:rPr lang="en-US" sz="2000" spc="10" dirty="0">
                <a:latin typeface="Times New Roman"/>
                <a:cs typeface="Times New Roman"/>
              </a:rPr>
              <a:t> </a:t>
            </a:r>
            <a:r>
              <a:rPr lang="en-US" sz="2000" spc="-5" dirty="0">
                <a:latin typeface="Times New Roman"/>
                <a:cs typeface="Times New Roman"/>
              </a:rPr>
              <a:t>eigenvectors</a:t>
            </a:r>
            <a:r>
              <a:rPr lang="en-US" sz="2000" spc="5"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a:t>
            </a:r>
            <a:r>
              <a:rPr lang="en-US" sz="2000" spc="-10" dirty="0">
                <a:latin typeface="Times New Roman"/>
                <a:cs typeface="Times New Roman"/>
              </a:rPr>
              <a:t>matrix</a:t>
            </a:r>
            <a:r>
              <a:rPr lang="en-US" sz="2000" spc="20" dirty="0">
                <a:latin typeface="Times New Roman"/>
                <a:cs typeface="Times New Roman"/>
              </a:rPr>
              <a:t> </a:t>
            </a:r>
            <a:r>
              <a:rPr lang="en-US" sz="2000" dirty="0">
                <a:latin typeface="Times New Roman"/>
                <a:cs typeface="Times New Roman"/>
              </a:rPr>
              <a:t>A.</a:t>
            </a:r>
            <a:endParaRPr lang="en-IN" dirty="0"/>
          </a:p>
        </p:txBody>
      </p:sp>
      <p:sp>
        <p:nvSpPr>
          <p:cNvPr id="4" name="Slide Number Placeholder 3">
            <a:extLst>
              <a:ext uri="{FF2B5EF4-FFF2-40B4-BE49-F238E27FC236}">
                <a16:creationId xmlns:a16="http://schemas.microsoft.com/office/drawing/2014/main" xmlns="" id="{F4976558-D862-4CFB-A72D-60466C7A4A89}"/>
              </a:ext>
            </a:extLst>
          </p:cNvPr>
          <p:cNvSpPr>
            <a:spLocks noGrp="1"/>
          </p:cNvSpPr>
          <p:nvPr>
            <p:ph type="sldNum" sz="quarter" idx="12"/>
          </p:nvPr>
        </p:nvSpPr>
        <p:spPr/>
        <p:txBody>
          <a:bodyPr/>
          <a:lstStyle/>
          <a:p>
            <a:fld id="{CA9F79F9-620A-454C-B44A-099229A02D1C}" type="slidenum">
              <a:rPr lang="en-IN" smtClean="0"/>
              <a:pPr/>
              <a:t>167</a:t>
            </a:fld>
            <a:endParaRPr lang="en-IN"/>
          </a:p>
        </p:txBody>
      </p:sp>
      <p:sp>
        <p:nvSpPr>
          <p:cNvPr id="5" name="object 2">
            <a:extLst>
              <a:ext uri="{FF2B5EF4-FFF2-40B4-BE49-F238E27FC236}">
                <a16:creationId xmlns:a16="http://schemas.microsoft.com/office/drawing/2014/main" xmlns="" id="{431D82C0-8C84-4B2E-98EE-C66B6BECAD13}"/>
              </a:ext>
            </a:extLst>
          </p:cNvPr>
          <p:cNvSpPr txBox="1">
            <a:spLocks noGrp="1"/>
          </p:cNvSpPr>
          <p:nvPr>
            <p:ph type="title"/>
          </p:nvPr>
        </p:nvSpPr>
        <p:spPr>
          <a:xfrm>
            <a:off x="1096963" y="1108348"/>
            <a:ext cx="10058400"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rgbClr val="FF0000"/>
                </a:solidFill>
                <a:latin typeface="Times New Roman"/>
                <a:cs typeface="Times New Roman"/>
              </a:rPr>
              <a:t>E</a:t>
            </a:r>
            <a:r>
              <a:rPr sz="4000" b="1" dirty="0">
                <a:solidFill>
                  <a:srgbClr val="FF0000"/>
                </a:solidFill>
                <a:latin typeface="Times New Roman"/>
                <a:cs typeface="Times New Roman"/>
              </a:rPr>
              <a:t>x</a:t>
            </a:r>
            <a:r>
              <a:rPr sz="4000" b="1" spc="5" dirty="0">
                <a:solidFill>
                  <a:srgbClr val="FF0000"/>
                </a:solidFill>
                <a:latin typeface="Times New Roman"/>
                <a:cs typeface="Times New Roman"/>
              </a:rPr>
              <a:t>a</a:t>
            </a:r>
            <a:r>
              <a:rPr sz="4000" b="1" spc="15" dirty="0">
                <a:solidFill>
                  <a:srgbClr val="FF0000"/>
                </a:solidFill>
                <a:latin typeface="Times New Roman"/>
                <a:cs typeface="Times New Roman"/>
              </a:rPr>
              <a:t>m</a:t>
            </a:r>
            <a:r>
              <a:rPr sz="4000" b="1" spc="5" dirty="0">
                <a:solidFill>
                  <a:srgbClr val="FF0000"/>
                </a:solidFill>
                <a:latin typeface="Times New Roman"/>
                <a:cs typeface="Times New Roman"/>
              </a:rPr>
              <a:t>p</a:t>
            </a:r>
            <a:r>
              <a:rPr sz="4000" b="1" spc="-10" dirty="0">
                <a:solidFill>
                  <a:srgbClr val="FF0000"/>
                </a:solidFill>
                <a:latin typeface="Times New Roman"/>
                <a:cs typeface="Times New Roman"/>
              </a:rPr>
              <a:t>l</a:t>
            </a:r>
            <a:r>
              <a:rPr sz="4000" b="1" spc="5" dirty="0">
                <a:solidFill>
                  <a:srgbClr val="FF0000"/>
                </a:solidFill>
                <a:latin typeface="Times New Roman"/>
                <a:cs typeface="Times New Roman"/>
              </a:rPr>
              <a:t>e</a:t>
            </a:r>
            <a:r>
              <a:rPr sz="4000" b="1" dirty="0">
                <a:solidFill>
                  <a:srgbClr val="FF0000"/>
                </a:solidFill>
                <a:latin typeface="Times New Roman"/>
                <a:cs typeface="Times New Roman"/>
              </a:rPr>
              <a:t>s</a:t>
            </a:r>
            <a:endParaRPr sz="4000" dirty="0">
              <a:solidFill>
                <a:srgbClr val="FF0000"/>
              </a:solidFill>
              <a:latin typeface="Times New Roman"/>
              <a:cs typeface="Times New Roman"/>
            </a:endParaRPr>
          </a:p>
        </p:txBody>
      </p:sp>
      <p:sp>
        <p:nvSpPr>
          <p:cNvPr id="6" name="object 9">
            <a:extLst>
              <a:ext uri="{FF2B5EF4-FFF2-40B4-BE49-F238E27FC236}">
                <a16:creationId xmlns:a16="http://schemas.microsoft.com/office/drawing/2014/main" xmlns="" id="{9D67CC33-0968-443A-8D51-F82CE05974FC}"/>
              </a:ext>
            </a:extLst>
          </p:cNvPr>
          <p:cNvSpPr txBox="1"/>
          <p:nvPr/>
        </p:nvSpPr>
        <p:spPr>
          <a:xfrm>
            <a:off x="3441700" y="2635250"/>
            <a:ext cx="640715" cy="362585"/>
          </a:xfrm>
          <a:prstGeom prst="rect">
            <a:avLst/>
          </a:prstGeom>
        </p:spPr>
        <p:txBody>
          <a:bodyPr vert="horz" wrap="square" lIns="0" tIns="13970" rIns="0" bIns="0" rtlCol="0">
            <a:spAutoFit/>
          </a:bodyPr>
          <a:lstStyle/>
          <a:p>
            <a:pPr marL="38100">
              <a:lnSpc>
                <a:spcPct val="100000"/>
              </a:lnSpc>
              <a:spcBef>
                <a:spcPts val="110"/>
              </a:spcBef>
            </a:pPr>
            <a:r>
              <a:rPr sz="2200" i="1" spc="-270" dirty="0">
                <a:latin typeface="Times New Roman"/>
                <a:cs typeface="Times New Roman"/>
              </a:rPr>
              <a:t>A</a:t>
            </a:r>
            <a:r>
              <a:rPr sz="2200" i="1" spc="-190" dirty="0">
                <a:latin typeface="Times New Roman"/>
                <a:cs typeface="Times New Roman"/>
              </a:rPr>
              <a:t> </a:t>
            </a:r>
            <a:r>
              <a:rPr sz="2200" spc="-434" dirty="0">
                <a:latin typeface="Symbol"/>
                <a:cs typeface="Symbol"/>
              </a:rPr>
              <a:t></a:t>
            </a:r>
            <a:r>
              <a:rPr sz="2200" spc="85" dirty="0">
                <a:latin typeface="Times New Roman"/>
                <a:cs typeface="Times New Roman"/>
              </a:rPr>
              <a:t> </a:t>
            </a:r>
            <a:r>
              <a:rPr sz="3300" spc="-209" baseline="36616" dirty="0">
                <a:latin typeface="Symbol"/>
                <a:cs typeface="Symbol"/>
              </a:rPr>
              <a:t></a:t>
            </a:r>
            <a:r>
              <a:rPr sz="3300" spc="-330" baseline="40404" dirty="0">
                <a:latin typeface="Times New Roman"/>
                <a:cs typeface="Times New Roman"/>
              </a:rPr>
              <a:t>2</a:t>
            </a:r>
            <a:endParaRPr sz="3300" baseline="40404" dirty="0">
              <a:latin typeface="Times New Roman"/>
              <a:cs typeface="Times New Roman"/>
            </a:endParaRPr>
          </a:p>
        </p:txBody>
      </p:sp>
      <p:sp>
        <p:nvSpPr>
          <p:cNvPr id="7" name="object 5">
            <a:extLst>
              <a:ext uri="{FF2B5EF4-FFF2-40B4-BE49-F238E27FC236}">
                <a16:creationId xmlns:a16="http://schemas.microsoft.com/office/drawing/2014/main" xmlns="" id="{AC7197EB-C118-47B4-8E9E-DB974589CFA2}"/>
              </a:ext>
            </a:extLst>
          </p:cNvPr>
          <p:cNvSpPr txBox="1"/>
          <p:nvPr/>
        </p:nvSpPr>
        <p:spPr>
          <a:xfrm>
            <a:off x="3829050" y="2917189"/>
            <a:ext cx="847725" cy="352661"/>
          </a:xfrm>
          <a:prstGeom prst="rect">
            <a:avLst/>
          </a:prstGeom>
        </p:spPr>
        <p:txBody>
          <a:bodyPr vert="horz" wrap="square" lIns="0" tIns="13970" rIns="0" bIns="0" rtlCol="0">
            <a:spAutoFit/>
          </a:bodyPr>
          <a:lstStyle/>
          <a:p>
            <a:pPr marL="12700">
              <a:lnSpc>
                <a:spcPct val="100000"/>
              </a:lnSpc>
              <a:spcBef>
                <a:spcPts val="110"/>
              </a:spcBef>
              <a:tabLst>
                <a:tab pos="765175" algn="l"/>
              </a:tabLst>
            </a:pPr>
            <a:r>
              <a:rPr sz="2200" spc="-305" dirty="0">
                <a:latin typeface="Symbol"/>
                <a:cs typeface="Symbol"/>
              </a:rPr>
              <a:t></a:t>
            </a:r>
            <a:r>
              <a:rPr lang="en-US" sz="2200" spc="-305" dirty="0">
                <a:latin typeface="Symbol"/>
                <a:cs typeface="Symbol"/>
              </a:rPr>
              <a:t>1              </a:t>
            </a:r>
            <a:r>
              <a:rPr lang="en-US" sz="2200" spc="-305" dirty="0">
                <a:latin typeface="Times New Roman"/>
                <a:cs typeface="Times New Roman"/>
              </a:rPr>
              <a:t>2</a:t>
            </a:r>
            <a:r>
              <a:rPr sz="2200" spc="-305" dirty="0">
                <a:latin typeface="Symbol"/>
                <a:cs typeface="Symbol"/>
              </a:rPr>
              <a:t></a:t>
            </a:r>
            <a:endParaRPr sz="2200" dirty="0">
              <a:latin typeface="Symbol"/>
              <a:cs typeface="Symbol"/>
            </a:endParaRPr>
          </a:p>
        </p:txBody>
      </p:sp>
      <p:sp>
        <p:nvSpPr>
          <p:cNvPr id="8" name="object 8">
            <a:extLst>
              <a:ext uri="{FF2B5EF4-FFF2-40B4-BE49-F238E27FC236}">
                <a16:creationId xmlns:a16="http://schemas.microsoft.com/office/drawing/2014/main" xmlns="" id="{6E59C350-1AB2-47F7-8071-354769ACB51C}"/>
              </a:ext>
            </a:extLst>
          </p:cNvPr>
          <p:cNvSpPr txBox="1"/>
          <p:nvPr/>
        </p:nvSpPr>
        <p:spPr>
          <a:xfrm>
            <a:off x="4462779" y="2429509"/>
            <a:ext cx="213996" cy="362585"/>
          </a:xfrm>
          <a:prstGeom prst="rect">
            <a:avLst/>
          </a:prstGeom>
        </p:spPr>
        <p:txBody>
          <a:bodyPr vert="horz" wrap="square" lIns="0" tIns="13970" rIns="0" bIns="0" rtlCol="0">
            <a:spAutoFit/>
          </a:bodyPr>
          <a:lstStyle/>
          <a:p>
            <a:pPr marL="12700">
              <a:lnSpc>
                <a:spcPct val="100000"/>
              </a:lnSpc>
              <a:spcBef>
                <a:spcPts val="110"/>
              </a:spcBef>
            </a:pPr>
            <a:r>
              <a:rPr sz="2200" spc="-165" dirty="0">
                <a:latin typeface="Times New Roman"/>
                <a:cs typeface="Times New Roman"/>
              </a:rPr>
              <a:t>1</a:t>
            </a:r>
            <a:r>
              <a:rPr sz="3300" spc="-457" baseline="-3787" dirty="0">
                <a:latin typeface="Symbol"/>
                <a:cs typeface="Symbol"/>
              </a:rPr>
              <a:t></a:t>
            </a:r>
            <a:endParaRPr sz="3300" baseline="-3787" dirty="0">
              <a:latin typeface="Symbol"/>
              <a:cs typeface="Symbol"/>
            </a:endParaRPr>
          </a:p>
        </p:txBody>
      </p:sp>
      <p:sp>
        <p:nvSpPr>
          <p:cNvPr id="9" name="object 11">
            <a:extLst>
              <a:ext uri="{FF2B5EF4-FFF2-40B4-BE49-F238E27FC236}">
                <a16:creationId xmlns:a16="http://schemas.microsoft.com/office/drawing/2014/main" xmlns="" id="{3475D901-977A-42DF-B2E7-2C9727DCF3E4}"/>
              </a:ext>
            </a:extLst>
          </p:cNvPr>
          <p:cNvSpPr txBox="1"/>
          <p:nvPr/>
        </p:nvSpPr>
        <p:spPr>
          <a:xfrm>
            <a:off x="1914285" y="3492289"/>
            <a:ext cx="1412240" cy="365125"/>
          </a:xfrm>
          <a:prstGeom prst="rect">
            <a:avLst/>
          </a:prstGeom>
        </p:spPr>
        <p:txBody>
          <a:bodyPr vert="horz" wrap="square" lIns="0" tIns="15875" rIns="0" bIns="0" rtlCol="0">
            <a:spAutoFit/>
          </a:bodyPr>
          <a:lstStyle/>
          <a:p>
            <a:pPr marL="12700">
              <a:lnSpc>
                <a:spcPct val="100000"/>
              </a:lnSpc>
              <a:spcBef>
                <a:spcPts val="125"/>
              </a:spcBef>
            </a:pPr>
            <a:r>
              <a:rPr sz="2150" i="1" spc="-45" dirty="0">
                <a:latin typeface="Times New Roman"/>
                <a:cs typeface="Times New Roman"/>
              </a:rPr>
              <a:t>A</a:t>
            </a:r>
            <a:r>
              <a:rPr sz="2150" i="1" spc="-240" dirty="0">
                <a:latin typeface="Times New Roman"/>
                <a:cs typeface="Times New Roman"/>
              </a:rPr>
              <a:t> </a:t>
            </a:r>
            <a:r>
              <a:rPr sz="2150" spc="-75" dirty="0">
                <a:latin typeface="Symbol"/>
                <a:cs typeface="Symbol"/>
              </a:rPr>
              <a:t></a:t>
            </a:r>
            <a:r>
              <a:rPr sz="2150" spc="-185" dirty="0">
                <a:latin typeface="Times New Roman"/>
                <a:cs typeface="Times New Roman"/>
              </a:rPr>
              <a:t> </a:t>
            </a:r>
            <a:r>
              <a:rPr sz="2200" spc="-35" dirty="0">
                <a:latin typeface="Symbol"/>
                <a:cs typeface="Symbol"/>
              </a:rPr>
              <a:t></a:t>
            </a:r>
            <a:r>
              <a:rPr sz="2150" i="1" spc="-25" dirty="0">
                <a:latin typeface="Times New Roman"/>
                <a:cs typeface="Times New Roman"/>
              </a:rPr>
              <a:t>I</a:t>
            </a:r>
            <a:r>
              <a:rPr sz="2150" i="1" dirty="0">
                <a:latin typeface="Times New Roman"/>
                <a:cs typeface="Times New Roman"/>
              </a:rPr>
              <a:t> </a:t>
            </a:r>
            <a:r>
              <a:rPr sz="2150" i="1" spc="-80" dirty="0">
                <a:latin typeface="Times New Roman"/>
                <a:cs typeface="Times New Roman"/>
              </a:rPr>
              <a:t> </a:t>
            </a:r>
            <a:r>
              <a:rPr sz="2150" spc="-75" dirty="0">
                <a:latin typeface="Symbol"/>
                <a:cs typeface="Symbol"/>
              </a:rPr>
              <a:t></a:t>
            </a:r>
            <a:r>
              <a:rPr sz="2150" spc="-45" dirty="0">
                <a:latin typeface="Times New Roman"/>
                <a:cs typeface="Times New Roman"/>
              </a:rPr>
              <a:t> </a:t>
            </a:r>
            <a:r>
              <a:rPr sz="2150" spc="-35" dirty="0">
                <a:latin typeface="Times New Roman"/>
                <a:cs typeface="Times New Roman"/>
              </a:rPr>
              <a:t>0</a:t>
            </a:r>
            <a:r>
              <a:rPr sz="2150" spc="-150" dirty="0">
                <a:latin typeface="Times New Roman"/>
                <a:cs typeface="Times New Roman"/>
              </a:rPr>
              <a:t> </a:t>
            </a:r>
            <a:r>
              <a:rPr sz="2150" spc="-135" dirty="0">
                <a:latin typeface="Symbol"/>
                <a:cs typeface="Symbol"/>
              </a:rPr>
              <a:t></a:t>
            </a:r>
            <a:endParaRPr sz="2150">
              <a:latin typeface="Symbol"/>
              <a:cs typeface="Symbol"/>
            </a:endParaRPr>
          </a:p>
        </p:txBody>
      </p:sp>
      <p:sp>
        <p:nvSpPr>
          <p:cNvPr id="10" name="object 15">
            <a:extLst>
              <a:ext uri="{FF2B5EF4-FFF2-40B4-BE49-F238E27FC236}">
                <a16:creationId xmlns:a16="http://schemas.microsoft.com/office/drawing/2014/main" xmlns="" id="{A82D27E2-2987-43EC-A4EA-BD05E562881D}"/>
              </a:ext>
            </a:extLst>
          </p:cNvPr>
          <p:cNvSpPr txBox="1"/>
          <p:nvPr/>
        </p:nvSpPr>
        <p:spPr>
          <a:xfrm>
            <a:off x="3707285" y="3505672"/>
            <a:ext cx="436245" cy="793750"/>
          </a:xfrm>
          <a:prstGeom prst="rect">
            <a:avLst/>
          </a:prstGeom>
        </p:spPr>
        <p:txBody>
          <a:bodyPr vert="horz" wrap="square" lIns="0" tIns="88265" rIns="0" bIns="0" rtlCol="0">
            <a:spAutoFit/>
          </a:bodyPr>
          <a:lstStyle/>
          <a:p>
            <a:pPr algn="ctr">
              <a:lnSpc>
                <a:spcPct val="100000"/>
              </a:lnSpc>
              <a:spcBef>
                <a:spcPts val="695"/>
              </a:spcBef>
            </a:pPr>
            <a:r>
              <a:rPr sz="2000" spc="-125" dirty="0">
                <a:latin typeface="Times New Roman"/>
                <a:cs typeface="Times New Roman"/>
              </a:rPr>
              <a:t>2</a:t>
            </a:r>
            <a:r>
              <a:rPr sz="2000" spc="-229" dirty="0">
                <a:latin typeface="Times New Roman"/>
                <a:cs typeface="Times New Roman"/>
              </a:rPr>
              <a:t> </a:t>
            </a:r>
            <a:r>
              <a:rPr sz="2000" spc="-254" dirty="0">
                <a:latin typeface="Symbol"/>
                <a:cs typeface="Symbol"/>
              </a:rPr>
              <a:t></a:t>
            </a:r>
            <a:r>
              <a:rPr sz="2000" spc="-105" dirty="0">
                <a:latin typeface="Times New Roman"/>
                <a:cs typeface="Times New Roman"/>
              </a:rPr>
              <a:t> </a:t>
            </a:r>
            <a:r>
              <a:rPr sz="2050" spc="-285" dirty="0">
                <a:latin typeface="Symbol"/>
                <a:cs typeface="Symbol"/>
              </a:rPr>
              <a:t></a:t>
            </a:r>
            <a:endParaRPr sz="2050">
              <a:latin typeface="Symbol"/>
              <a:cs typeface="Symbol"/>
            </a:endParaRPr>
          </a:p>
          <a:p>
            <a:pPr marL="25400" algn="ctr">
              <a:lnSpc>
                <a:spcPct val="100000"/>
              </a:lnSpc>
              <a:spcBef>
                <a:spcPts val="590"/>
              </a:spcBef>
            </a:pPr>
            <a:r>
              <a:rPr sz="2000" spc="-125" dirty="0">
                <a:latin typeface="Times New Roman"/>
                <a:cs typeface="Times New Roman"/>
              </a:rPr>
              <a:t>1</a:t>
            </a:r>
            <a:endParaRPr sz="2000">
              <a:latin typeface="Times New Roman"/>
              <a:cs typeface="Times New Roman"/>
            </a:endParaRPr>
          </a:p>
        </p:txBody>
      </p:sp>
      <p:sp>
        <p:nvSpPr>
          <p:cNvPr id="11" name="object 15">
            <a:extLst>
              <a:ext uri="{FF2B5EF4-FFF2-40B4-BE49-F238E27FC236}">
                <a16:creationId xmlns:a16="http://schemas.microsoft.com/office/drawing/2014/main" xmlns="" id="{B66CABF3-2DDE-4DCC-8AAE-DE9139758224}"/>
              </a:ext>
            </a:extLst>
          </p:cNvPr>
          <p:cNvSpPr txBox="1"/>
          <p:nvPr/>
        </p:nvSpPr>
        <p:spPr>
          <a:xfrm rot="171930">
            <a:off x="4462779" y="3519055"/>
            <a:ext cx="436245" cy="793750"/>
          </a:xfrm>
          <a:prstGeom prst="rect">
            <a:avLst/>
          </a:prstGeom>
        </p:spPr>
        <p:txBody>
          <a:bodyPr vert="horz" wrap="square" lIns="0" tIns="88265" rIns="0" bIns="0" rtlCol="0">
            <a:spAutoFit/>
          </a:bodyPr>
          <a:lstStyle/>
          <a:p>
            <a:pPr algn="ctr">
              <a:lnSpc>
                <a:spcPct val="100000"/>
              </a:lnSpc>
              <a:spcBef>
                <a:spcPts val="695"/>
              </a:spcBef>
            </a:pPr>
            <a:r>
              <a:rPr sz="2000" spc="-125" dirty="0">
                <a:latin typeface="Times New Roman"/>
                <a:cs typeface="Times New Roman"/>
              </a:rPr>
              <a:t>2</a:t>
            </a:r>
            <a:r>
              <a:rPr sz="2000" spc="-229" dirty="0">
                <a:latin typeface="Times New Roman"/>
                <a:cs typeface="Times New Roman"/>
              </a:rPr>
              <a:t> </a:t>
            </a:r>
            <a:r>
              <a:rPr sz="2000" spc="-254" dirty="0">
                <a:latin typeface="Symbol"/>
                <a:cs typeface="Symbol"/>
              </a:rPr>
              <a:t></a:t>
            </a:r>
            <a:r>
              <a:rPr sz="2000" spc="-105" dirty="0">
                <a:latin typeface="Times New Roman"/>
                <a:cs typeface="Times New Roman"/>
              </a:rPr>
              <a:t> </a:t>
            </a:r>
            <a:r>
              <a:rPr sz="2050" spc="-285" dirty="0">
                <a:latin typeface="Symbol"/>
                <a:cs typeface="Symbol"/>
              </a:rPr>
              <a:t></a:t>
            </a:r>
            <a:endParaRPr sz="2050" dirty="0">
              <a:latin typeface="Symbol"/>
              <a:cs typeface="Symbol"/>
            </a:endParaRPr>
          </a:p>
          <a:p>
            <a:pPr marL="25400" algn="ctr">
              <a:lnSpc>
                <a:spcPct val="100000"/>
              </a:lnSpc>
              <a:spcBef>
                <a:spcPts val="590"/>
              </a:spcBef>
            </a:pPr>
            <a:r>
              <a:rPr sz="2000" spc="-125" dirty="0">
                <a:latin typeface="Times New Roman"/>
                <a:cs typeface="Times New Roman"/>
              </a:rPr>
              <a:t>1</a:t>
            </a:r>
            <a:endParaRPr sz="2000" dirty="0">
              <a:latin typeface="Times New Roman"/>
              <a:cs typeface="Times New Roman"/>
            </a:endParaRPr>
          </a:p>
        </p:txBody>
      </p:sp>
      <p:sp>
        <p:nvSpPr>
          <p:cNvPr id="13" name="TextBox 12">
            <a:extLst>
              <a:ext uri="{FF2B5EF4-FFF2-40B4-BE49-F238E27FC236}">
                <a16:creationId xmlns:a16="http://schemas.microsoft.com/office/drawing/2014/main" xmlns="" id="{FBC37C7A-0336-4B83-B75A-7EEAD8A2E037}"/>
              </a:ext>
            </a:extLst>
          </p:cNvPr>
          <p:cNvSpPr txBox="1"/>
          <p:nvPr/>
        </p:nvSpPr>
        <p:spPr>
          <a:xfrm>
            <a:off x="1706731" y="4825612"/>
            <a:ext cx="6094520" cy="892552"/>
          </a:xfrm>
          <a:prstGeom prst="rect">
            <a:avLst/>
          </a:prstGeom>
          <a:noFill/>
        </p:spPr>
        <p:txBody>
          <a:bodyPr wrap="square">
            <a:spAutoFit/>
          </a:bodyPr>
          <a:lstStyle/>
          <a:p>
            <a:pPr marL="1248410">
              <a:lnSpc>
                <a:spcPct val="100000"/>
              </a:lnSpc>
              <a:spcBef>
                <a:spcPts val="130"/>
              </a:spcBef>
            </a:pPr>
            <a:r>
              <a:rPr lang="en-US" sz="1800" spc="30" dirty="0">
                <a:latin typeface="Symbol"/>
                <a:cs typeface="Symbol"/>
              </a:rPr>
              <a:t></a:t>
            </a:r>
            <a:r>
              <a:rPr lang="en-US" sz="1800" spc="-125" dirty="0">
                <a:latin typeface="Times New Roman"/>
                <a:cs typeface="Times New Roman"/>
              </a:rPr>
              <a:t> </a:t>
            </a:r>
            <a:r>
              <a:rPr lang="en-US" sz="1800" spc="5" dirty="0">
                <a:latin typeface="Times New Roman"/>
                <a:cs typeface="Times New Roman"/>
              </a:rPr>
              <a:t>3</a:t>
            </a:r>
            <a:r>
              <a:rPr lang="en-US" sz="1800" spc="-275" dirty="0">
                <a:latin typeface="Times New Roman"/>
                <a:cs typeface="Times New Roman"/>
              </a:rPr>
              <a:t> </a:t>
            </a:r>
            <a:r>
              <a:rPr lang="en-US" sz="1800" spc="15" dirty="0">
                <a:latin typeface="Symbol"/>
                <a:cs typeface="Symbol"/>
              </a:rPr>
              <a:t></a:t>
            </a:r>
            <a:r>
              <a:rPr lang="en-US" sz="1800" spc="-190" dirty="0">
                <a:latin typeface="Times New Roman"/>
                <a:cs typeface="Times New Roman"/>
              </a:rPr>
              <a:t> </a:t>
            </a:r>
            <a:r>
              <a:rPr lang="en-US" sz="1800" dirty="0">
                <a:latin typeface="Times New Roman"/>
                <a:cs typeface="Times New Roman"/>
              </a:rPr>
              <a:t>4</a:t>
            </a:r>
            <a:r>
              <a:rPr lang="en-US" sz="1800" spc="-10" dirty="0">
                <a:latin typeface="Symbol"/>
                <a:cs typeface="Symbol"/>
              </a:rPr>
              <a:t></a:t>
            </a:r>
            <a:r>
              <a:rPr lang="en-US" sz="1800" spc="-60" dirty="0">
                <a:latin typeface="Times New Roman"/>
                <a:cs typeface="Times New Roman"/>
              </a:rPr>
              <a:t> </a:t>
            </a:r>
            <a:r>
              <a:rPr lang="en-US" sz="1800" spc="15" dirty="0">
                <a:latin typeface="Symbol"/>
                <a:cs typeface="Symbol"/>
              </a:rPr>
              <a:t></a:t>
            </a:r>
            <a:r>
              <a:rPr lang="en-US" sz="1800" spc="-190" dirty="0">
                <a:latin typeface="Times New Roman"/>
                <a:cs typeface="Times New Roman"/>
              </a:rPr>
              <a:t> </a:t>
            </a:r>
            <a:r>
              <a:rPr lang="en-US" sz="1800" spc="-45" dirty="0">
                <a:latin typeface="Symbol"/>
                <a:cs typeface="Symbol"/>
              </a:rPr>
              <a:t></a:t>
            </a:r>
            <a:r>
              <a:rPr lang="en-US" sz="1600" spc="15" baseline="42735" dirty="0">
                <a:latin typeface="Times New Roman"/>
                <a:cs typeface="Times New Roman"/>
              </a:rPr>
              <a:t>2</a:t>
            </a:r>
            <a:r>
              <a:rPr lang="en-US" sz="1600" baseline="42735" dirty="0">
                <a:latin typeface="Times New Roman"/>
                <a:cs typeface="Times New Roman"/>
              </a:rPr>
              <a:t> </a:t>
            </a:r>
            <a:r>
              <a:rPr lang="en-US" sz="1600" spc="142" baseline="42735" dirty="0">
                <a:latin typeface="Times New Roman"/>
                <a:cs typeface="Times New Roman"/>
              </a:rPr>
              <a:t> </a:t>
            </a:r>
            <a:r>
              <a:rPr lang="en-US" sz="1800" spc="15" dirty="0">
                <a:latin typeface="Symbol"/>
                <a:cs typeface="Symbol"/>
              </a:rPr>
              <a:t></a:t>
            </a:r>
            <a:r>
              <a:rPr lang="en-US" sz="1800" spc="-80" dirty="0">
                <a:latin typeface="Times New Roman"/>
                <a:cs typeface="Times New Roman"/>
              </a:rPr>
              <a:t> </a:t>
            </a:r>
            <a:r>
              <a:rPr lang="en-US" sz="1800" spc="5" dirty="0">
                <a:latin typeface="Times New Roman"/>
                <a:cs typeface="Times New Roman"/>
              </a:rPr>
              <a:t>0</a:t>
            </a:r>
            <a:endParaRPr lang="en-US" sz="1800" dirty="0">
              <a:latin typeface="Times New Roman"/>
              <a:cs typeface="Times New Roman"/>
            </a:endParaRPr>
          </a:p>
          <a:p>
            <a:pPr>
              <a:lnSpc>
                <a:spcPct val="100000"/>
              </a:lnSpc>
              <a:spcBef>
                <a:spcPts val="20"/>
              </a:spcBef>
            </a:pPr>
            <a:endParaRPr lang="en-US" sz="1800" dirty="0">
              <a:latin typeface="Times New Roman"/>
              <a:cs typeface="Times New Roman"/>
            </a:endParaRPr>
          </a:p>
          <a:p>
            <a:pPr marL="25400">
              <a:lnSpc>
                <a:spcPct val="100000"/>
              </a:lnSpc>
              <a:spcBef>
                <a:spcPts val="5"/>
              </a:spcBef>
            </a:pPr>
            <a:r>
              <a:rPr lang="en-US" sz="1600" dirty="0">
                <a:latin typeface="Times New Roman"/>
                <a:cs typeface="Times New Roman"/>
              </a:rPr>
              <a:t>It </a:t>
            </a:r>
            <a:r>
              <a:rPr lang="en-US" sz="1600" spc="-5" dirty="0">
                <a:latin typeface="Times New Roman"/>
                <a:cs typeface="Times New Roman"/>
              </a:rPr>
              <a:t>has</a:t>
            </a:r>
            <a:r>
              <a:rPr lang="en-US" sz="1600" spc="5" dirty="0">
                <a:latin typeface="Times New Roman"/>
                <a:cs typeface="Times New Roman"/>
              </a:rPr>
              <a:t> </a:t>
            </a:r>
            <a:r>
              <a:rPr lang="en-US" sz="1600" dirty="0">
                <a:latin typeface="Times New Roman"/>
                <a:cs typeface="Times New Roman"/>
              </a:rPr>
              <a:t>roots</a:t>
            </a:r>
            <a:r>
              <a:rPr lang="en-US" sz="1600" spc="-5" dirty="0">
                <a:latin typeface="Times New Roman"/>
                <a:cs typeface="Times New Roman"/>
              </a:rPr>
              <a:t> </a:t>
            </a:r>
            <a:r>
              <a:rPr lang="en-US" sz="1600" dirty="0">
                <a:latin typeface="Times New Roman"/>
                <a:cs typeface="Times New Roman"/>
              </a:rPr>
              <a:t>at λ</a:t>
            </a:r>
            <a:r>
              <a:rPr lang="en-US" sz="1600" spc="-5" dirty="0">
                <a:latin typeface="Times New Roman"/>
                <a:cs typeface="Times New Roman"/>
              </a:rPr>
              <a:t> </a:t>
            </a:r>
            <a:r>
              <a:rPr lang="en-US" sz="1600" dirty="0">
                <a:latin typeface="Times New Roman"/>
                <a:cs typeface="Times New Roman"/>
              </a:rPr>
              <a:t>=</a:t>
            </a:r>
            <a:r>
              <a:rPr lang="en-US" sz="1600" spc="10" dirty="0">
                <a:latin typeface="Times New Roman"/>
                <a:cs typeface="Times New Roman"/>
              </a:rPr>
              <a:t> </a:t>
            </a:r>
            <a:r>
              <a:rPr lang="en-US" sz="1600" dirty="0">
                <a:latin typeface="Times New Roman"/>
                <a:cs typeface="Times New Roman"/>
              </a:rPr>
              <a:t>1</a:t>
            </a:r>
            <a:r>
              <a:rPr lang="en-US" sz="1600" spc="5" dirty="0">
                <a:latin typeface="Times New Roman"/>
                <a:cs typeface="Times New Roman"/>
              </a:rPr>
              <a:t> </a:t>
            </a:r>
            <a:r>
              <a:rPr lang="en-US" sz="1600" spc="-5" dirty="0">
                <a:latin typeface="Times New Roman"/>
                <a:cs typeface="Times New Roman"/>
              </a:rPr>
              <a:t>and</a:t>
            </a:r>
            <a:r>
              <a:rPr lang="en-US" sz="1600" spc="5" dirty="0">
                <a:latin typeface="Times New Roman"/>
                <a:cs typeface="Times New Roman"/>
              </a:rPr>
              <a:t> </a:t>
            </a:r>
            <a:r>
              <a:rPr lang="en-US" sz="1600" dirty="0">
                <a:latin typeface="Times New Roman"/>
                <a:cs typeface="Times New Roman"/>
              </a:rPr>
              <a:t>λ</a:t>
            </a:r>
            <a:r>
              <a:rPr lang="en-US" sz="1600" spc="5" dirty="0">
                <a:latin typeface="Times New Roman"/>
                <a:cs typeface="Times New Roman"/>
              </a:rPr>
              <a:t> </a:t>
            </a:r>
            <a:r>
              <a:rPr lang="en-US" sz="1600" dirty="0">
                <a:latin typeface="Times New Roman"/>
                <a:cs typeface="Times New Roman"/>
              </a:rPr>
              <a:t>= 3,</a:t>
            </a:r>
            <a:r>
              <a:rPr lang="en-US" sz="1600" spc="5" dirty="0">
                <a:latin typeface="Times New Roman"/>
                <a:cs typeface="Times New Roman"/>
              </a:rPr>
              <a:t> </a:t>
            </a:r>
            <a:r>
              <a:rPr lang="en-US" sz="1600" spc="-5" dirty="0">
                <a:latin typeface="Times New Roman"/>
                <a:cs typeface="Times New Roman"/>
              </a:rPr>
              <a:t>which</a:t>
            </a:r>
            <a:r>
              <a:rPr lang="en-US" sz="1600" spc="10" dirty="0">
                <a:latin typeface="Times New Roman"/>
                <a:cs typeface="Times New Roman"/>
              </a:rPr>
              <a:t> </a:t>
            </a:r>
            <a:r>
              <a:rPr lang="en-US" sz="1600" dirty="0">
                <a:latin typeface="Times New Roman"/>
                <a:cs typeface="Times New Roman"/>
              </a:rPr>
              <a:t>are </a:t>
            </a:r>
            <a:r>
              <a:rPr lang="en-US" sz="1600" spc="-5" dirty="0">
                <a:latin typeface="Times New Roman"/>
                <a:cs typeface="Times New Roman"/>
              </a:rPr>
              <a:t>the</a:t>
            </a:r>
            <a:r>
              <a:rPr lang="en-US" sz="1600" dirty="0">
                <a:latin typeface="Times New Roman"/>
                <a:cs typeface="Times New Roman"/>
              </a:rPr>
              <a:t> two</a:t>
            </a:r>
            <a:r>
              <a:rPr lang="en-US" sz="1600" spc="5" dirty="0">
                <a:latin typeface="Times New Roman"/>
                <a:cs typeface="Times New Roman"/>
              </a:rPr>
              <a:t> </a:t>
            </a:r>
            <a:r>
              <a:rPr lang="en-US" sz="1600" spc="-5" dirty="0">
                <a:latin typeface="Times New Roman"/>
                <a:cs typeface="Times New Roman"/>
              </a:rPr>
              <a:t>eigenvalues </a:t>
            </a:r>
            <a:r>
              <a:rPr lang="en-US" sz="1600" dirty="0">
                <a:latin typeface="Times New Roman"/>
                <a:cs typeface="Times New Roman"/>
              </a:rPr>
              <a:t>of</a:t>
            </a:r>
            <a:r>
              <a:rPr lang="en-US" sz="1600" spc="95" dirty="0">
                <a:latin typeface="Times New Roman"/>
                <a:cs typeface="Times New Roman"/>
              </a:rPr>
              <a:t> </a:t>
            </a:r>
            <a:r>
              <a:rPr lang="en-US" sz="1600" i="1" spc="-5" dirty="0">
                <a:latin typeface="Times New Roman"/>
                <a:cs typeface="Times New Roman"/>
              </a:rPr>
              <a:t>A</a:t>
            </a:r>
            <a:r>
              <a:rPr lang="en-US" sz="1600" spc="-5" dirty="0">
                <a:latin typeface="Times New Roman"/>
                <a:cs typeface="Times New Roman"/>
              </a:rPr>
              <a:t>.</a:t>
            </a:r>
            <a:endParaRPr lang="en-US" sz="1600" dirty="0">
              <a:latin typeface="Times New Roman"/>
              <a:cs typeface="Times New Roman"/>
            </a:endParaRPr>
          </a:p>
        </p:txBody>
      </p:sp>
      <p:pic>
        <p:nvPicPr>
          <p:cNvPr id="14" name="Picture 13">
            <a:extLst>
              <a:ext uri="{FF2B5EF4-FFF2-40B4-BE49-F238E27FC236}">
                <a16:creationId xmlns:a16="http://schemas.microsoft.com/office/drawing/2014/main" xmlns="" id="{D48925CB-EB3A-4CF7-AF8A-A0012EB7C1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extLst>
      <p:ext uri="{BB962C8B-B14F-4D97-AF65-F5344CB8AC3E}">
        <p14:creationId xmlns:p14="http://schemas.microsoft.com/office/powerpoint/2010/main" xmlns="" val="201038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9690" y="2898140"/>
            <a:ext cx="3090545" cy="330200"/>
          </a:xfrm>
          <a:prstGeom prst="rect">
            <a:avLst/>
          </a:prstGeom>
        </p:spPr>
        <p:txBody>
          <a:bodyPr vert="horz" wrap="square" lIns="0" tIns="12700" rIns="0" bIns="0" rtlCol="0">
            <a:spAutoFit/>
          </a:bodyPr>
          <a:lstStyle/>
          <a:p>
            <a:pPr marL="12700">
              <a:spcBef>
                <a:spcPts val="100"/>
              </a:spcBef>
              <a:tabLst>
                <a:tab pos="2127250" algn="l"/>
              </a:tabLst>
            </a:pPr>
            <a:r>
              <a:rPr sz="2000" spc="5" dirty="0">
                <a:latin typeface="Times New Roman"/>
                <a:cs typeface="Times New Roman"/>
              </a:rPr>
              <a:t>F</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λ = 1,</a:t>
            </a:r>
            <a:r>
              <a:rPr sz="2000" spc="5" dirty="0">
                <a:latin typeface="Times New Roman"/>
                <a:cs typeface="Times New Roman"/>
              </a:rPr>
              <a:t> E</a:t>
            </a:r>
            <a:r>
              <a:rPr sz="2000" dirty="0">
                <a:latin typeface="Times New Roman"/>
                <a:cs typeface="Times New Roman"/>
              </a:rPr>
              <a:t>q</a:t>
            </a:r>
            <a:r>
              <a:rPr sz="2000" spc="5" dirty="0">
                <a:latin typeface="Times New Roman"/>
                <a:cs typeface="Times New Roman"/>
              </a:rPr>
              <a:t>u</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ion	</a:t>
            </a:r>
            <a:r>
              <a:rPr sz="2000" spc="5" dirty="0">
                <a:latin typeface="Times New Roman"/>
                <a:cs typeface="Times New Roman"/>
              </a:rPr>
              <a:t>b</a:t>
            </a:r>
            <a:r>
              <a:rPr sz="2000" spc="-10" dirty="0">
                <a:latin typeface="Times New Roman"/>
                <a:cs typeface="Times New Roman"/>
              </a:rPr>
              <a:t>e</a:t>
            </a:r>
            <a:r>
              <a:rPr sz="2000" dirty="0">
                <a:latin typeface="Times New Roman"/>
                <a:cs typeface="Times New Roman"/>
              </a:rPr>
              <a:t>c</a:t>
            </a:r>
            <a:r>
              <a:rPr sz="2000" spc="5" dirty="0">
                <a:latin typeface="Times New Roman"/>
                <a:cs typeface="Times New Roman"/>
              </a:rPr>
              <a:t>o</a:t>
            </a:r>
            <a:r>
              <a:rPr sz="2000" spc="-20" dirty="0">
                <a:latin typeface="Times New Roman"/>
                <a:cs typeface="Times New Roman"/>
              </a:rPr>
              <a:t>m</a:t>
            </a:r>
            <a:r>
              <a:rPr sz="2000" spc="-10" dirty="0">
                <a:latin typeface="Times New Roman"/>
                <a:cs typeface="Times New Roman"/>
              </a:rPr>
              <a:t>e</a:t>
            </a:r>
            <a:r>
              <a:rPr sz="2000" spc="-5" dirty="0">
                <a:latin typeface="Times New Roman"/>
                <a:cs typeface="Times New Roman"/>
              </a:rPr>
              <a:t>s,</a:t>
            </a:r>
            <a:endParaRPr sz="2000" dirty="0">
              <a:latin typeface="Times New Roman"/>
              <a:cs typeface="Times New Roman"/>
            </a:endParaRPr>
          </a:p>
        </p:txBody>
      </p:sp>
      <p:sp>
        <p:nvSpPr>
          <p:cNvPr id="3" name="object 3"/>
          <p:cNvSpPr txBox="1"/>
          <p:nvPr/>
        </p:nvSpPr>
        <p:spPr>
          <a:xfrm>
            <a:off x="2599690" y="4801870"/>
            <a:ext cx="2372995" cy="330200"/>
          </a:xfrm>
          <a:prstGeom prst="rect">
            <a:avLst/>
          </a:prstGeom>
        </p:spPr>
        <p:txBody>
          <a:bodyPr vert="horz" wrap="square" lIns="0" tIns="12700" rIns="0" bIns="0" rtlCol="0">
            <a:spAutoFit/>
          </a:bodyPr>
          <a:lstStyle/>
          <a:p>
            <a:pPr marL="12700">
              <a:spcBef>
                <a:spcPts val="100"/>
              </a:spcBef>
            </a:pPr>
            <a:r>
              <a:rPr sz="2000" spc="-5" dirty="0">
                <a:latin typeface="Times New Roman"/>
                <a:cs typeface="Times New Roman"/>
              </a:rPr>
              <a:t>which </a:t>
            </a:r>
            <a:r>
              <a:rPr sz="2000" dirty="0">
                <a:latin typeface="Times New Roman"/>
                <a:cs typeface="Times New Roman"/>
              </a:rPr>
              <a:t>has</a:t>
            </a:r>
            <a:r>
              <a:rPr sz="2000" spc="-15" dirty="0">
                <a:latin typeface="Times New Roman"/>
                <a:cs typeface="Times New Roman"/>
              </a:rPr>
              <a:t> </a:t>
            </a:r>
            <a:r>
              <a:rPr sz="2000" spc="-5" dirty="0">
                <a:latin typeface="Times New Roman"/>
                <a:cs typeface="Times New Roman"/>
              </a:rPr>
              <a:t>the</a:t>
            </a:r>
            <a:r>
              <a:rPr sz="2000" spc="-10" dirty="0">
                <a:latin typeface="Times New Roman"/>
                <a:cs typeface="Times New Roman"/>
              </a:rPr>
              <a:t> </a:t>
            </a:r>
            <a:r>
              <a:rPr sz="2000" spc="-5" dirty="0">
                <a:latin typeface="Times New Roman"/>
                <a:cs typeface="Times New Roman"/>
              </a:rPr>
              <a:t>solution,</a:t>
            </a:r>
            <a:endParaRPr sz="2000">
              <a:latin typeface="Times New Roman"/>
              <a:cs typeface="Times New Roman"/>
            </a:endParaRPr>
          </a:p>
        </p:txBody>
      </p:sp>
      <p:sp>
        <p:nvSpPr>
          <p:cNvPr id="4" name="object 4"/>
          <p:cNvSpPr txBox="1"/>
          <p:nvPr/>
        </p:nvSpPr>
        <p:spPr>
          <a:xfrm>
            <a:off x="2599690" y="916941"/>
            <a:ext cx="5917565" cy="1605915"/>
          </a:xfrm>
          <a:prstGeom prst="rect">
            <a:avLst/>
          </a:prstGeom>
        </p:spPr>
        <p:txBody>
          <a:bodyPr vert="horz" wrap="square" lIns="0" tIns="12700" rIns="0" bIns="0" rtlCol="0">
            <a:spAutoFit/>
          </a:bodyPr>
          <a:lstStyle/>
          <a:p>
            <a:pPr marL="1420495" marR="5080" indent="-1408430">
              <a:lnSpc>
                <a:spcPct val="125000"/>
              </a:lnSpc>
              <a:spcBef>
                <a:spcPts val="100"/>
              </a:spcBef>
            </a:pPr>
            <a:r>
              <a:rPr sz="2000" dirty="0">
                <a:latin typeface="Times New Roman"/>
                <a:cs typeface="Times New Roman"/>
              </a:rPr>
              <a:t>Eigenvectors</a:t>
            </a:r>
            <a:r>
              <a:rPr sz="2000" spc="-5" dirty="0">
                <a:latin typeface="Times New Roman"/>
                <a:cs typeface="Times New Roman"/>
              </a:rPr>
              <a:t> </a:t>
            </a:r>
            <a:r>
              <a:rPr sz="2000" dirty="0">
                <a:latin typeface="Times New Roman"/>
                <a:cs typeface="Times New Roman"/>
              </a:rPr>
              <a:t>v</a:t>
            </a:r>
            <a:r>
              <a:rPr sz="2000" spc="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this transformation</a:t>
            </a:r>
            <a:r>
              <a:rPr sz="2000" spc="10" dirty="0">
                <a:latin typeface="Times New Roman"/>
                <a:cs typeface="Times New Roman"/>
              </a:rPr>
              <a:t> </a:t>
            </a:r>
            <a:r>
              <a:rPr sz="2000" spc="-5" dirty="0">
                <a:latin typeface="Times New Roman"/>
                <a:cs typeface="Times New Roman"/>
              </a:rPr>
              <a:t>satisfy the</a:t>
            </a:r>
            <a:r>
              <a:rPr sz="2000" spc="10" dirty="0">
                <a:latin typeface="Times New Roman"/>
                <a:cs typeface="Times New Roman"/>
              </a:rPr>
              <a:t> </a:t>
            </a:r>
            <a:r>
              <a:rPr sz="2000" spc="-5" dirty="0">
                <a:latin typeface="Times New Roman"/>
                <a:cs typeface="Times New Roman"/>
              </a:rPr>
              <a:t>equation, </a:t>
            </a:r>
            <a:r>
              <a:rPr sz="2000" spc="-484" dirty="0">
                <a:latin typeface="Times New Roman"/>
                <a:cs typeface="Times New Roman"/>
              </a:rPr>
              <a:t> </a:t>
            </a:r>
            <a:r>
              <a:rPr sz="2000" spc="-45" dirty="0">
                <a:latin typeface="Times New Roman"/>
                <a:cs typeface="Times New Roman"/>
              </a:rPr>
              <a:t>Av=</a:t>
            </a:r>
            <a:r>
              <a:rPr sz="2000" spc="5" dirty="0">
                <a:latin typeface="Times New Roman"/>
                <a:cs typeface="Times New Roman"/>
              </a:rPr>
              <a:t> </a:t>
            </a:r>
            <a:r>
              <a:rPr sz="2000" spc="-5" dirty="0">
                <a:latin typeface="Times New Roman"/>
                <a:cs typeface="Times New Roman"/>
              </a:rPr>
              <a:t>λv</a:t>
            </a:r>
            <a:endParaRPr sz="2000" dirty="0">
              <a:latin typeface="Times New Roman"/>
              <a:cs typeface="Times New Roman"/>
            </a:endParaRPr>
          </a:p>
          <a:p>
            <a:pPr marL="12700">
              <a:spcBef>
                <a:spcPts val="600"/>
              </a:spcBef>
            </a:pPr>
            <a:r>
              <a:rPr sz="2000" dirty="0">
                <a:latin typeface="Times New Roman"/>
                <a:cs typeface="Times New Roman"/>
              </a:rPr>
              <a:t>Rearrange</a:t>
            </a:r>
            <a:r>
              <a:rPr sz="2000" spc="-5" dirty="0">
                <a:latin typeface="Times New Roman"/>
                <a:cs typeface="Times New Roman"/>
              </a:rPr>
              <a:t> this</a:t>
            </a:r>
            <a:r>
              <a:rPr sz="2000" spc="-10" dirty="0">
                <a:latin typeface="Times New Roman"/>
                <a:cs typeface="Times New Roman"/>
              </a:rPr>
              <a:t> </a:t>
            </a:r>
            <a:r>
              <a:rPr sz="2000" spc="-5" dirty="0">
                <a:latin typeface="Times New Roman"/>
                <a:cs typeface="Times New Roman"/>
              </a:rPr>
              <a:t>equation</a:t>
            </a:r>
            <a:r>
              <a:rPr sz="2000" dirty="0">
                <a:latin typeface="Times New Roman"/>
                <a:cs typeface="Times New Roman"/>
              </a:rPr>
              <a:t> </a:t>
            </a:r>
            <a:r>
              <a:rPr sz="2000" spc="-5" dirty="0">
                <a:latin typeface="Times New Roman"/>
                <a:cs typeface="Times New Roman"/>
              </a:rPr>
              <a:t>to</a:t>
            </a:r>
            <a:r>
              <a:rPr sz="2000" dirty="0">
                <a:latin typeface="Times New Roman"/>
                <a:cs typeface="Times New Roman"/>
              </a:rPr>
              <a:t> </a:t>
            </a:r>
            <a:r>
              <a:rPr sz="2000" spc="-5" dirty="0">
                <a:latin typeface="Times New Roman"/>
                <a:cs typeface="Times New Roman"/>
              </a:rPr>
              <a:t>obtain-</a:t>
            </a:r>
            <a:endParaRPr sz="2000" dirty="0">
              <a:latin typeface="Times New Roman"/>
              <a:cs typeface="Times New Roman"/>
            </a:endParaRPr>
          </a:p>
          <a:p>
            <a:pPr marL="1316990">
              <a:spcBef>
                <a:spcPts val="500"/>
              </a:spcBef>
            </a:pPr>
            <a:r>
              <a:rPr sz="2450" spc="-490" dirty="0">
                <a:latin typeface="Symbol"/>
                <a:cs typeface="Symbol"/>
              </a:rPr>
              <a:t></a:t>
            </a:r>
            <a:r>
              <a:rPr sz="2450" spc="-254" dirty="0">
                <a:latin typeface="Times New Roman"/>
                <a:cs typeface="Times New Roman"/>
              </a:rPr>
              <a:t> </a:t>
            </a:r>
            <a:r>
              <a:rPr sz="1850" i="1" spc="-50" dirty="0">
                <a:latin typeface="Times New Roman"/>
                <a:cs typeface="Times New Roman"/>
              </a:rPr>
              <a:t>A</a:t>
            </a:r>
            <a:r>
              <a:rPr sz="1850" i="1" spc="-220" dirty="0">
                <a:latin typeface="Times New Roman"/>
                <a:cs typeface="Times New Roman"/>
              </a:rPr>
              <a:t> </a:t>
            </a:r>
            <a:r>
              <a:rPr sz="1850" spc="-95" dirty="0">
                <a:latin typeface="Symbol"/>
                <a:cs typeface="Symbol"/>
              </a:rPr>
              <a:t></a:t>
            </a:r>
            <a:r>
              <a:rPr sz="1850" spc="-145" dirty="0">
                <a:latin typeface="Times New Roman"/>
                <a:cs typeface="Times New Roman"/>
              </a:rPr>
              <a:t> </a:t>
            </a:r>
            <a:r>
              <a:rPr sz="1900" spc="-50" dirty="0">
                <a:latin typeface="Symbol"/>
                <a:cs typeface="Symbol"/>
              </a:rPr>
              <a:t></a:t>
            </a:r>
            <a:r>
              <a:rPr sz="1850" i="1" spc="-30" dirty="0">
                <a:latin typeface="Times New Roman"/>
                <a:cs typeface="Times New Roman"/>
              </a:rPr>
              <a:t>I</a:t>
            </a:r>
            <a:r>
              <a:rPr sz="1850" i="1" spc="-195" dirty="0">
                <a:latin typeface="Times New Roman"/>
                <a:cs typeface="Times New Roman"/>
              </a:rPr>
              <a:t> </a:t>
            </a:r>
            <a:r>
              <a:rPr sz="2450" spc="-365" dirty="0">
                <a:latin typeface="Symbol"/>
                <a:cs typeface="Symbol"/>
              </a:rPr>
              <a:t></a:t>
            </a:r>
            <a:r>
              <a:rPr sz="1850" i="1" spc="-35" dirty="0">
                <a:latin typeface="Times New Roman"/>
                <a:cs typeface="Times New Roman"/>
              </a:rPr>
              <a:t>v</a:t>
            </a:r>
            <a:r>
              <a:rPr sz="1850" i="1" spc="-30" dirty="0">
                <a:latin typeface="Times New Roman"/>
                <a:cs typeface="Times New Roman"/>
              </a:rPr>
              <a:t> </a:t>
            </a:r>
            <a:r>
              <a:rPr sz="1850" spc="-95" dirty="0">
                <a:latin typeface="Symbol"/>
                <a:cs typeface="Symbol"/>
              </a:rPr>
              <a:t></a:t>
            </a:r>
            <a:r>
              <a:rPr sz="1850" spc="-25" dirty="0">
                <a:latin typeface="Times New Roman"/>
                <a:cs typeface="Times New Roman"/>
              </a:rPr>
              <a:t> </a:t>
            </a:r>
            <a:r>
              <a:rPr sz="1850" spc="-40" dirty="0">
                <a:latin typeface="Times New Roman"/>
                <a:cs typeface="Times New Roman"/>
              </a:rPr>
              <a:t>0</a:t>
            </a:r>
            <a:endParaRPr sz="1850" dirty="0">
              <a:latin typeface="Times New Roman"/>
              <a:cs typeface="Times New Roman"/>
            </a:endParaRPr>
          </a:p>
        </p:txBody>
      </p:sp>
      <p:sp>
        <p:nvSpPr>
          <p:cNvPr id="5" name="object 5"/>
          <p:cNvSpPr txBox="1"/>
          <p:nvPr/>
        </p:nvSpPr>
        <p:spPr>
          <a:xfrm>
            <a:off x="3992879" y="2971234"/>
            <a:ext cx="1379220" cy="967105"/>
          </a:xfrm>
          <a:prstGeom prst="rect">
            <a:avLst/>
          </a:prstGeom>
        </p:spPr>
        <p:txBody>
          <a:bodyPr vert="horz" wrap="square" lIns="0" tIns="158115" rIns="0" bIns="0" rtlCol="0">
            <a:spAutoFit/>
          </a:bodyPr>
          <a:lstStyle/>
          <a:p>
            <a:pPr marL="157480">
              <a:spcBef>
                <a:spcPts val="1245"/>
              </a:spcBef>
            </a:pPr>
            <a:r>
              <a:rPr sz="2250" spc="-250" dirty="0">
                <a:latin typeface="Symbol"/>
                <a:cs typeface="Symbol"/>
              </a:rPr>
              <a:t></a:t>
            </a:r>
            <a:r>
              <a:rPr sz="2250" spc="-254" dirty="0">
                <a:latin typeface="Times New Roman"/>
                <a:cs typeface="Times New Roman"/>
              </a:rPr>
              <a:t> </a:t>
            </a:r>
            <a:r>
              <a:rPr sz="1700" i="1" spc="225" dirty="0">
                <a:latin typeface="Times New Roman"/>
                <a:cs typeface="Times New Roman"/>
              </a:rPr>
              <a:t>A</a:t>
            </a:r>
            <a:r>
              <a:rPr sz="1700" i="1" spc="-145" dirty="0">
                <a:latin typeface="Times New Roman"/>
                <a:cs typeface="Times New Roman"/>
              </a:rPr>
              <a:t> </a:t>
            </a:r>
            <a:r>
              <a:rPr sz="1700" spc="625" dirty="0">
                <a:latin typeface="Symbol"/>
                <a:cs typeface="Symbol"/>
              </a:rPr>
              <a:t></a:t>
            </a:r>
            <a:r>
              <a:rPr sz="1700" i="1" spc="120" dirty="0">
                <a:latin typeface="Times New Roman"/>
                <a:cs typeface="Times New Roman"/>
              </a:rPr>
              <a:t>I</a:t>
            </a:r>
            <a:r>
              <a:rPr sz="1700" i="1" spc="-120" dirty="0">
                <a:latin typeface="Times New Roman"/>
                <a:cs typeface="Times New Roman"/>
              </a:rPr>
              <a:t> </a:t>
            </a:r>
            <a:r>
              <a:rPr sz="2250" spc="-215" dirty="0">
                <a:latin typeface="Symbol"/>
                <a:cs typeface="Symbol"/>
              </a:rPr>
              <a:t></a:t>
            </a:r>
            <a:r>
              <a:rPr sz="1700" i="1" spc="165" dirty="0">
                <a:latin typeface="Times New Roman"/>
                <a:cs typeface="Times New Roman"/>
              </a:rPr>
              <a:t>v</a:t>
            </a:r>
            <a:r>
              <a:rPr sz="1700" i="1" spc="80" dirty="0">
                <a:latin typeface="Times New Roman"/>
                <a:cs typeface="Times New Roman"/>
              </a:rPr>
              <a:t> </a:t>
            </a:r>
            <a:r>
              <a:rPr sz="1700" spc="459" dirty="0">
                <a:latin typeface="Symbol"/>
                <a:cs typeface="Symbol"/>
              </a:rPr>
              <a:t></a:t>
            </a:r>
            <a:r>
              <a:rPr sz="1700" spc="-229" dirty="0">
                <a:latin typeface="Times New Roman"/>
                <a:cs typeface="Times New Roman"/>
              </a:rPr>
              <a:t> </a:t>
            </a:r>
            <a:r>
              <a:rPr sz="1700" spc="185" dirty="0">
                <a:latin typeface="Times New Roman"/>
                <a:cs typeface="Times New Roman"/>
              </a:rPr>
              <a:t>0</a:t>
            </a:r>
            <a:endParaRPr sz="1700" dirty="0">
              <a:latin typeface="Times New Roman"/>
              <a:cs typeface="Times New Roman"/>
            </a:endParaRPr>
          </a:p>
          <a:p>
            <a:pPr marL="12700">
              <a:spcBef>
                <a:spcPts val="1100"/>
              </a:spcBef>
            </a:pPr>
            <a:r>
              <a:rPr sz="3075" spc="-120" baseline="-4065" dirty="0">
                <a:latin typeface="Symbol"/>
                <a:cs typeface="Symbol"/>
              </a:rPr>
              <a:t></a:t>
            </a:r>
            <a:r>
              <a:rPr sz="2050" spc="-80" dirty="0">
                <a:latin typeface="Times New Roman"/>
                <a:cs typeface="Times New Roman"/>
              </a:rPr>
              <a:t>1</a:t>
            </a:r>
            <a:endParaRPr sz="2050" dirty="0">
              <a:latin typeface="Times New Roman"/>
              <a:cs typeface="Times New Roman"/>
            </a:endParaRPr>
          </a:p>
        </p:txBody>
      </p:sp>
      <p:sp>
        <p:nvSpPr>
          <p:cNvPr id="6" name="object 6"/>
          <p:cNvSpPr txBox="1"/>
          <p:nvPr/>
        </p:nvSpPr>
        <p:spPr>
          <a:xfrm>
            <a:off x="3992879" y="4057650"/>
            <a:ext cx="1991360" cy="342900"/>
          </a:xfrm>
          <a:prstGeom prst="rect">
            <a:avLst/>
          </a:prstGeom>
        </p:spPr>
        <p:txBody>
          <a:bodyPr vert="horz" wrap="square" lIns="0" tIns="16510" rIns="0" bIns="0" rtlCol="0">
            <a:spAutoFit/>
          </a:bodyPr>
          <a:lstStyle/>
          <a:p>
            <a:pPr marL="12700">
              <a:spcBef>
                <a:spcPts val="130"/>
              </a:spcBef>
              <a:tabLst>
                <a:tab pos="796925" algn="l"/>
                <a:tab pos="1151255" algn="l"/>
                <a:tab pos="1638935" algn="l"/>
                <a:tab pos="1877695" algn="l"/>
              </a:tabLst>
            </a:pPr>
            <a:r>
              <a:rPr sz="2050" dirty="0">
                <a:latin typeface="Symbol"/>
                <a:cs typeface="Symbol"/>
              </a:rPr>
              <a:t></a:t>
            </a:r>
            <a:r>
              <a:rPr sz="2050" dirty="0">
                <a:latin typeface="Times New Roman"/>
                <a:cs typeface="Times New Roman"/>
              </a:rPr>
              <a:t>	</a:t>
            </a:r>
            <a:r>
              <a:rPr sz="2050" spc="140" dirty="0">
                <a:latin typeface="Symbol"/>
                <a:cs typeface="Symbol"/>
              </a:rPr>
              <a:t></a:t>
            </a:r>
            <a:r>
              <a:rPr sz="2050" dirty="0">
                <a:latin typeface="Symbol"/>
                <a:cs typeface="Symbol"/>
              </a:rPr>
              <a:t></a:t>
            </a:r>
            <a:r>
              <a:rPr sz="2050" dirty="0">
                <a:latin typeface="Times New Roman"/>
                <a:cs typeface="Times New Roman"/>
              </a:rPr>
              <a:t>	</a:t>
            </a:r>
            <a:r>
              <a:rPr sz="1200" dirty="0">
                <a:latin typeface="Times New Roman"/>
                <a:cs typeface="Times New Roman"/>
              </a:rPr>
              <a:t>2</a:t>
            </a:r>
            <a:r>
              <a:rPr sz="1200" spc="-35" dirty="0">
                <a:latin typeface="Times New Roman"/>
                <a:cs typeface="Times New Roman"/>
              </a:rPr>
              <a:t> </a:t>
            </a:r>
            <a:r>
              <a:rPr sz="2050" dirty="0">
                <a:latin typeface="Symbol"/>
                <a:cs typeface="Symbol"/>
              </a:rPr>
              <a:t></a:t>
            </a:r>
            <a:r>
              <a:rPr sz="2050" dirty="0">
                <a:latin typeface="Times New Roman"/>
                <a:cs typeface="Times New Roman"/>
              </a:rPr>
              <a:t>	</a:t>
            </a:r>
            <a:r>
              <a:rPr sz="2050" dirty="0">
                <a:latin typeface="Symbol"/>
                <a:cs typeface="Symbol"/>
              </a:rPr>
              <a:t></a:t>
            </a:r>
            <a:r>
              <a:rPr sz="2050" dirty="0">
                <a:latin typeface="Times New Roman"/>
                <a:cs typeface="Times New Roman"/>
              </a:rPr>
              <a:t>	</a:t>
            </a:r>
            <a:r>
              <a:rPr sz="2050" dirty="0">
                <a:latin typeface="Symbol"/>
                <a:cs typeface="Symbol"/>
              </a:rPr>
              <a:t></a:t>
            </a:r>
          </a:p>
        </p:txBody>
      </p:sp>
      <p:sp>
        <p:nvSpPr>
          <p:cNvPr id="7" name="object 7"/>
          <p:cNvSpPr txBox="1"/>
          <p:nvPr/>
        </p:nvSpPr>
        <p:spPr>
          <a:xfrm>
            <a:off x="3954779" y="3868420"/>
            <a:ext cx="2067560" cy="342900"/>
          </a:xfrm>
          <a:prstGeom prst="rect">
            <a:avLst/>
          </a:prstGeom>
        </p:spPr>
        <p:txBody>
          <a:bodyPr vert="horz" wrap="square" lIns="0" tIns="16510" rIns="0" bIns="0" rtlCol="0">
            <a:spAutoFit/>
          </a:bodyPr>
          <a:lstStyle/>
          <a:p>
            <a:pPr marL="50800">
              <a:spcBef>
                <a:spcPts val="130"/>
              </a:spcBef>
              <a:tabLst>
                <a:tab pos="719455" algn="l"/>
                <a:tab pos="1677035" algn="l"/>
              </a:tabLst>
            </a:pPr>
            <a:r>
              <a:rPr sz="2050" spc="-80" dirty="0">
                <a:latin typeface="Symbol"/>
                <a:cs typeface="Symbol"/>
              </a:rPr>
              <a:t></a:t>
            </a:r>
            <a:r>
              <a:rPr sz="3075" spc="-120" baseline="-27100" dirty="0">
                <a:latin typeface="Times New Roman"/>
                <a:cs typeface="Times New Roman"/>
              </a:rPr>
              <a:t>1	</a:t>
            </a:r>
            <a:r>
              <a:rPr sz="3075" spc="15" baseline="-27100" dirty="0">
                <a:latin typeface="Times New Roman"/>
                <a:cs typeface="Times New Roman"/>
              </a:rPr>
              <a:t>1</a:t>
            </a:r>
            <a:r>
              <a:rPr sz="2050" spc="10" dirty="0">
                <a:latin typeface="Symbol"/>
                <a:cs typeface="Symbol"/>
              </a:rPr>
              <a:t></a:t>
            </a:r>
            <a:r>
              <a:rPr sz="3075" i="1" spc="15" baseline="-25745" dirty="0">
                <a:latin typeface="Times New Roman"/>
                <a:cs typeface="Times New Roman"/>
              </a:rPr>
              <a:t>v</a:t>
            </a:r>
            <a:r>
              <a:rPr sz="3075" i="1" spc="735" baseline="-25745" dirty="0">
                <a:latin typeface="Times New Roman"/>
                <a:cs typeface="Times New Roman"/>
              </a:rPr>
              <a:t> </a:t>
            </a:r>
            <a:r>
              <a:rPr sz="2050" dirty="0">
                <a:latin typeface="Symbol"/>
                <a:cs typeface="Symbol"/>
              </a:rPr>
              <a:t></a:t>
            </a:r>
            <a:r>
              <a:rPr sz="2050" dirty="0">
                <a:latin typeface="Times New Roman"/>
                <a:cs typeface="Times New Roman"/>
              </a:rPr>
              <a:t>	</a:t>
            </a:r>
            <a:r>
              <a:rPr sz="2050" spc="20" dirty="0">
                <a:latin typeface="Symbol"/>
                <a:cs typeface="Symbol"/>
              </a:rPr>
              <a:t></a:t>
            </a:r>
            <a:r>
              <a:rPr sz="3075" spc="30" baseline="-27100" dirty="0">
                <a:latin typeface="Times New Roman"/>
                <a:cs typeface="Times New Roman"/>
              </a:rPr>
              <a:t>0</a:t>
            </a:r>
            <a:r>
              <a:rPr sz="2050" spc="20" dirty="0">
                <a:latin typeface="Symbol"/>
                <a:cs typeface="Symbol"/>
              </a:rPr>
              <a:t></a:t>
            </a:r>
            <a:endParaRPr sz="2050">
              <a:latin typeface="Symbol"/>
              <a:cs typeface="Symbol"/>
            </a:endParaRPr>
          </a:p>
        </p:txBody>
      </p:sp>
      <p:sp>
        <p:nvSpPr>
          <p:cNvPr id="8" name="object 8"/>
          <p:cNvSpPr txBox="1"/>
          <p:nvPr/>
        </p:nvSpPr>
        <p:spPr>
          <a:xfrm>
            <a:off x="4636770" y="3614420"/>
            <a:ext cx="1372870" cy="342900"/>
          </a:xfrm>
          <a:prstGeom prst="rect">
            <a:avLst/>
          </a:prstGeom>
        </p:spPr>
        <p:txBody>
          <a:bodyPr vert="horz" wrap="square" lIns="0" tIns="16510" rIns="0" bIns="0" rtlCol="0">
            <a:spAutoFit/>
          </a:bodyPr>
          <a:lstStyle/>
          <a:p>
            <a:pPr marL="38100">
              <a:spcBef>
                <a:spcPts val="130"/>
              </a:spcBef>
            </a:pPr>
            <a:r>
              <a:rPr sz="3075" spc="44" baseline="4065" dirty="0">
                <a:latin typeface="Times New Roman"/>
                <a:cs typeface="Times New Roman"/>
              </a:rPr>
              <a:t>1</a:t>
            </a:r>
            <a:r>
              <a:rPr sz="2050" spc="30" dirty="0">
                <a:latin typeface="Symbol"/>
                <a:cs typeface="Symbol"/>
              </a:rPr>
              <a:t></a:t>
            </a:r>
            <a:r>
              <a:rPr sz="3075" i="1" spc="44" baseline="4065" dirty="0">
                <a:latin typeface="Times New Roman"/>
                <a:cs typeface="Times New Roman"/>
              </a:rPr>
              <a:t>v</a:t>
            </a:r>
            <a:r>
              <a:rPr spc="44" baseline="-16203" dirty="0">
                <a:latin typeface="Times New Roman"/>
                <a:cs typeface="Times New Roman"/>
              </a:rPr>
              <a:t>1</a:t>
            </a:r>
            <a:r>
              <a:rPr spc="-44" baseline="-16203" dirty="0">
                <a:latin typeface="Times New Roman"/>
                <a:cs typeface="Times New Roman"/>
              </a:rPr>
              <a:t> </a:t>
            </a:r>
            <a:r>
              <a:rPr sz="2050" dirty="0">
                <a:latin typeface="Symbol"/>
                <a:cs typeface="Symbol"/>
              </a:rPr>
              <a:t></a:t>
            </a:r>
            <a:r>
              <a:rPr sz="2050" spc="-5" dirty="0">
                <a:latin typeface="Times New Roman"/>
                <a:cs typeface="Times New Roman"/>
              </a:rPr>
              <a:t> </a:t>
            </a:r>
            <a:r>
              <a:rPr sz="3075" baseline="-37940" dirty="0">
                <a:latin typeface="Symbol"/>
                <a:cs typeface="Symbol"/>
              </a:rPr>
              <a:t></a:t>
            </a:r>
            <a:r>
              <a:rPr sz="3075" spc="-22" baseline="-37940" dirty="0">
                <a:latin typeface="Times New Roman"/>
                <a:cs typeface="Times New Roman"/>
              </a:rPr>
              <a:t> </a:t>
            </a:r>
            <a:r>
              <a:rPr sz="2050" spc="20" dirty="0">
                <a:latin typeface="Symbol"/>
                <a:cs typeface="Symbol"/>
              </a:rPr>
              <a:t></a:t>
            </a:r>
            <a:r>
              <a:rPr sz="3075" spc="30" baseline="4065" dirty="0">
                <a:latin typeface="Times New Roman"/>
                <a:cs typeface="Times New Roman"/>
              </a:rPr>
              <a:t>0</a:t>
            </a:r>
            <a:r>
              <a:rPr sz="2050" spc="20" dirty="0">
                <a:latin typeface="Symbol"/>
                <a:cs typeface="Symbol"/>
              </a:rPr>
              <a:t></a:t>
            </a:r>
            <a:endParaRPr sz="2050">
              <a:latin typeface="Symbol"/>
              <a:cs typeface="Symbol"/>
            </a:endParaRPr>
          </a:p>
        </p:txBody>
      </p:sp>
      <p:sp>
        <p:nvSpPr>
          <p:cNvPr id="9" name="object 9"/>
          <p:cNvSpPr txBox="1"/>
          <p:nvPr/>
        </p:nvSpPr>
        <p:spPr>
          <a:xfrm>
            <a:off x="5302250" y="5309870"/>
            <a:ext cx="528320" cy="330200"/>
          </a:xfrm>
          <a:prstGeom prst="rect">
            <a:avLst/>
          </a:prstGeom>
        </p:spPr>
        <p:txBody>
          <a:bodyPr vert="horz" wrap="square" lIns="0" tIns="12700" rIns="0" bIns="0" rtlCol="0">
            <a:spAutoFit/>
          </a:bodyPr>
          <a:lstStyle/>
          <a:p>
            <a:pPr marL="12700">
              <a:spcBef>
                <a:spcPts val="100"/>
              </a:spcBef>
              <a:tabLst>
                <a:tab pos="404495" algn="l"/>
              </a:tabLst>
            </a:pPr>
            <a:r>
              <a:rPr sz="2000" spc="100" dirty="0">
                <a:latin typeface="Symbol"/>
                <a:cs typeface="Symbol"/>
              </a:rPr>
              <a:t></a:t>
            </a:r>
            <a:r>
              <a:rPr sz="2000" spc="100" dirty="0">
                <a:latin typeface="Times New Roman"/>
                <a:cs typeface="Times New Roman"/>
              </a:rPr>
              <a:t>	</a:t>
            </a:r>
            <a:r>
              <a:rPr sz="2000" spc="100" dirty="0">
                <a:latin typeface="Symbol"/>
                <a:cs typeface="Symbol"/>
              </a:rPr>
              <a:t></a:t>
            </a:r>
            <a:endParaRPr sz="2000">
              <a:latin typeface="Symbol"/>
              <a:cs typeface="Symbol"/>
            </a:endParaRPr>
          </a:p>
        </p:txBody>
      </p:sp>
      <p:sp>
        <p:nvSpPr>
          <p:cNvPr id="10" name="object 10"/>
          <p:cNvSpPr txBox="1"/>
          <p:nvPr/>
        </p:nvSpPr>
        <p:spPr>
          <a:xfrm>
            <a:off x="5302250" y="4886959"/>
            <a:ext cx="528320" cy="330200"/>
          </a:xfrm>
          <a:prstGeom prst="rect">
            <a:avLst/>
          </a:prstGeom>
        </p:spPr>
        <p:txBody>
          <a:bodyPr vert="horz" wrap="square" lIns="0" tIns="12700" rIns="0" bIns="0" rtlCol="0">
            <a:spAutoFit/>
          </a:bodyPr>
          <a:lstStyle/>
          <a:p>
            <a:pPr marL="12700">
              <a:spcBef>
                <a:spcPts val="100"/>
              </a:spcBef>
            </a:pPr>
            <a:r>
              <a:rPr sz="2000" spc="100" dirty="0">
                <a:latin typeface="Symbol"/>
                <a:cs typeface="Symbol"/>
              </a:rPr>
              <a:t></a:t>
            </a:r>
            <a:r>
              <a:rPr sz="2000" spc="-20" dirty="0">
                <a:latin typeface="Times New Roman"/>
                <a:cs typeface="Times New Roman"/>
              </a:rPr>
              <a:t> </a:t>
            </a:r>
            <a:r>
              <a:rPr sz="3000" spc="89" baseline="4166" dirty="0">
                <a:latin typeface="Times New Roman"/>
                <a:cs typeface="Times New Roman"/>
              </a:rPr>
              <a:t>1</a:t>
            </a:r>
            <a:r>
              <a:rPr sz="3000" spc="127" baseline="4166" dirty="0">
                <a:latin typeface="Times New Roman"/>
                <a:cs typeface="Times New Roman"/>
              </a:rPr>
              <a:t> </a:t>
            </a:r>
            <a:r>
              <a:rPr sz="2000" spc="100" dirty="0">
                <a:latin typeface="Symbol"/>
                <a:cs typeface="Symbol"/>
              </a:rPr>
              <a:t></a:t>
            </a:r>
            <a:endParaRPr sz="2000">
              <a:latin typeface="Symbol"/>
              <a:cs typeface="Symbol"/>
            </a:endParaRPr>
          </a:p>
        </p:txBody>
      </p:sp>
      <p:sp>
        <p:nvSpPr>
          <p:cNvPr id="11" name="object 11"/>
          <p:cNvSpPr txBox="1"/>
          <p:nvPr/>
        </p:nvSpPr>
        <p:spPr>
          <a:xfrm>
            <a:off x="4875529" y="5054600"/>
            <a:ext cx="980440" cy="330200"/>
          </a:xfrm>
          <a:prstGeom prst="rect">
            <a:avLst/>
          </a:prstGeom>
        </p:spPr>
        <p:txBody>
          <a:bodyPr vert="horz" wrap="square" lIns="0" tIns="12700" rIns="0" bIns="0" rtlCol="0">
            <a:spAutoFit/>
          </a:bodyPr>
          <a:lstStyle/>
          <a:p>
            <a:pPr marL="38100">
              <a:spcBef>
                <a:spcPts val="100"/>
              </a:spcBef>
            </a:pPr>
            <a:r>
              <a:rPr sz="2000" i="1" spc="55" dirty="0">
                <a:latin typeface="Times New Roman"/>
                <a:cs typeface="Times New Roman"/>
              </a:rPr>
              <a:t>v</a:t>
            </a:r>
            <a:r>
              <a:rPr sz="2000" i="1" spc="-20" dirty="0">
                <a:latin typeface="Times New Roman"/>
                <a:cs typeface="Times New Roman"/>
              </a:rPr>
              <a:t> </a:t>
            </a:r>
            <a:r>
              <a:rPr sz="2000" spc="140" dirty="0">
                <a:latin typeface="Symbol"/>
                <a:cs typeface="Symbol"/>
              </a:rPr>
              <a:t></a:t>
            </a:r>
            <a:r>
              <a:rPr sz="2000" spc="-70" dirty="0">
                <a:latin typeface="Times New Roman"/>
                <a:cs typeface="Times New Roman"/>
              </a:rPr>
              <a:t> </a:t>
            </a:r>
            <a:r>
              <a:rPr sz="3000" spc="112" baseline="-16666" dirty="0">
                <a:latin typeface="Symbol"/>
                <a:cs typeface="Symbol"/>
              </a:rPr>
              <a:t></a:t>
            </a:r>
            <a:r>
              <a:rPr sz="3000" spc="112" baseline="-43055" dirty="0">
                <a:latin typeface="Symbol"/>
                <a:cs typeface="Symbol"/>
              </a:rPr>
              <a:t></a:t>
            </a:r>
            <a:r>
              <a:rPr sz="3000" spc="112" baseline="-43055" dirty="0">
                <a:latin typeface="Times New Roman"/>
                <a:cs typeface="Times New Roman"/>
              </a:rPr>
              <a:t>1</a:t>
            </a:r>
            <a:r>
              <a:rPr sz="3000" spc="112" baseline="-16666" dirty="0">
                <a:latin typeface="Symbol"/>
                <a:cs typeface="Symbol"/>
              </a:rPr>
              <a:t></a:t>
            </a:r>
            <a:endParaRPr sz="3000" baseline="-16666">
              <a:latin typeface="Symbol"/>
              <a:cs typeface="Symbol"/>
            </a:endParaRPr>
          </a:p>
        </p:txBody>
      </p:sp>
      <p:pic>
        <p:nvPicPr>
          <p:cNvPr id="12" name="Picture 11">
            <a:extLst>
              <a:ext uri="{FF2B5EF4-FFF2-40B4-BE49-F238E27FC236}">
                <a16:creationId xmlns:a16="http://schemas.microsoft.com/office/drawing/2014/main" xmlns="" id="{023154C2-5DF9-48FA-9476-037F49B91E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13" name="Slide Number Placeholder 3">
            <a:extLst>
              <a:ext uri="{FF2B5EF4-FFF2-40B4-BE49-F238E27FC236}">
                <a16:creationId xmlns:a16="http://schemas.microsoft.com/office/drawing/2014/main" xmlns="" id="{1533CAF1-C7F9-47C7-8CEE-7C671E090B96}"/>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168</a:t>
            </a:fld>
            <a:endParaRPr lang="en-IN"/>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61133" y="683580"/>
            <a:ext cx="10351363" cy="4962617"/>
            <a:chOff x="975360" y="0"/>
            <a:chExt cx="8168640" cy="6858000"/>
          </a:xfrm>
        </p:grpSpPr>
        <p:sp>
          <p:nvSpPr>
            <p:cNvPr id="4" name="object 4"/>
            <p:cNvSpPr/>
            <p:nvPr/>
          </p:nvSpPr>
          <p:spPr>
            <a:xfrm>
              <a:off x="1014730" y="0"/>
              <a:ext cx="8129270" cy="6858000"/>
            </a:xfrm>
            <a:custGeom>
              <a:avLst/>
              <a:gdLst/>
              <a:ahLst/>
              <a:cxnLst/>
              <a:rect l="l" t="t" r="r" b="b"/>
              <a:pathLst>
                <a:path w="8129270" h="6858000">
                  <a:moveTo>
                    <a:pt x="8129270" y="0"/>
                  </a:moveTo>
                  <a:lnTo>
                    <a:pt x="0" y="0"/>
                  </a:lnTo>
                  <a:lnTo>
                    <a:pt x="0" y="6858000"/>
                  </a:lnTo>
                  <a:lnTo>
                    <a:pt x="4064000" y="6858000"/>
                  </a:lnTo>
                  <a:lnTo>
                    <a:pt x="8129270" y="6858000"/>
                  </a:lnTo>
                  <a:lnTo>
                    <a:pt x="8129270" y="0"/>
                  </a:lnTo>
                  <a:close/>
                </a:path>
              </a:pathLst>
            </a:custGeom>
            <a:solidFill>
              <a:srgbClr val="FFFFFF"/>
            </a:solidFill>
          </p:spPr>
          <p:txBody>
            <a:bodyPr wrap="square" lIns="0" tIns="0" rIns="0" bIns="0" rtlCol="0"/>
            <a:lstStyle/>
            <a:p>
              <a:endParaRPr/>
            </a:p>
          </p:txBody>
        </p:sp>
        <p:sp>
          <p:nvSpPr>
            <p:cNvPr id="5" name="object 5"/>
            <p:cNvSpPr/>
            <p:nvPr/>
          </p:nvSpPr>
          <p:spPr>
            <a:xfrm>
              <a:off x="975360" y="72389"/>
              <a:ext cx="73660" cy="6785609"/>
            </a:xfrm>
            <a:custGeom>
              <a:avLst/>
              <a:gdLst/>
              <a:ahLst/>
              <a:cxnLst/>
              <a:rect l="l" t="t" r="r" b="b"/>
              <a:pathLst>
                <a:path w="73659" h="6785609">
                  <a:moveTo>
                    <a:pt x="73659" y="0"/>
                  </a:moveTo>
                  <a:lnTo>
                    <a:pt x="0" y="0"/>
                  </a:lnTo>
                  <a:lnTo>
                    <a:pt x="0" y="6785609"/>
                  </a:lnTo>
                  <a:lnTo>
                    <a:pt x="73659" y="6785609"/>
                  </a:lnTo>
                  <a:lnTo>
                    <a:pt x="73659" y="0"/>
                  </a:lnTo>
                  <a:close/>
                </a:path>
              </a:pathLst>
            </a:custGeom>
            <a:solidFill>
              <a:srgbClr val="6F6A5E">
                <a:alpha val="25999"/>
              </a:srgbClr>
            </a:solidFill>
          </p:spPr>
          <p:txBody>
            <a:bodyPr wrap="square" lIns="0" tIns="0" rIns="0" bIns="0" rtlCol="0"/>
            <a:lstStyle/>
            <a:p>
              <a:endParaRPr/>
            </a:p>
          </p:txBody>
        </p:sp>
        <p:sp>
          <p:nvSpPr>
            <p:cNvPr id="6" name="object 6"/>
            <p:cNvSpPr/>
            <p:nvPr/>
          </p:nvSpPr>
          <p:spPr>
            <a:xfrm>
              <a:off x="1014730" y="0"/>
              <a:ext cx="72390" cy="6858000"/>
            </a:xfrm>
            <a:custGeom>
              <a:avLst/>
              <a:gdLst/>
              <a:ahLst/>
              <a:cxnLst/>
              <a:rect l="l" t="t" r="r" b="b"/>
              <a:pathLst>
                <a:path w="72390" h="6858000">
                  <a:moveTo>
                    <a:pt x="72389" y="0"/>
                  </a:moveTo>
                  <a:lnTo>
                    <a:pt x="0" y="0"/>
                  </a:lnTo>
                  <a:lnTo>
                    <a:pt x="0" y="6858000"/>
                  </a:lnTo>
                  <a:lnTo>
                    <a:pt x="35559" y="6858000"/>
                  </a:lnTo>
                  <a:lnTo>
                    <a:pt x="72389" y="6858000"/>
                  </a:lnTo>
                  <a:lnTo>
                    <a:pt x="72389"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2599690" y="911597"/>
            <a:ext cx="3090545" cy="289823"/>
          </a:xfrm>
          <a:prstGeom prst="rect">
            <a:avLst/>
          </a:prstGeom>
        </p:spPr>
        <p:txBody>
          <a:bodyPr vert="horz" wrap="square" lIns="0" tIns="12700" rIns="0" bIns="0" rtlCol="0" anchor="b">
            <a:spAutoFit/>
          </a:bodyPr>
          <a:lstStyle/>
          <a:p>
            <a:pPr marL="12700">
              <a:lnSpc>
                <a:spcPct val="100000"/>
              </a:lnSpc>
              <a:spcBef>
                <a:spcPts val="100"/>
              </a:spcBef>
              <a:tabLst>
                <a:tab pos="2127250" algn="l"/>
              </a:tabLst>
            </a:pPr>
            <a:r>
              <a:rPr sz="1800" spc="5" dirty="0"/>
              <a:t>F</a:t>
            </a:r>
            <a:r>
              <a:rPr sz="1800" dirty="0"/>
              <a:t>or</a:t>
            </a:r>
            <a:r>
              <a:rPr sz="1800" spc="10" dirty="0"/>
              <a:t> </a:t>
            </a:r>
            <a:r>
              <a:rPr sz="1800" dirty="0"/>
              <a:t>λ = 3,</a:t>
            </a:r>
            <a:r>
              <a:rPr sz="1800" spc="5" dirty="0"/>
              <a:t> E</a:t>
            </a:r>
            <a:r>
              <a:rPr sz="1800" dirty="0"/>
              <a:t>q</a:t>
            </a:r>
            <a:r>
              <a:rPr sz="1800" spc="5" dirty="0"/>
              <a:t>u</a:t>
            </a:r>
            <a:r>
              <a:rPr sz="1800" dirty="0"/>
              <a:t>a</a:t>
            </a:r>
            <a:r>
              <a:rPr sz="1800" spc="-10" dirty="0"/>
              <a:t>t</a:t>
            </a:r>
            <a:r>
              <a:rPr sz="1800" dirty="0"/>
              <a:t>ion	</a:t>
            </a:r>
            <a:r>
              <a:rPr sz="1800" spc="5" dirty="0"/>
              <a:t>b</a:t>
            </a:r>
            <a:r>
              <a:rPr sz="1800" spc="-10" dirty="0"/>
              <a:t>e</a:t>
            </a:r>
            <a:r>
              <a:rPr sz="1800" dirty="0"/>
              <a:t>c</a:t>
            </a:r>
            <a:r>
              <a:rPr sz="1800" spc="5" dirty="0"/>
              <a:t>o</a:t>
            </a:r>
            <a:r>
              <a:rPr sz="1800" spc="-20" dirty="0"/>
              <a:t>m</a:t>
            </a:r>
            <a:r>
              <a:rPr sz="1800" spc="-10" dirty="0"/>
              <a:t>e</a:t>
            </a:r>
            <a:r>
              <a:rPr sz="1800" spc="-5" dirty="0"/>
              <a:t>s,</a:t>
            </a:r>
          </a:p>
        </p:txBody>
      </p:sp>
      <p:sp>
        <p:nvSpPr>
          <p:cNvPr id="8" name="object 8"/>
          <p:cNvSpPr txBox="1"/>
          <p:nvPr/>
        </p:nvSpPr>
        <p:spPr>
          <a:xfrm>
            <a:off x="2856231" y="3876040"/>
            <a:ext cx="7756525" cy="686278"/>
          </a:xfrm>
          <a:prstGeom prst="rect">
            <a:avLst/>
          </a:prstGeom>
        </p:spPr>
        <p:txBody>
          <a:bodyPr vert="horz" wrap="square" lIns="0" tIns="12065" rIns="0" bIns="0" rtlCol="0">
            <a:spAutoFit/>
          </a:bodyPr>
          <a:lstStyle/>
          <a:p>
            <a:pPr marL="38100" marR="30480" indent="320040">
              <a:lnSpc>
                <a:spcPct val="113799"/>
              </a:lnSpc>
              <a:spcBef>
                <a:spcPts val="95"/>
              </a:spcBef>
              <a:tabLst>
                <a:tab pos="1368425" algn="l"/>
              </a:tabLst>
            </a:pPr>
            <a:r>
              <a:rPr sz="2000" dirty="0">
                <a:latin typeface="Times New Roman"/>
                <a:cs typeface="Times New Roman"/>
              </a:rPr>
              <a:t>Thus,</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5" dirty="0">
                <a:latin typeface="Times New Roman"/>
                <a:cs typeface="Times New Roman"/>
              </a:rPr>
              <a:t>vectors </a:t>
            </a:r>
            <a:r>
              <a:rPr sz="2000" i="1" spc="-190" dirty="0">
                <a:latin typeface="Times New Roman"/>
                <a:cs typeface="Times New Roman"/>
              </a:rPr>
              <a:t>v</a:t>
            </a:r>
            <a:r>
              <a:rPr sz="1725" spc="-284" baseline="-24154" dirty="0">
                <a:latin typeface="Times New Roman"/>
                <a:cs typeface="Times New Roman"/>
              </a:rPr>
              <a:t>λ=1</a:t>
            </a:r>
            <a:r>
              <a:rPr sz="1725" spc="-135" baseline="-24154" dirty="0">
                <a:latin typeface="Times New Roman"/>
                <a:cs typeface="Times New Roman"/>
              </a:rPr>
              <a:t> </a:t>
            </a:r>
            <a:r>
              <a:rPr sz="2000" dirty="0">
                <a:latin typeface="Times New Roman"/>
                <a:cs typeface="Times New Roman"/>
              </a:rPr>
              <a:t>and </a:t>
            </a:r>
            <a:r>
              <a:rPr sz="2000" i="1" spc="-190" dirty="0">
                <a:latin typeface="Times New Roman"/>
                <a:cs typeface="Times New Roman"/>
              </a:rPr>
              <a:t>v</a:t>
            </a:r>
            <a:r>
              <a:rPr sz="1725" spc="-284" baseline="-24154" dirty="0">
                <a:latin typeface="Times New Roman"/>
                <a:cs typeface="Times New Roman"/>
              </a:rPr>
              <a:t>λ=3</a:t>
            </a:r>
            <a:r>
              <a:rPr sz="1725" spc="-135" baseline="-24154"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spc="-5" dirty="0">
                <a:latin typeface="Times New Roman"/>
                <a:cs typeface="Times New Roman"/>
              </a:rPr>
              <a:t>eigenvectors</a:t>
            </a:r>
            <a:r>
              <a:rPr sz="2000" dirty="0">
                <a:latin typeface="Times New Roman"/>
                <a:cs typeface="Times New Roman"/>
              </a:rPr>
              <a:t> of </a:t>
            </a:r>
            <a:r>
              <a:rPr sz="2000" i="1" dirty="0">
                <a:latin typeface="Times New Roman"/>
                <a:cs typeface="Times New Roman"/>
              </a:rPr>
              <a:t>A </a:t>
            </a:r>
            <a:r>
              <a:rPr sz="2000" spc="-5" dirty="0">
                <a:latin typeface="Times New Roman"/>
                <a:cs typeface="Times New Roman"/>
              </a:rPr>
              <a:t>associated</a:t>
            </a:r>
            <a:r>
              <a:rPr sz="2000" dirty="0">
                <a:latin typeface="Times New Roman"/>
                <a:cs typeface="Times New Roman"/>
              </a:rPr>
              <a:t> </a:t>
            </a:r>
            <a:r>
              <a:rPr sz="2000" spc="-5" dirty="0">
                <a:latin typeface="Times New Roman"/>
                <a:cs typeface="Times New Roman"/>
              </a:rPr>
              <a:t>with</a:t>
            </a:r>
            <a:r>
              <a:rPr sz="2000"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spc="-5" dirty="0">
                <a:latin typeface="Times New Roman"/>
                <a:cs typeface="Times New Roman"/>
              </a:rPr>
              <a:t>eigenvalues	</a:t>
            </a:r>
            <a:r>
              <a:rPr sz="2000" i="1" dirty="0">
                <a:latin typeface="Times New Roman"/>
                <a:cs typeface="Times New Roman"/>
              </a:rPr>
              <a:t>λ</a:t>
            </a:r>
            <a:r>
              <a:rPr sz="2000" i="1" spc="-5" dirty="0">
                <a:latin typeface="Times New Roman"/>
                <a:cs typeface="Times New Roman"/>
              </a:rPr>
              <a:t> </a:t>
            </a:r>
            <a:r>
              <a:rPr sz="2000" dirty="0">
                <a:latin typeface="Times New Roman"/>
                <a:cs typeface="Times New Roman"/>
              </a:rPr>
              <a:t>= 1</a:t>
            </a:r>
            <a:r>
              <a:rPr sz="2000" spc="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i="1" dirty="0">
                <a:latin typeface="Times New Roman"/>
                <a:cs typeface="Times New Roman"/>
              </a:rPr>
              <a:t>λ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3,</a:t>
            </a:r>
            <a:r>
              <a:rPr sz="2000" spc="5" dirty="0">
                <a:latin typeface="Times New Roman"/>
                <a:cs typeface="Times New Roman"/>
              </a:rPr>
              <a:t> </a:t>
            </a:r>
            <a:r>
              <a:rPr sz="2000" spc="-15" dirty="0">
                <a:latin typeface="Times New Roman"/>
                <a:cs typeface="Times New Roman"/>
              </a:rPr>
              <a:t>respectively.</a:t>
            </a:r>
            <a:endParaRPr sz="2000" dirty="0">
              <a:latin typeface="Times New Roman"/>
              <a:cs typeface="Times New Roman"/>
            </a:endParaRPr>
          </a:p>
        </p:txBody>
      </p:sp>
      <p:sp>
        <p:nvSpPr>
          <p:cNvPr id="9" name="object 9"/>
          <p:cNvSpPr txBox="1"/>
          <p:nvPr/>
        </p:nvSpPr>
        <p:spPr>
          <a:xfrm>
            <a:off x="3416301" y="2118360"/>
            <a:ext cx="2174875" cy="255198"/>
          </a:xfrm>
          <a:prstGeom prst="rect">
            <a:avLst/>
          </a:prstGeom>
        </p:spPr>
        <p:txBody>
          <a:bodyPr vert="horz" wrap="square" lIns="0" tIns="16510" rIns="0" bIns="0" rtlCol="0">
            <a:spAutoFit/>
          </a:bodyPr>
          <a:lstStyle/>
          <a:p>
            <a:pPr marL="50800">
              <a:spcBef>
                <a:spcPts val="130"/>
              </a:spcBef>
              <a:tabLst>
                <a:tab pos="1811655" algn="l"/>
              </a:tabLst>
            </a:pPr>
            <a:r>
              <a:rPr sz="1550" spc="204" dirty="0">
                <a:latin typeface="Symbol"/>
                <a:cs typeface="Symbol"/>
              </a:rPr>
              <a:t></a:t>
            </a:r>
            <a:r>
              <a:rPr sz="1550" dirty="0">
                <a:latin typeface="Times New Roman"/>
                <a:cs typeface="Times New Roman"/>
              </a:rPr>
              <a:t> </a:t>
            </a:r>
            <a:r>
              <a:rPr sz="2325" spc="195" baseline="-26881" dirty="0">
                <a:latin typeface="Times New Roman"/>
                <a:cs typeface="Times New Roman"/>
              </a:rPr>
              <a:t>1	</a:t>
            </a:r>
            <a:r>
              <a:rPr sz="1550" spc="160" dirty="0">
                <a:latin typeface="Symbol"/>
                <a:cs typeface="Symbol"/>
              </a:rPr>
              <a:t></a:t>
            </a:r>
            <a:r>
              <a:rPr sz="2325" spc="240" baseline="-26881" dirty="0">
                <a:latin typeface="Times New Roman"/>
                <a:cs typeface="Times New Roman"/>
              </a:rPr>
              <a:t>0</a:t>
            </a:r>
            <a:r>
              <a:rPr sz="1550" spc="160" dirty="0">
                <a:latin typeface="Symbol"/>
                <a:cs typeface="Symbol"/>
              </a:rPr>
              <a:t></a:t>
            </a:r>
            <a:endParaRPr sz="1550">
              <a:latin typeface="Symbol"/>
              <a:cs typeface="Symbol"/>
            </a:endParaRPr>
          </a:p>
        </p:txBody>
      </p:sp>
      <p:sp>
        <p:nvSpPr>
          <p:cNvPr id="10" name="object 10"/>
          <p:cNvSpPr txBox="1"/>
          <p:nvPr/>
        </p:nvSpPr>
        <p:spPr>
          <a:xfrm>
            <a:off x="3451861" y="1276351"/>
            <a:ext cx="1390015" cy="902969"/>
          </a:xfrm>
          <a:prstGeom prst="rect">
            <a:avLst/>
          </a:prstGeom>
        </p:spPr>
        <p:txBody>
          <a:bodyPr vert="horz" wrap="square" lIns="0" tIns="12700" rIns="0" bIns="0" rtlCol="0">
            <a:spAutoFit/>
          </a:bodyPr>
          <a:lstStyle/>
          <a:p>
            <a:pPr marL="12700">
              <a:spcBef>
                <a:spcPts val="100"/>
              </a:spcBef>
            </a:pPr>
            <a:r>
              <a:rPr sz="2700" spc="-475" dirty="0">
                <a:latin typeface="Symbol"/>
                <a:cs typeface="Symbol"/>
              </a:rPr>
              <a:t></a:t>
            </a:r>
            <a:r>
              <a:rPr sz="2700" spc="-285" dirty="0">
                <a:latin typeface="Times New Roman"/>
                <a:cs typeface="Times New Roman"/>
              </a:rPr>
              <a:t> </a:t>
            </a:r>
            <a:r>
              <a:rPr sz="2050" i="1" spc="30" dirty="0">
                <a:latin typeface="Times New Roman"/>
                <a:cs typeface="Times New Roman"/>
              </a:rPr>
              <a:t>A</a:t>
            </a:r>
            <a:r>
              <a:rPr sz="2050" i="1" spc="-220" dirty="0">
                <a:latin typeface="Times New Roman"/>
                <a:cs typeface="Times New Roman"/>
              </a:rPr>
              <a:t> </a:t>
            </a:r>
            <a:r>
              <a:rPr sz="2050" spc="60" dirty="0">
                <a:latin typeface="Symbol"/>
                <a:cs typeface="Symbol"/>
              </a:rPr>
              <a:t></a:t>
            </a:r>
            <a:r>
              <a:rPr sz="2050" spc="-254" dirty="0">
                <a:latin typeface="Times New Roman"/>
                <a:cs typeface="Times New Roman"/>
              </a:rPr>
              <a:t> </a:t>
            </a:r>
            <a:r>
              <a:rPr sz="2050" spc="50" dirty="0">
                <a:latin typeface="Times New Roman"/>
                <a:cs typeface="Times New Roman"/>
              </a:rPr>
              <a:t>3</a:t>
            </a:r>
            <a:r>
              <a:rPr sz="2050" i="1" spc="15" dirty="0">
                <a:latin typeface="Times New Roman"/>
                <a:cs typeface="Times New Roman"/>
              </a:rPr>
              <a:t>I</a:t>
            </a:r>
            <a:r>
              <a:rPr sz="2050" i="1" spc="-195" dirty="0">
                <a:latin typeface="Times New Roman"/>
                <a:cs typeface="Times New Roman"/>
              </a:rPr>
              <a:t> </a:t>
            </a:r>
            <a:r>
              <a:rPr sz="2700" spc="-385" dirty="0">
                <a:latin typeface="Symbol"/>
                <a:cs typeface="Symbol"/>
              </a:rPr>
              <a:t></a:t>
            </a:r>
            <a:r>
              <a:rPr sz="2050" i="1" spc="25" dirty="0">
                <a:latin typeface="Times New Roman"/>
                <a:cs typeface="Times New Roman"/>
              </a:rPr>
              <a:t>u</a:t>
            </a:r>
            <a:r>
              <a:rPr sz="2050" i="1" spc="45" dirty="0">
                <a:latin typeface="Times New Roman"/>
                <a:cs typeface="Times New Roman"/>
              </a:rPr>
              <a:t> </a:t>
            </a:r>
            <a:r>
              <a:rPr sz="2050" spc="60" dirty="0">
                <a:latin typeface="Symbol"/>
                <a:cs typeface="Symbol"/>
              </a:rPr>
              <a:t></a:t>
            </a:r>
            <a:r>
              <a:rPr sz="2050" spc="-95" dirty="0">
                <a:latin typeface="Times New Roman"/>
                <a:cs typeface="Times New Roman"/>
              </a:rPr>
              <a:t> </a:t>
            </a:r>
            <a:r>
              <a:rPr sz="2050" spc="25" dirty="0">
                <a:latin typeface="Times New Roman"/>
                <a:cs typeface="Times New Roman"/>
              </a:rPr>
              <a:t>0</a:t>
            </a:r>
            <a:endParaRPr sz="2050">
              <a:latin typeface="Times New Roman"/>
              <a:cs typeface="Times New Roman"/>
            </a:endParaRPr>
          </a:p>
          <a:p>
            <a:pPr marL="14604">
              <a:spcBef>
                <a:spcPts val="1800"/>
              </a:spcBef>
            </a:pPr>
            <a:r>
              <a:rPr sz="2325" spc="262" baseline="-3584" dirty="0">
                <a:latin typeface="Symbol"/>
                <a:cs typeface="Symbol"/>
              </a:rPr>
              <a:t></a:t>
            </a:r>
            <a:r>
              <a:rPr sz="1550" spc="175" dirty="0">
                <a:latin typeface="Symbol"/>
                <a:cs typeface="Symbol"/>
              </a:rPr>
              <a:t></a:t>
            </a:r>
            <a:r>
              <a:rPr sz="1550" spc="175" dirty="0">
                <a:latin typeface="Times New Roman"/>
                <a:cs typeface="Times New Roman"/>
              </a:rPr>
              <a:t>1</a:t>
            </a:r>
            <a:endParaRPr sz="1550">
              <a:latin typeface="Times New Roman"/>
              <a:cs typeface="Times New Roman"/>
            </a:endParaRPr>
          </a:p>
        </p:txBody>
      </p:sp>
      <p:sp>
        <p:nvSpPr>
          <p:cNvPr id="11" name="object 11"/>
          <p:cNvSpPr txBox="1"/>
          <p:nvPr/>
        </p:nvSpPr>
        <p:spPr>
          <a:xfrm>
            <a:off x="3454401" y="2261869"/>
            <a:ext cx="2098675" cy="255198"/>
          </a:xfrm>
          <a:prstGeom prst="rect">
            <a:avLst/>
          </a:prstGeom>
        </p:spPr>
        <p:txBody>
          <a:bodyPr vert="horz" wrap="square" lIns="0" tIns="16510" rIns="0" bIns="0" rtlCol="0">
            <a:spAutoFit/>
          </a:bodyPr>
          <a:lstStyle/>
          <a:p>
            <a:pPr marL="12700">
              <a:spcBef>
                <a:spcPts val="130"/>
              </a:spcBef>
              <a:tabLst>
                <a:tab pos="1031875" algn="l"/>
                <a:tab pos="1773555" algn="l"/>
              </a:tabLst>
            </a:pPr>
            <a:r>
              <a:rPr sz="1550" spc="204" dirty="0">
                <a:latin typeface="Symbol"/>
                <a:cs typeface="Symbol"/>
              </a:rPr>
              <a:t></a:t>
            </a:r>
            <a:r>
              <a:rPr sz="1550" spc="204" dirty="0">
                <a:latin typeface="Times New Roman"/>
                <a:cs typeface="Times New Roman"/>
              </a:rPr>
              <a:t>	</a:t>
            </a:r>
            <a:r>
              <a:rPr sz="1550" spc="215" dirty="0">
                <a:latin typeface="Symbol"/>
                <a:cs typeface="Symbol"/>
              </a:rPr>
              <a:t></a:t>
            </a:r>
            <a:r>
              <a:rPr sz="1550" spc="450" dirty="0">
                <a:latin typeface="Times New Roman"/>
                <a:cs typeface="Times New Roman"/>
              </a:rPr>
              <a:t> </a:t>
            </a:r>
            <a:r>
              <a:rPr sz="900" spc="75" dirty="0">
                <a:latin typeface="Times New Roman"/>
                <a:cs typeface="Times New Roman"/>
              </a:rPr>
              <a:t>2</a:t>
            </a:r>
            <a:r>
              <a:rPr sz="900" spc="10" dirty="0">
                <a:latin typeface="Times New Roman"/>
                <a:cs typeface="Times New Roman"/>
              </a:rPr>
              <a:t> </a:t>
            </a:r>
            <a:r>
              <a:rPr sz="1550" spc="204" dirty="0">
                <a:latin typeface="Symbol"/>
                <a:cs typeface="Symbol"/>
              </a:rPr>
              <a:t></a:t>
            </a:r>
            <a:r>
              <a:rPr sz="1550" spc="204" dirty="0">
                <a:latin typeface="Times New Roman"/>
                <a:cs typeface="Times New Roman"/>
              </a:rPr>
              <a:t>	</a:t>
            </a:r>
            <a:r>
              <a:rPr sz="1550" spc="204" dirty="0">
                <a:latin typeface="Symbol"/>
                <a:cs typeface="Symbol"/>
              </a:rPr>
              <a:t></a:t>
            </a:r>
            <a:r>
              <a:rPr sz="1550" spc="370" dirty="0">
                <a:latin typeface="Times New Roman"/>
                <a:cs typeface="Times New Roman"/>
              </a:rPr>
              <a:t> </a:t>
            </a:r>
            <a:r>
              <a:rPr sz="1550" spc="204" dirty="0">
                <a:latin typeface="Symbol"/>
                <a:cs typeface="Symbol"/>
              </a:rPr>
              <a:t></a:t>
            </a:r>
            <a:endParaRPr sz="1550">
              <a:latin typeface="Symbol"/>
              <a:cs typeface="Symbol"/>
            </a:endParaRPr>
          </a:p>
        </p:txBody>
      </p:sp>
      <p:sp>
        <p:nvSpPr>
          <p:cNvPr id="12" name="object 12"/>
          <p:cNvSpPr txBox="1"/>
          <p:nvPr/>
        </p:nvSpPr>
        <p:spPr>
          <a:xfrm>
            <a:off x="4207510" y="2212339"/>
            <a:ext cx="829944" cy="255198"/>
          </a:xfrm>
          <a:prstGeom prst="rect">
            <a:avLst/>
          </a:prstGeom>
        </p:spPr>
        <p:txBody>
          <a:bodyPr vert="horz" wrap="square" lIns="0" tIns="16510" rIns="0" bIns="0" rtlCol="0">
            <a:spAutoFit/>
          </a:bodyPr>
          <a:lstStyle/>
          <a:p>
            <a:pPr marL="38100">
              <a:spcBef>
                <a:spcPts val="130"/>
              </a:spcBef>
            </a:pPr>
            <a:r>
              <a:rPr sz="1550" spc="140" dirty="0">
                <a:latin typeface="Symbol"/>
                <a:cs typeface="Symbol"/>
              </a:rPr>
              <a:t></a:t>
            </a:r>
            <a:r>
              <a:rPr sz="1550" spc="140" dirty="0">
                <a:latin typeface="Times New Roman"/>
                <a:cs typeface="Times New Roman"/>
              </a:rPr>
              <a:t>1</a:t>
            </a:r>
            <a:r>
              <a:rPr sz="2325" spc="209" baseline="26881" dirty="0">
                <a:latin typeface="Symbol"/>
                <a:cs typeface="Symbol"/>
              </a:rPr>
              <a:t></a:t>
            </a:r>
            <a:r>
              <a:rPr sz="1550" i="1" spc="140" dirty="0">
                <a:latin typeface="Times New Roman"/>
                <a:cs typeface="Times New Roman"/>
              </a:rPr>
              <a:t>u</a:t>
            </a:r>
            <a:r>
              <a:rPr sz="1550" i="1" spc="360" dirty="0">
                <a:latin typeface="Times New Roman"/>
                <a:cs typeface="Times New Roman"/>
              </a:rPr>
              <a:t> </a:t>
            </a:r>
            <a:r>
              <a:rPr sz="2325" spc="307" baseline="26881" dirty="0">
                <a:latin typeface="Symbol"/>
                <a:cs typeface="Symbol"/>
              </a:rPr>
              <a:t></a:t>
            </a:r>
            <a:endParaRPr sz="2325" baseline="26881">
              <a:latin typeface="Symbol"/>
              <a:cs typeface="Symbol"/>
            </a:endParaRPr>
          </a:p>
        </p:txBody>
      </p:sp>
      <p:sp>
        <p:nvSpPr>
          <p:cNvPr id="13" name="object 13"/>
          <p:cNvSpPr txBox="1"/>
          <p:nvPr/>
        </p:nvSpPr>
        <p:spPr>
          <a:xfrm>
            <a:off x="4265930" y="1926589"/>
            <a:ext cx="1312545" cy="255198"/>
          </a:xfrm>
          <a:prstGeom prst="rect">
            <a:avLst/>
          </a:prstGeom>
        </p:spPr>
        <p:txBody>
          <a:bodyPr vert="horz" wrap="square" lIns="0" tIns="16510" rIns="0" bIns="0" rtlCol="0">
            <a:spAutoFit/>
          </a:bodyPr>
          <a:lstStyle/>
          <a:p>
            <a:pPr marL="38100">
              <a:spcBef>
                <a:spcPts val="130"/>
              </a:spcBef>
            </a:pPr>
            <a:r>
              <a:rPr sz="2325" spc="195" baseline="3584" dirty="0">
                <a:latin typeface="Times New Roman"/>
                <a:cs typeface="Times New Roman"/>
              </a:rPr>
              <a:t>1</a:t>
            </a:r>
            <a:r>
              <a:rPr sz="2325" spc="217" baseline="3584" dirty="0">
                <a:latin typeface="Times New Roman"/>
                <a:cs typeface="Times New Roman"/>
              </a:rPr>
              <a:t> </a:t>
            </a:r>
            <a:r>
              <a:rPr sz="1550" spc="229" dirty="0">
                <a:latin typeface="Symbol"/>
                <a:cs typeface="Symbol"/>
              </a:rPr>
              <a:t></a:t>
            </a:r>
            <a:r>
              <a:rPr sz="1550" spc="180" dirty="0">
                <a:latin typeface="Symbol"/>
                <a:cs typeface="Symbol"/>
              </a:rPr>
              <a:t></a:t>
            </a:r>
            <a:r>
              <a:rPr sz="2325" i="1" spc="89" baseline="5376" dirty="0">
                <a:latin typeface="Times New Roman"/>
                <a:cs typeface="Times New Roman"/>
              </a:rPr>
              <a:t>u</a:t>
            </a:r>
            <a:r>
              <a:rPr sz="1350" spc="112" baseline="-15432" dirty="0">
                <a:latin typeface="Times New Roman"/>
                <a:cs typeface="Times New Roman"/>
              </a:rPr>
              <a:t>1</a:t>
            </a:r>
            <a:r>
              <a:rPr sz="1350" spc="37" baseline="-15432" dirty="0">
                <a:latin typeface="Times New Roman"/>
                <a:cs typeface="Times New Roman"/>
              </a:rPr>
              <a:t> </a:t>
            </a:r>
            <a:r>
              <a:rPr sz="1550" spc="204" dirty="0">
                <a:latin typeface="Symbol"/>
                <a:cs typeface="Symbol"/>
              </a:rPr>
              <a:t></a:t>
            </a:r>
            <a:r>
              <a:rPr sz="1550" spc="-30" dirty="0">
                <a:latin typeface="Times New Roman"/>
                <a:cs typeface="Times New Roman"/>
              </a:rPr>
              <a:t> </a:t>
            </a:r>
            <a:r>
              <a:rPr sz="2325" spc="442" baseline="-37634" dirty="0">
                <a:latin typeface="Symbol"/>
                <a:cs typeface="Symbol"/>
              </a:rPr>
              <a:t></a:t>
            </a:r>
            <a:r>
              <a:rPr sz="2325" spc="-127" baseline="-37634" dirty="0">
                <a:latin typeface="Times New Roman"/>
                <a:cs typeface="Times New Roman"/>
              </a:rPr>
              <a:t> </a:t>
            </a:r>
            <a:r>
              <a:rPr sz="1550" spc="110" dirty="0">
                <a:latin typeface="Symbol"/>
                <a:cs typeface="Symbol"/>
              </a:rPr>
              <a:t></a:t>
            </a:r>
            <a:r>
              <a:rPr sz="2325" spc="240" baseline="3584" dirty="0">
                <a:latin typeface="Times New Roman"/>
                <a:cs typeface="Times New Roman"/>
              </a:rPr>
              <a:t>0</a:t>
            </a:r>
            <a:r>
              <a:rPr sz="1550" spc="204" dirty="0">
                <a:latin typeface="Symbol"/>
                <a:cs typeface="Symbol"/>
              </a:rPr>
              <a:t></a:t>
            </a:r>
            <a:endParaRPr sz="1550">
              <a:latin typeface="Symbol"/>
              <a:cs typeface="Symbol"/>
            </a:endParaRPr>
          </a:p>
        </p:txBody>
      </p:sp>
      <p:sp>
        <p:nvSpPr>
          <p:cNvPr id="14" name="object 14"/>
          <p:cNvSpPr txBox="1"/>
          <p:nvPr/>
        </p:nvSpPr>
        <p:spPr>
          <a:xfrm>
            <a:off x="5538471" y="3208020"/>
            <a:ext cx="499745" cy="299720"/>
          </a:xfrm>
          <a:prstGeom prst="rect">
            <a:avLst/>
          </a:prstGeom>
        </p:spPr>
        <p:txBody>
          <a:bodyPr vert="horz" wrap="square" lIns="0" tIns="12700" rIns="0" bIns="0" rtlCol="0">
            <a:spAutoFit/>
          </a:bodyPr>
          <a:lstStyle/>
          <a:p>
            <a:pPr marL="12700">
              <a:spcBef>
                <a:spcPts val="100"/>
              </a:spcBef>
            </a:pPr>
            <a:r>
              <a:rPr spc="980" dirty="0">
                <a:latin typeface="Symbol"/>
                <a:cs typeface="Symbol"/>
              </a:rPr>
              <a:t></a:t>
            </a:r>
            <a:r>
              <a:rPr spc="-65" dirty="0">
                <a:latin typeface="Times New Roman"/>
                <a:cs typeface="Times New Roman"/>
              </a:rPr>
              <a:t> </a:t>
            </a:r>
            <a:r>
              <a:rPr spc="980" dirty="0">
                <a:latin typeface="Symbol"/>
                <a:cs typeface="Symbol"/>
              </a:rPr>
              <a:t></a:t>
            </a:r>
            <a:endParaRPr>
              <a:latin typeface="Symbol"/>
              <a:cs typeface="Symbol"/>
            </a:endParaRPr>
          </a:p>
        </p:txBody>
      </p:sp>
      <p:sp>
        <p:nvSpPr>
          <p:cNvPr id="15" name="object 15"/>
          <p:cNvSpPr txBox="1"/>
          <p:nvPr/>
        </p:nvSpPr>
        <p:spPr>
          <a:xfrm>
            <a:off x="5229860" y="3045459"/>
            <a:ext cx="833755" cy="299720"/>
          </a:xfrm>
          <a:prstGeom prst="rect">
            <a:avLst/>
          </a:prstGeom>
        </p:spPr>
        <p:txBody>
          <a:bodyPr vert="horz" wrap="square" lIns="0" tIns="12700" rIns="0" bIns="0" rtlCol="0">
            <a:spAutoFit/>
          </a:bodyPr>
          <a:lstStyle/>
          <a:p>
            <a:pPr marL="38100">
              <a:spcBef>
                <a:spcPts val="100"/>
              </a:spcBef>
            </a:pPr>
            <a:r>
              <a:rPr sz="2700" spc="1005" baseline="16975" dirty="0">
                <a:latin typeface="Symbol"/>
                <a:cs typeface="Symbol"/>
              </a:rPr>
              <a:t></a:t>
            </a:r>
            <a:r>
              <a:rPr spc="670" dirty="0">
                <a:latin typeface="Symbol"/>
                <a:cs typeface="Symbol"/>
              </a:rPr>
              <a:t></a:t>
            </a:r>
            <a:r>
              <a:rPr sz="2700" spc="1005" baseline="-26234" dirty="0">
                <a:latin typeface="Times New Roman"/>
                <a:cs typeface="Times New Roman"/>
              </a:rPr>
              <a:t>1</a:t>
            </a:r>
            <a:r>
              <a:rPr spc="670" dirty="0">
                <a:latin typeface="Symbol"/>
                <a:cs typeface="Symbol"/>
              </a:rPr>
              <a:t></a:t>
            </a:r>
            <a:endParaRPr>
              <a:latin typeface="Symbol"/>
              <a:cs typeface="Symbol"/>
            </a:endParaRPr>
          </a:p>
        </p:txBody>
      </p:sp>
      <p:sp>
        <p:nvSpPr>
          <p:cNvPr id="16" name="object 16"/>
          <p:cNvSpPr txBox="1"/>
          <p:nvPr/>
        </p:nvSpPr>
        <p:spPr>
          <a:xfrm>
            <a:off x="5538471" y="2827020"/>
            <a:ext cx="499745" cy="299720"/>
          </a:xfrm>
          <a:prstGeom prst="rect">
            <a:avLst/>
          </a:prstGeom>
        </p:spPr>
        <p:txBody>
          <a:bodyPr vert="horz" wrap="square" lIns="0" tIns="12700" rIns="0" bIns="0" rtlCol="0">
            <a:spAutoFit/>
          </a:bodyPr>
          <a:lstStyle/>
          <a:p>
            <a:pPr marL="12700">
              <a:spcBef>
                <a:spcPts val="100"/>
              </a:spcBef>
            </a:pPr>
            <a:r>
              <a:rPr spc="135" dirty="0">
                <a:latin typeface="Symbol"/>
                <a:cs typeface="Symbol"/>
              </a:rPr>
              <a:t></a:t>
            </a:r>
            <a:r>
              <a:rPr sz="2700" spc="494" baseline="4629" dirty="0">
                <a:latin typeface="Times New Roman"/>
                <a:cs typeface="Times New Roman"/>
              </a:rPr>
              <a:t>1</a:t>
            </a:r>
            <a:r>
              <a:rPr spc="980" dirty="0">
                <a:latin typeface="Symbol"/>
                <a:cs typeface="Symbol"/>
              </a:rPr>
              <a:t></a:t>
            </a:r>
            <a:endParaRPr>
              <a:latin typeface="Symbol"/>
              <a:cs typeface="Symbol"/>
            </a:endParaRPr>
          </a:p>
        </p:txBody>
      </p:sp>
      <p:sp>
        <p:nvSpPr>
          <p:cNvPr id="17" name="object 17"/>
          <p:cNvSpPr txBox="1"/>
          <p:nvPr/>
        </p:nvSpPr>
        <p:spPr>
          <a:xfrm>
            <a:off x="2599689" y="2776220"/>
            <a:ext cx="2586990" cy="501650"/>
          </a:xfrm>
          <a:prstGeom prst="rect">
            <a:avLst/>
          </a:prstGeom>
        </p:spPr>
        <p:txBody>
          <a:bodyPr vert="horz" wrap="square" lIns="0" tIns="12700" rIns="0" bIns="0" rtlCol="0">
            <a:spAutoFit/>
          </a:bodyPr>
          <a:lstStyle/>
          <a:p>
            <a:pPr marL="12700">
              <a:lnSpc>
                <a:spcPts val="1995"/>
              </a:lnSpc>
              <a:spcBef>
                <a:spcPts val="100"/>
              </a:spcBef>
            </a:pPr>
            <a:r>
              <a:rPr sz="2000" spc="-5" dirty="0">
                <a:latin typeface="Times New Roman"/>
                <a:cs typeface="Times New Roman"/>
              </a:rPr>
              <a:t>which </a:t>
            </a:r>
            <a:r>
              <a:rPr sz="2000" dirty="0">
                <a:latin typeface="Times New Roman"/>
                <a:cs typeface="Times New Roman"/>
              </a:rPr>
              <a:t>has</a:t>
            </a:r>
            <a:r>
              <a:rPr sz="2000" spc="-10" dirty="0">
                <a:latin typeface="Times New Roman"/>
                <a:cs typeface="Times New Roman"/>
              </a:rPr>
              <a:t> </a:t>
            </a:r>
            <a:r>
              <a:rPr sz="2000" spc="-5" dirty="0">
                <a:latin typeface="Times New Roman"/>
                <a:cs typeface="Times New Roman"/>
              </a:rPr>
              <a:t>the</a:t>
            </a:r>
            <a:r>
              <a:rPr sz="2000" spc="-10" dirty="0">
                <a:latin typeface="Times New Roman"/>
                <a:cs typeface="Times New Roman"/>
              </a:rPr>
              <a:t> </a:t>
            </a:r>
            <a:r>
              <a:rPr sz="2000" spc="-5" dirty="0">
                <a:latin typeface="Times New Roman"/>
                <a:cs typeface="Times New Roman"/>
              </a:rPr>
              <a:t>solution-</a:t>
            </a:r>
            <a:endParaRPr sz="2000" dirty="0">
              <a:latin typeface="Times New Roman"/>
              <a:cs typeface="Times New Roman"/>
            </a:endParaRPr>
          </a:p>
          <a:p>
            <a:pPr marL="2396490">
              <a:lnSpc>
                <a:spcPts val="1755"/>
              </a:lnSpc>
            </a:pPr>
            <a:r>
              <a:rPr i="1" spc="500" dirty="0">
                <a:latin typeface="Times New Roman"/>
                <a:cs typeface="Times New Roman"/>
              </a:rPr>
              <a:t>u</a:t>
            </a:r>
            <a:endParaRPr dirty="0">
              <a:latin typeface="Times New Roman"/>
              <a:cs typeface="Times New Roman"/>
            </a:endParaRPr>
          </a:p>
        </p:txBody>
      </p:sp>
      <p:pic>
        <p:nvPicPr>
          <p:cNvPr id="18" name="Picture 17">
            <a:extLst>
              <a:ext uri="{FF2B5EF4-FFF2-40B4-BE49-F238E27FC236}">
                <a16:creationId xmlns:a16="http://schemas.microsoft.com/office/drawing/2014/main" xmlns="" id="{0B4940E7-AE58-4A2D-B719-18D1D1C4D6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
        <p:nvSpPr>
          <p:cNvPr id="19" name="Slide Number Placeholder 3">
            <a:extLst>
              <a:ext uri="{FF2B5EF4-FFF2-40B4-BE49-F238E27FC236}">
                <a16:creationId xmlns:a16="http://schemas.microsoft.com/office/drawing/2014/main" xmlns="" id="{D4613271-0273-41AB-A38B-1033F5BE24FD}"/>
              </a:ext>
            </a:extLst>
          </p:cNvPr>
          <p:cNvSpPr>
            <a:spLocks noGrp="1"/>
          </p:cNvSpPr>
          <p:nvPr>
            <p:ph type="sldNum" sz="quarter" idx="12"/>
          </p:nvPr>
        </p:nvSpPr>
        <p:spPr>
          <a:xfrm>
            <a:off x="9900458" y="6459785"/>
            <a:ext cx="1312025" cy="365125"/>
          </a:xfrm>
        </p:spPr>
        <p:txBody>
          <a:bodyPr/>
          <a:lstStyle/>
          <a:p>
            <a:fld id="{CA9F79F9-620A-454C-B44A-099229A02D1C}" type="slidenum">
              <a:rPr lang="en-IN" smtClean="0"/>
              <a:pPr/>
              <a:t>169</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147" y="967024"/>
            <a:ext cx="6585814" cy="752129"/>
          </a:xfrm>
          <a:prstGeom prst="rect">
            <a:avLst/>
          </a:prstGeom>
        </p:spPr>
        <p:txBody>
          <a:bodyPr vert="horz" wrap="square" lIns="0" tIns="13335" rIns="0" bIns="0" rtlCol="0" anchor="b">
            <a:spAutoFit/>
          </a:bodyPr>
          <a:lstStyle/>
          <a:p>
            <a:pPr marL="12700">
              <a:lnSpc>
                <a:spcPct val="100000"/>
              </a:lnSpc>
              <a:spcBef>
                <a:spcPts val="105"/>
              </a:spcBef>
            </a:pPr>
            <a:r>
              <a:rPr spc="-5" dirty="0">
                <a:solidFill>
                  <a:srgbClr val="FF0000"/>
                </a:solidFill>
              </a:rPr>
              <a:t>Open</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145219" y="1764515"/>
            <a:ext cx="8613460" cy="1758687"/>
          </a:xfrm>
          <a:prstGeom prst="rect">
            <a:avLst/>
          </a:prstGeom>
        </p:spPr>
        <p:txBody>
          <a:bodyPr vert="horz" wrap="square" lIns="0" tIns="12065" rIns="0" bIns="0" rtlCol="0">
            <a:spAutoFit/>
          </a:bodyPr>
          <a:lstStyle/>
          <a:p>
            <a:pPr marL="12700">
              <a:spcBef>
                <a:spcPts val="95"/>
              </a:spcBef>
            </a:pPr>
            <a:r>
              <a:rPr sz="2800" b="1" u="heavy" spc="-10" dirty="0">
                <a:uFill>
                  <a:solidFill>
                    <a:srgbClr val="000000"/>
                  </a:solidFill>
                </a:uFill>
                <a:latin typeface="Calibri"/>
                <a:cs typeface="Calibri"/>
              </a:rPr>
              <a:t>Definition:</a:t>
            </a:r>
            <a:endParaRPr sz="2800" dirty="0">
              <a:latin typeface="Calibri"/>
              <a:cs typeface="Calibri"/>
            </a:endParaRPr>
          </a:p>
          <a:p>
            <a:pPr marL="12700" marR="5080" algn="just">
              <a:lnSpc>
                <a:spcPct val="150000"/>
              </a:lnSpc>
              <a:spcBef>
                <a:spcPts val="670"/>
              </a:spcBef>
            </a:pPr>
            <a:r>
              <a:rPr sz="2800" spc="-125" dirty="0">
                <a:latin typeface="Calibri"/>
                <a:cs typeface="Calibri"/>
              </a:rPr>
              <a:t>“A</a:t>
            </a:r>
            <a:r>
              <a:rPr sz="2800" spc="-120" dirty="0">
                <a:latin typeface="Calibri"/>
                <a:cs typeface="Calibri"/>
              </a:rPr>
              <a:t> </a:t>
            </a:r>
            <a:r>
              <a:rPr sz="2800" spc="-25" dirty="0">
                <a:latin typeface="Calibri"/>
                <a:cs typeface="Calibri"/>
              </a:rPr>
              <a:t>system</a:t>
            </a:r>
            <a:r>
              <a:rPr sz="2800" spc="-20" dirty="0">
                <a:latin typeface="Calibri"/>
                <a:cs typeface="Calibri"/>
              </a:rPr>
              <a:t> </a:t>
            </a:r>
            <a:r>
              <a:rPr sz="2800" spc="-10" dirty="0">
                <a:latin typeface="Calibri"/>
                <a:cs typeface="Calibri"/>
              </a:rPr>
              <a:t>in</a:t>
            </a:r>
            <a:r>
              <a:rPr sz="2800" spc="-5" dirty="0">
                <a:latin typeface="Calibri"/>
                <a:cs typeface="Calibri"/>
              </a:rPr>
              <a:t> </a:t>
            </a:r>
            <a:r>
              <a:rPr sz="2800" dirty="0">
                <a:latin typeface="Calibri"/>
                <a:cs typeface="Calibri"/>
              </a:rPr>
              <a:t>which</a:t>
            </a:r>
            <a:r>
              <a:rPr sz="2800" spc="5" dirty="0">
                <a:latin typeface="Calibri"/>
                <a:cs typeface="Calibri"/>
              </a:rPr>
              <a:t> </a:t>
            </a:r>
            <a:r>
              <a:rPr sz="2800" spc="-5" dirty="0">
                <a:latin typeface="Calibri"/>
                <a:cs typeface="Calibri"/>
              </a:rPr>
              <a:t>the</a:t>
            </a:r>
            <a:r>
              <a:rPr sz="2800" dirty="0">
                <a:latin typeface="Calibri"/>
                <a:cs typeface="Calibri"/>
              </a:rPr>
              <a:t> </a:t>
            </a:r>
            <a:r>
              <a:rPr sz="2800" spc="-20" dirty="0">
                <a:latin typeface="Calibri"/>
                <a:cs typeface="Calibri"/>
              </a:rPr>
              <a:t>control</a:t>
            </a:r>
            <a:r>
              <a:rPr sz="2800" spc="-15" dirty="0">
                <a:latin typeface="Calibri"/>
                <a:cs typeface="Calibri"/>
              </a:rPr>
              <a:t> </a:t>
            </a:r>
            <a:r>
              <a:rPr sz="2800" spc="-5" dirty="0">
                <a:latin typeface="Calibri"/>
                <a:cs typeface="Calibri"/>
              </a:rPr>
              <a:t>action</a:t>
            </a:r>
            <a:r>
              <a:rPr sz="2800" dirty="0">
                <a:latin typeface="Calibri"/>
                <a:cs typeface="Calibri"/>
              </a:rPr>
              <a:t> </a:t>
            </a:r>
            <a:r>
              <a:rPr sz="2800" spc="-10" dirty="0">
                <a:latin typeface="Calibri"/>
                <a:cs typeface="Calibri"/>
              </a:rPr>
              <a:t>is</a:t>
            </a:r>
            <a:r>
              <a:rPr sz="2800" spc="-5" dirty="0">
                <a:latin typeface="Calibri"/>
                <a:cs typeface="Calibri"/>
              </a:rPr>
              <a:t> </a:t>
            </a:r>
            <a:r>
              <a:rPr sz="2800" spc="-15" dirty="0">
                <a:latin typeface="Calibri"/>
                <a:cs typeface="Calibri"/>
              </a:rPr>
              <a:t>totally </a:t>
            </a:r>
            <a:r>
              <a:rPr sz="2800" spc="-10" dirty="0">
                <a:latin typeface="Calibri"/>
                <a:cs typeface="Calibri"/>
              </a:rPr>
              <a:t> </a:t>
            </a:r>
            <a:r>
              <a:rPr sz="2800" spc="-5" dirty="0">
                <a:latin typeface="Calibri"/>
                <a:cs typeface="Calibri"/>
              </a:rPr>
              <a:t>independent of the output of the </a:t>
            </a:r>
            <a:r>
              <a:rPr sz="2800" spc="-30" dirty="0">
                <a:latin typeface="Calibri"/>
                <a:cs typeface="Calibri"/>
              </a:rPr>
              <a:t>system </a:t>
            </a:r>
            <a:r>
              <a:rPr sz="2800" spc="-10" dirty="0">
                <a:latin typeface="Calibri"/>
                <a:cs typeface="Calibri"/>
              </a:rPr>
              <a:t>is called </a:t>
            </a:r>
            <a:r>
              <a:rPr sz="2800" spc="-5" dirty="0">
                <a:latin typeface="Calibri"/>
                <a:cs typeface="Calibri"/>
              </a:rPr>
              <a:t>as </a:t>
            </a:r>
            <a:r>
              <a:rPr sz="2800" u="heavy" spc="-5" dirty="0">
                <a:uFill>
                  <a:solidFill>
                    <a:srgbClr val="000000"/>
                  </a:solidFill>
                </a:uFill>
                <a:latin typeface="Calibri"/>
                <a:cs typeface="Calibri"/>
              </a:rPr>
              <a:t>open </a:t>
            </a:r>
            <a:r>
              <a:rPr sz="2800" spc="-620" dirty="0">
                <a:latin typeface="Calibri"/>
                <a:cs typeface="Calibri"/>
              </a:rPr>
              <a:t> </a:t>
            </a:r>
            <a:r>
              <a:rPr sz="2800" u="heavy" spc="-5" dirty="0">
                <a:uFill>
                  <a:solidFill>
                    <a:srgbClr val="000000"/>
                  </a:solidFill>
                </a:uFill>
                <a:latin typeface="Calibri"/>
                <a:cs typeface="Calibri"/>
              </a:rPr>
              <a:t>loop</a:t>
            </a:r>
            <a:r>
              <a:rPr sz="2800" u="heavy" dirty="0">
                <a:uFill>
                  <a:solidFill>
                    <a:srgbClr val="000000"/>
                  </a:solidFill>
                </a:uFill>
                <a:latin typeface="Calibri"/>
                <a:cs typeface="Calibri"/>
              </a:rPr>
              <a:t> </a:t>
            </a:r>
            <a:r>
              <a:rPr sz="2800" u="heavy" spc="-25" dirty="0">
                <a:uFill>
                  <a:solidFill>
                    <a:srgbClr val="000000"/>
                  </a:solidFill>
                </a:uFill>
                <a:latin typeface="Calibri"/>
                <a:cs typeface="Calibri"/>
              </a:rPr>
              <a:t>system</a:t>
            </a:r>
            <a:r>
              <a:rPr sz="2800" spc="-25" dirty="0">
                <a:latin typeface="Calibri"/>
                <a:cs typeface="Calibri"/>
              </a:rPr>
              <a:t>”</a:t>
            </a:r>
            <a:endParaRPr sz="2800" dirty="0">
              <a:latin typeface="Calibri"/>
              <a:cs typeface="Calibri"/>
            </a:endParaRPr>
          </a:p>
        </p:txBody>
      </p:sp>
      <p:sp>
        <p:nvSpPr>
          <p:cNvPr id="4" name="object 4"/>
          <p:cNvSpPr txBox="1"/>
          <p:nvPr/>
        </p:nvSpPr>
        <p:spPr>
          <a:xfrm>
            <a:off x="2898395" y="5818734"/>
            <a:ext cx="6494145" cy="391795"/>
          </a:xfrm>
          <a:prstGeom prst="rect">
            <a:avLst/>
          </a:prstGeom>
        </p:spPr>
        <p:txBody>
          <a:bodyPr vert="horz" wrap="square" lIns="0" tIns="12700" rIns="0" bIns="0" rtlCol="0">
            <a:spAutoFit/>
          </a:bodyPr>
          <a:lstStyle/>
          <a:p>
            <a:pPr marL="12700">
              <a:spcBef>
                <a:spcPts val="100"/>
              </a:spcBef>
            </a:pPr>
            <a:r>
              <a:rPr sz="2400" spc="-5" dirty="0">
                <a:solidFill>
                  <a:srgbClr val="FF0000"/>
                </a:solidFill>
                <a:latin typeface="Tahoma"/>
                <a:cs typeface="Tahoma"/>
              </a:rPr>
              <a:t>Fig.</a:t>
            </a:r>
            <a:r>
              <a:rPr sz="2400" spc="-15" dirty="0">
                <a:solidFill>
                  <a:srgbClr val="FF0000"/>
                </a:solidFill>
                <a:latin typeface="Tahoma"/>
                <a:cs typeface="Tahoma"/>
              </a:rPr>
              <a:t> </a:t>
            </a:r>
            <a:r>
              <a:rPr sz="2400" dirty="0">
                <a:solidFill>
                  <a:srgbClr val="FF0000"/>
                </a:solidFill>
                <a:latin typeface="Tahoma"/>
                <a:cs typeface="Tahoma"/>
              </a:rPr>
              <a:t>Block</a:t>
            </a:r>
            <a:r>
              <a:rPr sz="2400" spc="15" dirty="0">
                <a:solidFill>
                  <a:srgbClr val="FF0000"/>
                </a:solidFill>
                <a:latin typeface="Tahoma"/>
                <a:cs typeface="Tahoma"/>
              </a:rPr>
              <a:t> </a:t>
            </a:r>
            <a:r>
              <a:rPr sz="2400" spc="-10" dirty="0">
                <a:solidFill>
                  <a:srgbClr val="FF0000"/>
                </a:solidFill>
                <a:latin typeface="Tahoma"/>
                <a:cs typeface="Tahoma"/>
              </a:rPr>
              <a:t>Diagram</a:t>
            </a:r>
            <a:r>
              <a:rPr sz="2400" spc="-35" dirty="0">
                <a:solidFill>
                  <a:srgbClr val="FF0000"/>
                </a:solidFill>
                <a:latin typeface="Tahoma"/>
                <a:cs typeface="Tahoma"/>
              </a:rPr>
              <a:t> </a:t>
            </a:r>
            <a:r>
              <a:rPr sz="2400" dirty="0">
                <a:solidFill>
                  <a:srgbClr val="FF0000"/>
                </a:solidFill>
                <a:latin typeface="Tahoma"/>
                <a:cs typeface="Tahoma"/>
              </a:rPr>
              <a:t>of Open</a:t>
            </a:r>
            <a:r>
              <a:rPr sz="2400" spc="-15" dirty="0">
                <a:solidFill>
                  <a:srgbClr val="FF0000"/>
                </a:solidFill>
                <a:latin typeface="Tahoma"/>
                <a:cs typeface="Tahoma"/>
              </a:rPr>
              <a:t> </a:t>
            </a:r>
            <a:r>
              <a:rPr sz="2400" dirty="0">
                <a:solidFill>
                  <a:srgbClr val="FF0000"/>
                </a:solidFill>
                <a:latin typeface="Tahoma"/>
                <a:cs typeface="Tahoma"/>
              </a:rPr>
              <a:t>loop</a:t>
            </a:r>
            <a:r>
              <a:rPr sz="2400" spc="-25" dirty="0">
                <a:solidFill>
                  <a:srgbClr val="FF0000"/>
                </a:solidFill>
                <a:latin typeface="Tahoma"/>
                <a:cs typeface="Tahoma"/>
              </a:rPr>
              <a:t> </a:t>
            </a:r>
            <a:r>
              <a:rPr sz="2400" spc="-5" dirty="0">
                <a:solidFill>
                  <a:srgbClr val="FF0000"/>
                </a:solidFill>
                <a:latin typeface="Tahoma"/>
                <a:cs typeface="Tahoma"/>
              </a:rPr>
              <a:t>Control</a:t>
            </a:r>
            <a:r>
              <a:rPr sz="2400" spc="-20" dirty="0">
                <a:solidFill>
                  <a:srgbClr val="FF0000"/>
                </a:solidFill>
                <a:latin typeface="Tahoma"/>
                <a:cs typeface="Tahoma"/>
              </a:rPr>
              <a:t> </a:t>
            </a:r>
            <a:r>
              <a:rPr sz="2400" spc="-15" dirty="0">
                <a:solidFill>
                  <a:srgbClr val="FF0000"/>
                </a:solidFill>
                <a:latin typeface="Tahoma"/>
                <a:cs typeface="Tahoma"/>
              </a:rPr>
              <a:t>System</a:t>
            </a:r>
            <a:endParaRPr sz="2400">
              <a:latin typeface="Tahoma"/>
              <a:cs typeface="Tahoma"/>
            </a:endParaRPr>
          </a:p>
        </p:txBody>
      </p:sp>
      <p:graphicFrame>
        <p:nvGraphicFramePr>
          <p:cNvPr id="5" name="object 5"/>
          <p:cNvGraphicFramePr>
            <a:graphicFrameLocks noGrp="1"/>
          </p:cNvGraphicFramePr>
          <p:nvPr/>
        </p:nvGraphicFramePr>
        <p:xfrm>
          <a:off x="3566160" y="4251959"/>
          <a:ext cx="1981200" cy="1219200"/>
        </p:xfrm>
        <a:graphic>
          <a:graphicData uri="http://schemas.openxmlformats.org/drawingml/2006/table">
            <a:tbl>
              <a:tblPr firstRow="1" bandRow="1">
                <a:tableStyleId>{2D5ABB26-0587-4C30-8999-92F81FD0307C}</a:tableStyleId>
              </a:tblPr>
              <a:tblGrid>
                <a:gridCol w="247650">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247650">
                  <a:extLst>
                    <a:ext uri="{9D8B030D-6E8A-4147-A177-3AD203B41FA5}">
                      <a16:colId xmlns:a16="http://schemas.microsoft.com/office/drawing/2014/main" xmlns="" val="20002"/>
                    </a:ext>
                  </a:extLst>
                </a:gridCol>
              </a:tblGrid>
              <a:tr h="1219200">
                <a:tc>
                  <a:txBody>
                    <a:bodyPr/>
                    <a:lstStyle/>
                    <a:p>
                      <a:pPr>
                        <a:lnSpc>
                          <a:spcPct val="100000"/>
                        </a:lnSpc>
                      </a:pPr>
                      <a:endParaRPr sz="25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nSpc>
                          <a:spcPct val="100000"/>
                        </a:lnSpc>
                        <a:spcBef>
                          <a:spcPts val="40"/>
                        </a:spcBef>
                      </a:pPr>
                      <a:endParaRPr sz="2050" dirty="0">
                        <a:latin typeface="Times New Roman"/>
                        <a:cs typeface="Times New Roman"/>
                      </a:endParaRPr>
                    </a:p>
                    <a:p>
                      <a:pPr marL="90805">
                        <a:lnSpc>
                          <a:spcPct val="100000"/>
                        </a:lnSpc>
                      </a:pPr>
                      <a:r>
                        <a:rPr sz="1800" spc="-10" dirty="0">
                          <a:latin typeface="Calibri"/>
                          <a:cs typeface="Calibri"/>
                        </a:rPr>
                        <a:t>Controller</a:t>
                      </a:r>
                      <a:endParaRPr sz="1800" dirty="0">
                        <a:latin typeface="Calibri"/>
                        <a:cs typeface="Calibri"/>
                      </a:endParaRPr>
                    </a:p>
                  </a:txBody>
                  <a:tcPr marL="0" marR="0" marT="508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nSpc>
                          <a:spcPct val="100000"/>
                        </a:lnSpc>
                      </a:pPr>
                      <a:endParaRPr sz="2500" dirty="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extLst>
                  <a:ext uri="{0D108BD9-81ED-4DB2-BD59-A6C34878D82A}">
                    <a16:rowId xmlns:a16="http://schemas.microsoft.com/office/drawing/2014/main" xmlns="" val="10000"/>
                  </a:ext>
                </a:extLst>
              </a:tr>
            </a:tbl>
          </a:graphicData>
        </a:graphic>
      </p:graphicFrame>
      <p:sp>
        <p:nvSpPr>
          <p:cNvPr id="6" name="object 6"/>
          <p:cNvSpPr txBox="1"/>
          <p:nvPr/>
        </p:nvSpPr>
        <p:spPr>
          <a:xfrm>
            <a:off x="6401561" y="4267962"/>
            <a:ext cx="2133600" cy="597599"/>
          </a:xfrm>
          <a:prstGeom prst="rect">
            <a:avLst/>
          </a:prstGeom>
          <a:ln w="32003">
            <a:solidFill>
              <a:srgbClr val="000000"/>
            </a:solidFill>
          </a:ln>
        </p:spPr>
        <p:txBody>
          <a:bodyPr vert="horz" wrap="square" lIns="0" tIns="5080" rIns="0" bIns="0" rtlCol="0">
            <a:spAutoFit/>
          </a:bodyPr>
          <a:lstStyle/>
          <a:p>
            <a:pPr>
              <a:spcBef>
                <a:spcPts val="40"/>
              </a:spcBef>
            </a:pPr>
            <a:endParaRPr sz="2050">
              <a:latin typeface="Times New Roman"/>
              <a:cs typeface="Times New Roman"/>
            </a:endParaRPr>
          </a:p>
          <a:p>
            <a:pPr algn="ctr">
              <a:lnSpc>
                <a:spcPct val="100000"/>
              </a:lnSpc>
            </a:pPr>
            <a:r>
              <a:rPr spc="-10" dirty="0">
                <a:latin typeface="Calibri"/>
                <a:cs typeface="Calibri"/>
              </a:rPr>
              <a:t>Process</a:t>
            </a:r>
            <a:endParaRPr>
              <a:latin typeface="Calibri"/>
              <a:cs typeface="Calibri"/>
            </a:endParaRPr>
          </a:p>
        </p:txBody>
      </p:sp>
      <p:sp>
        <p:nvSpPr>
          <p:cNvPr id="7" name="object 7"/>
          <p:cNvSpPr/>
          <p:nvPr/>
        </p:nvSpPr>
        <p:spPr>
          <a:xfrm>
            <a:off x="2362962" y="4785137"/>
            <a:ext cx="1219835" cy="185420"/>
          </a:xfrm>
          <a:custGeom>
            <a:avLst/>
            <a:gdLst/>
            <a:ahLst/>
            <a:cxnLst/>
            <a:rect l="l" t="t" r="r" b="b"/>
            <a:pathLst>
              <a:path w="1219835" h="185420">
                <a:moveTo>
                  <a:pt x="1137665" y="92424"/>
                </a:moveTo>
                <a:lnTo>
                  <a:pt x="1044701" y="146653"/>
                </a:lnTo>
                <a:lnTo>
                  <a:pt x="1038548" y="152076"/>
                </a:lnTo>
                <a:lnTo>
                  <a:pt x="1035097" y="159178"/>
                </a:lnTo>
                <a:lnTo>
                  <a:pt x="1034575" y="167066"/>
                </a:lnTo>
                <a:lnTo>
                  <a:pt x="1037208" y="174847"/>
                </a:lnTo>
                <a:lnTo>
                  <a:pt x="1042650" y="180927"/>
                </a:lnTo>
                <a:lnTo>
                  <a:pt x="1049782" y="184340"/>
                </a:lnTo>
                <a:lnTo>
                  <a:pt x="1057675" y="184848"/>
                </a:lnTo>
                <a:lnTo>
                  <a:pt x="1065402" y="182213"/>
                </a:lnTo>
                <a:lnTo>
                  <a:pt x="1184057" y="112998"/>
                </a:lnTo>
                <a:lnTo>
                  <a:pt x="1178433" y="112998"/>
                </a:lnTo>
                <a:lnTo>
                  <a:pt x="1178433" y="110204"/>
                </a:lnTo>
                <a:lnTo>
                  <a:pt x="1168145" y="110204"/>
                </a:lnTo>
                <a:lnTo>
                  <a:pt x="1137665" y="92424"/>
                </a:lnTo>
                <a:close/>
              </a:path>
              <a:path w="1219835" h="185420">
                <a:moveTo>
                  <a:pt x="1102396" y="71850"/>
                </a:moveTo>
                <a:lnTo>
                  <a:pt x="0" y="71850"/>
                </a:lnTo>
                <a:lnTo>
                  <a:pt x="0" y="112998"/>
                </a:lnTo>
                <a:lnTo>
                  <a:pt x="1102396" y="112998"/>
                </a:lnTo>
                <a:lnTo>
                  <a:pt x="1137665" y="92424"/>
                </a:lnTo>
                <a:lnTo>
                  <a:pt x="1102396" y="71850"/>
                </a:lnTo>
                <a:close/>
              </a:path>
              <a:path w="1219835" h="185420">
                <a:moveTo>
                  <a:pt x="1184057" y="71850"/>
                </a:moveTo>
                <a:lnTo>
                  <a:pt x="1178433" y="71850"/>
                </a:lnTo>
                <a:lnTo>
                  <a:pt x="1178433" y="112998"/>
                </a:lnTo>
                <a:lnTo>
                  <a:pt x="1184057" y="112998"/>
                </a:lnTo>
                <a:lnTo>
                  <a:pt x="1219327" y="92424"/>
                </a:lnTo>
                <a:lnTo>
                  <a:pt x="1184057" y="71850"/>
                </a:lnTo>
                <a:close/>
              </a:path>
              <a:path w="1219835" h="185420">
                <a:moveTo>
                  <a:pt x="1168145" y="74644"/>
                </a:moveTo>
                <a:lnTo>
                  <a:pt x="1137665" y="92424"/>
                </a:lnTo>
                <a:lnTo>
                  <a:pt x="1168145" y="110204"/>
                </a:lnTo>
                <a:lnTo>
                  <a:pt x="1168145" y="74644"/>
                </a:lnTo>
                <a:close/>
              </a:path>
              <a:path w="1219835" h="185420">
                <a:moveTo>
                  <a:pt x="1178433" y="74644"/>
                </a:moveTo>
                <a:lnTo>
                  <a:pt x="1168145" y="74644"/>
                </a:lnTo>
                <a:lnTo>
                  <a:pt x="1168145" y="110204"/>
                </a:lnTo>
                <a:lnTo>
                  <a:pt x="1178433" y="110204"/>
                </a:lnTo>
                <a:lnTo>
                  <a:pt x="1178433" y="74644"/>
                </a:lnTo>
                <a:close/>
              </a:path>
              <a:path w="1219835" h="185420">
                <a:moveTo>
                  <a:pt x="1057675" y="0"/>
                </a:moveTo>
                <a:lnTo>
                  <a:pt x="1049782" y="507"/>
                </a:lnTo>
                <a:lnTo>
                  <a:pt x="1042650" y="3921"/>
                </a:lnTo>
                <a:lnTo>
                  <a:pt x="1037208" y="10001"/>
                </a:lnTo>
                <a:lnTo>
                  <a:pt x="1034575" y="17781"/>
                </a:lnTo>
                <a:lnTo>
                  <a:pt x="1035097" y="25669"/>
                </a:lnTo>
                <a:lnTo>
                  <a:pt x="1038548" y="32771"/>
                </a:lnTo>
                <a:lnTo>
                  <a:pt x="1044701" y="38195"/>
                </a:lnTo>
                <a:lnTo>
                  <a:pt x="1137665" y="92424"/>
                </a:lnTo>
                <a:lnTo>
                  <a:pt x="1168145" y="74644"/>
                </a:lnTo>
                <a:lnTo>
                  <a:pt x="1178433" y="74644"/>
                </a:lnTo>
                <a:lnTo>
                  <a:pt x="1178433" y="71850"/>
                </a:lnTo>
                <a:lnTo>
                  <a:pt x="1184057" y="71850"/>
                </a:lnTo>
                <a:lnTo>
                  <a:pt x="1065402" y="2635"/>
                </a:lnTo>
                <a:lnTo>
                  <a:pt x="1057675" y="0"/>
                </a:lnTo>
                <a:close/>
              </a:path>
            </a:pathLst>
          </a:custGeom>
          <a:solidFill>
            <a:srgbClr val="000000"/>
          </a:solidFill>
        </p:spPr>
        <p:txBody>
          <a:bodyPr wrap="square" lIns="0" tIns="0" rIns="0" bIns="0" rtlCol="0"/>
          <a:lstStyle/>
          <a:p>
            <a:endParaRPr/>
          </a:p>
        </p:txBody>
      </p:sp>
      <p:sp>
        <p:nvSpPr>
          <p:cNvPr id="8" name="object 8"/>
          <p:cNvSpPr/>
          <p:nvPr/>
        </p:nvSpPr>
        <p:spPr>
          <a:xfrm>
            <a:off x="5563362" y="4785137"/>
            <a:ext cx="838835" cy="185420"/>
          </a:xfrm>
          <a:custGeom>
            <a:avLst/>
            <a:gdLst/>
            <a:ahLst/>
            <a:cxnLst/>
            <a:rect l="l" t="t" r="r" b="b"/>
            <a:pathLst>
              <a:path w="838835" h="185420">
                <a:moveTo>
                  <a:pt x="756665" y="92424"/>
                </a:moveTo>
                <a:lnTo>
                  <a:pt x="663701" y="146653"/>
                </a:lnTo>
                <a:lnTo>
                  <a:pt x="657548" y="152076"/>
                </a:lnTo>
                <a:lnTo>
                  <a:pt x="654097" y="159178"/>
                </a:lnTo>
                <a:lnTo>
                  <a:pt x="653575" y="167066"/>
                </a:lnTo>
                <a:lnTo>
                  <a:pt x="656209" y="174847"/>
                </a:lnTo>
                <a:lnTo>
                  <a:pt x="661650" y="180927"/>
                </a:lnTo>
                <a:lnTo>
                  <a:pt x="668782" y="184340"/>
                </a:lnTo>
                <a:lnTo>
                  <a:pt x="676675" y="184848"/>
                </a:lnTo>
                <a:lnTo>
                  <a:pt x="684402" y="182213"/>
                </a:lnTo>
                <a:lnTo>
                  <a:pt x="803057" y="112998"/>
                </a:lnTo>
                <a:lnTo>
                  <a:pt x="797433" y="112998"/>
                </a:lnTo>
                <a:lnTo>
                  <a:pt x="797433" y="110204"/>
                </a:lnTo>
                <a:lnTo>
                  <a:pt x="787146" y="110204"/>
                </a:lnTo>
                <a:lnTo>
                  <a:pt x="756665" y="92424"/>
                </a:lnTo>
                <a:close/>
              </a:path>
              <a:path w="838835" h="185420">
                <a:moveTo>
                  <a:pt x="721396" y="71850"/>
                </a:moveTo>
                <a:lnTo>
                  <a:pt x="0" y="71850"/>
                </a:lnTo>
                <a:lnTo>
                  <a:pt x="0" y="112998"/>
                </a:lnTo>
                <a:lnTo>
                  <a:pt x="721396" y="112998"/>
                </a:lnTo>
                <a:lnTo>
                  <a:pt x="756665" y="92424"/>
                </a:lnTo>
                <a:lnTo>
                  <a:pt x="721396" y="71850"/>
                </a:lnTo>
                <a:close/>
              </a:path>
              <a:path w="838835" h="185420">
                <a:moveTo>
                  <a:pt x="803057" y="71850"/>
                </a:moveTo>
                <a:lnTo>
                  <a:pt x="797433" y="71850"/>
                </a:lnTo>
                <a:lnTo>
                  <a:pt x="797433" y="112998"/>
                </a:lnTo>
                <a:lnTo>
                  <a:pt x="803057" y="112998"/>
                </a:lnTo>
                <a:lnTo>
                  <a:pt x="838326" y="92424"/>
                </a:lnTo>
                <a:lnTo>
                  <a:pt x="803057" y="71850"/>
                </a:lnTo>
                <a:close/>
              </a:path>
              <a:path w="838835" h="185420">
                <a:moveTo>
                  <a:pt x="787146" y="74644"/>
                </a:moveTo>
                <a:lnTo>
                  <a:pt x="756665" y="92424"/>
                </a:lnTo>
                <a:lnTo>
                  <a:pt x="787146" y="110204"/>
                </a:lnTo>
                <a:lnTo>
                  <a:pt x="787146" y="74644"/>
                </a:lnTo>
                <a:close/>
              </a:path>
              <a:path w="838835" h="185420">
                <a:moveTo>
                  <a:pt x="797433" y="74644"/>
                </a:moveTo>
                <a:lnTo>
                  <a:pt x="787146" y="74644"/>
                </a:lnTo>
                <a:lnTo>
                  <a:pt x="787146" y="110204"/>
                </a:lnTo>
                <a:lnTo>
                  <a:pt x="797433" y="110204"/>
                </a:lnTo>
                <a:lnTo>
                  <a:pt x="797433" y="74644"/>
                </a:lnTo>
                <a:close/>
              </a:path>
              <a:path w="838835" h="185420">
                <a:moveTo>
                  <a:pt x="676675" y="0"/>
                </a:moveTo>
                <a:lnTo>
                  <a:pt x="668781" y="507"/>
                </a:lnTo>
                <a:lnTo>
                  <a:pt x="661650" y="3921"/>
                </a:lnTo>
                <a:lnTo>
                  <a:pt x="656209" y="10001"/>
                </a:lnTo>
                <a:lnTo>
                  <a:pt x="653575" y="17781"/>
                </a:lnTo>
                <a:lnTo>
                  <a:pt x="654097" y="25669"/>
                </a:lnTo>
                <a:lnTo>
                  <a:pt x="657548" y="32771"/>
                </a:lnTo>
                <a:lnTo>
                  <a:pt x="663701" y="38195"/>
                </a:lnTo>
                <a:lnTo>
                  <a:pt x="756665" y="92424"/>
                </a:lnTo>
                <a:lnTo>
                  <a:pt x="787146" y="74644"/>
                </a:lnTo>
                <a:lnTo>
                  <a:pt x="797433" y="74644"/>
                </a:lnTo>
                <a:lnTo>
                  <a:pt x="797433" y="71850"/>
                </a:lnTo>
                <a:lnTo>
                  <a:pt x="803057" y="71850"/>
                </a:lnTo>
                <a:lnTo>
                  <a:pt x="684402" y="2635"/>
                </a:lnTo>
                <a:lnTo>
                  <a:pt x="676675" y="0"/>
                </a:lnTo>
                <a:close/>
              </a:path>
            </a:pathLst>
          </a:custGeom>
          <a:solidFill>
            <a:srgbClr val="000000"/>
          </a:solidFill>
        </p:spPr>
        <p:txBody>
          <a:bodyPr wrap="square" lIns="0" tIns="0" rIns="0" bIns="0" rtlCol="0"/>
          <a:lstStyle/>
          <a:p>
            <a:endParaRPr/>
          </a:p>
        </p:txBody>
      </p:sp>
      <p:sp>
        <p:nvSpPr>
          <p:cNvPr id="9" name="object 9"/>
          <p:cNvSpPr/>
          <p:nvPr/>
        </p:nvSpPr>
        <p:spPr>
          <a:xfrm>
            <a:off x="8535162" y="4785137"/>
            <a:ext cx="1219835" cy="185420"/>
          </a:xfrm>
          <a:custGeom>
            <a:avLst/>
            <a:gdLst/>
            <a:ahLst/>
            <a:cxnLst/>
            <a:rect l="l" t="t" r="r" b="b"/>
            <a:pathLst>
              <a:path w="1219834" h="185420">
                <a:moveTo>
                  <a:pt x="1137666" y="92424"/>
                </a:moveTo>
                <a:lnTo>
                  <a:pt x="1044702" y="146653"/>
                </a:lnTo>
                <a:lnTo>
                  <a:pt x="1038548" y="152076"/>
                </a:lnTo>
                <a:lnTo>
                  <a:pt x="1035097" y="159178"/>
                </a:lnTo>
                <a:lnTo>
                  <a:pt x="1034575" y="167066"/>
                </a:lnTo>
                <a:lnTo>
                  <a:pt x="1037209" y="174847"/>
                </a:lnTo>
                <a:lnTo>
                  <a:pt x="1042650" y="180927"/>
                </a:lnTo>
                <a:lnTo>
                  <a:pt x="1049782" y="184340"/>
                </a:lnTo>
                <a:lnTo>
                  <a:pt x="1057675" y="184848"/>
                </a:lnTo>
                <a:lnTo>
                  <a:pt x="1065403" y="182213"/>
                </a:lnTo>
                <a:lnTo>
                  <a:pt x="1184057" y="112998"/>
                </a:lnTo>
                <a:lnTo>
                  <a:pt x="1178433" y="112998"/>
                </a:lnTo>
                <a:lnTo>
                  <a:pt x="1178433" y="110204"/>
                </a:lnTo>
                <a:lnTo>
                  <a:pt x="1168146" y="110204"/>
                </a:lnTo>
                <a:lnTo>
                  <a:pt x="1137666" y="92424"/>
                </a:lnTo>
                <a:close/>
              </a:path>
              <a:path w="1219834" h="185420">
                <a:moveTo>
                  <a:pt x="1102396" y="71850"/>
                </a:moveTo>
                <a:lnTo>
                  <a:pt x="0" y="71850"/>
                </a:lnTo>
                <a:lnTo>
                  <a:pt x="0" y="112998"/>
                </a:lnTo>
                <a:lnTo>
                  <a:pt x="1102396" y="112998"/>
                </a:lnTo>
                <a:lnTo>
                  <a:pt x="1137666" y="92424"/>
                </a:lnTo>
                <a:lnTo>
                  <a:pt x="1102396" y="71850"/>
                </a:lnTo>
                <a:close/>
              </a:path>
              <a:path w="1219834" h="185420">
                <a:moveTo>
                  <a:pt x="1184057" y="71850"/>
                </a:moveTo>
                <a:lnTo>
                  <a:pt x="1178433" y="71850"/>
                </a:lnTo>
                <a:lnTo>
                  <a:pt x="1178433" y="112998"/>
                </a:lnTo>
                <a:lnTo>
                  <a:pt x="1184057" y="112998"/>
                </a:lnTo>
                <a:lnTo>
                  <a:pt x="1219327" y="92424"/>
                </a:lnTo>
                <a:lnTo>
                  <a:pt x="1184057" y="71850"/>
                </a:lnTo>
                <a:close/>
              </a:path>
              <a:path w="1219834" h="185420">
                <a:moveTo>
                  <a:pt x="1168146" y="74644"/>
                </a:moveTo>
                <a:lnTo>
                  <a:pt x="1137666" y="92424"/>
                </a:lnTo>
                <a:lnTo>
                  <a:pt x="1168146" y="110204"/>
                </a:lnTo>
                <a:lnTo>
                  <a:pt x="1168146" y="74644"/>
                </a:lnTo>
                <a:close/>
              </a:path>
              <a:path w="1219834" h="185420">
                <a:moveTo>
                  <a:pt x="1178433" y="74644"/>
                </a:moveTo>
                <a:lnTo>
                  <a:pt x="1168146" y="74644"/>
                </a:lnTo>
                <a:lnTo>
                  <a:pt x="1168146" y="110204"/>
                </a:lnTo>
                <a:lnTo>
                  <a:pt x="1178433" y="110204"/>
                </a:lnTo>
                <a:lnTo>
                  <a:pt x="1178433" y="74644"/>
                </a:lnTo>
                <a:close/>
              </a:path>
              <a:path w="1219834" h="185420">
                <a:moveTo>
                  <a:pt x="1057675" y="0"/>
                </a:moveTo>
                <a:lnTo>
                  <a:pt x="1049782" y="507"/>
                </a:lnTo>
                <a:lnTo>
                  <a:pt x="1042650" y="3921"/>
                </a:lnTo>
                <a:lnTo>
                  <a:pt x="1037209" y="10001"/>
                </a:lnTo>
                <a:lnTo>
                  <a:pt x="1034575" y="17781"/>
                </a:lnTo>
                <a:lnTo>
                  <a:pt x="1035097" y="25669"/>
                </a:lnTo>
                <a:lnTo>
                  <a:pt x="1038548" y="32771"/>
                </a:lnTo>
                <a:lnTo>
                  <a:pt x="1044702" y="38195"/>
                </a:lnTo>
                <a:lnTo>
                  <a:pt x="1137666" y="92424"/>
                </a:lnTo>
                <a:lnTo>
                  <a:pt x="1168146" y="74644"/>
                </a:lnTo>
                <a:lnTo>
                  <a:pt x="1178433" y="74644"/>
                </a:lnTo>
                <a:lnTo>
                  <a:pt x="1178433" y="71850"/>
                </a:lnTo>
                <a:lnTo>
                  <a:pt x="1184057" y="71850"/>
                </a:lnTo>
                <a:lnTo>
                  <a:pt x="1065403" y="2635"/>
                </a:lnTo>
                <a:lnTo>
                  <a:pt x="1057675" y="0"/>
                </a:lnTo>
                <a:close/>
              </a:path>
            </a:pathLst>
          </a:custGeom>
          <a:solidFill>
            <a:srgbClr val="000000"/>
          </a:solidFill>
        </p:spPr>
        <p:txBody>
          <a:bodyPr wrap="square" lIns="0" tIns="0" rIns="0" bIns="0" rtlCol="0"/>
          <a:lstStyle/>
          <a:p>
            <a:endParaRPr/>
          </a:p>
        </p:txBody>
      </p:sp>
      <p:sp>
        <p:nvSpPr>
          <p:cNvPr id="10" name="object 10"/>
          <p:cNvSpPr txBox="1"/>
          <p:nvPr/>
        </p:nvSpPr>
        <p:spPr>
          <a:xfrm>
            <a:off x="1602740" y="4370655"/>
            <a:ext cx="1856739" cy="391795"/>
          </a:xfrm>
          <a:prstGeom prst="rect">
            <a:avLst/>
          </a:prstGeom>
        </p:spPr>
        <p:txBody>
          <a:bodyPr vert="horz" wrap="square" lIns="0" tIns="12700" rIns="0" bIns="0" rtlCol="0">
            <a:spAutoFit/>
          </a:bodyPr>
          <a:lstStyle/>
          <a:p>
            <a:pPr marL="12700">
              <a:spcBef>
                <a:spcPts val="100"/>
              </a:spcBef>
            </a:pPr>
            <a:r>
              <a:rPr sz="2400" spc="-15" dirty="0">
                <a:latin typeface="Tahoma"/>
                <a:cs typeface="Tahoma"/>
              </a:rPr>
              <a:t>Reference</a:t>
            </a:r>
            <a:r>
              <a:rPr sz="2400" spc="-70" dirty="0">
                <a:latin typeface="Tahoma"/>
                <a:cs typeface="Tahoma"/>
              </a:rPr>
              <a:t> </a:t>
            </a:r>
            <a:r>
              <a:rPr sz="2400" spc="-5" dirty="0">
                <a:latin typeface="Tahoma"/>
                <a:cs typeface="Tahoma"/>
              </a:rPr>
              <a:t>I/p</a:t>
            </a:r>
            <a:endParaRPr sz="2400">
              <a:latin typeface="Tahoma"/>
              <a:cs typeface="Tahoma"/>
            </a:endParaRPr>
          </a:p>
        </p:txBody>
      </p:sp>
      <p:sp>
        <p:nvSpPr>
          <p:cNvPr id="11" name="object 11"/>
          <p:cNvSpPr txBox="1"/>
          <p:nvPr/>
        </p:nvSpPr>
        <p:spPr>
          <a:xfrm>
            <a:off x="2364739" y="5061281"/>
            <a:ext cx="471170" cy="391795"/>
          </a:xfrm>
          <a:prstGeom prst="rect">
            <a:avLst/>
          </a:prstGeom>
        </p:spPr>
        <p:txBody>
          <a:bodyPr vert="horz" wrap="square" lIns="0" tIns="12700" rIns="0" bIns="0" rtlCol="0">
            <a:spAutoFit/>
          </a:bodyPr>
          <a:lstStyle/>
          <a:p>
            <a:pPr marL="12700">
              <a:spcBef>
                <a:spcPts val="100"/>
              </a:spcBef>
            </a:pPr>
            <a:r>
              <a:rPr sz="2400" spc="-5" dirty="0">
                <a:latin typeface="Tahoma"/>
                <a:cs typeface="Tahoma"/>
              </a:rPr>
              <a:t>r</a:t>
            </a:r>
            <a:r>
              <a:rPr sz="2400" dirty="0">
                <a:latin typeface="Tahoma"/>
                <a:cs typeface="Tahoma"/>
              </a:rPr>
              <a:t>(</a:t>
            </a:r>
            <a:r>
              <a:rPr sz="2400" spc="-5" dirty="0">
                <a:latin typeface="Tahoma"/>
                <a:cs typeface="Tahoma"/>
              </a:rPr>
              <a:t>t)</a:t>
            </a:r>
            <a:endParaRPr sz="2400">
              <a:latin typeface="Tahoma"/>
              <a:cs typeface="Tahoma"/>
            </a:endParaRPr>
          </a:p>
        </p:txBody>
      </p:sp>
      <p:sp>
        <p:nvSpPr>
          <p:cNvPr id="12" name="object 12"/>
          <p:cNvSpPr txBox="1"/>
          <p:nvPr/>
        </p:nvSpPr>
        <p:spPr>
          <a:xfrm>
            <a:off x="5718175" y="5061281"/>
            <a:ext cx="53213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u</a:t>
            </a:r>
            <a:r>
              <a:rPr sz="2400" spc="5" dirty="0">
                <a:latin typeface="Tahoma"/>
                <a:cs typeface="Tahoma"/>
              </a:rPr>
              <a:t>(</a:t>
            </a:r>
            <a:r>
              <a:rPr sz="2400" spc="-5" dirty="0">
                <a:latin typeface="Tahoma"/>
                <a:cs typeface="Tahoma"/>
              </a:rPr>
              <a:t>t)</a:t>
            </a:r>
            <a:endParaRPr sz="2400">
              <a:latin typeface="Tahoma"/>
              <a:cs typeface="Tahoma"/>
            </a:endParaRPr>
          </a:p>
        </p:txBody>
      </p:sp>
      <p:sp>
        <p:nvSpPr>
          <p:cNvPr id="13" name="object 13"/>
          <p:cNvSpPr txBox="1"/>
          <p:nvPr/>
        </p:nvSpPr>
        <p:spPr>
          <a:xfrm>
            <a:off x="8766810" y="4070985"/>
            <a:ext cx="1392555" cy="1306195"/>
          </a:xfrm>
          <a:prstGeom prst="rect">
            <a:avLst/>
          </a:prstGeom>
        </p:spPr>
        <p:txBody>
          <a:bodyPr vert="horz" wrap="square" lIns="0" tIns="12700" rIns="0" bIns="0" rtlCol="0">
            <a:spAutoFit/>
          </a:bodyPr>
          <a:lstStyle/>
          <a:p>
            <a:pPr marL="12700" marR="5080">
              <a:spcBef>
                <a:spcPts val="100"/>
              </a:spcBef>
            </a:pPr>
            <a:r>
              <a:rPr sz="2400" dirty="0">
                <a:latin typeface="Tahoma"/>
                <a:cs typeface="Tahoma"/>
              </a:rPr>
              <a:t>Con</a:t>
            </a:r>
            <a:r>
              <a:rPr sz="2400" spc="5" dirty="0">
                <a:latin typeface="Tahoma"/>
                <a:cs typeface="Tahoma"/>
              </a:rPr>
              <a:t>t</a:t>
            </a:r>
            <a:r>
              <a:rPr sz="2400" spc="-15" dirty="0">
                <a:latin typeface="Tahoma"/>
                <a:cs typeface="Tahoma"/>
              </a:rPr>
              <a:t>r</a:t>
            </a:r>
            <a:r>
              <a:rPr sz="2400" dirty="0">
                <a:latin typeface="Tahoma"/>
                <a:cs typeface="Tahoma"/>
              </a:rPr>
              <a:t>o</a:t>
            </a:r>
            <a:r>
              <a:rPr sz="2400" spc="15" dirty="0">
                <a:latin typeface="Tahoma"/>
                <a:cs typeface="Tahoma"/>
              </a:rPr>
              <a:t>l</a:t>
            </a:r>
            <a:r>
              <a:rPr sz="2400" dirty="0">
                <a:latin typeface="Tahoma"/>
                <a:cs typeface="Tahoma"/>
              </a:rPr>
              <a:t>led  o/p</a:t>
            </a:r>
            <a:endParaRPr sz="2400">
              <a:latin typeface="Tahoma"/>
              <a:cs typeface="Tahoma"/>
            </a:endParaRPr>
          </a:p>
          <a:p>
            <a:pPr marL="622300">
              <a:spcBef>
                <a:spcPts val="1440"/>
              </a:spcBef>
            </a:pPr>
            <a:r>
              <a:rPr sz="2400" spc="-5" dirty="0">
                <a:latin typeface="Tahoma"/>
                <a:cs typeface="Tahoma"/>
              </a:rPr>
              <a:t>c(t)</a:t>
            </a:r>
            <a:endParaRPr sz="2400">
              <a:latin typeface="Tahoma"/>
              <a:cs typeface="Tahoma"/>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17</a:t>
            </a:fld>
            <a:endParaRPr sz="1400">
              <a:latin typeface="Tahoma"/>
              <a:cs typeface="Tahoma"/>
            </a:endParaRPr>
          </a:p>
        </p:txBody>
      </p:sp>
      <p:pic>
        <p:nvPicPr>
          <p:cNvPr id="15" name="Picture 14">
            <a:extLst>
              <a:ext uri="{FF2B5EF4-FFF2-40B4-BE49-F238E27FC236}">
                <a16:creationId xmlns:a16="http://schemas.microsoft.com/office/drawing/2014/main" xmlns="" id="{6FBAB46C-1938-45F2-9859-0C5D20B0B4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15910-0F6A-49B0-ACE0-FD7F007D1E94}"/>
              </a:ext>
            </a:extLst>
          </p:cNvPr>
          <p:cNvSpPr>
            <a:spLocks noGrp="1"/>
          </p:cNvSpPr>
          <p:nvPr>
            <p:ph type="title"/>
          </p:nvPr>
        </p:nvSpPr>
        <p:spPr>
          <a:xfrm>
            <a:off x="1097280" y="286603"/>
            <a:ext cx="7141198" cy="1450757"/>
          </a:xfrm>
        </p:spPr>
        <p:txBody>
          <a:bodyPr/>
          <a:lstStyle/>
          <a:p>
            <a:r>
              <a:rPr lang="en-IN" sz="4800" spc="-35" dirty="0">
                <a:solidFill>
                  <a:srgbClr val="FF0000"/>
                </a:solidFill>
              </a:rPr>
              <a:t>Website</a:t>
            </a:r>
            <a:r>
              <a:rPr lang="en-IN" sz="4800" spc="-114" dirty="0">
                <a:solidFill>
                  <a:srgbClr val="FF0000"/>
                </a:solidFill>
              </a:rPr>
              <a:t> </a:t>
            </a:r>
            <a:r>
              <a:rPr lang="en-IN" sz="4800" spc="-25" dirty="0">
                <a:solidFill>
                  <a:srgbClr val="FF0000"/>
                </a:solidFill>
              </a:rPr>
              <a:t>References</a:t>
            </a:r>
            <a:endParaRPr lang="en-IN" dirty="0"/>
          </a:p>
        </p:txBody>
      </p:sp>
      <p:sp>
        <p:nvSpPr>
          <p:cNvPr id="3" name="Content Placeholder 2">
            <a:extLst>
              <a:ext uri="{FF2B5EF4-FFF2-40B4-BE49-F238E27FC236}">
                <a16:creationId xmlns:a16="http://schemas.microsoft.com/office/drawing/2014/main" xmlns="" id="{F241EC0F-7FCC-471E-B5D8-1019C05CD300}"/>
              </a:ext>
            </a:extLst>
          </p:cNvPr>
          <p:cNvSpPr>
            <a:spLocks noGrp="1"/>
          </p:cNvSpPr>
          <p:nvPr>
            <p:ph idx="1"/>
          </p:nvPr>
        </p:nvSpPr>
        <p:spPr>
          <a:xfrm>
            <a:off x="1097280" y="1845734"/>
            <a:ext cx="5427807" cy="2149217"/>
          </a:xfrm>
        </p:spPr>
        <p:txBody>
          <a:bodyPr/>
          <a:lstStyle/>
          <a:p>
            <a:pPr marL="355600" indent="-343535">
              <a:lnSpc>
                <a:spcPct val="100000"/>
              </a:lnSpc>
              <a:spcBef>
                <a:spcPts val="770"/>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2"/>
              </a:rPr>
              <a:t>www.slideshare.net</a:t>
            </a:r>
            <a:endParaRPr lang="en-IN" sz="2000" dirty="0">
              <a:latin typeface="Calibri"/>
              <a:cs typeface="Calibri"/>
            </a:endParaRPr>
          </a:p>
          <a:p>
            <a:pPr marL="355600" indent="-343535">
              <a:lnSpc>
                <a:spcPct val="100000"/>
              </a:lnSpc>
              <a:spcBef>
                <a:spcPts val="675"/>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3"/>
              </a:rPr>
              <a:t>www.scribd.com</a:t>
            </a:r>
            <a:endParaRPr lang="en-IN" sz="2000" dirty="0">
              <a:latin typeface="Calibri"/>
              <a:cs typeface="Calibri"/>
            </a:endParaRPr>
          </a:p>
          <a:p>
            <a:pPr marL="355600" indent="-343535">
              <a:lnSpc>
                <a:spcPct val="100000"/>
              </a:lnSpc>
              <a:spcBef>
                <a:spcPts val="670"/>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4"/>
              </a:rPr>
              <a:t>www.slideworld.com</a:t>
            </a:r>
            <a:endParaRPr lang="en-IN" sz="2000" dirty="0">
              <a:latin typeface="Calibri"/>
              <a:cs typeface="Calibri"/>
            </a:endParaRPr>
          </a:p>
          <a:p>
            <a:pPr marL="355600" indent="-343535">
              <a:lnSpc>
                <a:spcPct val="100000"/>
              </a:lnSpc>
              <a:spcBef>
                <a:spcPts val="670"/>
              </a:spcBef>
              <a:buClr>
                <a:srgbClr val="000000"/>
              </a:buClr>
              <a:buFont typeface="Arial MT"/>
              <a:buChar char="•"/>
              <a:tabLst>
                <a:tab pos="355600" algn="l"/>
                <a:tab pos="356235" algn="l"/>
              </a:tabLst>
            </a:pPr>
            <a:r>
              <a:rPr lang="en-IN" sz="2000" b="1" u="heavy" spc="-20" dirty="0">
                <a:solidFill>
                  <a:srgbClr val="0000FF"/>
                </a:solidFill>
                <a:uFill>
                  <a:solidFill>
                    <a:srgbClr val="0000FF"/>
                  </a:solidFill>
                </a:uFill>
                <a:latin typeface="Calibri"/>
                <a:cs typeface="Calibri"/>
                <a:hlinkClick r:id="rId5"/>
              </a:rPr>
              <a:t>www.nptel</a:t>
            </a:r>
            <a:r>
              <a:rPr lang="en-IN" sz="2000" u="heavy" spc="-20" dirty="0">
                <a:solidFill>
                  <a:srgbClr val="0000FF"/>
                </a:solidFill>
                <a:uFill>
                  <a:solidFill>
                    <a:srgbClr val="0000FF"/>
                  </a:solidFill>
                </a:uFill>
                <a:latin typeface="Calibri"/>
                <a:cs typeface="Calibri"/>
                <a:hlinkClick r:id="rId5"/>
              </a:rPr>
              <a:t>.ac.in</a:t>
            </a:r>
            <a:endParaRPr lang="en-IN" sz="20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ACDDB15E-3D05-4B32-BF82-B87F9AC38F38}"/>
              </a:ext>
            </a:extLst>
          </p:cNvPr>
          <p:cNvSpPr>
            <a:spLocks noGrp="1"/>
          </p:cNvSpPr>
          <p:nvPr>
            <p:ph type="sldNum" sz="quarter" idx="12"/>
          </p:nvPr>
        </p:nvSpPr>
        <p:spPr/>
        <p:txBody>
          <a:bodyPr/>
          <a:lstStyle/>
          <a:p>
            <a:fld id="{CA9F79F9-620A-454C-B44A-099229A02D1C}" type="slidenum">
              <a:rPr lang="en-IN" smtClean="0"/>
              <a:pPr/>
              <a:t>170</a:t>
            </a:fld>
            <a:endParaRPr lang="en-IN"/>
          </a:p>
        </p:txBody>
      </p:sp>
      <p:pic>
        <p:nvPicPr>
          <p:cNvPr id="5" name="Picture 4">
            <a:extLst>
              <a:ext uri="{FF2B5EF4-FFF2-40B4-BE49-F238E27FC236}">
                <a16:creationId xmlns:a16="http://schemas.microsoft.com/office/drawing/2014/main" xmlns="" id="{8822E506-70D2-4531-B83D-4F788D884F1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xmlns="" val="395672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147" y="228360"/>
            <a:ext cx="6585814" cy="1490793"/>
          </a:xfrm>
          <a:prstGeom prst="rect">
            <a:avLst/>
          </a:prstGeom>
        </p:spPr>
        <p:txBody>
          <a:bodyPr vert="horz" wrap="square" lIns="0" tIns="13335" rIns="0" bIns="0" rtlCol="0" anchor="b">
            <a:spAutoFit/>
          </a:bodyPr>
          <a:lstStyle/>
          <a:p>
            <a:pPr marL="12700">
              <a:lnSpc>
                <a:spcPct val="100000"/>
              </a:lnSpc>
              <a:spcBef>
                <a:spcPts val="105"/>
              </a:spcBef>
            </a:pPr>
            <a:r>
              <a:rPr lang="en-US" spc="-5" dirty="0">
                <a:solidFill>
                  <a:srgbClr val="FF0000"/>
                </a:solidFill>
              </a:rPr>
              <a:t>Examples of </a:t>
            </a:r>
            <a:r>
              <a:rPr spc="-5" dirty="0">
                <a:solidFill>
                  <a:srgbClr val="FF0000"/>
                </a:solidFill>
              </a:rPr>
              <a:t>Open</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145219" y="1764515"/>
            <a:ext cx="8613460" cy="1884362"/>
          </a:xfrm>
          <a:prstGeom prst="rect">
            <a:avLst/>
          </a:prstGeom>
        </p:spPr>
        <p:txBody>
          <a:bodyPr vert="horz" wrap="square" lIns="0" tIns="12065" rIns="0" bIns="0" rtlCol="0">
            <a:spAutoFit/>
          </a:bodyPr>
          <a:lstStyle/>
          <a:p>
            <a:pPr marL="355600" marR="5080" indent="-342900" algn="just">
              <a:lnSpc>
                <a:spcPct val="150000"/>
              </a:lnSpc>
              <a:spcBef>
                <a:spcPts val="95"/>
              </a:spcBef>
              <a:buFont typeface="Wingdings"/>
              <a:buChar char=""/>
              <a:tabLst>
                <a:tab pos="355600" algn="l"/>
              </a:tabLst>
            </a:pPr>
            <a:r>
              <a:rPr lang="en-US" sz="2800" b="1" u="heavy" spc="-5" dirty="0">
                <a:uFill>
                  <a:solidFill>
                    <a:srgbClr val="000000"/>
                  </a:solidFill>
                </a:uFill>
                <a:latin typeface="Calibri"/>
                <a:cs typeface="Calibri"/>
              </a:rPr>
              <a:t>Electric hand drier</a:t>
            </a:r>
            <a:r>
              <a:rPr lang="en-US" sz="2800" b="1" spc="-5" dirty="0">
                <a:latin typeface="Calibri"/>
                <a:cs typeface="Calibri"/>
              </a:rPr>
              <a:t> </a:t>
            </a:r>
            <a:r>
              <a:rPr lang="en-US" sz="2800" spc="-5" dirty="0">
                <a:latin typeface="Calibri"/>
                <a:cs typeface="Calibri"/>
              </a:rPr>
              <a:t>– </a:t>
            </a:r>
            <a:r>
              <a:rPr lang="en-US" sz="2800" spc="-10" dirty="0">
                <a:latin typeface="Calibri"/>
                <a:cs typeface="Calibri"/>
              </a:rPr>
              <a:t>Hot </a:t>
            </a:r>
            <a:r>
              <a:rPr lang="en-US" sz="2800" spc="-5" dirty="0">
                <a:latin typeface="Calibri"/>
                <a:cs typeface="Calibri"/>
              </a:rPr>
              <a:t> air (output) </a:t>
            </a:r>
            <a:r>
              <a:rPr lang="en-US" sz="2800" spc="-10" dirty="0">
                <a:latin typeface="Calibri"/>
                <a:cs typeface="Calibri"/>
              </a:rPr>
              <a:t>comes </a:t>
            </a:r>
            <a:r>
              <a:rPr lang="en-US" sz="2800" spc="-5" dirty="0">
                <a:latin typeface="Calibri"/>
                <a:cs typeface="Calibri"/>
              </a:rPr>
              <a:t>out as </a:t>
            </a:r>
            <a:r>
              <a:rPr lang="en-US" sz="2800" dirty="0">
                <a:latin typeface="Calibri"/>
                <a:cs typeface="Calibri"/>
              </a:rPr>
              <a:t> </a:t>
            </a:r>
            <a:r>
              <a:rPr lang="en-US" sz="2800" spc="-5" dirty="0">
                <a:latin typeface="Calibri"/>
                <a:cs typeface="Calibri"/>
              </a:rPr>
              <a:t>long</a:t>
            </a:r>
            <a:r>
              <a:rPr lang="en-US" sz="2800" dirty="0">
                <a:latin typeface="Calibri"/>
                <a:cs typeface="Calibri"/>
              </a:rPr>
              <a:t> </a:t>
            </a:r>
            <a:r>
              <a:rPr lang="en-US" sz="2800" spc="-5" dirty="0">
                <a:latin typeface="Calibri"/>
                <a:cs typeface="Calibri"/>
              </a:rPr>
              <a:t>as</a:t>
            </a:r>
            <a:r>
              <a:rPr lang="en-US" sz="2800" dirty="0">
                <a:latin typeface="Calibri"/>
                <a:cs typeface="Calibri"/>
              </a:rPr>
              <a:t> </a:t>
            </a:r>
            <a:r>
              <a:rPr lang="en-US" sz="2800" spc="-20" dirty="0">
                <a:latin typeface="Calibri"/>
                <a:cs typeface="Calibri"/>
              </a:rPr>
              <a:t>you</a:t>
            </a:r>
            <a:r>
              <a:rPr lang="en-US" sz="2800" spc="-15" dirty="0">
                <a:latin typeface="Calibri"/>
                <a:cs typeface="Calibri"/>
              </a:rPr>
              <a:t> </a:t>
            </a:r>
            <a:r>
              <a:rPr lang="en-US" sz="2800" spc="-25" dirty="0">
                <a:latin typeface="Calibri"/>
                <a:cs typeface="Calibri"/>
              </a:rPr>
              <a:t>keep</a:t>
            </a:r>
            <a:r>
              <a:rPr lang="en-US" sz="2800" spc="-20" dirty="0">
                <a:latin typeface="Calibri"/>
                <a:cs typeface="Calibri"/>
              </a:rPr>
              <a:t> </a:t>
            </a:r>
            <a:r>
              <a:rPr lang="en-US" sz="2800" spc="-15" dirty="0">
                <a:latin typeface="Calibri"/>
                <a:cs typeface="Calibri"/>
              </a:rPr>
              <a:t>your </a:t>
            </a:r>
            <a:r>
              <a:rPr lang="en-US" sz="2800" spc="-620" dirty="0">
                <a:latin typeface="Calibri"/>
                <a:cs typeface="Calibri"/>
              </a:rPr>
              <a:t> </a:t>
            </a:r>
            <a:r>
              <a:rPr lang="en-US" sz="2800" spc="-5" dirty="0">
                <a:latin typeface="Calibri"/>
                <a:cs typeface="Calibri"/>
              </a:rPr>
              <a:t>hand under the machine, </a:t>
            </a:r>
            <a:r>
              <a:rPr lang="en-US" sz="2800" dirty="0">
                <a:latin typeface="Calibri"/>
                <a:cs typeface="Calibri"/>
              </a:rPr>
              <a:t> </a:t>
            </a:r>
            <a:r>
              <a:rPr lang="en-US" sz="2800" spc="-15" dirty="0">
                <a:latin typeface="Calibri"/>
                <a:cs typeface="Calibri"/>
              </a:rPr>
              <a:t>irrespective </a:t>
            </a:r>
            <a:r>
              <a:rPr lang="en-US" sz="2800" spc="-5" dirty="0">
                <a:latin typeface="Calibri"/>
                <a:cs typeface="Calibri"/>
              </a:rPr>
              <a:t>of </a:t>
            </a:r>
            <a:r>
              <a:rPr lang="en-US" sz="2800" spc="-10" dirty="0">
                <a:latin typeface="Calibri"/>
                <a:cs typeface="Calibri"/>
              </a:rPr>
              <a:t>how </a:t>
            </a:r>
            <a:r>
              <a:rPr lang="en-US" sz="2800" dirty="0">
                <a:latin typeface="Calibri"/>
                <a:cs typeface="Calibri"/>
              </a:rPr>
              <a:t>much </a:t>
            </a:r>
            <a:r>
              <a:rPr lang="en-US" sz="2800" spc="5" dirty="0">
                <a:latin typeface="Calibri"/>
                <a:cs typeface="Calibri"/>
              </a:rPr>
              <a:t> </a:t>
            </a:r>
            <a:r>
              <a:rPr lang="en-US" sz="2800" spc="-20" dirty="0">
                <a:latin typeface="Calibri"/>
                <a:cs typeface="Calibri"/>
              </a:rPr>
              <a:t>your</a:t>
            </a:r>
            <a:r>
              <a:rPr lang="en-US" sz="2800" spc="15" dirty="0">
                <a:latin typeface="Calibri"/>
                <a:cs typeface="Calibri"/>
              </a:rPr>
              <a:t> </a:t>
            </a:r>
            <a:r>
              <a:rPr lang="en-US" sz="2800" spc="-10" dirty="0">
                <a:latin typeface="Calibri"/>
                <a:cs typeface="Calibri"/>
              </a:rPr>
              <a:t>hand</a:t>
            </a:r>
            <a:r>
              <a:rPr lang="en-US" sz="2800" spc="20" dirty="0">
                <a:latin typeface="Calibri"/>
                <a:cs typeface="Calibri"/>
              </a:rPr>
              <a:t> </a:t>
            </a:r>
            <a:r>
              <a:rPr lang="en-US" sz="2800" spc="-10" dirty="0">
                <a:latin typeface="Calibri"/>
                <a:cs typeface="Calibri"/>
              </a:rPr>
              <a:t>is</a:t>
            </a:r>
            <a:r>
              <a:rPr lang="en-US" sz="2800" spc="5" dirty="0">
                <a:latin typeface="Calibri"/>
                <a:cs typeface="Calibri"/>
              </a:rPr>
              <a:t> </a:t>
            </a:r>
            <a:r>
              <a:rPr lang="en-US" sz="2800" spc="-10" dirty="0">
                <a:latin typeface="Calibri"/>
                <a:cs typeface="Calibri"/>
              </a:rPr>
              <a:t>dried.</a:t>
            </a:r>
            <a:endParaRPr lang="en-US" sz="2800" dirty="0">
              <a:latin typeface="Calibri"/>
              <a:cs typeface="Calibri"/>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18</a:t>
            </a:fld>
            <a:endParaRPr sz="1400">
              <a:latin typeface="Tahoma"/>
              <a:cs typeface="Tahoma"/>
            </a:endParaRPr>
          </a:p>
        </p:txBody>
      </p:sp>
      <p:pic>
        <p:nvPicPr>
          <p:cNvPr id="15" name="object 5">
            <a:extLst>
              <a:ext uri="{FF2B5EF4-FFF2-40B4-BE49-F238E27FC236}">
                <a16:creationId xmlns:a16="http://schemas.microsoft.com/office/drawing/2014/main" xmlns="" id="{7A816CFD-720D-4CD5-94F2-8AE8FDEF88A3}"/>
              </a:ext>
            </a:extLst>
          </p:cNvPr>
          <p:cNvPicPr/>
          <p:nvPr/>
        </p:nvPicPr>
        <p:blipFill>
          <a:blip r:embed="rId2" cstate="print"/>
          <a:stretch>
            <a:fillRect/>
          </a:stretch>
        </p:blipFill>
        <p:spPr>
          <a:xfrm>
            <a:off x="6454065" y="3211497"/>
            <a:ext cx="4714043" cy="2434701"/>
          </a:xfrm>
          <a:prstGeom prst="rect">
            <a:avLst/>
          </a:prstGeom>
        </p:spPr>
      </p:pic>
      <p:pic>
        <p:nvPicPr>
          <p:cNvPr id="6" name="Picture 5">
            <a:extLst>
              <a:ext uri="{FF2B5EF4-FFF2-40B4-BE49-F238E27FC236}">
                <a16:creationId xmlns:a16="http://schemas.microsoft.com/office/drawing/2014/main" xmlns="" id="{BEAA70AB-724A-44AB-BDAE-114BF746CB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extLst>
      <p:ext uri="{BB962C8B-B14F-4D97-AF65-F5344CB8AC3E}">
        <p14:creationId xmlns:p14="http://schemas.microsoft.com/office/powerpoint/2010/main" xmlns="" val="176209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147" y="228360"/>
            <a:ext cx="6585814" cy="1490793"/>
          </a:xfrm>
          <a:prstGeom prst="rect">
            <a:avLst/>
          </a:prstGeom>
        </p:spPr>
        <p:txBody>
          <a:bodyPr vert="horz" wrap="square" lIns="0" tIns="13335" rIns="0" bIns="0" rtlCol="0" anchor="b">
            <a:spAutoFit/>
          </a:bodyPr>
          <a:lstStyle/>
          <a:p>
            <a:pPr marL="12700">
              <a:lnSpc>
                <a:spcPct val="100000"/>
              </a:lnSpc>
              <a:spcBef>
                <a:spcPts val="105"/>
              </a:spcBef>
            </a:pPr>
            <a:r>
              <a:rPr lang="en-US" spc="-5" dirty="0">
                <a:solidFill>
                  <a:srgbClr val="FF0000"/>
                </a:solidFill>
              </a:rPr>
              <a:t>Examples of </a:t>
            </a:r>
            <a:r>
              <a:rPr spc="-5" dirty="0">
                <a:solidFill>
                  <a:srgbClr val="FF0000"/>
                </a:solidFill>
              </a:rPr>
              <a:t>Open</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145219" y="1764515"/>
            <a:ext cx="8613460" cy="1668918"/>
          </a:xfrm>
          <a:prstGeom prst="rect">
            <a:avLst/>
          </a:prstGeom>
        </p:spPr>
        <p:txBody>
          <a:bodyPr vert="horz" wrap="square" lIns="0" tIns="12065" rIns="0" bIns="0" rtlCol="0">
            <a:spAutoFit/>
          </a:bodyPr>
          <a:lstStyle/>
          <a:p>
            <a:pPr marL="355600" indent="-342900" algn="just">
              <a:lnSpc>
                <a:spcPct val="100000"/>
              </a:lnSpc>
              <a:spcBef>
                <a:spcPts val="1780"/>
              </a:spcBef>
              <a:buFont typeface="Wingdings"/>
              <a:buChar char=""/>
              <a:tabLst>
                <a:tab pos="355600" algn="l"/>
              </a:tabLst>
            </a:pPr>
            <a:r>
              <a:rPr lang="en-US" sz="2800" b="1" u="heavy" spc="-10" dirty="0">
                <a:uFill>
                  <a:solidFill>
                    <a:srgbClr val="000000"/>
                  </a:solidFill>
                </a:uFill>
                <a:latin typeface="Calibri"/>
                <a:cs typeface="Calibri"/>
              </a:rPr>
              <a:t>Automatic</a:t>
            </a:r>
            <a:r>
              <a:rPr lang="en-US" sz="2800" b="1" u="heavy" spc="60" dirty="0">
                <a:uFill>
                  <a:solidFill>
                    <a:srgbClr val="000000"/>
                  </a:solidFill>
                </a:uFill>
                <a:latin typeface="Calibri"/>
                <a:cs typeface="Calibri"/>
              </a:rPr>
              <a:t> </a:t>
            </a:r>
            <a:r>
              <a:rPr lang="en-US" sz="2800" b="1" u="heavy" spc="-5" dirty="0">
                <a:uFill>
                  <a:solidFill>
                    <a:srgbClr val="000000"/>
                  </a:solidFill>
                </a:uFill>
                <a:latin typeface="Calibri"/>
                <a:cs typeface="Calibri"/>
              </a:rPr>
              <a:t>washing</a:t>
            </a:r>
            <a:r>
              <a:rPr lang="en-US" sz="2800" b="1" u="heavy" spc="50" dirty="0">
                <a:uFill>
                  <a:solidFill>
                    <a:srgbClr val="000000"/>
                  </a:solidFill>
                </a:uFill>
                <a:latin typeface="Calibri"/>
                <a:cs typeface="Calibri"/>
              </a:rPr>
              <a:t> </a:t>
            </a:r>
            <a:r>
              <a:rPr lang="en-US" sz="2800" b="1" u="heavy" spc="-5" dirty="0">
                <a:uFill>
                  <a:solidFill>
                    <a:srgbClr val="000000"/>
                  </a:solidFill>
                </a:uFill>
                <a:latin typeface="Calibri"/>
                <a:cs typeface="Calibri"/>
              </a:rPr>
              <a:t>machine</a:t>
            </a:r>
            <a:endParaRPr lang="en-US" sz="2800" dirty="0">
              <a:latin typeface="Calibri"/>
              <a:cs typeface="Calibri"/>
            </a:endParaRPr>
          </a:p>
          <a:p>
            <a:pPr marL="355600" marR="5080" algn="just">
              <a:lnSpc>
                <a:spcPct val="150000"/>
              </a:lnSpc>
              <a:spcBef>
                <a:spcPts val="5"/>
              </a:spcBef>
            </a:pPr>
            <a:r>
              <a:rPr lang="en-US" sz="2800" spc="-5" dirty="0">
                <a:latin typeface="Calibri"/>
                <a:cs typeface="Calibri"/>
              </a:rPr>
              <a:t>–</a:t>
            </a:r>
            <a:r>
              <a:rPr lang="en-US" sz="2800" dirty="0">
                <a:latin typeface="Calibri"/>
                <a:cs typeface="Calibri"/>
              </a:rPr>
              <a:t> </a:t>
            </a:r>
            <a:r>
              <a:rPr lang="en-US" sz="2800" spc="-10" dirty="0">
                <a:latin typeface="Calibri"/>
                <a:cs typeface="Calibri"/>
              </a:rPr>
              <a:t>This</a:t>
            </a:r>
            <a:r>
              <a:rPr lang="en-US" sz="2800" spc="-5" dirty="0">
                <a:latin typeface="Calibri"/>
                <a:cs typeface="Calibri"/>
              </a:rPr>
              <a:t> machine</a:t>
            </a:r>
            <a:r>
              <a:rPr lang="en-US" sz="2800" dirty="0">
                <a:latin typeface="Calibri"/>
                <a:cs typeface="Calibri"/>
              </a:rPr>
              <a:t> </a:t>
            </a:r>
            <a:r>
              <a:rPr lang="en-US" sz="2800" spc="-5" dirty="0">
                <a:latin typeface="Calibri"/>
                <a:cs typeface="Calibri"/>
              </a:rPr>
              <a:t>runs </a:t>
            </a:r>
            <a:r>
              <a:rPr lang="en-US" sz="2800" dirty="0">
                <a:latin typeface="Calibri"/>
                <a:cs typeface="Calibri"/>
              </a:rPr>
              <a:t> </a:t>
            </a:r>
            <a:r>
              <a:rPr lang="en-US" sz="2800" spc="-15" dirty="0">
                <a:latin typeface="Calibri"/>
                <a:cs typeface="Calibri"/>
              </a:rPr>
              <a:t>according to </a:t>
            </a:r>
            <a:r>
              <a:rPr lang="en-US" sz="2800" spc="-5" dirty="0">
                <a:latin typeface="Calibri"/>
                <a:cs typeface="Calibri"/>
              </a:rPr>
              <a:t>the </a:t>
            </a:r>
            <a:r>
              <a:rPr lang="en-US" sz="2800" spc="-10" dirty="0">
                <a:latin typeface="Calibri"/>
                <a:cs typeface="Calibri"/>
              </a:rPr>
              <a:t>pre-set </a:t>
            </a:r>
            <a:r>
              <a:rPr lang="en-US" sz="2800" spc="-5" dirty="0">
                <a:latin typeface="Calibri"/>
                <a:cs typeface="Calibri"/>
              </a:rPr>
              <a:t>time </a:t>
            </a:r>
            <a:r>
              <a:rPr lang="en-US" sz="2800" spc="-620" dirty="0">
                <a:latin typeface="Calibri"/>
                <a:cs typeface="Calibri"/>
              </a:rPr>
              <a:t> </a:t>
            </a:r>
            <a:r>
              <a:rPr lang="en-US" sz="2800" spc="-10" dirty="0">
                <a:latin typeface="Calibri"/>
                <a:cs typeface="Calibri"/>
              </a:rPr>
              <a:t>irrespective</a:t>
            </a:r>
            <a:r>
              <a:rPr lang="en-US" sz="2800" spc="-5" dirty="0">
                <a:latin typeface="Calibri"/>
                <a:cs typeface="Calibri"/>
              </a:rPr>
              <a:t> of</a:t>
            </a:r>
            <a:r>
              <a:rPr lang="en-US" sz="2800" dirty="0">
                <a:latin typeface="Calibri"/>
                <a:cs typeface="Calibri"/>
              </a:rPr>
              <a:t> </a:t>
            </a:r>
            <a:r>
              <a:rPr lang="en-US" sz="2800" spc="-10" dirty="0">
                <a:latin typeface="Calibri"/>
                <a:cs typeface="Calibri"/>
              </a:rPr>
              <a:t>washing</a:t>
            </a:r>
            <a:r>
              <a:rPr lang="en-US" sz="2800" spc="-5" dirty="0">
                <a:latin typeface="Calibri"/>
                <a:cs typeface="Calibri"/>
              </a:rPr>
              <a:t> </a:t>
            </a:r>
            <a:r>
              <a:rPr lang="en-US" sz="2800" spc="-15" dirty="0">
                <a:latin typeface="Calibri"/>
                <a:cs typeface="Calibri"/>
              </a:rPr>
              <a:t>is </a:t>
            </a:r>
            <a:r>
              <a:rPr lang="en-US" sz="2800" spc="-10" dirty="0">
                <a:latin typeface="Calibri"/>
                <a:cs typeface="Calibri"/>
              </a:rPr>
              <a:t> </a:t>
            </a:r>
            <a:r>
              <a:rPr lang="en-US" sz="2800" spc="-15" dirty="0">
                <a:latin typeface="Calibri"/>
                <a:cs typeface="Calibri"/>
              </a:rPr>
              <a:t>completed</a:t>
            </a:r>
            <a:r>
              <a:rPr lang="en-US" sz="2800" spc="10" dirty="0">
                <a:latin typeface="Calibri"/>
                <a:cs typeface="Calibri"/>
              </a:rPr>
              <a:t> </a:t>
            </a:r>
            <a:r>
              <a:rPr lang="en-US" sz="2800" spc="-5" dirty="0">
                <a:latin typeface="Calibri"/>
                <a:cs typeface="Calibri"/>
              </a:rPr>
              <a:t>or not.</a:t>
            </a:r>
            <a:endParaRPr lang="en-US" sz="2800" dirty="0">
              <a:latin typeface="Calibri"/>
              <a:cs typeface="Calibri"/>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19</a:t>
            </a:fld>
            <a:endParaRPr sz="1400">
              <a:latin typeface="Tahoma"/>
              <a:cs typeface="Tahoma"/>
            </a:endParaRPr>
          </a:p>
        </p:txBody>
      </p:sp>
      <p:pic>
        <p:nvPicPr>
          <p:cNvPr id="6" name="object 2">
            <a:extLst>
              <a:ext uri="{FF2B5EF4-FFF2-40B4-BE49-F238E27FC236}">
                <a16:creationId xmlns:a16="http://schemas.microsoft.com/office/drawing/2014/main" xmlns="" id="{B388F079-12B5-4B6A-BEB9-E468A67EAD68}"/>
              </a:ext>
            </a:extLst>
          </p:cNvPr>
          <p:cNvPicPr/>
          <p:nvPr/>
        </p:nvPicPr>
        <p:blipFill>
          <a:blip r:embed="rId2" cstate="print"/>
          <a:stretch>
            <a:fillRect/>
          </a:stretch>
        </p:blipFill>
        <p:spPr>
          <a:xfrm>
            <a:off x="6702639" y="3429000"/>
            <a:ext cx="4074851" cy="2494625"/>
          </a:xfrm>
          <a:prstGeom prst="rect">
            <a:avLst/>
          </a:prstGeom>
        </p:spPr>
      </p:pic>
      <p:pic>
        <p:nvPicPr>
          <p:cNvPr id="7" name="Picture 6">
            <a:extLst>
              <a:ext uri="{FF2B5EF4-FFF2-40B4-BE49-F238E27FC236}">
                <a16:creationId xmlns:a16="http://schemas.microsoft.com/office/drawing/2014/main" xmlns="" id="{BFC67749-E56E-4292-9C4D-2DC43241DF4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extLst>
      <p:ext uri="{BB962C8B-B14F-4D97-AF65-F5344CB8AC3E}">
        <p14:creationId xmlns:p14="http://schemas.microsoft.com/office/powerpoint/2010/main" xmlns="" val="144402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4" y="211016"/>
            <a:ext cx="11265491" cy="6074374"/>
          </a:xfrm>
        </p:spPr>
        <p:txBody>
          <a:bodyPr>
            <a:normAutofit/>
          </a:bodyPr>
          <a:lstStyle/>
          <a:p>
            <a:pPr algn="ctr">
              <a:buNone/>
            </a:pPr>
            <a:r>
              <a:rPr lang="en-US" sz="3200" dirty="0"/>
              <a:t>Table of Contents</a:t>
            </a:r>
          </a:p>
          <a:p>
            <a:pPr>
              <a:buNone/>
            </a:pPr>
            <a:endParaRPr lang="en-US" sz="3200" dirty="0"/>
          </a:p>
          <a:p>
            <a:r>
              <a:rPr lang="en-IN" sz="3000" dirty="0"/>
              <a:t>   </a:t>
            </a:r>
          </a:p>
          <a:p>
            <a:pPr marL="190500" marR="314325" algn="just">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marR="314325" algn="just">
              <a:spcBef>
                <a:spcPts val="20"/>
              </a:spcBef>
              <a:spcAft>
                <a:spcPts val="0"/>
              </a:spcAft>
            </a:pPr>
            <a:r>
              <a:rPr lang="en-US" sz="1800" dirty="0">
                <a:effectLst/>
                <a:latin typeface="Cambria" panose="02040503050406030204" pitchFamily="18" charset="0"/>
                <a:ea typeface="Times New Roman" panose="02020603050405020304" pitchFamily="18" charset="0"/>
              </a:rPr>
              <a:t>Industrial Control examples. Mathematical models of physical systems. Control hardware and their models. Transfer function models of linear time-invariant systems. Feedback Control: Open-Loop and Closed-loop systems. Benefits of Negative Feedback. Block diagram algebra. Signal Flow Graph and Mason's Gain formula.</a:t>
            </a:r>
            <a:r>
              <a:rPr lang="en-US" sz="2000" dirty="0"/>
              <a:t> </a:t>
            </a:r>
            <a:r>
              <a:rPr lang="en-IN" sz="2000" dirty="0"/>
              <a:t>  </a:t>
            </a:r>
          </a:p>
          <a:p>
            <a:pPr lvl="1">
              <a:buNone/>
            </a:pPr>
            <a:r>
              <a:rPr lang="en-IN" sz="2000" dirty="0"/>
              <a:t>  </a:t>
            </a:r>
            <a:endParaRPr lang="en-IN" sz="2000" dirty="0">
              <a:effectLst/>
              <a:latin typeface="Cambria" panose="02040503050406030204" pitchFamily="18" charset="0"/>
              <a:ea typeface="Times New Roman" panose="02020603050405020304" pitchFamily="18" charset="0"/>
            </a:endParaRPr>
          </a:p>
          <a:p>
            <a:pPr lvl="1" algn="just">
              <a:buNone/>
            </a:pPr>
            <a:r>
              <a:rPr lang="en-IN" sz="2000" dirty="0">
                <a:ea typeface="Times New Roman" panose="02020603050405020304" pitchFamily="18" charset="0"/>
              </a:rPr>
              <a:t>    </a:t>
            </a:r>
          </a:p>
          <a:p>
            <a:pPr lvl="1" algn="just">
              <a:buNone/>
            </a:pPr>
            <a:r>
              <a:rPr lang="en-IN" sz="2000" dirty="0">
                <a:effectLst/>
                <a:ea typeface="Times New Roman" panose="02020603050405020304" pitchFamily="18" charset="0"/>
              </a:rPr>
              <a:t>  </a:t>
            </a:r>
            <a:r>
              <a:rPr lang="en-US" sz="1800" dirty="0">
                <a:effectLst/>
                <a:ea typeface="Times New Roman" panose="02020603050405020304" pitchFamily="18" charset="0"/>
              </a:rPr>
              <a:t>Standard test signals. Time response of first and second order systems for standard test inputs. Application of initial and final value theorem. Design specifications for second- order systems based on the time-response. Concept of Stability. Routh-Hurwitz Criteria. Relative Stability analysis. Root-Locus technique. Construction of Root-loci</a:t>
            </a:r>
            <a:r>
              <a:rPr lang="en-US" sz="1800" dirty="0">
                <a:effectLst/>
                <a:latin typeface="Cambria" panose="02040503050406030204" pitchFamily="18" charset="0"/>
                <a:ea typeface="Times New Roman" panose="02020603050405020304" pitchFamily="18" charset="0"/>
              </a:rPr>
              <a:t>.</a:t>
            </a:r>
          </a:p>
          <a:p>
            <a:pPr lvl="1" algn="just">
              <a:buNone/>
            </a:pPr>
            <a:endParaRPr lang="en-US" dirty="0">
              <a:latin typeface="Cambria" panose="02040503050406030204" pitchFamily="18" charset="0"/>
            </a:endParaRPr>
          </a:p>
          <a:p>
            <a:pPr lvl="1" algn="just">
              <a:buNone/>
            </a:pPr>
            <a:endParaRPr lang="en-US" dirty="0">
              <a:latin typeface="Cambria" panose="02040503050406030204" pitchFamily="18" charset="0"/>
            </a:endParaRPr>
          </a:p>
          <a:p>
            <a:pPr lvl="1" algn="just">
              <a:buNone/>
            </a:pPr>
            <a:r>
              <a:rPr lang="en-IN" dirty="0"/>
              <a:t>   Relationship between time and frequency response, Polar plots, Bode plots. Nyquist stability criterion. Relative stability using Nyquist stability criterion – gain and phase margins. Closed-loop frequency response: Constant M Circle, Constant N Circle, Nichols Chart.</a:t>
            </a:r>
          </a:p>
        </p:txBody>
      </p:sp>
      <p:sp>
        <p:nvSpPr>
          <p:cNvPr id="4" name="Slide Number Placeholder 3"/>
          <p:cNvSpPr>
            <a:spLocks noGrp="1"/>
          </p:cNvSpPr>
          <p:nvPr>
            <p:ph type="sldNum" sz="quarter" idx="12"/>
          </p:nvPr>
        </p:nvSpPr>
        <p:spPr/>
        <p:txBody>
          <a:bodyPr/>
          <a:lstStyle/>
          <a:p>
            <a:fld id="{CA9F79F9-620A-454C-B44A-099229A02D1C}" type="slidenum">
              <a:rPr lang="en-IN" smtClean="0"/>
              <a:pPr/>
              <a:t>2</a:t>
            </a:fld>
            <a:endParaRPr lang="en-IN"/>
          </a:p>
        </p:txBody>
      </p:sp>
      <p:sp>
        <p:nvSpPr>
          <p:cNvPr id="6" name="Oval 5"/>
          <p:cNvSpPr/>
          <p:nvPr/>
        </p:nvSpPr>
        <p:spPr>
          <a:xfrm>
            <a:off x="337624" y="1826734"/>
            <a:ext cx="886264" cy="304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01</a:t>
            </a:r>
            <a:endParaRPr lang="en-IN" sz="2400" b="1" dirty="0"/>
          </a:p>
        </p:txBody>
      </p:sp>
      <p:sp>
        <p:nvSpPr>
          <p:cNvPr id="8" name="Oval 7"/>
          <p:cNvSpPr/>
          <p:nvPr/>
        </p:nvSpPr>
        <p:spPr>
          <a:xfrm>
            <a:off x="393894" y="3248203"/>
            <a:ext cx="829994" cy="29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02</a:t>
            </a:r>
            <a:endParaRPr lang="en-IN" sz="2400" b="1" dirty="0"/>
          </a:p>
        </p:txBody>
      </p:sp>
      <p:pic>
        <p:nvPicPr>
          <p:cNvPr id="10" name="Picture 9">
            <a:extLst>
              <a:ext uri="{FF2B5EF4-FFF2-40B4-BE49-F238E27FC236}">
                <a16:creationId xmlns:a16="http://schemas.microsoft.com/office/drawing/2014/main" xmlns="" id="{747C31FF-4CE9-45BA-B7A4-A9C423940A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5" y="315021"/>
            <a:ext cx="2553124" cy="714789"/>
          </a:xfrm>
          <a:prstGeom prst="rect">
            <a:avLst/>
          </a:prstGeom>
        </p:spPr>
      </p:pic>
      <p:sp>
        <p:nvSpPr>
          <p:cNvPr id="9" name="Oval 8">
            <a:extLst>
              <a:ext uri="{FF2B5EF4-FFF2-40B4-BE49-F238E27FC236}">
                <a16:creationId xmlns:a16="http://schemas.microsoft.com/office/drawing/2014/main" xmlns="" id="{D2A7DC47-2FCD-406F-BEC5-C6ED6C465040}"/>
              </a:ext>
            </a:extLst>
          </p:cNvPr>
          <p:cNvSpPr/>
          <p:nvPr/>
        </p:nvSpPr>
        <p:spPr>
          <a:xfrm>
            <a:off x="337624" y="4659939"/>
            <a:ext cx="829994" cy="29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03</a:t>
            </a:r>
            <a:endParaRPr lang="en-IN"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147" y="228360"/>
            <a:ext cx="6585814" cy="1490793"/>
          </a:xfrm>
          <a:prstGeom prst="rect">
            <a:avLst/>
          </a:prstGeom>
        </p:spPr>
        <p:txBody>
          <a:bodyPr vert="horz" wrap="square" lIns="0" tIns="13335" rIns="0" bIns="0" rtlCol="0" anchor="b">
            <a:spAutoFit/>
          </a:bodyPr>
          <a:lstStyle/>
          <a:p>
            <a:pPr marL="12700">
              <a:lnSpc>
                <a:spcPct val="100000"/>
              </a:lnSpc>
              <a:spcBef>
                <a:spcPts val="105"/>
              </a:spcBef>
            </a:pPr>
            <a:r>
              <a:rPr lang="en-US" spc="-5" dirty="0">
                <a:solidFill>
                  <a:srgbClr val="FF0000"/>
                </a:solidFill>
              </a:rPr>
              <a:t>Advantages of </a:t>
            </a:r>
            <a:r>
              <a:rPr spc="-5" dirty="0">
                <a:solidFill>
                  <a:srgbClr val="FF0000"/>
                </a:solidFill>
              </a:rPr>
              <a:t>Open</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145219" y="1764515"/>
            <a:ext cx="8613460" cy="4197944"/>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lang="en-US" sz="2800" spc="-10" dirty="0">
                <a:latin typeface="Calibri"/>
                <a:cs typeface="Calibri"/>
              </a:rPr>
              <a:t>Simple</a:t>
            </a:r>
            <a:r>
              <a:rPr lang="en-US" sz="2800" spc="15" dirty="0">
                <a:latin typeface="Calibri"/>
                <a:cs typeface="Calibri"/>
              </a:rPr>
              <a:t> </a:t>
            </a:r>
            <a:r>
              <a:rPr lang="en-US" sz="2800" spc="-10" dirty="0">
                <a:latin typeface="Calibri"/>
                <a:cs typeface="Calibri"/>
              </a:rPr>
              <a:t>in</a:t>
            </a:r>
            <a:r>
              <a:rPr lang="en-US" sz="2800" spc="5" dirty="0">
                <a:latin typeface="Calibri"/>
                <a:cs typeface="Calibri"/>
              </a:rPr>
              <a:t> </a:t>
            </a:r>
            <a:r>
              <a:rPr lang="en-US" sz="2800" spc="-10" dirty="0">
                <a:latin typeface="Calibri"/>
                <a:cs typeface="Calibri"/>
              </a:rPr>
              <a:t>construction</a:t>
            </a:r>
            <a:r>
              <a:rPr lang="en-US" sz="2800" spc="50" dirty="0">
                <a:latin typeface="Calibri"/>
                <a:cs typeface="Calibri"/>
              </a:rPr>
              <a:t> </a:t>
            </a:r>
            <a:r>
              <a:rPr lang="en-US" sz="2800" spc="-5" dirty="0">
                <a:latin typeface="Calibri"/>
                <a:cs typeface="Calibri"/>
              </a:rPr>
              <a:t>and</a:t>
            </a:r>
            <a:r>
              <a:rPr lang="en-US" sz="2800" spc="15" dirty="0">
                <a:latin typeface="Calibri"/>
                <a:cs typeface="Calibri"/>
              </a:rPr>
              <a:t> </a:t>
            </a:r>
            <a:r>
              <a:rPr lang="en-US" sz="2800" spc="-10" dirty="0">
                <a:latin typeface="Calibri"/>
                <a:cs typeface="Calibri"/>
              </a:rPr>
              <a:t>design.</a:t>
            </a:r>
            <a:endParaRPr lang="en-US" sz="2800" dirty="0">
              <a:latin typeface="Calibri"/>
              <a:cs typeface="Calibri"/>
            </a:endParaRPr>
          </a:p>
          <a:p>
            <a:pPr>
              <a:lnSpc>
                <a:spcPct val="100000"/>
              </a:lnSpc>
              <a:spcBef>
                <a:spcPts val="5"/>
              </a:spcBef>
              <a:buFont typeface="Wingdings"/>
              <a:buChar char=""/>
            </a:pPr>
            <a:endParaRPr lang="en-US" sz="3300" dirty="0">
              <a:latin typeface="Calibri"/>
              <a:cs typeface="Calibri"/>
            </a:endParaRPr>
          </a:p>
          <a:p>
            <a:pPr marL="355600" indent="-342900">
              <a:lnSpc>
                <a:spcPct val="100000"/>
              </a:lnSpc>
              <a:buFont typeface="Wingdings"/>
              <a:buChar char=""/>
              <a:tabLst>
                <a:tab pos="355600" algn="l"/>
              </a:tabLst>
            </a:pPr>
            <a:r>
              <a:rPr lang="en-US" sz="2800" spc="-15" dirty="0">
                <a:latin typeface="Calibri"/>
                <a:cs typeface="Calibri"/>
              </a:rPr>
              <a:t>Economical.</a:t>
            </a:r>
            <a:endParaRPr lang="en-US" sz="2800" dirty="0">
              <a:latin typeface="Calibri"/>
              <a:cs typeface="Calibri"/>
            </a:endParaRPr>
          </a:p>
          <a:p>
            <a:pPr>
              <a:lnSpc>
                <a:spcPct val="100000"/>
              </a:lnSpc>
              <a:spcBef>
                <a:spcPts val="5"/>
              </a:spcBef>
              <a:buFont typeface="Wingdings"/>
              <a:buChar char=""/>
            </a:pPr>
            <a:endParaRPr lang="en-US" sz="3300" dirty="0">
              <a:latin typeface="Calibri"/>
              <a:cs typeface="Calibri"/>
            </a:endParaRPr>
          </a:p>
          <a:p>
            <a:pPr marL="355600" indent="-342900">
              <a:lnSpc>
                <a:spcPct val="100000"/>
              </a:lnSpc>
              <a:buFont typeface="Wingdings"/>
              <a:buChar char=""/>
              <a:tabLst>
                <a:tab pos="355600" algn="l"/>
              </a:tabLst>
            </a:pPr>
            <a:r>
              <a:rPr lang="en-US" sz="2800" spc="-30" dirty="0">
                <a:latin typeface="Calibri"/>
                <a:cs typeface="Calibri"/>
              </a:rPr>
              <a:t>Easy</a:t>
            </a:r>
            <a:r>
              <a:rPr lang="en-US" sz="2800" spc="-20" dirty="0">
                <a:latin typeface="Calibri"/>
                <a:cs typeface="Calibri"/>
              </a:rPr>
              <a:t> to</a:t>
            </a:r>
            <a:r>
              <a:rPr lang="en-US" sz="2800" spc="-10" dirty="0">
                <a:latin typeface="Calibri"/>
                <a:cs typeface="Calibri"/>
              </a:rPr>
              <a:t> </a:t>
            </a:r>
            <a:r>
              <a:rPr lang="en-US" sz="2800" spc="-15" dirty="0">
                <a:latin typeface="Calibri"/>
                <a:cs typeface="Calibri"/>
              </a:rPr>
              <a:t>maintain.</a:t>
            </a:r>
            <a:endParaRPr lang="en-US" sz="2800" dirty="0">
              <a:latin typeface="Calibri"/>
              <a:cs typeface="Calibri"/>
            </a:endParaRPr>
          </a:p>
          <a:p>
            <a:pPr>
              <a:lnSpc>
                <a:spcPct val="100000"/>
              </a:lnSpc>
              <a:spcBef>
                <a:spcPts val="5"/>
              </a:spcBef>
              <a:buFont typeface="Wingdings"/>
              <a:buChar char=""/>
            </a:pPr>
            <a:endParaRPr lang="en-US" sz="3300" dirty="0">
              <a:latin typeface="Calibri"/>
              <a:cs typeface="Calibri"/>
            </a:endParaRPr>
          </a:p>
          <a:p>
            <a:pPr marL="355600" indent="-342900">
              <a:lnSpc>
                <a:spcPct val="100000"/>
              </a:lnSpc>
              <a:buFont typeface="Wingdings"/>
              <a:buChar char=""/>
              <a:tabLst>
                <a:tab pos="355600" algn="l"/>
              </a:tabLst>
            </a:pPr>
            <a:r>
              <a:rPr lang="en-US" sz="2800" spc="-15" dirty="0">
                <a:latin typeface="Calibri"/>
                <a:cs typeface="Calibri"/>
              </a:rPr>
              <a:t>Generally stable.</a:t>
            </a:r>
            <a:endParaRPr lang="en-US" sz="2800" dirty="0">
              <a:latin typeface="Calibri"/>
              <a:cs typeface="Calibri"/>
            </a:endParaRPr>
          </a:p>
          <a:p>
            <a:pPr>
              <a:lnSpc>
                <a:spcPct val="100000"/>
              </a:lnSpc>
              <a:spcBef>
                <a:spcPts val="5"/>
              </a:spcBef>
              <a:buFont typeface="Wingdings"/>
              <a:buChar char=""/>
            </a:pPr>
            <a:endParaRPr lang="en-US" sz="3300" dirty="0">
              <a:latin typeface="Calibri"/>
              <a:cs typeface="Calibri"/>
            </a:endParaRPr>
          </a:p>
          <a:p>
            <a:pPr marL="355600" indent="-342900">
              <a:lnSpc>
                <a:spcPct val="100000"/>
              </a:lnSpc>
              <a:buFont typeface="Wingdings"/>
              <a:buChar char=""/>
              <a:tabLst>
                <a:tab pos="355600" algn="l"/>
              </a:tabLst>
            </a:pPr>
            <a:r>
              <a:rPr lang="en-US" sz="2800" spc="-20" dirty="0">
                <a:latin typeface="Calibri"/>
                <a:cs typeface="Calibri"/>
              </a:rPr>
              <a:t>Convenient</a:t>
            </a:r>
            <a:r>
              <a:rPr lang="en-US" sz="2800" spc="20" dirty="0">
                <a:latin typeface="Calibri"/>
                <a:cs typeface="Calibri"/>
              </a:rPr>
              <a:t> </a:t>
            </a:r>
            <a:r>
              <a:rPr lang="en-US" sz="2800" spc="-20" dirty="0">
                <a:latin typeface="Calibri"/>
                <a:cs typeface="Calibri"/>
              </a:rPr>
              <a:t>to</a:t>
            </a:r>
            <a:r>
              <a:rPr lang="en-US" sz="2800" spc="5" dirty="0">
                <a:latin typeface="Calibri"/>
                <a:cs typeface="Calibri"/>
              </a:rPr>
              <a:t> </a:t>
            </a:r>
            <a:r>
              <a:rPr lang="en-US" sz="2800" spc="-5" dirty="0">
                <a:latin typeface="Calibri"/>
                <a:cs typeface="Calibri"/>
              </a:rPr>
              <a:t>use</a:t>
            </a:r>
            <a:r>
              <a:rPr lang="en-US" sz="2800" spc="15" dirty="0">
                <a:latin typeface="Calibri"/>
                <a:cs typeface="Calibri"/>
              </a:rPr>
              <a:t> </a:t>
            </a:r>
            <a:r>
              <a:rPr lang="en-US" sz="2800" spc="-5" dirty="0">
                <a:latin typeface="Calibri"/>
                <a:cs typeface="Calibri"/>
              </a:rPr>
              <a:t>as</a:t>
            </a:r>
            <a:r>
              <a:rPr lang="en-US" sz="2800" spc="10" dirty="0">
                <a:latin typeface="Calibri"/>
                <a:cs typeface="Calibri"/>
              </a:rPr>
              <a:t> </a:t>
            </a:r>
            <a:r>
              <a:rPr lang="en-US" sz="2800" spc="-10" dirty="0">
                <a:latin typeface="Calibri"/>
                <a:cs typeface="Calibri"/>
              </a:rPr>
              <a:t>output</a:t>
            </a:r>
            <a:r>
              <a:rPr lang="en-US" sz="2800" spc="35" dirty="0">
                <a:latin typeface="Calibri"/>
                <a:cs typeface="Calibri"/>
              </a:rPr>
              <a:t> </a:t>
            </a:r>
            <a:r>
              <a:rPr lang="en-US" sz="2800" spc="-10" dirty="0">
                <a:latin typeface="Calibri"/>
                <a:cs typeface="Calibri"/>
              </a:rPr>
              <a:t>is</a:t>
            </a:r>
            <a:r>
              <a:rPr lang="en-US" sz="2800" spc="15" dirty="0">
                <a:latin typeface="Calibri"/>
                <a:cs typeface="Calibri"/>
              </a:rPr>
              <a:t> </a:t>
            </a:r>
            <a:r>
              <a:rPr lang="en-US" sz="2800" spc="-10" dirty="0">
                <a:latin typeface="Calibri"/>
                <a:cs typeface="Calibri"/>
              </a:rPr>
              <a:t>difficult</a:t>
            </a:r>
            <a:r>
              <a:rPr lang="en-US" sz="2800" spc="20" dirty="0">
                <a:latin typeface="Calibri"/>
                <a:cs typeface="Calibri"/>
              </a:rPr>
              <a:t> </a:t>
            </a:r>
            <a:r>
              <a:rPr lang="en-US" sz="2800" spc="-20" dirty="0">
                <a:latin typeface="Calibri"/>
                <a:cs typeface="Calibri"/>
              </a:rPr>
              <a:t>to</a:t>
            </a:r>
            <a:r>
              <a:rPr lang="en-US" sz="2800" dirty="0">
                <a:latin typeface="Calibri"/>
                <a:cs typeface="Calibri"/>
              </a:rPr>
              <a:t> </a:t>
            </a:r>
            <a:r>
              <a:rPr lang="en-US" sz="2800" spc="-10" dirty="0">
                <a:latin typeface="Calibri"/>
                <a:cs typeface="Calibri"/>
              </a:rPr>
              <a:t>measure.</a:t>
            </a:r>
            <a:endParaRPr lang="en-US" sz="2800" dirty="0">
              <a:latin typeface="Calibri"/>
              <a:cs typeface="Calibri"/>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20</a:t>
            </a:fld>
            <a:endParaRPr sz="1400">
              <a:latin typeface="Tahoma"/>
              <a:cs typeface="Tahoma"/>
            </a:endParaRPr>
          </a:p>
        </p:txBody>
      </p:sp>
      <p:pic>
        <p:nvPicPr>
          <p:cNvPr id="5" name="Picture 4">
            <a:extLst>
              <a:ext uri="{FF2B5EF4-FFF2-40B4-BE49-F238E27FC236}">
                <a16:creationId xmlns:a16="http://schemas.microsoft.com/office/drawing/2014/main" xmlns="" id="{5F75CC9B-02B4-4563-9532-26B26D318F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extLst>
      <p:ext uri="{BB962C8B-B14F-4D97-AF65-F5344CB8AC3E}">
        <p14:creationId xmlns:p14="http://schemas.microsoft.com/office/powerpoint/2010/main" xmlns="" val="2645428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2147" y="228360"/>
            <a:ext cx="6585814" cy="1490793"/>
          </a:xfrm>
          <a:prstGeom prst="rect">
            <a:avLst/>
          </a:prstGeom>
        </p:spPr>
        <p:txBody>
          <a:bodyPr vert="horz" wrap="square" lIns="0" tIns="13335" rIns="0" bIns="0" rtlCol="0" anchor="b">
            <a:spAutoFit/>
          </a:bodyPr>
          <a:lstStyle/>
          <a:p>
            <a:pPr marL="12700">
              <a:lnSpc>
                <a:spcPct val="100000"/>
              </a:lnSpc>
              <a:spcBef>
                <a:spcPts val="105"/>
              </a:spcBef>
            </a:pPr>
            <a:r>
              <a:rPr lang="en-US" spc="-5" dirty="0">
                <a:solidFill>
                  <a:srgbClr val="FF0000"/>
                </a:solidFill>
              </a:rPr>
              <a:t>Disadvantages of </a:t>
            </a:r>
            <a:r>
              <a:rPr spc="-5" dirty="0">
                <a:solidFill>
                  <a:srgbClr val="FF0000"/>
                </a:solidFill>
              </a:rPr>
              <a:t>Open</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145219" y="1764515"/>
            <a:ext cx="8930936" cy="1330492"/>
          </a:xfrm>
          <a:prstGeom prst="rect">
            <a:avLst/>
          </a:prstGeom>
        </p:spPr>
        <p:txBody>
          <a:bodyPr vert="horz" wrap="square" lIns="0" tIns="12065" rIns="0" bIns="0" rtlCol="0">
            <a:spAutoFit/>
          </a:bodyPr>
          <a:lstStyle/>
          <a:p>
            <a:pPr marL="812800" lvl="1" indent="-342900">
              <a:spcBef>
                <a:spcPts val="95"/>
              </a:spcBef>
              <a:buFont typeface="Wingdings"/>
              <a:buChar char=""/>
              <a:tabLst>
                <a:tab pos="355600" algn="l"/>
              </a:tabLst>
            </a:pPr>
            <a:r>
              <a:rPr lang="en-IN" sz="2800" spc="-10" dirty="0">
                <a:latin typeface="Calibri"/>
                <a:cs typeface="Calibri"/>
              </a:rPr>
              <a:t>They</a:t>
            </a:r>
            <a:r>
              <a:rPr lang="en-IN" sz="2800" spc="-40" dirty="0">
                <a:latin typeface="Calibri"/>
                <a:cs typeface="Calibri"/>
              </a:rPr>
              <a:t> </a:t>
            </a:r>
            <a:r>
              <a:rPr lang="en-IN" sz="2800" spc="-15" dirty="0">
                <a:latin typeface="Calibri"/>
                <a:cs typeface="Calibri"/>
              </a:rPr>
              <a:t>are</a:t>
            </a:r>
            <a:r>
              <a:rPr lang="en-IN" sz="2800" spc="-45" dirty="0">
                <a:latin typeface="Calibri"/>
                <a:cs typeface="Calibri"/>
              </a:rPr>
              <a:t> </a:t>
            </a:r>
            <a:r>
              <a:rPr lang="en-IN" sz="2800" spc="-15" dirty="0">
                <a:latin typeface="Calibri"/>
                <a:cs typeface="Calibri"/>
              </a:rPr>
              <a:t>inaccurate</a:t>
            </a:r>
            <a:r>
              <a:rPr lang="en-IN" sz="2800" dirty="0">
                <a:latin typeface="Calibri"/>
                <a:cs typeface="Calibri"/>
              </a:rPr>
              <a:t>.</a:t>
            </a:r>
          </a:p>
          <a:p>
            <a:pPr marL="812800" lvl="1" indent="-342900">
              <a:spcBef>
                <a:spcPts val="95"/>
              </a:spcBef>
              <a:buFont typeface="Wingdings"/>
              <a:buChar char=""/>
              <a:tabLst>
                <a:tab pos="355600" algn="l"/>
              </a:tabLst>
            </a:pPr>
            <a:r>
              <a:rPr lang="en-IN" sz="2800" spc="-10" dirty="0">
                <a:latin typeface="Calibri"/>
                <a:cs typeface="Calibri"/>
              </a:rPr>
              <a:t>They</a:t>
            </a:r>
            <a:r>
              <a:rPr lang="en-IN" sz="2800" spc="-35" dirty="0">
                <a:latin typeface="Calibri"/>
                <a:cs typeface="Calibri"/>
              </a:rPr>
              <a:t> </a:t>
            </a:r>
            <a:r>
              <a:rPr lang="en-IN" sz="2800" spc="-20" dirty="0">
                <a:latin typeface="Calibri"/>
                <a:cs typeface="Calibri"/>
              </a:rPr>
              <a:t>are</a:t>
            </a:r>
            <a:r>
              <a:rPr lang="en-IN" sz="2800" spc="-40" dirty="0">
                <a:latin typeface="Calibri"/>
                <a:cs typeface="Calibri"/>
              </a:rPr>
              <a:t> </a:t>
            </a:r>
            <a:r>
              <a:rPr lang="en-IN" sz="2800" spc="-10" dirty="0">
                <a:latin typeface="Calibri"/>
                <a:cs typeface="Calibri"/>
              </a:rPr>
              <a:t>unreliable</a:t>
            </a:r>
            <a:r>
              <a:rPr lang="en-US" sz="2800" spc="-10" dirty="0">
                <a:latin typeface="Calibri"/>
                <a:cs typeface="Calibri"/>
              </a:rPr>
              <a:t>.</a:t>
            </a:r>
          </a:p>
          <a:p>
            <a:pPr marL="812800" lvl="1" indent="-342900">
              <a:spcBef>
                <a:spcPts val="95"/>
              </a:spcBef>
              <a:buFont typeface="Wingdings"/>
              <a:buChar char=""/>
              <a:tabLst>
                <a:tab pos="355600" algn="l"/>
              </a:tabLst>
            </a:pPr>
            <a:r>
              <a:rPr lang="en-US" sz="2800" spc="-10" dirty="0">
                <a:latin typeface="Calibri"/>
                <a:cs typeface="Calibri"/>
              </a:rPr>
              <a:t>Any change in output can’t be corrected automatically.</a:t>
            </a:r>
            <a:endParaRPr lang="en-US" sz="2800" dirty="0">
              <a:latin typeface="Calibri"/>
              <a:cs typeface="Calibri"/>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21</a:t>
            </a:fld>
            <a:endParaRPr sz="1400">
              <a:latin typeface="Tahoma"/>
              <a:cs typeface="Tahoma"/>
            </a:endParaRPr>
          </a:p>
        </p:txBody>
      </p:sp>
      <p:pic>
        <p:nvPicPr>
          <p:cNvPr id="5" name="Picture 4">
            <a:extLst>
              <a:ext uri="{FF2B5EF4-FFF2-40B4-BE49-F238E27FC236}">
                <a16:creationId xmlns:a16="http://schemas.microsoft.com/office/drawing/2014/main" xmlns="" id="{873444AA-6920-486B-AFF7-C4E9FAB619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extLst>
      <p:ext uri="{BB962C8B-B14F-4D97-AF65-F5344CB8AC3E}">
        <p14:creationId xmlns:p14="http://schemas.microsoft.com/office/powerpoint/2010/main" xmlns="" val="299914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5219" y="398853"/>
            <a:ext cx="6585814" cy="752129"/>
          </a:xfrm>
          <a:prstGeom prst="rect">
            <a:avLst/>
          </a:prstGeom>
        </p:spPr>
        <p:txBody>
          <a:bodyPr vert="horz" wrap="square" lIns="0" tIns="13335" rIns="0" bIns="0" rtlCol="0" anchor="b">
            <a:spAutoFit/>
          </a:bodyPr>
          <a:lstStyle/>
          <a:p>
            <a:pPr marL="12700">
              <a:lnSpc>
                <a:spcPct val="100000"/>
              </a:lnSpc>
              <a:spcBef>
                <a:spcPts val="105"/>
              </a:spcBef>
            </a:pPr>
            <a:r>
              <a:rPr lang="en-US" spc="-5" dirty="0">
                <a:solidFill>
                  <a:srgbClr val="FF0000"/>
                </a:solidFill>
              </a:rPr>
              <a:t>Close</a:t>
            </a:r>
            <a:r>
              <a:rPr spc="-45" dirty="0">
                <a:solidFill>
                  <a:srgbClr val="FF0000"/>
                </a:solidFill>
              </a:rPr>
              <a:t> </a:t>
            </a:r>
            <a:r>
              <a:rPr dirty="0">
                <a:solidFill>
                  <a:srgbClr val="FF0000"/>
                </a:solidFill>
              </a:rPr>
              <a:t>Loop</a:t>
            </a:r>
            <a:r>
              <a:rPr spc="-10" dirty="0">
                <a:solidFill>
                  <a:srgbClr val="FF0000"/>
                </a:solidFill>
              </a:rPr>
              <a:t> Control</a:t>
            </a:r>
            <a:r>
              <a:rPr spc="-30" dirty="0">
                <a:solidFill>
                  <a:srgbClr val="FF0000"/>
                </a:solidFill>
              </a:rPr>
              <a:t> System</a:t>
            </a:r>
          </a:p>
        </p:txBody>
      </p:sp>
      <p:sp>
        <p:nvSpPr>
          <p:cNvPr id="3" name="object 3"/>
          <p:cNvSpPr txBox="1"/>
          <p:nvPr/>
        </p:nvSpPr>
        <p:spPr>
          <a:xfrm>
            <a:off x="1260629" y="1358283"/>
            <a:ext cx="8625304" cy="1758687"/>
          </a:xfrm>
          <a:prstGeom prst="rect">
            <a:avLst/>
          </a:prstGeom>
        </p:spPr>
        <p:txBody>
          <a:bodyPr vert="horz" wrap="square" lIns="0" tIns="12065" rIns="0" bIns="0" rtlCol="0">
            <a:spAutoFit/>
          </a:bodyPr>
          <a:lstStyle/>
          <a:p>
            <a:pPr marL="12700">
              <a:lnSpc>
                <a:spcPct val="100000"/>
              </a:lnSpc>
              <a:spcBef>
                <a:spcPts val="95"/>
              </a:spcBef>
            </a:pPr>
            <a:r>
              <a:rPr lang="en-US" sz="2800" b="1" u="heavy" spc="-10" dirty="0">
                <a:uFill>
                  <a:solidFill>
                    <a:srgbClr val="000000"/>
                  </a:solidFill>
                </a:uFill>
                <a:latin typeface="Calibri"/>
                <a:cs typeface="Calibri"/>
              </a:rPr>
              <a:t>Definition:</a:t>
            </a:r>
            <a:endParaRPr lang="en-US" sz="2800" dirty="0">
              <a:latin typeface="Calibri"/>
              <a:cs typeface="Calibri"/>
            </a:endParaRPr>
          </a:p>
          <a:p>
            <a:pPr marL="12700" marR="5080">
              <a:lnSpc>
                <a:spcPct val="150000"/>
              </a:lnSpc>
              <a:spcBef>
                <a:spcPts val="675"/>
              </a:spcBef>
              <a:tabLst>
                <a:tab pos="559435" algn="l"/>
                <a:tab pos="1784985" algn="l"/>
                <a:tab pos="2273935" algn="l"/>
                <a:tab pos="3357879" algn="l"/>
                <a:tab pos="4064000" algn="l"/>
                <a:tab pos="5310505" algn="l"/>
                <a:tab pos="6429375" algn="l"/>
                <a:tab pos="6873240" algn="l"/>
              </a:tabLst>
            </a:pPr>
            <a:r>
              <a:rPr lang="en-US" sz="2800" spc="-240" dirty="0">
                <a:latin typeface="Calibri"/>
                <a:cs typeface="Calibri"/>
              </a:rPr>
              <a:t>“</a:t>
            </a:r>
            <a:r>
              <a:rPr lang="en-US" sz="2800" spc="-5" dirty="0">
                <a:latin typeface="Calibri"/>
                <a:cs typeface="Calibri"/>
              </a:rPr>
              <a:t>A</a:t>
            </a:r>
            <a:r>
              <a:rPr lang="en-US" sz="2800" dirty="0">
                <a:latin typeface="Calibri"/>
                <a:cs typeface="Calibri"/>
              </a:rPr>
              <a:t>	</a:t>
            </a:r>
            <a:r>
              <a:rPr lang="en-US" sz="2800" spc="-60" dirty="0">
                <a:latin typeface="Calibri"/>
                <a:cs typeface="Calibri"/>
              </a:rPr>
              <a:t>s</a:t>
            </a:r>
            <a:r>
              <a:rPr lang="en-US" sz="2800" spc="-25" dirty="0">
                <a:latin typeface="Calibri"/>
                <a:cs typeface="Calibri"/>
              </a:rPr>
              <a:t>y</a:t>
            </a:r>
            <a:r>
              <a:rPr lang="en-US" sz="2800" spc="-45" dirty="0">
                <a:latin typeface="Calibri"/>
                <a:cs typeface="Calibri"/>
              </a:rPr>
              <a:t>s</a:t>
            </a:r>
            <a:r>
              <a:rPr lang="en-US" sz="2800" spc="-35" dirty="0">
                <a:latin typeface="Calibri"/>
                <a:cs typeface="Calibri"/>
              </a:rPr>
              <a:t>t</a:t>
            </a:r>
            <a:r>
              <a:rPr lang="en-US" sz="2800" spc="-5" dirty="0">
                <a:latin typeface="Calibri"/>
                <a:cs typeface="Calibri"/>
              </a:rPr>
              <a:t>em</a:t>
            </a:r>
            <a:r>
              <a:rPr lang="en-US" sz="2800" dirty="0">
                <a:latin typeface="Calibri"/>
                <a:cs typeface="Calibri"/>
              </a:rPr>
              <a:t>	</a:t>
            </a:r>
            <a:r>
              <a:rPr lang="en-US" sz="2800" spc="-15" dirty="0">
                <a:latin typeface="Calibri"/>
                <a:cs typeface="Calibri"/>
              </a:rPr>
              <a:t>i</a:t>
            </a:r>
            <a:r>
              <a:rPr lang="en-US" sz="2800" spc="-5" dirty="0">
                <a:latin typeface="Calibri"/>
                <a:cs typeface="Calibri"/>
              </a:rPr>
              <a:t>n</a:t>
            </a:r>
            <a:r>
              <a:rPr lang="en-US" sz="2800" dirty="0">
                <a:latin typeface="Calibri"/>
                <a:cs typeface="Calibri"/>
              </a:rPr>
              <a:t>	</a:t>
            </a:r>
            <a:r>
              <a:rPr lang="en-US" sz="2800" spc="5" dirty="0">
                <a:latin typeface="Calibri"/>
                <a:cs typeface="Calibri"/>
              </a:rPr>
              <a:t>w</a:t>
            </a:r>
            <a:r>
              <a:rPr lang="en-US" sz="2800" spc="-10" dirty="0">
                <a:latin typeface="Calibri"/>
                <a:cs typeface="Calibri"/>
              </a:rPr>
              <a:t>h</a:t>
            </a:r>
            <a:r>
              <a:rPr lang="en-US" sz="2800" spc="-20" dirty="0">
                <a:latin typeface="Calibri"/>
                <a:cs typeface="Calibri"/>
              </a:rPr>
              <a:t>i</a:t>
            </a:r>
            <a:r>
              <a:rPr lang="en-US" sz="2800" spc="5" dirty="0">
                <a:latin typeface="Calibri"/>
                <a:cs typeface="Calibri"/>
              </a:rPr>
              <a:t>c</a:t>
            </a:r>
            <a:r>
              <a:rPr lang="en-US" sz="2800" spc="-5" dirty="0">
                <a:latin typeface="Calibri"/>
                <a:cs typeface="Calibri"/>
              </a:rPr>
              <a:t>h</a:t>
            </a:r>
            <a:r>
              <a:rPr lang="en-US" sz="2800" dirty="0">
                <a:latin typeface="Calibri"/>
                <a:cs typeface="Calibri"/>
              </a:rPr>
              <a:t>	t</a:t>
            </a:r>
            <a:r>
              <a:rPr lang="en-US" sz="2800" spc="-10" dirty="0">
                <a:latin typeface="Calibri"/>
                <a:cs typeface="Calibri"/>
              </a:rPr>
              <a:t>h</a:t>
            </a:r>
            <a:r>
              <a:rPr lang="en-US" sz="2800" spc="-5" dirty="0">
                <a:latin typeface="Calibri"/>
                <a:cs typeface="Calibri"/>
              </a:rPr>
              <a:t>e</a:t>
            </a:r>
            <a:r>
              <a:rPr lang="en-US" sz="2800" dirty="0">
                <a:latin typeface="Calibri"/>
                <a:cs typeface="Calibri"/>
              </a:rPr>
              <a:t>	</a:t>
            </a:r>
            <a:r>
              <a:rPr lang="en-US" sz="2800" spc="-25" dirty="0">
                <a:latin typeface="Calibri"/>
                <a:cs typeface="Calibri"/>
              </a:rPr>
              <a:t>c</a:t>
            </a:r>
            <a:r>
              <a:rPr lang="en-US" sz="2800" spc="5" dirty="0">
                <a:latin typeface="Calibri"/>
                <a:cs typeface="Calibri"/>
              </a:rPr>
              <a:t>o</a:t>
            </a:r>
            <a:r>
              <a:rPr lang="en-US" sz="2800" spc="-35" dirty="0">
                <a:latin typeface="Calibri"/>
                <a:cs typeface="Calibri"/>
              </a:rPr>
              <a:t>n</a:t>
            </a:r>
            <a:r>
              <a:rPr lang="en-US" sz="2800" spc="-5" dirty="0">
                <a:latin typeface="Calibri"/>
                <a:cs typeface="Calibri"/>
              </a:rPr>
              <a:t>t</a:t>
            </a:r>
            <a:r>
              <a:rPr lang="en-US" sz="2800" spc="-60" dirty="0">
                <a:latin typeface="Calibri"/>
                <a:cs typeface="Calibri"/>
              </a:rPr>
              <a:t>r</a:t>
            </a:r>
            <a:r>
              <a:rPr lang="en-US" sz="2800" spc="-10" dirty="0">
                <a:latin typeface="Calibri"/>
                <a:cs typeface="Calibri"/>
              </a:rPr>
              <a:t>o</a:t>
            </a:r>
            <a:r>
              <a:rPr lang="en-US" sz="2800" spc="-5" dirty="0">
                <a:latin typeface="Calibri"/>
                <a:cs typeface="Calibri"/>
              </a:rPr>
              <a:t>l</a:t>
            </a:r>
            <a:r>
              <a:rPr lang="en-US" sz="2800" dirty="0">
                <a:latin typeface="Calibri"/>
                <a:cs typeface="Calibri"/>
              </a:rPr>
              <a:t>	</a:t>
            </a:r>
            <a:r>
              <a:rPr lang="en-US" sz="2800" spc="-5" dirty="0">
                <a:latin typeface="Calibri"/>
                <a:cs typeface="Calibri"/>
              </a:rPr>
              <a:t>a</a:t>
            </a:r>
            <a:r>
              <a:rPr lang="en-US" sz="2800" dirty="0">
                <a:latin typeface="Calibri"/>
                <a:cs typeface="Calibri"/>
              </a:rPr>
              <a:t>c</a:t>
            </a:r>
            <a:r>
              <a:rPr lang="en-US" sz="2800" spc="-5" dirty="0">
                <a:latin typeface="Calibri"/>
                <a:cs typeface="Calibri"/>
              </a:rPr>
              <a:t>tion</a:t>
            </a:r>
            <a:r>
              <a:rPr lang="en-US" sz="2800" dirty="0">
                <a:latin typeface="Calibri"/>
                <a:cs typeface="Calibri"/>
              </a:rPr>
              <a:t>	i</a:t>
            </a:r>
            <a:r>
              <a:rPr lang="en-US" sz="2800" spc="-5" dirty="0">
                <a:latin typeface="Calibri"/>
                <a:cs typeface="Calibri"/>
              </a:rPr>
              <a:t>s</a:t>
            </a:r>
            <a:r>
              <a:rPr lang="en-US" sz="2800" dirty="0">
                <a:latin typeface="Calibri"/>
                <a:cs typeface="Calibri"/>
              </a:rPr>
              <a:t>	</a:t>
            </a:r>
            <a:r>
              <a:rPr lang="en-US" sz="2800" spc="-10" dirty="0">
                <a:latin typeface="Calibri"/>
                <a:cs typeface="Calibri"/>
              </a:rPr>
              <a:t>s</a:t>
            </a:r>
            <a:r>
              <a:rPr lang="en-US" sz="2800" spc="5" dirty="0">
                <a:latin typeface="Calibri"/>
                <a:cs typeface="Calibri"/>
              </a:rPr>
              <a:t>o</a:t>
            </a:r>
            <a:r>
              <a:rPr lang="en-US" sz="2800" spc="-5" dirty="0">
                <a:latin typeface="Calibri"/>
                <a:cs typeface="Calibri"/>
              </a:rPr>
              <a:t>meh</a:t>
            </a:r>
            <a:r>
              <a:rPr lang="en-US" sz="2800" spc="-25" dirty="0">
                <a:latin typeface="Calibri"/>
                <a:cs typeface="Calibri"/>
              </a:rPr>
              <a:t>o</a:t>
            </a:r>
            <a:r>
              <a:rPr lang="en-US" sz="2800" spc="-5" dirty="0">
                <a:latin typeface="Calibri"/>
                <a:cs typeface="Calibri"/>
              </a:rPr>
              <a:t>w  </a:t>
            </a:r>
            <a:r>
              <a:rPr lang="en-US" sz="2800" spc="-15" dirty="0">
                <a:latin typeface="Calibri"/>
                <a:cs typeface="Calibri"/>
              </a:rPr>
              <a:t>dependent</a:t>
            </a:r>
            <a:r>
              <a:rPr lang="en-US" sz="2800" spc="55" dirty="0">
                <a:latin typeface="Calibri"/>
                <a:cs typeface="Calibri"/>
              </a:rPr>
              <a:t> </a:t>
            </a:r>
            <a:r>
              <a:rPr lang="en-US" sz="2800" spc="-5" dirty="0">
                <a:latin typeface="Calibri"/>
                <a:cs typeface="Calibri"/>
              </a:rPr>
              <a:t>on</a:t>
            </a:r>
            <a:r>
              <a:rPr lang="en-US" sz="2800" spc="15" dirty="0">
                <a:latin typeface="Calibri"/>
                <a:cs typeface="Calibri"/>
              </a:rPr>
              <a:t> </a:t>
            </a:r>
            <a:r>
              <a:rPr lang="en-US" sz="2800" spc="-5" dirty="0">
                <a:latin typeface="Calibri"/>
                <a:cs typeface="Calibri"/>
              </a:rPr>
              <a:t>the</a:t>
            </a:r>
            <a:r>
              <a:rPr lang="en-US" sz="2800" spc="5" dirty="0">
                <a:latin typeface="Calibri"/>
                <a:cs typeface="Calibri"/>
              </a:rPr>
              <a:t> </a:t>
            </a:r>
            <a:r>
              <a:rPr lang="en-US" sz="2800" spc="-10" dirty="0">
                <a:latin typeface="Calibri"/>
                <a:cs typeface="Calibri"/>
              </a:rPr>
              <a:t>output</a:t>
            </a:r>
            <a:r>
              <a:rPr lang="en-US" sz="2800" spc="40" dirty="0">
                <a:latin typeface="Calibri"/>
                <a:cs typeface="Calibri"/>
              </a:rPr>
              <a:t> </a:t>
            </a:r>
            <a:r>
              <a:rPr lang="en-US" sz="2800" spc="-10" dirty="0">
                <a:latin typeface="Calibri"/>
                <a:cs typeface="Calibri"/>
              </a:rPr>
              <a:t>is</a:t>
            </a:r>
            <a:r>
              <a:rPr lang="en-US" sz="2800" spc="15" dirty="0">
                <a:latin typeface="Calibri"/>
                <a:cs typeface="Calibri"/>
              </a:rPr>
              <a:t> </a:t>
            </a:r>
            <a:r>
              <a:rPr lang="en-US" sz="2800" spc="-10" dirty="0">
                <a:latin typeface="Calibri"/>
                <a:cs typeface="Calibri"/>
              </a:rPr>
              <a:t>called</a:t>
            </a:r>
            <a:r>
              <a:rPr lang="en-US" sz="2800" spc="15" dirty="0">
                <a:latin typeface="Calibri"/>
                <a:cs typeface="Calibri"/>
              </a:rPr>
              <a:t> </a:t>
            </a:r>
            <a:r>
              <a:rPr lang="en-US" sz="2800" spc="-5" dirty="0">
                <a:latin typeface="Calibri"/>
                <a:cs typeface="Calibri"/>
              </a:rPr>
              <a:t>as</a:t>
            </a:r>
            <a:r>
              <a:rPr lang="en-US" sz="2800" spc="5" dirty="0">
                <a:latin typeface="Calibri"/>
                <a:cs typeface="Calibri"/>
              </a:rPr>
              <a:t> </a:t>
            </a:r>
            <a:r>
              <a:rPr lang="en-US" sz="2800" u="heavy" spc="-5" dirty="0">
                <a:uFill>
                  <a:solidFill>
                    <a:srgbClr val="000000"/>
                  </a:solidFill>
                </a:uFill>
                <a:latin typeface="Calibri"/>
                <a:cs typeface="Calibri"/>
              </a:rPr>
              <a:t>closed</a:t>
            </a:r>
            <a:r>
              <a:rPr lang="en-US" sz="2800" u="heavy" spc="5" dirty="0">
                <a:uFill>
                  <a:solidFill>
                    <a:srgbClr val="000000"/>
                  </a:solidFill>
                </a:uFill>
                <a:latin typeface="Calibri"/>
                <a:cs typeface="Calibri"/>
              </a:rPr>
              <a:t> </a:t>
            </a:r>
            <a:r>
              <a:rPr lang="en-US" sz="2800" u="heavy" spc="-5" dirty="0">
                <a:uFill>
                  <a:solidFill>
                    <a:srgbClr val="000000"/>
                  </a:solidFill>
                </a:uFill>
                <a:latin typeface="Calibri"/>
                <a:cs typeface="Calibri"/>
              </a:rPr>
              <a:t>loop</a:t>
            </a:r>
            <a:r>
              <a:rPr lang="en-US" sz="2800" u="heavy" spc="10" dirty="0">
                <a:uFill>
                  <a:solidFill>
                    <a:srgbClr val="000000"/>
                  </a:solidFill>
                </a:uFill>
                <a:latin typeface="Calibri"/>
                <a:cs typeface="Calibri"/>
              </a:rPr>
              <a:t> </a:t>
            </a:r>
            <a:r>
              <a:rPr lang="en-US" sz="2800" u="heavy" spc="-25" dirty="0">
                <a:uFill>
                  <a:solidFill>
                    <a:srgbClr val="000000"/>
                  </a:solidFill>
                </a:uFill>
                <a:latin typeface="Calibri"/>
                <a:cs typeface="Calibri"/>
              </a:rPr>
              <a:t>system</a:t>
            </a:r>
            <a:r>
              <a:rPr lang="en-US" sz="2800" spc="-25" dirty="0">
                <a:latin typeface="Calibri"/>
                <a:cs typeface="Calibri"/>
              </a:rPr>
              <a:t>”</a:t>
            </a:r>
            <a:endParaRPr lang="en-US" sz="2800" dirty="0">
              <a:latin typeface="Calibri"/>
              <a:cs typeface="Calibri"/>
            </a:endParaRPr>
          </a:p>
        </p:txBody>
      </p:sp>
      <p:sp>
        <p:nvSpPr>
          <p:cNvPr id="17" name="object 1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22</a:t>
            </a:fld>
            <a:endParaRPr sz="1400">
              <a:latin typeface="Tahoma"/>
              <a:cs typeface="Tahoma"/>
            </a:endParaRPr>
          </a:p>
        </p:txBody>
      </p:sp>
      <p:pic>
        <p:nvPicPr>
          <p:cNvPr id="5" name="Picture 4">
            <a:extLst>
              <a:ext uri="{FF2B5EF4-FFF2-40B4-BE49-F238E27FC236}">
                <a16:creationId xmlns:a16="http://schemas.microsoft.com/office/drawing/2014/main" xmlns="" id="{5A04681A-E41D-46CA-8042-8F673EEC87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Tree>
    <p:extLst>
      <p:ext uri="{BB962C8B-B14F-4D97-AF65-F5344CB8AC3E}">
        <p14:creationId xmlns:p14="http://schemas.microsoft.com/office/powerpoint/2010/main" xmlns="" val="348838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8387" y="302451"/>
            <a:ext cx="6030213" cy="566822"/>
          </a:xfrm>
          <a:prstGeom prst="rect">
            <a:avLst/>
          </a:prstGeom>
        </p:spPr>
        <p:txBody>
          <a:bodyPr vert="horz" wrap="square" lIns="0" tIns="12700" rIns="0" bIns="0" rtlCol="0" anchor="b">
            <a:spAutoFit/>
          </a:bodyPr>
          <a:lstStyle/>
          <a:p>
            <a:pPr marL="12700">
              <a:lnSpc>
                <a:spcPct val="100000"/>
              </a:lnSpc>
              <a:spcBef>
                <a:spcPts val="100"/>
              </a:spcBef>
            </a:pPr>
            <a:r>
              <a:rPr sz="3600" dirty="0">
                <a:solidFill>
                  <a:srgbClr val="FF0000"/>
                </a:solidFill>
              </a:rPr>
              <a:t>Block</a:t>
            </a:r>
            <a:r>
              <a:rPr sz="3600" spc="-30" dirty="0">
                <a:solidFill>
                  <a:srgbClr val="FF0000"/>
                </a:solidFill>
              </a:rPr>
              <a:t> </a:t>
            </a:r>
            <a:r>
              <a:rPr sz="3600" spc="-15" dirty="0">
                <a:solidFill>
                  <a:srgbClr val="FF0000"/>
                </a:solidFill>
              </a:rPr>
              <a:t>Diagram</a:t>
            </a:r>
            <a:r>
              <a:rPr sz="3600" spc="-25" dirty="0">
                <a:solidFill>
                  <a:srgbClr val="FF0000"/>
                </a:solidFill>
              </a:rPr>
              <a:t> </a:t>
            </a:r>
            <a:r>
              <a:rPr sz="3600" dirty="0">
                <a:solidFill>
                  <a:srgbClr val="FF0000"/>
                </a:solidFill>
              </a:rPr>
              <a:t>of</a:t>
            </a:r>
            <a:r>
              <a:rPr sz="3600" spc="-35" dirty="0">
                <a:solidFill>
                  <a:srgbClr val="FF0000"/>
                </a:solidFill>
              </a:rPr>
              <a:t> </a:t>
            </a:r>
            <a:r>
              <a:rPr sz="3600" spc="-15" dirty="0">
                <a:solidFill>
                  <a:srgbClr val="FF0000"/>
                </a:solidFill>
              </a:rPr>
              <a:t>CLCS</a:t>
            </a:r>
            <a:endParaRPr sz="3600" dirty="0">
              <a:solidFill>
                <a:srgbClr val="FF0000"/>
              </a:solidFill>
            </a:endParaRPr>
          </a:p>
        </p:txBody>
      </p:sp>
      <p:sp>
        <p:nvSpPr>
          <p:cNvPr id="3" name="object 3"/>
          <p:cNvSpPr txBox="1"/>
          <p:nvPr/>
        </p:nvSpPr>
        <p:spPr>
          <a:xfrm>
            <a:off x="2609851" y="2134361"/>
            <a:ext cx="1198245" cy="874598"/>
          </a:xfrm>
          <a:prstGeom prst="rect">
            <a:avLst/>
          </a:prstGeom>
          <a:ln w="32003">
            <a:solidFill>
              <a:srgbClr val="000000"/>
            </a:solidFill>
          </a:ln>
        </p:spPr>
        <p:txBody>
          <a:bodyPr vert="horz" wrap="square" lIns="0" tIns="5080" rIns="0" bIns="0" rtlCol="0">
            <a:spAutoFit/>
          </a:bodyPr>
          <a:lstStyle/>
          <a:p>
            <a:pPr>
              <a:spcBef>
                <a:spcPts val="40"/>
              </a:spcBef>
            </a:pPr>
            <a:endParaRPr sz="2050" dirty="0">
              <a:latin typeface="Times New Roman"/>
              <a:cs typeface="Times New Roman"/>
            </a:endParaRPr>
          </a:p>
          <a:p>
            <a:pPr marL="90170" marR="76835"/>
            <a:r>
              <a:rPr spc="-15" dirty="0">
                <a:latin typeface="Calibri"/>
                <a:cs typeface="Calibri"/>
              </a:rPr>
              <a:t>Reference </a:t>
            </a:r>
            <a:r>
              <a:rPr spc="-10" dirty="0">
                <a:latin typeface="Calibri"/>
                <a:cs typeface="Calibri"/>
              </a:rPr>
              <a:t> </a:t>
            </a:r>
            <a:r>
              <a:rPr spc="-110" dirty="0">
                <a:latin typeface="Calibri"/>
                <a:cs typeface="Calibri"/>
              </a:rPr>
              <a:t>T</a:t>
            </a:r>
            <a:r>
              <a:rPr spc="-40" dirty="0">
                <a:latin typeface="Calibri"/>
                <a:cs typeface="Calibri"/>
              </a:rPr>
              <a:t>r</a:t>
            </a:r>
            <a:r>
              <a:rPr dirty="0">
                <a:latin typeface="Calibri"/>
                <a:cs typeface="Calibri"/>
              </a:rPr>
              <a:t>an</a:t>
            </a:r>
            <a:r>
              <a:rPr spc="5" dirty="0">
                <a:latin typeface="Calibri"/>
                <a:cs typeface="Calibri"/>
              </a:rPr>
              <a:t>s</a:t>
            </a:r>
            <a:r>
              <a:rPr spc="-5" dirty="0">
                <a:latin typeface="Calibri"/>
                <a:cs typeface="Calibri"/>
              </a:rPr>
              <a:t>d</a:t>
            </a:r>
            <a:r>
              <a:rPr dirty="0">
                <a:latin typeface="Calibri"/>
                <a:cs typeface="Calibri"/>
              </a:rPr>
              <a:t>u</a:t>
            </a:r>
            <a:r>
              <a:rPr spc="-10" dirty="0">
                <a:latin typeface="Calibri"/>
                <a:cs typeface="Calibri"/>
              </a:rPr>
              <a:t>c</a:t>
            </a:r>
            <a:r>
              <a:rPr dirty="0">
                <a:latin typeface="Calibri"/>
                <a:cs typeface="Calibri"/>
              </a:rPr>
              <a:t>er</a:t>
            </a:r>
          </a:p>
        </p:txBody>
      </p:sp>
      <p:sp>
        <p:nvSpPr>
          <p:cNvPr id="4" name="object 4"/>
          <p:cNvSpPr txBox="1"/>
          <p:nvPr/>
        </p:nvSpPr>
        <p:spPr>
          <a:xfrm>
            <a:off x="5606034" y="2134362"/>
            <a:ext cx="1498600" cy="597599"/>
          </a:xfrm>
          <a:prstGeom prst="rect">
            <a:avLst/>
          </a:prstGeom>
          <a:ln w="32003">
            <a:solidFill>
              <a:srgbClr val="000000"/>
            </a:solidFill>
          </a:ln>
        </p:spPr>
        <p:txBody>
          <a:bodyPr vert="horz" wrap="square" lIns="0" tIns="5080" rIns="0" bIns="0" rtlCol="0">
            <a:spAutoFit/>
          </a:bodyPr>
          <a:lstStyle/>
          <a:p>
            <a:pPr>
              <a:spcBef>
                <a:spcPts val="40"/>
              </a:spcBef>
            </a:pPr>
            <a:endParaRPr sz="2050">
              <a:latin typeface="Times New Roman"/>
              <a:cs typeface="Times New Roman"/>
            </a:endParaRPr>
          </a:p>
          <a:p>
            <a:pPr marL="91440"/>
            <a:r>
              <a:rPr spc="-10" dirty="0">
                <a:latin typeface="Calibri"/>
                <a:cs typeface="Calibri"/>
              </a:rPr>
              <a:t>Controller</a:t>
            </a:r>
            <a:endParaRPr>
              <a:latin typeface="Calibri"/>
              <a:cs typeface="Calibri"/>
            </a:endParaRPr>
          </a:p>
        </p:txBody>
      </p:sp>
      <p:sp>
        <p:nvSpPr>
          <p:cNvPr id="5" name="object 5"/>
          <p:cNvSpPr txBox="1"/>
          <p:nvPr/>
        </p:nvSpPr>
        <p:spPr>
          <a:xfrm>
            <a:off x="8003285" y="2134362"/>
            <a:ext cx="1125220" cy="597599"/>
          </a:xfrm>
          <a:prstGeom prst="rect">
            <a:avLst/>
          </a:prstGeom>
          <a:ln w="32003">
            <a:solidFill>
              <a:srgbClr val="000000"/>
            </a:solidFill>
          </a:ln>
        </p:spPr>
        <p:txBody>
          <a:bodyPr vert="horz" wrap="square" lIns="0" tIns="5080" rIns="0" bIns="0" rtlCol="0">
            <a:spAutoFit/>
          </a:bodyPr>
          <a:lstStyle/>
          <a:p>
            <a:pPr>
              <a:spcBef>
                <a:spcPts val="40"/>
              </a:spcBef>
            </a:pPr>
            <a:endParaRPr sz="2050">
              <a:latin typeface="Times New Roman"/>
              <a:cs typeface="Times New Roman"/>
            </a:endParaRPr>
          </a:p>
          <a:p>
            <a:pPr marL="91440"/>
            <a:r>
              <a:rPr spc="-5" dirty="0">
                <a:latin typeface="Calibri"/>
                <a:cs typeface="Calibri"/>
              </a:rPr>
              <a:t>Plant</a:t>
            </a:r>
            <a:endParaRPr>
              <a:latin typeface="Calibri"/>
              <a:cs typeface="Calibri"/>
            </a:endParaRPr>
          </a:p>
        </p:txBody>
      </p:sp>
      <p:sp>
        <p:nvSpPr>
          <p:cNvPr id="6" name="object 6"/>
          <p:cNvSpPr txBox="1"/>
          <p:nvPr/>
        </p:nvSpPr>
        <p:spPr>
          <a:xfrm>
            <a:off x="6805421" y="4267962"/>
            <a:ext cx="1498600" cy="620683"/>
          </a:xfrm>
          <a:prstGeom prst="rect">
            <a:avLst/>
          </a:prstGeom>
          <a:ln w="32003">
            <a:solidFill>
              <a:srgbClr val="000000"/>
            </a:solidFill>
          </a:ln>
        </p:spPr>
        <p:txBody>
          <a:bodyPr vert="horz" wrap="square" lIns="0" tIns="30480" rIns="0" bIns="0" rtlCol="0">
            <a:spAutoFit/>
          </a:bodyPr>
          <a:lstStyle/>
          <a:p>
            <a:pPr marL="90805">
              <a:lnSpc>
                <a:spcPts val="2155"/>
              </a:lnSpc>
              <a:spcBef>
                <a:spcPts val="240"/>
              </a:spcBef>
            </a:pPr>
            <a:r>
              <a:rPr spc="-5" dirty="0">
                <a:latin typeface="Calibri"/>
                <a:cs typeface="Calibri"/>
              </a:rPr>
              <a:t>Feedback</a:t>
            </a:r>
            <a:endParaRPr>
              <a:latin typeface="Calibri"/>
              <a:cs typeface="Calibri"/>
            </a:endParaRPr>
          </a:p>
          <a:p>
            <a:pPr marL="90805">
              <a:lnSpc>
                <a:spcPts val="2395"/>
              </a:lnSpc>
            </a:pPr>
            <a:r>
              <a:rPr sz="2000" spc="-15" dirty="0">
                <a:latin typeface="Calibri"/>
                <a:cs typeface="Calibri"/>
              </a:rPr>
              <a:t>Transducer</a:t>
            </a:r>
            <a:endParaRPr sz="2000">
              <a:latin typeface="Calibri"/>
              <a:cs typeface="Calibri"/>
            </a:endParaRPr>
          </a:p>
        </p:txBody>
      </p:sp>
      <p:sp>
        <p:nvSpPr>
          <p:cNvPr id="7" name="object 7"/>
          <p:cNvSpPr/>
          <p:nvPr/>
        </p:nvSpPr>
        <p:spPr>
          <a:xfrm>
            <a:off x="2010918" y="2672061"/>
            <a:ext cx="599440" cy="144145"/>
          </a:xfrm>
          <a:custGeom>
            <a:avLst/>
            <a:gdLst/>
            <a:ahLst/>
            <a:cxnLst/>
            <a:rect l="l" t="t" r="r" b="b"/>
            <a:pathLst>
              <a:path w="599440" h="144144">
                <a:moveTo>
                  <a:pt x="535831" y="71901"/>
                </a:moveTo>
                <a:lnTo>
                  <a:pt x="463550" y="114065"/>
                </a:lnTo>
                <a:lnTo>
                  <a:pt x="458804" y="118282"/>
                </a:lnTo>
                <a:lnTo>
                  <a:pt x="456139" y="123797"/>
                </a:lnTo>
                <a:lnTo>
                  <a:pt x="455741" y="129907"/>
                </a:lnTo>
                <a:lnTo>
                  <a:pt x="457796" y="135909"/>
                </a:lnTo>
                <a:lnTo>
                  <a:pt x="462023" y="140715"/>
                </a:lnTo>
                <a:lnTo>
                  <a:pt x="467547" y="143402"/>
                </a:lnTo>
                <a:lnTo>
                  <a:pt x="473666" y="143803"/>
                </a:lnTo>
                <a:lnTo>
                  <a:pt x="479678" y="141751"/>
                </a:lnTo>
                <a:lnTo>
                  <a:pt x="571964" y="87903"/>
                </a:lnTo>
                <a:lnTo>
                  <a:pt x="567626" y="87903"/>
                </a:lnTo>
                <a:lnTo>
                  <a:pt x="567626" y="85744"/>
                </a:lnTo>
                <a:lnTo>
                  <a:pt x="559562" y="85744"/>
                </a:lnTo>
                <a:lnTo>
                  <a:pt x="535831" y="71901"/>
                </a:lnTo>
                <a:close/>
              </a:path>
              <a:path w="599440" h="144144">
                <a:moveTo>
                  <a:pt x="508399" y="55899"/>
                </a:moveTo>
                <a:lnTo>
                  <a:pt x="0" y="55899"/>
                </a:lnTo>
                <a:lnTo>
                  <a:pt x="0" y="87903"/>
                </a:lnTo>
                <a:lnTo>
                  <a:pt x="508399" y="87903"/>
                </a:lnTo>
                <a:lnTo>
                  <a:pt x="535831" y="71901"/>
                </a:lnTo>
                <a:lnTo>
                  <a:pt x="508399" y="55899"/>
                </a:lnTo>
                <a:close/>
              </a:path>
              <a:path w="599440" h="144144">
                <a:moveTo>
                  <a:pt x="571964" y="55899"/>
                </a:moveTo>
                <a:lnTo>
                  <a:pt x="567626" y="55899"/>
                </a:lnTo>
                <a:lnTo>
                  <a:pt x="567626" y="87903"/>
                </a:lnTo>
                <a:lnTo>
                  <a:pt x="571964" y="87903"/>
                </a:lnTo>
                <a:lnTo>
                  <a:pt x="599389" y="71901"/>
                </a:lnTo>
                <a:lnTo>
                  <a:pt x="571964" y="55899"/>
                </a:lnTo>
                <a:close/>
              </a:path>
              <a:path w="599440" h="144144">
                <a:moveTo>
                  <a:pt x="559562" y="58058"/>
                </a:moveTo>
                <a:lnTo>
                  <a:pt x="535831" y="71901"/>
                </a:lnTo>
                <a:lnTo>
                  <a:pt x="559562" y="85744"/>
                </a:lnTo>
                <a:lnTo>
                  <a:pt x="559562" y="58058"/>
                </a:lnTo>
                <a:close/>
              </a:path>
              <a:path w="599440" h="144144">
                <a:moveTo>
                  <a:pt x="567626" y="58058"/>
                </a:moveTo>
                <a:lnTo>
                  <a:pt x="559562" y="58058"/>
                </a:lnTo>
                <a:lnTo>
                  <a:pt x="559562" y="85744"/>
                </a:lnTo>
                <a:lnTo>
                  <a:pt x="567626" y="85744"/>
                </a:lnTo>
                <a:lnTo>
                  <a:pt x="567626" y="58058"/>
                </a:lnTo>
                <a:close/>
              </a:path>
              <a:path w="599440" h="144144">
                <a:moveTo>
                  <a:pt x="473666" y="0"/>
                </a:moveTo>
                <a:lnTo>
                  <a:pt x="467547" y="400"/>
                </a:lnTo>
                <a:lnTo>
                  <a:pt x="462023" y="3087"/>
                </a:lnTo>
                <a:lnTo>
                  <a:pt x="457796" y="7893"/>
                </a:lnTo>
                <a:lnTo>
                  <a:pt x="455741" y="13896"/>
                </a:lnTo>
                <a:lnTo>
                  <a:pt x="456139" y="20006"/>
                </a:lnTo>
                <a:lnTo>
                  <a:pt x="458804" y="25521"/>
                </a:lnTo>
                <a:lnTo>
                  <a:pt x="463550" y="29737"/>
                </a:lnTo>
                <a:lnTo>
                  <a:pt x="535831" y="71901"/>
                </a:lnTo>
                <a:lnTo>
                  <a:pt x="559562" y="58058"/>
                </a:lnTo>
                <a:lnTo>
                  <a:pt x="567626" y="58058"/>
                </a:lnTo>
                <a:lnTo>
                  <a:pt x="567626" y="55899"/>
                </a:lnTo>
                <a:lnTo>
                  <a:pt x="571964" y="55899"/>
                </a:lnTo>
                <a:lnTo>
                  <a:pt x="479678" y="2051"/>
                </a:lnTo>
                <a:lnTo>
                  <a:pt x="473666" y="0"/>
                </a:lnTo>
                <a:close/>
              </a:path>
            </a:pathLst>
          </a:custGeom>
          <a:solidFill>
            <a:srgbClr val="000000"/>
          </a:solidFill>
        </p:spPr>
        <p:txBody>
          <a:bodyPr wrap="square" lIns="0" tIns="0" rIns="0" bIns="0" rtlCol="0"/>
          <a:lstStyle/>
          <a:p>
            <a:endParaRPr/>
          </a:p>
        </p:txBody>
      </p:sp>
      <p:sp>
        <p:nvSpPr>
          <p:cNvPr id="8" name="object 8"/>
          <p:cNvSpPr/>
          <p:nvPr/>
        </p:nvSpPr>
        <p:spPr>
          <a:xfrm>
            <a:off x="7104126" y="2672061"/>
            <a:ext cx="899160" cy="144145"/>
          </a:xfrm>
          <a:custGeom>
            <a:avLst/>
            <a:gdLst/>
            <a:ahLst/>
            <a:cxnLst/>
            <a:rect l="l" t="t" r="r" b="b"/>
            <a:pathLst>
              <a:path w="899160" h="144144">
                <a:moveTo>
                  <a:pt x="835551" y="71901"/>
                </a:moveTo>
                <a:lnTo>
                  <a:pt x="763270" y="114065"/>
                </a:lnTo>
                <a:lnTo>
                  <a:pt x="758463" y="118282"/>
                </a:lnTo>
                <a:lnTo>
                  <a:pt x="755776" y="123797"/>
                </a:lnTo>
                <a:lnTo>
                  <a:pt x="755376" y="129907"/>
                </a:lnTo>
                <a:lnTo>
                  <a:pt x="757427" y="135909"/>
                </a:lnTo>
                <a:lnTo>
                  <a:pt x="761646" y="140715"/>
                </a:lnTo>
                <a:lnTo>
                  <a:pt x="767175" y="143402"/>
                </a:lnTo>
                <a:lnTo>
                  <a:pt x="773322" y="143803"/>
                </a:lnTo>
                <a:lnTo>
                  <a:pt x="779399" y="141751"/>
                </a:lnTo>
                <a:lnTo>
                  <a:pt x="871625" y="87903"/>
                </a:lnTo>
                <a:lnTo>
                  <a:pt x="867283" y="87903"/>
                </a:lnTo>
                <a:lnTo>
                  <a:pt x="867283" y="85744"/>
                </a:lnTo>
                <a:lnTo>
                  <a:pt x="859282" y="85744"/>
                </a:lnTo>
                <a:lnTo>
                  <a:pt x="835551" y="71901"/>
                </a:lnTo>
                <a:close/>
              </a:path>
              <a:path w="899160" h="144144">
                <a:moveTo>
                  <a:pt x="808119" y="55899"/>
                </a:moveTo>
                <a:lnTo>
                  <a:pt x="0" y="55899"/>
                </a:lnTo>
                <a:lnTo>
                  <a:pt x="0" y="87903"/>
                </a:lnTo>
                <a:lnTo>
                  <a:pt x="808119" y="87903"/>
                </a:lnTo>
                <a:lnTo>
                  <a:pt x="835551" y="71901"/>
                </a:lnTo>
                <a:lnTo>
                  <a:pt x="808119" y="55899"/>
                </a:lnTo>
                <a:close/>
              </a:path>
              <a:path w="899160" h="144144">
                <a:moveTo>
                  <a:pt x="871625" y="55899"/>
                </a:moveTo>
                <a:lnTo>
                  <a:pt x="867283" y="55899"/>
                </a:lnTo>
                <a:lnTo>
                  <a:pt x="867283" y="87903"/>
                </a:lnTo>
                <a:lnTo>
                  <a:pt x="871625" y="87903"/>
                </a:lnTo>
                <a:lnTo>
                  <a:pt x="899033" y="71901"/>
                </a:lnTo>
                <a:lnTo>
                  <a:pt x="871625" y="55899"/>
                </a:lnTo>
                <a:close/>
              </a:path>
              <a:path w="899160" h="144144">
                <a:moveTo>
                  <a:pt x="859282" y="58058"/>
                </a:moveTo>
                <a:lnTo>
                  <a:pt x="835551" y="71901"/>
                </a:lnTo>
                <a:lnTo>
                  <a:pt x="859282" y="85744"/>
                </a:lnTo>
                <a:lnTo>
                  <a:pt x="859282" y="58058"/>
                </a:lnTo>
                <a:close/>
              </a:path>
              <a:path w="899160" h="144144">
                <a:moveTo>
                  <a:pt x="867283" y="58058"/>
                </a:moveTo>
                <a:lnTo>
                  <a:pt x="859282" y="58058"/>
                </a:lnTo>
                <a:lnTo>
                  <a:pt x="859282" y="85744"/>
                </a:lnTo>
                <a:lnTo>
                  <a:pt x="867283" y="85744"/>
                </a:lnTo>
                <a:lnTo>
                  <a:pt x="867283" y="58058"/>
                </a:lnTo>
                <a:close/>
              </a:path>
              <a:path w="899160" h="144144">
                <a:moveTo>
                  <a:pt x="773322" y="0"/>
                </a:moveTo>
                <a:lnTo>
                  <a:pt x="767175" y="400"/>
                </a:lnTo>
                <a:lnTo>
                  <a:pt x="761646" y="3087"/>
                </a:lnTo>
                <a:lnTo>
                  <a:pt x="757427" y="7893"/>
                </a:lnTo>
                <a:lnTo>
                  <a:pt x="755376" y="13896"/>
                </a:lnTo>
                <a:lnTo>
                  <a:pt x="755776" y="20006"/>
                </a:lnTo>
                <a:lnTo>
                  <a:pt x="758463" y="25521"/>
                </a:lnTo>
                <a:lnTo>
                  <a:pt x="763270" y="29737"/>
                </a:lnTo>
                <a:lnTo>
                  <a:pt x="835551" y="71901"/>
                </a:lnTo>
                <a:lnTo>
                  <a:pt x="859282" y="58058"/>
                </a:lnTo>
                <a:lnTo>
                  <a:pt x="867283" y="58058"/>
                </a:lnTo>
                <a:lnTo>
                  <a:pt x="867283" y="55899"/>
                </a:lnTo>
                <a:lnTo>
                  <a:pt x="871625" y="55899"/>
                </a:lnTo>
                <a:lnTo>
                  <a:pt x="779399" y="2051"/>
                </a:lnTo>
                <a:lnTo>
                  <a:pt x="773322" y="0"/>
                </a:lnTo>
                <a:close/>
              </a:path>
            </a:pathLst>
          </a:custGeom>
          <a:solidFill>
            <a:srgbClr val="000000"/>
          </a:solidFill>
        </p:spPr>
        <p:txBody>
          <a:bodyPr wrap="square" lIns="0" tIns="0" rIns="0" bIns="0" rtlCol="0"/>
          <a:lstStyle/>
          <a:p>
            <a:endParaRPr/>
          </a:p>
        </p:txBody>
      </p:sp>
      <p:grpSp>
        <p:nvGrpSpPr>
          <p:cNvPr id="9" name="object 9"/>
          <p:cNvGrpSpPr/>
          <p:nvPr/>
        </p:nvGrpSpPr>
        <p:grpSpPr>
          <a:xfrm>
            <a:off x="3807714" y="2423161"/>
            <a:ext cx="2997200" cy="2526665"/>
            <a:chOff x="2283714" y="2423160"/>
            <a:chExt cx="2997200" cy="2526665"/>
          </a:xfrm>
        </p:grpSpPr>
        <p:sp>
          <p:nvSpPr>
            <p:cNvPr id="10" name="object 10"/>
            <p:cNvSpPr/>
            <p:nvPr/>
          </p:nvSpPr>
          <p:spPr>
            <a:xfrm>
              <a:off x="2809494" y="2439162"/>
              <a:ext cx="599440" cy="533400"/>
            </a:xfrm>
            <a:custGeom>
              <a:avLst/>
              <a:gdLst/>
              <a:ahLst/>
              <a:cxnLst/>
              <a:rect l="l" t="t" r="r" b="b"/>
              <a:pathLst>
                <a:path w="599439" h="533400">
                  <a:moveTo>
                    <a:pt x="0" y="266700"/>
                  </a:moveTo>
                  <a:lnTo>
                    <a:pt x="3920" y="223433"/>
                  </a:lnTo>
                  <a:lnTo>
                    <a:pt x="15270" y="182392"/>
                  </a:lnTo>
                  <a:lnTo>
                    <a:pt x="33432" y="144124"/>
                  </a:lnTo>
                  <a:lnTo>
                    <a:pt x="57790" y="109179"/>
                  </a:lnTo>
                  <a:lnTo>
                    <a:pt x="87725" y="78104"/>
                  </a:lnTo>
                  <a:lnTo>
                    <a:pt x="122621" y="51450"/>
                  </a:lnTo>
                  <a:lnTo>
                    <a:pt x="161860" y="29763"/>
                  </a:lnTo>
                  <a:lnTo>
                    <a:pt x="204825" y="13594"/>
                  </a:lnTo>
                  <a:lnTo>
                    <a:pt x="250899" y="3489"/>
                  </a:lnTo>
                  <a:lnTo>
                    <a:pt x="299466" y="0"/>
                  </a:lnTo>
                  <a:lnTo>
                    <a:pt x="348032" y="3489"/>
                  </a:lnTo>
                  <a:lnTo>
                    <a:pt x="394106" y="13594"/>
                  </a:lnTo>
                  <a:lnTo>
                    <a:pt x="437071" y="29763"/>
                  </a:lnTo>
                  <a:lnTo>
                    <a:pt x="476310" y="51450"/>
                  </a:lnTo>
                  <a:lnTo>
                    <a:pt x="511206" y="78104"/>
                  </a:lnTo>
                  <a:lnTo>
                    <a:pt x="541141" y="109179"/>
                  </a:lnTo>
                  <a:lnTo>
                    <a:pt x="565499" y="144124"/>
                  </a:lnTo>
                  <a:lnTo>
                    <a:pt x="583661" y="182392"/>
                  </a:lnTo>
                  <a:lnTo>
                    <a:pt x="595011" y="223433"/>
                  </a:lnTo>
                  <a:lnTo>
                    <a:pt x="598932" y="266700"/>
                  </a:lnTo>
                  <a:lnTo>
                    <a:pt x="595011" y="309966"/>
                  </a:lnTo>
                  <a:lnTo>
                    <a:pt x="583661" y="351007"/>
                  </a:lnTo>
                  <a:lnTo>
                    <a:pt x="565499" y="389275"/>
                  </a:lnTo>
                  <a:lnTo>
                    <a:pt x="541141" y="424220"/>
                  </a:lnTo>
                  <a:lnTo>
                    <a:pt x="511206" y="455295"/>
                  </a:lnTo>
                  <a:lnTo>
                    <a:pt x="476310" y="481949"/>
                  </a:lnTo>
                  <a:lnTo>
                    <a:pt x="437071" y="503636"/>
                  </a:lnTo>
                  <a:lnTo>
                    <a:pt x="394106" y="519805"/>
                  </a:lnTo>
                  <a:lnTo>
                    <a:pt x="348032" y="529910"/>
                  </a:lnTo>
                  <a:lnTo>
                    <a:pt x="299466" y="533400"/>
                  </a:lnTo>
                  <a:lnTo>
                    <a:pt x="250899" y="529910"/>
                  </a:lnTo>
                  <a:lnTo>
                    <a:pt x="204825" y="519805"/>
                  </a:lnTo>
                  <a:lnTo>
                    <a:pt x="161860" y="503636"/>
                  </a:lnTo>
                  <a:lnTo>
                    <a:pt x="122621" y="481949"/>
                  </a:lnTo>
                  <a:lnTo>
                    <a:pt x="87725" y="455295"/>
                  </a:lnTo>
                  <a:lnTo>
                    <a:pt x="57790" y="424220"/>
                  </a:lnTo>
                  <a:lnTo>
                    <a:pt x="33432" y="389275"/>
                  </a:lnTo>
                  <a:lnTo>
                    <a:pt x="15270" y="351007"/>
                  </a:lnTo>
                  <a:lnTo>
                    <a:pt x="3920" y="309966"/>
                  </a:lnTo>
                  <a:lnTo>
                    <a:pt x="0" y="266700"/>
                  </a:lnTo>
                  <a:close/>
                </a:path>
                <a:path w="599439" h="533400">
                  <a:moveTo>
                    <a:pt x="86868" y="455549"/>
                  </a:moveTo>
                  <a:lnTo>
                    <a:pt x="511429" y="77724"/>
                  </a:lnTo>
                </a:path>
                <a:path w="599439" h="533400">
                  <a:moveTo>
                    <a:pt x="86868" y="77724"/>
                  </a:moveTo>
                  <a:lnTo>
                    <a:pt x="511429" y="455549"/>
                  </a:lnTo>
                </a:path>
              </a:pathLst>
            </a:custGeom>
            <a:ln w="32004">
              <a:solidFill>
                <a:srgbClr val="000000"/>
              </a:solidFill>
            </a:ln>
          </p:spPr>
          <p:txBody>
            <a:bodyPr wrap="square" lIns="0" tIns="0" rIns="0" bIns="0" rtlCol="0"/>
            <a:lstStyle/>
            <a:p>
              <a:endParaRPr/>
            </a:p>
          </p:txBody>
        </p:sp>
        <p:sp>
          <p:nvSpPr>
            <p:cNvPr id="11" name="object 11"/>
            <p:cNvSpPr/>
            <p:nvPr/>
          </p:nvSpPr>
          <p:spPr>
            <a:xfrm>
              <a:off x="2283714" y="2672067"/>
              <a:ext cx="2997200" cy="2277745"/>
            </a:xfrm>
            <a:custGeom>
              <a:avLst/>
              <a:gdLst/>
              <a:ahLst/>
              <a:cxnLst/>
              <a:rect l="l" t="t" r="r" b="b"/>
              <a:pathLst>
                <a:path w="2997200" h="2277745">
                  <a:moveTo>
                    <a:pt x="524510" y="71894"/>
                  </a:moveTo>
                  <a:lnTo>
                    <a:pt x="497065" y="55892"/>
                  </a:lnTo>
                  <a:lnTo>
                    <a:pt x="404749" y="2044"/>
                  </a:lnTo>
                  <a:lnTo>
                    <a:pt x="398741" y="0"/>
                  </a:lnTo>
                  <a:lnTo>
                    <a:pt x="392633" y="393"/>
                  </a:lnTo>
                  <a:lnTo>
                    <a:pt x="387121" y="3086"/>
                  </a:lnTo>
                  <a:lnTo>
                    <a:pt x="382905" y="7886"/>
                  </a:lnTo>
                  <a:lnTo>
                    <a:pt x="380847" y="13893"/>
                  </a:lnTo>
                  <a:lnTo>
                    <a:pt x="381228" y="20002"/>
                  </a:lnTo>
                  <a:lnTo>
                    <a:pt x="383882" y="25514"/>
                  </a:lnTo>
                  <a:lnTo>
                    <a:pt x="388620" y="29730"/>
                  </a:lnTo>
                  <a:lnTo>
                    <a:pt x="433463" y="55892"/>
                  </a:lnTo>
                  <a:lnTo>
                    <a:pt x="0" y="55892"/>
                  </a:lnTo>
                  <a:lnTo>
                    <a:pt x="0" y="87896"/>
                  </a:lnTo>
                  <a:lnTo>
                    <a:pt x="433463" y="87896"/>
                  </a:lnTo>
                  <a:lnTo>
                    <a:pt x="388620" y="114058"/>
                  </a:lnTo>
                  <a:lnTo>
                    <a:pt x="383882" y="118287"/>
                  </a:lnTo>
                  <a:lnTo>
                    <a:pt x="381228" y="123799"/>
                  </a:lnTo>
                  <a:lnTo>
                    <a:pt x="380847" y="129908"/>
                  </a:lnTo>
                  <a:lnTo>
                    <a:pt x="382905" y="135902"/>
                  </a:lnTo>
                  <a:lnTo>
                    <a:pt x="387121" y="140716"/>
                  </a:lnTo>
                  <a:lnTo>
                    <a:pt x="392633" y="143395"/>
                  </a:lnTo>
                  <a:lnTo>
                    <a:pt x="398741" y="143802"/>
                  </a:lnTo>
                  <a:lnTo>
                    <a:pt x="404749" y="141744"/>
                  </a:lnTo>
                  <a:lnTo>
                    <a:pt x="497065" y="87896"/>
                  </a:lnTo>
                  <a:lnTo>
                    <a:pt x="524510" y="71894"/>
                  </a:lnTo>
                  <a:close/>
                </a:path>
                <a:path w="2997200" h="2277745">
                  <a:moveTo>
                    <a:pt x="1798955" y="71894"/>
                  </a:moveTo>
                  <a:lnTo>
                    <a:pt x="1771535" y="55892"/>
                  </a:lnTo>
                  <a:lnTo>
                    <a:pt x="1679321" y="2044"/>
                  </a:lnTo>
                  <a:lnTo>
                    <a:pt x="1673313" y="0"/>
                  </a:lnTo>
                  <a:lnTo>
                    <a:pt x="1667205" y="393"/>
                  </a:lnTo>
                  <a:lnTo>
                    <a:pt x="1661693" y="3086"/>
                  </a:lnTo>
                  <a:lnTo>
                    <a:pt x="1657477" y="7886"/>
                  </a:lnTo>
                  <a:lnTo>
                    <a:pt x="1655368" y="13893"/>
                  </a:lnTo>
                  <a:lnTo>
                    <a:pt x="1655762" y="20002"/>
                  </a:lnTo>
                  <a:lnTo>
                    <a:pt x="1658429" y="25514"/>
                  </a:lnTo>
                  <a:lnTo>
                    <a:pt x="1663192" y="29730"/>
                  </a:lnTo>
                  <a:lnTo>
                    <a:pt x="1708035" y="55892"/>
                  </a:lnTo>
                  <a:lnTo>
                    <a:pt x="1124712" y="55892"/>
                  </a:lnTo>
                  <a:lnTo>
                    <a:pt x="1124712" y="87896"/>
                  </a:lnTo>
                  <a:lnTo>
                    <a:pt x="1708035" y="87896"/>
                  </a:lnTo>
                  <a:lnTo>
                    <a:pt x="1663192" y="114058"/>
                  </a:lnTo>
                  <a:lnTo>
                    <a:pt x="1658429" y="118287"/>
                  </a:lnTo>
                  <a:lnTo>
                    <a:pt x="1655762" y="123799"/>
                  </a:lnTo>
                  <a:lnTo>
                    <a:pt x="1655368" y="129908"/>
                  </a:lnTo>
                  <a:lnTo>
                    <a:pt x="1657477" y="135902"/>
                  </a:lnTo>
                  <a:lnTo>
                    <a:pt x="1661693" y="140716"/>
                  </a:lnTo>
                  <a:lnTo>
                    <a:pt x="1667205" y="143395"/>
                  </a:lnTo>
                  <a:lnTo>
                    <a:pt x="1673313" y="143802"/>
                  </a:lnTo>
                  <a:lnTo>
                    <a:pt x="1679321" y="141744"/>
                  </a:lnTo>
                  <a:lnTo>
                    <a:pt x="1771535" y="87896"/>
                  </a:lnTo>
                  <a:lnTo>
                    <a:pt x="1798955" y="71894"/>
                  </a:lnTo>
                  <a:close/>
                </a:path>
                <a:path w="2997200" h="2277745">
                  <a:moveTo>
                    <a:pt x="2996819" y="2189492"/>
                  </a:moveTo>
                  <a:lnTo>
                    <a:pt x="990066" y="2189492"/>
                  </a:lnTo>
                  <a:lnTo>
                    <a:pt x="1034923" y="2163330"/>
                  </a:lnTo>
                  <a:lnTo>
                    <a:pt x="1039647" y="2159114"/>
                  </a:lnTo>
                  <a:lnTo>
                    <a:pt x="1042301" y="2153602"/>
                  </a:lnTo>
                  <a:lnTo>
                    <a:pt x="1042682" y="2147493"/>
                  </a:lnTo>
                  <a:lnTo>
                    <a:pt x="1040638" y="2141486"/>
                  </a:lnTo>
                  <a:lnTo>
                    <a:pt x="1036408" y="2136686"/>
                  </a:lnTo>
                  <a:lnTo>
                    <a:pt x="1030897" y="2133993"/>
                  </a:lnTo>
                  <a:lnTo>
                    <a:pt x="1024788" y="2133600"/>
                  </a:lnTo>
                  <a:lnTo>
                    <a:pt x="1018794" y="2135644"/>
                  </a:lnTo>
                  <a:lnTo>
                    <a:pt x="915162" y="2196096"/>
                  </a:lnTo>
                  <a:lnTo>
                    <a:pt x="915162" y="391414"/>
                  </a:lnTo>
                  <a:lnTo>
                    <a:pt x="941324" y="436257"/>
                  </a:lnTo>
                  <a:lnTo>
                    <a:pt x="945540" y="440994"/>
                  </a:lnTo>
                  <a:lnTo>
                    <a:pt x="951052" y="443649"/>
                  </a:lnTo>
                  <a:lnTo>
                    <a:pt x="957160" y="444030"/>
                  </a:lnTo>
                  <a:lnTo>
                    <a:pt x="963168" y="441972"/>
                  </a:lnTo>
                  <a:lnTo>
                    <a:pt x="967968" y="437756"/>
                  </a:lnTo>
                  <a:lnTo>
                    <a:pt x="970661" y="432244"/>
                  </a:lnTo>
                  <a:lnTo>
                    <a:pt x="971054" y="426135"/>
                  </a:lnTo>
                  <a:lnTo>
                    <a:pt x="969010" y="420128"/>
                  </a:lnTo>
                  <a:lnTo>
                    <a:pt x="917676" y="332117"/>
                  </a:lnTo>
                  <a:lnTo>
                    <a:pt x="899160" y="300367"/>
                  </a:lnTo>
                  <a:lnTo>
                    <a:pt x="829310" y="420128"/>
                  </a:lnTo>
                  <a:lnTo>
                    <a:pt x="827252" y="426135"/>
                  </a:lnTo>
                  <a:lnTo>
                    <a:pt x="827659" y="432244"/>
                  </a:lnTo>
                  <a:lnTo>
                    <a:pt x="830338" y="437756"/>
                  </a:lnTo>
                  <a:lnTo>
                    <a:pt x="835152" y="441972"/>
                  </a:lnTo>
                  <a:lnTo>
                    <a:pt x="841146" y="444030"/>
                  </a:lnTo>
                  <a:lnTo>
                    <a:pt x="847255" y="443649"/>
                  </a:lnTo>
                  <a:lnTo>
                    <a:pt x="852766" y="440994"/>
                  </a:lnTo>
                  <a:lnTo>
                    <a:pt x="856996" y="436257"/>
                  </a:lnTo>
                  <a:lnTo>
                    <a:pt x="883158" y="391414"/>
                  </a:lnTo>
                  <a:lnTo>
                    <a:pt x="883158" y="2205494"/>
                  </a:lnTo>
                  <a:lnTo>
                    <a:pt x="899033" y="2205494"/>
                  </a:lnTo>
                  <a:lnTo>
                    <a:pt x="1018794" y="2275344"/>
                  </a:lnTo>
                  <a:lnTo>
                    <a:pt x="1024788" y="2277402"/>
                  </a:lnTo>
                  <a:lnTo>
                    <a:pt x="1030897" y="2276995"/>
                  </a:lnTo>
                  <a:lnTo>
                    <a:pt x="1036408" y="2274316"/>
                  </a:lnTo>
                  <a:lnTo>
                    <a:pt x="1040638" y="2269502"/>
                  </a:lnTo>
                  <a:lnTo>
                    <a:pt x="1042682" y="2263508"/>
                  </a:lnTo>
                  <a:lnTo>
                    <a:pt x="1042301" y="2257399"/>
                  </a:lnTo>
                  <a:lnTo>
                    <a:pt x="1039647" y="2251887"/>
                  </a:lnTo>
                  <a:lnTo>
                    <a:pt x="1034923" y="2247658"/>
                  </a:lnTo>
                  <a:lnTo>
                    <a:pt x="990066" y="2221496"/>
                  </a:lnTo>
                  <a:lnTo>
                    <a:pt x="2996819" y="2221496"/>
                  </a:lnTo>
                  <a:lnTo>
                    <a:pt x="2996819" y="2189492"/>
                  </a:lnTo>
                  <a:close/>
                </a:path>
              </a:pathLst>
            </a:custGeom>
            <a:solidFill>
              <a:srgbClr val="000000"/>
            </a:solidFill>
          </p:spPr>
          <p:txBody>
            <a:bodyPr wrap="square" lIns="0" tIns="0" rIns="0" bIns="0" rtlCol="0"/>
            <a:lstStyle/>
            <a:p>
              <a:endParaRPr/>
            </a:p>
          </p:txBody>
        </p:sp>
      </p:grpSp>
      <p:sp>
        <p:nvSpPr>
          <p:cNvPr id="12" name="object 12"/>
          <p:cNvSpPr/>
          <p:nvPr/>
        </p:nvSpPr>
        <p:spPr>
          <a:xfrm>
            <a:off x="8303387" y="2672068"/>
            <a:ext cx="2098675" cy="2277745"/>
          </a:xfrm>
          <a:custGeom>
            <a:avLst/>
            <a:gdLst/>
            <a:ahLst/>
            <a:cxnLst/>
            <a:rect l="l" t="t" r="r" b="b"/>
            <a:pathLst>
              <a:path w="2098675" h="2277745">
                <a:moveTo>
                  <a:pt x="2098167" y="71894"/>
                </a:moveTo>
                <a:lnTo>
                  <a:pt x="2070747" y="55892"/>
                </a:lnTo>
                <a:lnTo>
                  <a:pt x="1978533" y="2044"/>
                </a:lnTo>
                <a:lnTo>
                  <a:pt x="1972525" y="0"/>
                </a:lnTo>
                <a:lnTo>
                  <a:pt x="1966417" y="393"/>
                </a:lnTo>
                <a:lnTo>
                  <a:pt x="1960905" y="3086"/>
                </a:lnTo>
                <a:lnTo>
                  <a:pt x="1956689" y="7886"/>
                </a:lnTo>
                <a:lnTo>
                  <a:pt x="1954631" y="13893"/>
                </a:lnTo>
                <a:lnTo>
                  <a:pt x="1955012" y="20002"/>
                </a:lnTo>
                <a:lnTo>
                  <a:pt x="1957666" y="25514"/>
                </a:lnTo>
                <a:lnTo>
                  <a:pt x="1962404" y="29730"/>
                </a:lnTo>
                <a:lnTo>
                  <a:pt x="2007247" y="55892"/>
                </a:lnTo>
                <a:lnTo>
                  <a:pt x="824611" y="55892"/>
                </a:lnTo>
                <a:lnTo>
                  <a:pt x="824611" y="87896"/>
                </a:lnTo>
                <a:lnTo>
                  <a:pt x="1482217" y="87896"/>
                </a:lnTo>
                <a:lnTo>
                  <a:pt x="1482217" y="2114588"/>
                </a:lnTo>
                <a:lnTo>
                  <a:pt x="1456055" y="2069731"/>
                </a:lnTo>
                <a:lnTo>
                  <a:pt x="1451825" y="2065007"/>
                </a:lnTo>
                <a:lnTo>
                  <a:pt x="1446314" y="2062353"/>
                </a:lnTo>
                <a:lnTo>
                  <a:pt x="1440205" y="2061972"/>
                </a:lnTo>
                <a:lnTo>
                  <a:pt x="1434211" y="2064016"/>
                </a:lnTo>
                <a:lnTo>
                  <a:pt x="1429397" y="2068245"/>
                </a:lnTo>
                <a:lnTo>
                  <a:pt x="1426718" y="2073757"/>
                </a:lnTo>
                <a:lnTo>
                  <a:pt x="1426311" y="2079866"/>
                </a:lnTo>
                <a:lnTo>
                  <a:pt x="1428369" y="2085860"/>
                </a:lnTo>
                <a:lnTo>
                  <a:pt x="1488808" y="2189492"/>
                </a:lnTo>
                <a:lnTo>
                  <a:pt x="91033" y="2189492"/>
                </a:lnTo>
                <a:lnTo>
                  <a:pt x="135890" y="2163330"/>
                </a:lnTo>
                <a:lnTo>
                  <a:pt x="140614" y="2159114"/>
                </a:lnTo>
                <a:lnTo>
                  <a:pt x="143268" y="2153602"/>
                </a:lnTo>
                <a:lnTo>
                  <a:pt x="143649" y="2147493"/>
                </a:lnTo>
                <a:lnTo>
                  <a:pt x="141605" y="2141486"/>
                </a:lnTo>
                <a:lnTo>
                  <a:pt x="137375" y="2136686"/>
                </a:lnTo>
                <a:lnTo>
                  <a:pt x="131864" y="2133993"/>
                </a:lnTo>
                <a:lnTo>
                  <a:pt x="125755" y="2133600"/>
                </a:lnTo>
                <a:lnTo>
                  <a:pt x="119761" y="2135644"/>
                </a:lnTo>
                <a:lnTo>
                  <a:pt x="0" y="2205494"/>
                </a:lnTo>
                <a:lnTo>
                  <a:pt x="119761" y="2275344"/>
                </a:lnTo>
                <a:lnTo>
                  <a:pt x="125755" y="2277402"/>
                </a:lnTo>
                <a:lnTo>
                  <a:pt x="131864" y="2276995"/>
                </a:lnTo>
                <a:lnTo>
                  <a:pt x="137375" y="2274316"/>
                </a:lnTo>
                <a:lnTo>
                  <a:pt x="141605" y="2269502"/>
                </a:lnTo>
                <a:lnTo>
                  <a:pt x="143649" y="2263508"/>
                </a:lnTo>
                <a:lnTo>
                  <a:pt x="143268" y="2257399"/>
                </a:lnTo>
                <a:lnTo>
                  <a:pt x="140614" y="2251887"/>
                </a:lnTo>
                <a:lnTo>
                  <a:pt x="135890" y="2247658"/>
                </a:lnTo>
                <a:lnTo>
                  <a:pt x="91033" y="2221496"/>
                </a:lnTo>
                <a:lnTo>
                  <a:pt x="1498473" y="2221496"/>
                </a:lnTo>
                <a:lnTo>
                  <a:pt x="1498473" y="2205190"/>
                </a:lnTo>
                <a:lnTo>
                  <a:pt x="1516799" y="2173744"/>
                </a:lnTo>
                <a:lnTo>
                  <a:pt x="1568069" y="2085860"/>
                </a:lnTo>
                <a:lnTo>
                  <a:pt x="1570113" y="2079866"/>
                </a:lnTo>
                <a:lnTo>
                  <a:pt x="1569720" y="2073757"/>
                </a:lnTo>
                <a:lnTo>
                  <a:pt x="1567027" y="2068245"/>
                </a:lnTo>
                <a:lnTo>
                  <a:pt x="1562227" y="2064016"/>
                </a:lnTo>
                <a:lnTo>
                  <a:pt x="1556219" y="2061972"/>
                </a:lnTo>
                <a:lnTo>
                  <a:pt x="1550111" y="2062353"/>
                </a:lnTo>
                <a:lnTo>
                  <a:pt x="1544599" y="2065007"/>
                </a:lnTo>
                <a:lnTo>
                  <a:pt x="1540383" y="2069731"/>
                </a:lnTo>
                <a:lnTo>
                  <a:pt x="1514221" y="2114588"/>
                </a:lnTo>
                <a:lnTo>
                  <a:pt x="1514221" y="87896"/>
                </a:lnTo>
                <a:lnTo>
                  <a:pt x="2007247" y="87896"/>
                </a:lnTo>
                <a:lnTo>
                  <a:pt x="1962404" y="114058"/>
                </a:lnTo>
                <a:lnTo>
                  <a:pt x="1957641" y="118287"/>
                </a:lnTo>
                <a:lnTo>
                  <a:pt x="1954974" y="123799"/>
                </a:lnTo>
                <a:lnTo>
                  <a:pt x="1954580" y="129908"/>
                </a:lnTo>
                <a:lnTo>
                  <a:pt x="1956689" y="135902"/>
                </a:lnTo>
                <a:lnTo>
                  <a:pt x="1960905" y="140716"/>
                </a:lnTo>
                <a:lnTo>
                  <a:pt x="1966417" y="143395"/>
                </a:lnTo>
                <a:lnTo>
                  <a:pt x="1972525" y="143802"/>
                </a:lnTo>
                <a:lnTo>
                  <a:pt x="1978533" y="141744"/>
                </a:lnTo>
                <a:lnTo>
                  <a:pt x="2070747" y="87896"/>
                </a:lnTo>
                <a:lnTo>
                  <a:pt x="2098167" y="71894"/>
                </a:lnTo>
                <a:close/>
              </a:path>
            </a:pathLst>
          </a:custGeom>
          <a:solidFill>
            <a:srgbClr val="000000"/>
          </a:solidFill>
        </p:spPr>
        <p:txBody>
          <a:bodyPr wrap="square" lIns="0" tIns="0" rIns="0" bIns="0" rtlCol="0"/>
          <a:lstStyle/>
          <a:p>
            <a:endParaRPr/>
          </a:p>
        </p:txBody>
      </p:sp>
      <p:sp>
        <p:nvSpPr>
          <p:cNvPr id="13" name="object 13"/>
          <p:cNvSpPr txBox="1"/>
          <p:nvPr/>
        </p:nvSpPr>
        <p:spPr>
          <a:xfrm>
            <a:off x="1709420" y="1824354"/>
            <a:ext cx="1045210" cy="299720"/>
          </a:xfrm>
          <a:prstGeom prst="rect">
            <a:avLst/>
          </a:prstGeom>
        </p:spPr>
        <p:txBody>
          <a:bodyPr vert="horz" wrap="square" lIns="0" tIns="12700" rIns="0" bIns="0" rtlCol="0">
            <a:spAutoFit/>
          </a:bodyPr>
          <a:lstStyle/>
          <a:p>
            <a:pPr marL="12700">
              <a:spcBef>
                <a:spcPts val="100"/>
              </a:spcBef>
            </a:pPr>
            <a:r>
              <a:rPr spc="-5" dirty="0">
                <a:latin typeface="Tahoma"/>
                <a:cs typeface="Tahoma"/>
              </a:rPr>
              <a:t>Command</a:t>
            </a:r>
            <a:endParaRPr>
              <a:latin typeface="Tahoma"/>
              <a:cs typeface="Tahoma"/>
            </a:endParaRPr>
          </a:p>
        </p:txBody>
      </p:sp>
      <p:sp>
        <p:nvSpPr>
          <p:cNvPr id="14" name="object 14"/>
          <p:cNvSpPr txBox="1"/>
          <p:nvPr/>
        </p:nvSpPr>
        <p:spPr>
          <a:xfrm>
            <a:off x="2104137" y="2098675"/>
            <a:ext cx="324485" cy="299720"/>
          </a:xfrm>
          <a:prstGeom prst="rect">
            <a:avLst/>
          </a:prstGeom>
        </p:spPr>
        <p:txBody>
          <a:bodyPr vert="horz" wrap="square" lIns="0" tIns="12700" rIns="0" bIns="0" rtlCol="0">
            <a:spAutoFit/>
          </a:bodyPr>
          <a:lstStyle/>
          <a:p>
            <a:pPr marL="12700">
              <a:spcBef>
                <a:spcPts val="100"/>
              </a:spcBef>
            </a:pPr>
            <a:r>
              <a:rPr spc="-5" dirty="0">
                <a:latin typeface="Tahoma"/>
                <a:cs typeface="Tahoma"/>
              </a:rPr>
              <a:t>I/p</a:t>
            </a:r>
            <a:endParaRPr>
              <a:latin typeface="Tahoma"/>
              <a:cs typeface="Tahoma"/>
            </a:endParaRPr>
          </a:p>
        </p:txBody>
      </p:sp>
      <p:sp>
        <p:nvSpPr>
          <p:cNvPr id="15" name="object 15"/>
          <p:cNvSpPr txBox="1"/>
          <p:nvPr/>
        </p:nvSpPr>
        <p:spPr>
          <a:xfrm>
            <a:off x="3657726" y="3299205"/>
            <a:ext cx="1028700" cy="574040"/>
          </a:xfrm>
          <a:prstGeom prst="rect">
            <a:avLst/>
          </a:prstGeom>
        </p:spPr>
        <p:txBody>
          <a:bodyPr vert="horz" wrap="square" lIns="0" tIns="12700" rIns="0" bIns="0" rtlCol="0">
            <a:spAutoFit/>
          </a:bodyPr>
          <a:lstStyle/>
          <a:p>
            <a:pPr marL="363220" marR="5080" indent="-350520">
              <a:spcBef>
                <a:spcPts val="100"/>
              </a:spcBef>
            </a:pPr>
            <a:r>
              <a:rPr spc="-40" dirty="0">
                <a:latin typeface="Tahoma"/>
                <a:cs typeface="Tahoma"/>
              </a:rPr>
              <a:t>R</a:t>
            </a:r>
            <a:r>
              <a:rPr spc="-5" dirty="0">
                <a:latin typeface="Tahoma"/>
                <a:cs typeface="Tahoma"/>
              </a:rPr>
              <a:t>e</a:t>
            </a:r>
            <a:r>
              <a:rPr spc="-10" dirty="0">
                <a:latin typeface="Tahoma"/>
                <a:cs typeface="Tahoma"/>
              </a:rPr>
              <a:t>f</a:t>
            </a:r>
            <a:r>
              <a:rPr spc="-5" dirty="0">
                <a:latin typeface="Tahoma"/>
                <a:cs typeface="Tahoma"/>
              </a:rPr>
              <a:t>e</a:t>
            </a:r>
            <a:r>
              <a:rPr spc="-15" dirty="0">
                <a:latin typeface="Tahoma"/>
                <a:cs typeface="Tahoma"/>
              </a:rPr>
              <a:t>r</a:t>
            </a:r>
            <a:r>
              <a:rPr spc="-5" dirty="0">
                <a:latin typeface="Tahoma"/>
                <a:cs typeface="Tahoma"/>
              </a:rPr>
              <a:t>ence  I/p</a:t>
            </a:r>
            <a:endParaRPr>
              <a:latin typeface="Tahoma"/>
              <a:cs typeface="Tahoma"/>
            </a:endParaRPr>
          </a:p>
        </p:txBody>
      </p:sp>
      <p:sp>
        <p:nvSpPr>
          <p:cNvPr id="16" name="object 16"/>
          <p:cNvSpPr txBox="1"/>
          <p:nvPr/>
        </p:nvSpPr>
        <p:spPr>
          <a:xfrm>
            <a:off x="4904359" y="4528185"/>
            <a:ext cx="1080770" cy="635635"/>
          </a:xfrm>
          <a:prstGeom prst="rect">
            <a:avLst/>
          </a:prstGeom>
        </p:spPr>
        <p:txBody>
          <a:bodyPr vert="horz" wrap="square" lIns="0" tIns="12700" rIns="0" bIns="0" rtlCol="0">
            <a:spAutoFit/>
          </a:bodyPr>
          <a:lstStyle/>
          <a:p>
            <a:pPr marL="12700" marR="5080">
              <a:spcBef>
                <a:spcPts val="100"/>
              </a:spcBef>
            </a:pPr>
            <a:r>
              <a:rPr sz="2000" spc="-50" dirty="0">
                <a:latin typeface="Tahoma"/>
                <a:cs typeface="Tahoma"/>
              </a:rPr>
              <a:t>F</a:t>
            </a:r>
            <a:r>
              <a:rPr sz="2000" spc="-5" dirty="0">
                <a:latin typeface="Tahoma"/>
                <a:cs typeface="Tahoma"/>
              </a:rPr>
              <a:t>e</a:t>
            </a:r>
            <a:r>
              <a:rPr sz="2000" spc="5" dirty="0">
                <a:latin typeface="Tahoma"/>
                <a:cs typeface="Tahoma"/>
              </a:rPr>
              <a:t>e</a:t>
            </a:r>
            <a:r>
              <a:rPr sz="2000" dirty="0">
                <a:latin typeface="Tahoma"/>
                <a:cs typeface="Tahoma"/>
              </a:rPr>
              <a:t>dback  </a:t>
            </a:r>
            <a:r>
              <a:rPr sz="2000" spc="-5" dirty="0">
                <a:latin typeface="Tahoma"/>
                <a:cs typeface="Tahoma"/>
              </a:rPr>
              <a:t>Signal</a:t>
            </a:r>
            <a:endParaRPr sz="2000">
              <a:latin typeface="Tahoma"/>
              <a:cs typeface="Tahoma"/>
            </a:endParaRPr>
          </a:p>
        </p:txBody>
      </p:sp>
      <p:sp>
        <p:nvSpPr>
          <p:cNvPr id="17" name="object 17"/>
          <p:cNvSpPr txBox="1"/>
          <p:nvPr/>
        </p:nvSpPr>
        <p:spPr>
          <a:xfrm>
            <a:off x="6890130" y="1824354"/>
            <a:ext cx="1253490" cy="299720"/>
          </a:xfrm>
          <a:prstGeom prst="rect">
            <a:avLst/>
          </a:prstGeom>
        </p:spPr>
        <p:txBody>
          <a:bodyPr vert="horz" wrap="square" lIns="0" tIns="12700" rIns="0" bIns="0" rtlCol="0">
            <a:spAutoFit/>
          </a:bodyPr>
          <a:lstStyle/>
          <a:p>
            <a:pPr marL="12700">
              <a:spcBef>
                <a:spcPts val="100"/>
              </a:spcBef>
            </a:pPr>
            <a:r>
              <a:rPr spc="-5" dirty="0">
                <a:latin typeface="Tahoma"/>
                <a:cs typeface="Tahoma"/>
              </a:rPr>
              <a:t>Manipulated</a:t>
            </a:r>
            <a:endParaRPr>
              <a:latin typeface="Tahoma"/>
              <a:cs typeface="Tahoma"/>
            </a:endParaRPr>
          </a:p>
        </p:txBody>
      </p:sp>
      <p:sp>
        <p:nvSpPr>
          <p:cNvPr id="18" name="object 18"/>
          <p:cNvSpPr txBox="1"/>
          <p:nvPr/>
        </p:nvSpPr>
        <p:spPr>
          <a:xfrm>
            <a:off x="7199757" y="2098675"/>
            <a:ext cx="632460" cy="299720"/>
          </a:xfrm>
          <a:prstGeom prst="rect">
            <a:avLst/>
          </a:prstGeom>
        </p:spPr>
        <p:txBody>
          <a:bodyPr vert="horz" wrap="square" lIns="0" tIns="12700" rIns="0" bIns="0" rtlCol="0">
            <a:spAutoFit/>
          </a:bodyPr>
          <a:lstStyle/>
          <a:p>
            <a:pPr marL="12700">
              <a:spcBef>
                <a:spcPts val="100"/>
              </a:spcBef>
            </a:pPr>
            <a:r>
              <a:rPr dirty="0">
                <a:latin typeface="Tahoma"/>
                <a:cs typeface="Tahoma"/>
              </a:rPr>
              <a:t>Signal</a:t>
            </a:r>
            <a:endParaRPr>
              <a:latin typeface="Tahoma"/>
              <a:cs typeface="Tahoma"/>
            </a:endParaRPr>
          </a:p>
        </p:txBody>
      </p:sp>
      <p:sp>
        <p:nvSpPr>
          <p:cNvPr id="19" name="object 19"/>
          <p:cNvSpPr txBox="1"/>
          <p:nvPr/>
        </p:nvSpPr>
        <p:spPr>
          <a:xfrm>
            <a:off x="4915280" y="1824354"/>
            <a:ext cx="632460" cy="574040"/>
          </a:xfrm>
          <a:prstGeom prst="rect">
            <a:avLst/>
          </a:prstGeom>
        </p:spPr>
        <p:txBody>
          <a:bodyPr vert="horz" wrap="square" lIns="0" tIns="12700" rIns="0" bIns="0" rtlCol="0">
            <a:spAutoFit/>
          </a:bodyPr>
          <a:lstStyle/>
          <a:p>
            <a:pPr marL="12700" marR="5080">
              <a:spcBef>
                <a:spcPts val="100"/>
              </a:spcBef>
            </a:pPr>
            <a:r>
              <a:rPr spc="-5" dirty="0">
                <a:latin typeface="Tahoma"/>
                <a:cs typeface="Tahoma"/>
              </a:rPr>
              <a:t>Error </a:t>
            </a:r>
            <a:r>
              <a:rPr dirty="0">
                <a:latin typeface="Tahoma"/>
                <a:cs typeface="Tahoma"/>
              </a:rPr>
              <a:t> Signal</a:t>
            </a:r>
            <a:endParaRPr>
              <a:latin typeface="Tahoma"/>
              <a:cs typeface="Tahoma"/>
            </a:endParaRPr>
          </a:p>
        </p:txBody>
      </p:sp>
      <p:sp>
        <p:nvSpPr>
          <p:cNvPr id="20" name="object 20"/>
          <p:cNvSpPr txBox="1"/>
          <p:nvPr/>
        </p:nvSpPr>
        <p:spPr>
          <a:xfrm>
            <a:off x="9201150" y="1914907"/>
            <a:ext cx="1163320" cy="635635"/>
          </a:xfrm>
          <a:prstGeom prst="rect">
            <a:avLst/>
          </a:prstGeom>
        </p:spPr>
        <p:txBody>
          <a:bodyPr vert="horz" wrap="square" lIns="0" tIns="13335" rIns="0" bIns="0" rtlCol="0">
            <a:spAutoFit/>
          </a:bodyPr>
          <a:lstStyle/>
          <a:p>
            <a:pPr marL="411480" marR="5080" indent="-399415">
              <a:spcBef>
                <a:spcPts val="105"/>
              </a:spcBef>
            </a:pPr>
            <a:r>
              <a:rPr sz="2000" dirty="0">
                <a:latin typeface="Tahoma"/>
                <a:cs typeface="Tahoma"/>
              </a:rPr>
              <a:t>Cont</a:t>
            </a:r>
            <a:r>
              <a:rPr sz="2000" spc="-15" dirty="0">
                <a:latin typeface="Tahoma"/>
                <a:cs typeface="Tahoma"/>
              </a:rPr>
              <a:t>r</a:t>
            </a:r>
            <a:r>
              <a:rPr sz="2000" dirty="0">
                <a:latin typeface="Tahoma"/>
                <a:cs typeface="Tahoma"/>
              </a:rPr>
              <a:t>olled  O/p</a:t>
            </a:r>
            <a:endParaRPr sz="2000">
              <a:latin typeface="Tahoma"/>
              <a:cs typeface="Tahoma"/>
            </a:endParaRPr>
          </a:p>
        </p:txBody>
      </p:sp>
      <p:sp>
        <p:nvSpPr>
          <p:cNvPr id="21" name="object 21"/>
          <p:cNvSpPr txBox="1"/>
          <p:nvPr/>
        </p:nvSpPr>
        <p:spPr>
          <a:xfrm>
            <a:off x="3935095" y="2362326"/>
            <a:ext cx="321310" cy="258404"/>
          </a:xfrm>
          <a:prstGeom prst="rect">
            <a:avLst/>
          </a:prstGeom>
        </p:spPr>
        <p:txBody>
          <a:bodyPr vert="horz" wrap="square" lIns="0" tIns="12065" rIns="0" bIns="0" rtlCol="0">
            <a:spAutoFit/>
          </a:bodyPr>
          <a:lstStyle/>
          <a:p>
            <a:pPr marL="12700">
              <a:spcBef>
                <a:spcPts val="95"/>
              </a:spcBef>
            </a:pPr>
            <a:r>
              <a:rPr sz="1600" spc="-10" dirty="0">
                <a:latin typeface="Tahoma"/>
                <a:cs typeface="Tahoma"/>
              </a:rPr>
              <a:t>r(t)</a:t>
            </a:r>
            <a:endParaRPr sz="1600">
              <a:latin typeface="Tahoma"/>
              <a:cs typeface="Tahoma"/>
            </a:endParaRPr>
          </a:p>
        </p:txBody>
      </p:sp>
      <p:sp>
        <p:nvSpPr>
          <p:cNvPr id="22" name="object 22"/>
          <p:cNvSpPr txBox="1"/>
          <p:nvPr/>
        </p:nvSpPr>
        <p:spPr>
          <a:xfrm>
            <a:off x="5085716" y="2853054"/>
            <a:ext cx="354965" cy="258404"/>
          </a:xfrm>
          <a:prstGeom prst="rect">
            <a:avLst/>
          </a:prstGeom>
        </p:spPr>
        <p:txBody>
          <a:bodyPr vert="horz" wrap="square" lIns="0" tIns="12065" rIns="0" bIns="0" rtlCol="0">
            <a:spAutoFit/>
          </a:bodyPr>
          <a:lstStyle/>
          <a:p>
            <a:pPr marL="12700">
              <a:spcBef>
                <a:spcPts val="95"/>
              </a:spcBef>
            </a:pPr>
            <a:r>
              <a:rPr sz="1600" spc="-10" dirty="0">
                <a:latin typeface="Tahoma"/>
                <a:cs typeface="Tahoma"/>
              </a:rPr>
              <a:t>e(t)</a:t>
            </a:r>
            <a:endParaRPr sz="1600">
              <a:latin typeface="Tahoma"/>
              <a:cs typeface="Tahoma"/>
            </a:endParaRPr>
          </a:p>
        </p:txBody>
      </p:sp>
      <p:sp>
        <p:nvSpPr>
          <p:cNvPr id="23" name="object 23"/>
          <p:cNvSpPr txBox="1"/>
          <p:nvPr/>
        </p:nvSpPr>
        <p:spPr>
          <a:xfrm>
            <a:off x="6257926" y="4496561"/>
            <a:ext cx="361315" cy="258404"/>
          </a:xfrm>
          <a:prstGeom prst="rect">
            <a:avLst/>
          </a:prstGeom>
        </p:spPr>
        <p:txBody>
          <a:bodyPr vert="horz" wrap="square" lIns="0" tIns="12065" rIns="0" bIns="0" rtlCol="0">
            <a:spAutoFit/>
          </a:bodyPr>
          <a:lstStyle/>
          <a:p>
            <a:pPr marL="12700">
              <a:spcBef>
                <a:spcPts val="95"/>
              </a:spcBef>
            </a:pPr>
            <a:r>
              <a:rPr sz="1600" spc="-5" dirty="0">
                <a:latin typeface="Tahoma"/>
                <a:cs typeface="Tahoma"/>
              </a:rPr>
              <a:t>b(t)</a:t>
            </a:r>
            <a:endParaRPr sz="1600">
              <a:latin typeface="Tahoma"/>
              <a:cs typeface="Tahoma"/>
            </a:endParaRPr>
          </a:p>
        </p:txBody>
      </p:sp>
      <p:sp>
        <p:nvSpPr>
          <p:cNvPr id="24" name="object 24"/>
          <p:cNvSpPr txBox="1"/>
          <p:nvPr/>
        </p:nvSpPr>
        <p:spPr>
          <a:xfrm>
            <a:off x="8655558" y="4572761"/>
            <a:ext cx="340995" cy="258404"/>
          </a:xfrm>
          <a:prstGeom prst="rect">
            <a:avLst/>
          </a:prstGeom>
        </p:spPr>
        <p:txBody>
          <a:bodyPr vert="horz" wrap="square" lIns="0" tIns="12065" rIns="0" bIns="0" rtlCol="0">
            <a:spAutoFit/>
          </a:bodyPr>
          <a:lstStyle/>
          <a:p>
            <a:pPr marL="12700">
              <a:spcBef>
                <a:spcPts val="95"/>
              </a:spcBef>
            </a:pPr>
            <a:r>
              <a:rPr sz="1600" spc="-10" dirty="0">
                <a:latin typeface="Tahoma"/>
                <a:cs typeface="Tahoma"/>
              </a:rPr>
              <a:t>c(</a:t>
            </a:r>
            <a:r>
              <a:rPr sz="1600" spc="-15" dirty="0">
                <a:latin typeface="Tahoma"/>
                <a:cs typeface="Tahoma"/>
              </a:rPr>
              <a:t>t</a:t>
            </a:r>
            <a:r>
              <a:rPr sz="1600" spc="-5" dirty="0">
                <a:latin typeface="Tahoma"/>
                <a:cs typeface="Tahoma"/>
              </a:rPr>
              <a:t>)</a:t>
            </a:r>
            <a:endParaRPr sz="1600">
              <a:latin typeface="Tahoma"/>
              <a:cs typeface="Tahoma"/>
            </a:endParaRPr>
          </a:p>
        </p:txBody>
      </p:sp>
      <p:sp>
        <p:nvSpPr>
          <p:cNvPr id="25" name="object 25"/>
          <p:cNvSpPr txBox="1"/>
          <p:nvPr/>
        </p:nvSpPr>
        <p:spPr>
          <a:xfrm>
            <a:off x="9929242" y="2819780"/>
            <a:ext cx="340995" cy="258404"/>
          </a:xfrm>
          <a:prstGeom prst="rect">
            <a:avLst/>
          </a:prstGeom>
        </p:spPr>
        <p:txBody>
          <a:bodyPr vert="horz" wrap="square" lIns="0" tIns="12065" rIns="0" bIns="0" rtlCol="0">
            <a:spAutoFit/>
          </a:bodyPr>
          <a:lstStyle/>
          <a:p>
            <a:pPr marL="12700">
              <a:spcBef>
                <a:spcPts val="95"/>
              </a:spcBef>
            </a:pPr>
            <a:r>
              <a:rPr sz="1600" spc="-10" dirty="0">
                <a:latin typeface="Tahoma"/>
                <a:cs typeface="Tahoma"/>
              </a:rPr>
              <a:t>c(</a:t>
            </a:r>
            <a:r>
              <a:rPr sz="1600" spc="-15" dirty="0">
                <a:latin typeface="Tahoma"/>
                <a:cs typeface="Tahoma"/>
              </a:rPr>
              <a:t>t</a:t>
            </a:r>
            <a:r>
              <a:rPr sz="1600" spc="-5" dirty="0">
                <a:latin typeface="Tahoma"/>
                <a:cs typeface="Tahoma"/>
              </a:rPr>
              <a:t>)</a:t>
            </a:r>
            <a:endParaRPr sz="1600">
              <a:latin typeface="Tahoma"/>
              <a:cs typeface="Tahoma"/>
            </a:endParaRPr>
          </a:p>
        </p:txBody>
      </p:sp>
      <p:sp>
        <p:nvSpPr>
          <p:cNvPr id="26" name="object 26"/>
          <p:cNvSpPr txBox="1"/>
          <p:nvPr/>
        </p:nvSpPr>
        <p:spPr>
          <a:xfrm>
            <a:off x="7381747" y="2895980"/>
            <a:ext cx="419100" cy="258404"/>
          </a:xfrm>
          <a:prstGeom prst="rect">
            <a:avLst/>
          </a:prstGeom>
        </p:spPr>
        <p:txBody>
          <a:bodyPr vert="horz" wrap="square" lIns="0" tIns="12065" rIns="0" bIns="0" rtlCol="0">
            <a:spAutoFit/>
          </a:bodyPr>
          <a:lstStyle/>
          <a:p>
            <a:pPr marL="12700">
              <a:spcBef>
                <a:spcPts val="95"/>
              </a:spcBef>
            </a:pPr>
            <a:r>
              <a:rPr sz="1600" spc="-5" dirty="0">
                <a:latin typeface="Tahoma"/>
                <a:cs typeface="Tahoma"/>
              </a:rPr>
              <a:t>m(t)</a:t>
            </a:r>
            <a:endParaRPr sz="1600">
              <a:latin typeface="Tahoma"/>
              <a:cs typeface="Tahoma"/>
            </a:endParaRPr>
          </a:p>
        </p:txBody>
      </p:sp>
      <p:sp>
        <p:nvSpPr>
          <p:cNvPr id="27" name="object 27"/>
          <p:cNvSpPr/>
          <p:nvPr/>
        </p:nvSpPr>
        <p:spPr>
          <a:xfrm>
            <a:off x="3470846" y="1613000"/>
            <a:ext cx="5768975" cy="144145"/>
          </a:xfrm>
          <a:custGeom>
            <a:avLst/>
            <a:gdLst/>
            <a:ahLst/>
            <a:cxnLst/>
            <a:rect l="l" t="t" r="r" b="b"/>
            <a:pathLst>
              <a:path w="5768975" h="144144">
                <a:moveTo>
                  <a:pt x="5704985" y="71901"/>
                </a:moveTo>
                <a:lnTo>
                  <a:pt x="5632704" y="114065"/>
                </a:lnTo>
                <a:lnTo>
                  <a:pt x="5627897" y="118282"/>
                </a:lnTo>
                <a:lnTo>
                  <a:pt x="5625211" y="123797"/>
                </a:lnTo>
                <a:lnTo>
                  <a:pt x="5624810" y="129907"/>
                </a:lnTo>
                <a:lnTo>
                  <a:pt x="5626862" y="135909"/>
                </a:lnTo>
                <a:lnTo>
                  <a:pt x="5631080" y="140715"/>
                </a:lnTo>
                <a:lnTo>
                  <a:pt x="5636609" y="143402"/>
                </a:lnTo>
                <a:lnTo>
                  <a:pt x="5642756" y="143803"/>
                </a:lnTo>
                <a:lnTo>
                  <a:pt x="5648833" y="141751"/>
                </a:lnTo>
                <a:lnTo>
                  <a:pt x="5741059" y="87903"/>
                </a:lnTo>
                <a:lnTo>
                  <a:pt x="5736717" y="87903"/>
                </a:lnTo>
                <a:lnTo>
                  <a:pt x="5736717" y="85744"/>
                </a:lnTo>
                <a:lnTo>
                  <a:pt x="5728716" y="85744"/>
                </a:lnTo>
                <a:lnTo>
                  <a:pt x="5704985" y="71901"/>
                </a:lnTo>
                <a:close/>
              </a:path>
              <a:path w="5768975" h="144144">
                <a:moveTo>
                  <a:pt x="5677553" y="55899"/>
                </a:moveTo>
                <a:lnTo>
                  <a:pt x="0" y="55899"/>
                </a:lnTo>
                <a:lnTo>
                  <a:pt x="0" y="87903"/>
                </a:lnTo>
                <a:lnTo>
                  <a:pt x="5677553" y="87903"/>
                </a:lnTo>
                <a:lnTo>
                  <a:pt x="5704985" y="71901"/>
                </a:lnTo>
                <a:lnTo>
                  <a:pt x="5677553" y="55899"/>
                </a:lnTo>
                <a:close/>
              </a:path>
              <a:path w="5768975" h="144144">
                <a:moveTo>
                  <a:pt x="5741059" y="55899"/>
                </a:moveTo>
                <a:lnTo>
                  <a:pt x="5736717" y="55899"/>
                </a:lnTo>
                <a:lnTo>
                  <a:pt x="5736717" y="87903"/>
                </a:lnTo>
                <a:lnTo>
                  <a:pt x="5741059" y="87903"/>
                </a:lnTo>
                <a:lnTo>
                  <a:pt x="5768467" y="71901"/>
                </a:lnTo>
                <a:lnTo>
                  <a:pt x="5741059" y="55899"/>
                </a:lnTo>
                <a:close/>
              </a:path>
              <a:path w="5768975" h="144144">
                <a:moveTo>
                  <a:pt x="5728716" y="58058"/>
                </a:moveTo>
                <a:lnTo>
                  <a:pt x="5704985" y="71901"/>
                </a:lnTo>
                <a:lnTo>
                  <a:pt x="5728716" y="85744"/>
                </a:lnTo>
                <a:lnTo>
                  <a:pt x="5728716" y="58058"/>
                </a:lnTo>
                <a:close/>
              </a:path>
              <a:path w="5768975" h="144144">
                <a:moveTo>
                  <a:pt x="5736717" y="58058"/>
                </a:moveTo>
                <a:lnTo>
                  <a:pt x="5728716" y="58058"/>
                </a:lnTo>
                <a:lnTo>
                  <a:pt x="5728716" y="85744"/>
                </a:lnTo>
                <a:lnTo>
                  <a:pt x="5736717" y="85744"/>
                </a:lnTo>
                <a:lnTo>
                  <a:pt x="5736717" y="58058"/>
                </a:lnTo>
                <a:close/>
              </a:path>
              <a:path w="5768975" h="144144">
                <a:moveTo>
                  <a:pt x="5642756" y="0"/>
                </a:moveTo>
                <a:lnTo>
                  <a:pt x="5636609" y="400"/>
                </a:lnTo>
                <a:lnTo>
                  <a:pt x="5631080" y="3087"/>
                </a:lnTo>
                <a:lnTo>
                  <a:pt x="5626862" y="7893"/>
                </a:lnTo>
                <a:lnTo>
                  <a:pt x="5624810" y="13896"/>
                </a:lnTo>
                <a:lnTo>
                  <a:pt x="5625211" y="20006"/>
                </a:lnTo>
                <a:lnTo>
                  <a:pt x="5627897" y="25521"/>
                </a:lnTo>
                <a:lnTo>
                  <a:pt x="5632704" y="29737"/>
                </a:lnTo>
                <a:lnTo>
                  <a:pt x="5704985" y="71901"/>
                </a:lnTo>
                <a:lnTo>
                  <a:pt x="5728716" y="58058"/>
                </a:lnTo>
                <a:lnTo>
                  <a:pt x="5736717" y="58058"/>
                </a:lnTo>
                <a:lnTo>
                  <a:pt x="5736717" y="55899"/>
                </a:lnTo>
                <a:lnTo>
                  <a:pt x="5741059" y="55899"/>
                </a:lnTo>
                <a:lnTo>
                  <a:pt x="5648833" y="2051"/>
                </a:lnTo>
                <a:lnTo>
                  <a:pt x="5642756" y="0"/>
                </a:lnTo>
                <a:close/>
              </a:path>
            </a:pathLst>
          </a:custGeom>
          <a:solidFill>
            <a:srgbClr val="FF0000"/>
          </a:solidFill>
        </p:spPr>
        <p:txBody>
          <a:bodyPr wrap="square" lIns="0" tIns="0" rIns="0" bIns="0" rtlCol="0"/>
          <a:lstStyle/>
          <a:p>
            <a:endParaRPr/>
          </a:p>
        </p:txBody>
      </p:sp>
      <p:sp>
        <p:nvSpPr>
          <p:cNvPr id="28" name="object 28"/>
          <p:cNvSpPr/>
          <p:nvPr/>
        </p:nvSpPr>
        <p:spPr>
          <a:xfrm>
            <a:off x="5006976" y="5567661"/>
            <a:ext cx="4120515" cy="144145"/>
          </a:xfrm>
          <a:custGeom>
            <a:avLst/>
            <a:gdLst/>
            <a:ahLst/>
            <a:cxnLst/>
            <a:rect l="l" t="t" r="r" b="b"/>
            <a:pathLst>
              <a:path w="4120515" h="144145">
                <a:moveTo>
                  <a:pt x="125763" y="0"/>
                </a:moveTo>
                <a:lnTo>
                  <a:pt x="119761" y="2051"/>
                </a:lnTo>
                <a:lnTo>
                  <a:pt x="0" y="71901"/>
                </a:lnTo>
                <a:lnTo>
                  <a:pt x="119761" y="141726"/>
                </a:lnTo>
                <a:lnTo>
                  <a:pt x="125763" y="143781"/>
                </a:lnTo>
                <a:lnTo>
                  <a:pt x="131873" y="143383"/>
                </a:lnTo>
                <a:lnTo>
                  <a:pt x="137388" y="140719"/>
                </a:lnTo>
                <a:lnTo>
                  <a:pt x="141604" y="135973"/>
                </a:lnTo>
                <a:lnTo>
                  <a:pt x="143658" y="129959"/>
                </a:lnTo>
                <a:lnTo>
                  <a:pt x="143271" y="123836"/>
                </a:lnTo>
                <a:lnTo>
                  <a:pt x="140622" y="118312"/>
                </a:lnTo>
                <a:lnTo>
                  <a:pt x="135889" y="114091"/>
                </a:lnTo>
                <a:lnTo>
                  <a:pt x="90997" y="87903"/>
                </a:lnTo>
                <a:lnTo>
                  <a:pt x="31750" y="87903"/>
                </a:lnTo>
                <a:lnTo>
                  <a:pt x="31750" y="55899"/>
                </a:lnTo>
                <a:lnTo>
                  <a:pt x="90997" y="55899"/>
                </a:lnTo>
                <a:lnTo>
                  <a:pt x="135889" y="29712"/>
                </a:lnTo>
                <a:lnTo>
                  <a:pt x="140622" y="25499"/>
                </a:lnTo>
                <a:lnTo>
                  <a:pt x="143271" y="19993"/>
                </a:lnTo>
                <a:lnTo>
                  <a:pt x="143658" y="13892"/>
                </a:lnTo>
                <a:lnTo>
                  <a:pt x="141604" y="7893"/>
                </a:lnTo>
                <a:lnTo>
                  <a:pt x="137388" y="3087"/>
                </a:lnTo>
                <a:lnTo>
                  <a:pt x="131873" y="400"/>
                </a:lnTo>
                <a:lnTo>
                  <a:pt x="125763" y="0"/>
                </a:lnTo>
                <a:close/>
              </a:path>
              <a:path w="4120515" h="144145">
                <a:moveTo>
                  <a:pt x="90997" y="55899"/>
                </a:moveTo>
                <a:lnTo>
                  <a:pt x="31750" y="55899"/>
                </a:lnTo>
                <a:lnTo>
                  <a:pt x="31750" y="87903"/>
                </a:lnTo>
                <a:lnTo>
                  <a:pt x="90997" y="87903"/>
                </a:lnTo>
                <a:lnTo>
                  <a:pt x="87252" y="85719"/>
                </a:lnTo>
                <a:lnTo>
                  <a:pt x="39877" y="85719"/>
                </a:lnTo>
                <a:lnTo>
                  <a:pt x="39877" y="58084"/>
                </a:lnTo>
                <a:lnTo>
                  <a:pt x="87252" y="58084"/>
                </a:lnTo>
                <a:lnTo>
                  <a:pt x="90997" y="55899"/>
                </a:lnTo>
                <a:close/>
              </a:path>
              <a:path w="4120515" h="144145">
                <a:moveTo>
                  <a:pt x="4120388" y="55899"/>
                </a:moveTo>
                <a:lnTo>
                  <a:pt x="90997" y="55899"/>
                </a:lnTo>
                <a:lnTo>
                  <a:pt x="63565" y="71901"/>
                </a:lnTo>
                <a:lnTo>
                  <a:pt x="90997" y="87903"/>
                </a:lnTo>
                <a:lnTo>
                  <a:pt x="4120388" y="87903"/>
                </a:lnTo>
                <a:lnTo>
                  <a:pt x="4120388" y="55899"/>
                </a:lnTo>
                <a:close/>
              </a:path>
              <a:path w="4120515" h="144145">
                <a:moveTo>
                  <a:pt x="39877" y="58084"/>
                </a:moveTo>
                <a:lnTo>
                  <a:pt x="39877" y="85719"/>
                </a:lnTo>
                <a:lnTo>
                  <a:pt x="63565" y="71901"/>
                </a:lnTo>
                <a:lnTo>
                  <a:pt x="39877" y="58084"/>
                </a:lnTo>
                <a:close/>
              </a:path>
              <a:path w="4120515" h="144145">
                <a:moveTo>
                  <a:pt x="63565" y="71901"/>
                </a:moveTo>
                <a:lnTo>
                  <a:pt x="39877" y="85719"/>
                </a:lnTo>
                <a:lnTo>
                  <a:pt x="87252" y="85719"/>
                </a:lnTo>
                <a:lnTo>
                  <a:pt x="63565" y="71901"/>
                </a:lnTo>
                <a:close/>
              </a:path>
              <a:path w="4120515" h="144145">
                <a:moveTo>
                  <a:pt x="87252" y="58084"/>
                </a:moveTo>
                <a:lnTo>
                  <a:pt x="39877" y="58084"/>
                </a:lnTo>
                <a:lnTo>
                  <a:pt x="63565" y="71901"/>
                </a:lnTo>
                <a:lnTo>
                  <a:pt x="87252" y="58084"/>
                </a:lnTo>
                <a:close/>
              </a:path>
            </a:pathLst>
          </a:custGeom>
          <a:solidFill>
            <a:srgbClr val="FF0000"/>
          </a:solidFill>
        </p:spPr>
        <p:txBody>
          <a:bodyPr wrap="square" lIns="0" tIns="0" rIns="0" bIns="0" rtlCol="0"/>
          <a:lstStyle/>
          <a:p>
            <a:endParaRPr/>
          </a:p>
        </p:txBody>
      </p:sp>
      <p:sp>
        <p:nvSpPr>
          <p:cNvPr id="29" name="object 29"/>
          <p:cNvSpPr txBox="1"/>
          <p:nvPr/>
        </p:nvSpPr>
        <p:spPr>
          <a:xfrm>
            <a:off x="5163693" y="1098550"/>
            <a:ext cx="1800225" cy="391160"/>
          </a:xfrm>
          <a:prstGeom prst="rect">
            <a:avLst/>
          </a:prstGeom>
        </p:spPr>
        <p:txBody>
          <a:bodyPr vert="horz" wrap="square" lIns="0" tIns="12700" rIns="0" bIns="0" rtlCol="0">
            <a:spAutoFit/>
          </a:bodyPr>
          <a:lstStyle/>
          <a:p>
            <a:pPr marL="12700">
              <a:spcBef>
                <a:spcPts val="100"/>
              </a:spcBef>
            </a:pPr>
            <a:r>
              <a:rPr sz="2400" spc="-15" dirty="0">
                <a:solidFill>
                  <a:srgbClr val="FF0000"/>
                </a:solidFill>
                <a:latin typeface="Tahoma"/>
                <a:cs typeface="Tahoma"/>
              </a:rPr>
              <a:t>Forward</a:t>
            </a:r>
            <a:r>
              <a:rPr sz="2400" spc="-70" dirty="0">
                <a:solidFill>
                  <a:srgbClr val="FF0000"/>
                </a:solidFill>
                <a:latin typeface="Tahoma"/>
                <a:cs typeface="Tahoma"/>
              </a:rPr>
              <a:t> </a:t>
            </a:r>
            <a:r>
              <a:rPr sz="2400" spc="-20" dirty="0">
                <a:solidFill>
                  <a:srgbClr val="FF0000"/>
                </a:solidFill>
                <a:latin typeface="Tahoma"/>
                <a:cs typeface="Tahoma"/>
              </a:rPr>
              <a:t>Path</a:t>
            </a:r>
            <a:endParaRPr sz="2400">
              <a:latin typeface="Tahoma"/>
              <a:cs typeface="Tahoma"/>
            </a:endParaRPr>
          </a:p>
        </p:txBody>
      </p:sp>
      <p:sp>
        <p:nvSpPr>
          <p:cNvPr id="30" name="object 30"/>
          <p:cNvSpPr txBox="1"/>
          <p:nvPr/>
        </p:nvSpPr>
        <p:spPr>
          <a:xfrm>
            <a:off x="5962903" y="5747715"/>
            <a:ext cx="1974850" cy="391160"/>
          </a:xfrm>
          <a:prstGeom prst="rect">
            <a:avLst/>
          </a:prstGeom>
        </p:spPr>
        <p:txBody>
          <a:bodyPr vert="horz" wrap="square" lIns="0" tIns="12700" rIns="0" bIns="0" rtlCol="0">
            <a:spAutoFit/>
          </a:bodyPr>
          <a:lstStyle/>
          <a:p>
            <a:pPr marL="12700">
              <a:spcBef>
                <a:spcPts val="100"/>
              </a:spcBef>
            </a:pPr>
            <a:r>
              <a:rPr sz="2400" spc="-15" dirty="0">
                <a:solidFill>
                  <a:srgbClr val="FF0000"/>
                </a:solidFill>
                <a:latin typeface="Tahoma"/>
                <a:cs typeface="Tahoma"/>
              </a:rPr>
              <a:t>Feedback</a:t>
            </a:r>
            <a:r>
              <a:rPr sz="2400" spc="-60" dirty="0">
                <a:solidFill>
                  <a:srgbClr val="FF0000"/>
                </a:solidFill>
                <a:latin typeface="Tahoma"/>
                <a:cs typeface="Tahoma"/>
              </a:rPr>
              <a:t> </a:t>
            </a:r>
            <a:r>
              <a:rPr sz="2400" spc="-15" dirty="0">
                <a:solidFill>
                  <a:srgbClr val="FF0000"/>
                </a:solidFill>
                <a:latin typeface="Tahoma"/>
                <a:cs typeface="Tahoma"/>
              </a:rPr>
              <a:t>Path</a:t>
            </a:r>
            <a:endParaRPr sz="2400">
              <a:latin typeface="Tahoma"/>
              <a:cs typeface="Tahoma"/>
            </a:endParaRPr>
          </a:p>
        </p:txBody>
      </p:sp>
      <p:sp>
        <p:nvSpPr>
          <p:cNvPr id="31" name="object 31"/>
          <p:cNvSpPr/>
          <p:nvPr/>
        </p:nvSpPr>
        <p:spPr>
          <a:xfrm>
            <a:off x="1304891" y="1007637"/>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34" name="object 34"/>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23</a:t>
            </a:fld>
            <a:endParaRPr sz="1400">
              <a:latin typeface="Tahoma"/>
              <a:cs typeface="Tahoma"/>
            </a:endParaRPr>
          </a:p>
        </p:txBody>
      </p:sp>
      <p:pic>
        <p:nvPicPr>
          <p:cNvPr id="33" name="Picture 32">
            <a:extLst>
              <a:ext uri="{FF2B5EF4-FFF2-40B4-BE49-F238E27FC236}">
                <a16:creationId xmlns:a16="http://schemas.microsoft.com/office/drawing/2014/main" xmlns="" id="{0A369D03-7D90-4486-B237-48944365E6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36FB7-9873-4A2B-B16B-5B833F98444E}"/>
              </a:ext>
            </a:extLst>
          </p:cNvPr>
          <p:cNvSpPr>
            <a:spLocks noGrp="1"/>
          </p:cNvSpPr>
          <p:nvPr>
            <p:ph type="title"/>
          </p:nvPr>
        </p:nvSpPr>
        <p:spPr>
          <a:xfrm>
            <a:off x="1097281" y="286603"/>
            <a:ext cx="7389772" cy="1450757"/>
          </a:xfrm>
        </p:spPr>
        <p:txBody>
          <a:bodyPr>
            <a:normAutofit/>
          </a:bodyPr>
          <a:lstStyle/>
          <a:p>
            <a:r>
              <a:rPr lang="en-IN" sz="4000" spc="-15" dirty="0">
                <a:solidFill>
                  <a:srgbClr val="FF0000"/>
                </a:solidFill>
              </a:rPr>
              <a:t>Close Loop Control System</a:t>
            </a:r>
            <a:r>
              <a:rPr lang="en-IN" sz="4000" spc="-75" dirty="0">
                <a:solidFill>
                  <a:srgbClr val="FF0000"/>
                </a:solidFill>
              </a:rPr>
              <a:t> </a:t>
            </a:r>
            <a:r>
              <a:rPr lang="en-IN" sz="4000" spc="-5" dirty="0">
                <a:solidFill>
                  <a:srgbClr val="FF0000"/>
                </a:solidFill>
              </a:rPr>
              <a:t>Examples</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4A13491A-BDF4-4BB6-B4C4-427E912DDEF8}"/>
              </a:ext>
            </a:extLst>
          </p:cNvPr>
          <p:cNvSpPr>
            <a:spLocks noGrp="1"/>
          </p:cNvSpPr>
          <p:nvPr>
            <p:ph idx="1"/>
          </p:nvPr>
        </p:nvSpPr>
        <p:spPr>
          <a:xfrm>
            <a:off x="1097280" y="1845734"/>
            <a:ext cx="10058400" cy="3995773"/>
          </a:xfrm>
        </p:spPr>
        <p:txBody>
          <a:bodyPr/>
          <a:lstStyle/>
          <a:p>
            <a:r>
              <a:rPr lang="en-US" sz="2000" b="1" u="heavy" spc="-5" dirty="0">
                <a:uFill>
                  <a:solidFill>
                    <a:srgbClr val="000000"/>
                  </a:solidFill>
                </a:uFill>
                <a:latin typeface="Calibri"/>
                <a:cs typeface="Calibri"/>
              </a:rPr>
              <a:t>Au</a:t>
            </a:r>
            <a:r>
              <a:rPr lang="en-US" sz="2000" b="1" u="heavy" spc="-30" dirty="0">
                <a:uFill>
                  <a:solidFill>
                    <a:srgbClr val="000000"/>
                  </a:solidFill>
                </a:uFill>
                <a:latin typeface="Calibri"/>
                <a:cs typeface="Calibri"/>
              </a:rPr>
              <a:t>t</a:t>
            </a:r>
            <a:r>
              <a:rPr lang="en-US" sz="2000" b="1" u="heavy" spc="-5" dirty="0">
                <a:uFill>
                  <a:solidFill>
                    <a:srgbClr val="000000"/>
                  </a:solidFill>
                </a:uFill>
                <a:latin typeface="Calibri"/>
                <a:cs typeface="Calibri"/>
              </a:rPr>
              <a:t>om</a:t>
            </a:r>
            <a:r>
              <a:rPr lang="en-US" sz="2000" b="1" u="heavy" spc="-25" dirty="0">
                <a:uFill>
                  <a:solidFill>
                    <a:srgbClr val="000000"/>
                  </a:solidFill>
                </a:uFill>
                <a:latin typeface="Calibri"/>
                <a:cs typeface="Calibri"/>
              </a:rPr>
              <a:t>a</a:t>
            </a:r>
            <a:r>
              <a:rPr lang="en-US" sz="2000" b="1" u="heavy" spc="-5" dirty="0">
                <a:uFill>
                  <a:solidFill>
                    <a:srgbClr val="000000"/>
                  </a:solidFill>
                </a:uFill>
                <a:latin typeface="Calibri"/>
                <a:cs typeface="Calibri"/>
              </a:rPr>
              <a:t>tic</a:t>
            </a:r>
            <a:r>
              <a:rPr lang="en-US" b="1" u="heavy" spc="-5" dirty="0">
                <a:uFill>
                  <a:solidFill>
                    <a:srgbClr val="000000"/>
                  </a:solidFill>
                </a:uFill>
                <a:latin typeface="Calibri"/>
                <a:cs typeface="Calibri"/>
              </a:rPr>
              <a:t> </a:t>
            </a:r>
            <a:r>
              <a:rPr lang="en-US" sz="2000" b="1" u="heavy" spc="-5" dirty="0">
                <a:uFill>
                  <a:solidFill>
                    <a:srgbClr val="000000"/>
                  </a:solidFill>
                </a:uFill>
                <a:latin typeface="Calibri"/>
                <a:cs typeface="Calibri"/>
              </a:rPr>
              <a:t>Elect</a:t>
            </a:r>
            <a:r>
              <a:rPr lang="en-US" sz="2000" b="1" u="heavy" spc="15" dirty="0">
                <a:uFill>
                  <a:solidFill>
                    <a:srgbClr val="000000"/>
                  </a:solidFill>
                </a:uFill>
                <a:latin typeface="Calibri"/>
                <a:cs typeface="Calibri"/>
              </a:rPr>
              <a:t>r</a:t>
            </a:r>
            <a:r>
              <a:rPr lang="en-US" sz="2000" b="1" u="heavy" spc="-5" dirty="0">
                <a:uFill>
                  <a:solidFill>
                    <a:srgbClr val="000000"/>
                  </a:solidFill>
                </a:uFill>
                <a:latin typeface="Calibri"/>
                <a:cs typeface="Calibri"/>
              </a:rPr>
              <a:t>ic</a:t>
            </a:r>
            <a:r>
              <a:rPr lang="en-US" b="1" u="heavy" spc="-5" dirty="0">
                <a:uFill>
                  <a:solidFill>
                    <a:srgbClr val="000000"/>
                  </a:solidFill>
                </a:uFill>
                <a:latin typeface="Calibri"/>
                <a:cs typeface="Calibri"/>
              </a:rPr>
              <a:t> </a:t>
            </a:r>
            <a:r>
              <a:rPr lang="en-US" sz="2000" b="1" u="heavy" spc="-5" dirty="0">
                <a:uFill>
                  <a:solidFill>
                    <a:srgbClr val="000000"/>
                  </a:solidFill>
                </a:uFill>
                <a:latin typeface="Calibri"/>
                <a:cs typeface="Calibri"/>
              </a:rPr>
              <a:t>I</a:t>
            </a:r>
            <a:r>
              <a:rPr lang="en-US" sz="2000" b="1" u="heavy" spc="-45" dirty="0">
                <a:uFill>
                  <a:solidFill>
                    <a:srgbClr val="000000"/>
                  </a:solidFill>
                </a:uFill>
                <a:latin typeface="Calibri"/>
                <a:cs typeface="Calibri"/>
              </a:rPr>
              <a:t>r</a:t>
            </a:r>
            <a:r>
              <a:rPr lang="en-US" sz="2000" b="1" u="heavy" spc="-5" dirty="0">
                <a:uFill>
                  <a:solidFill>
                    <a:srgbClr val="000000"/>
                  </a:solidFill>
                </a:uFill>
                <a:latin typeface="Calibri"/>
                <a:cs typeface="Calibri"/>
              </a:rPr>
              <a:t>o</a:t>
            </a:r>
            <a:r>
              <a:rPr lang="en-US" sz="2000" b="1" u="heavy" dirty="0">
                <a:uFill>
                  <a:solidFill>
                    <a:srgbClr val="000000"/>
                  </a:solidFill>
                </a:uFill>
                <a:latin typeface="Calibri"/>
                <a:cs typeface="Calibri"/>
              </a:rPr>
              <a:t>n</a:t>
            </a:r>
            <a:r>
              <a:rPr lang="en-US" sz="2000" spc="-5" dirty="0">
                <a:latin typeface="Calibri"/>
                <a:cs typeface="Calibri"/>
              </a:rPr>
              <a:t>-</a:t>
            </a:r>
            <a:r>
              <a:rPr lang="en-US" spc="-5" dirty="0">
                <a:latin typeface="Calibri"/>
                <a:cs typeface="Calibri"/>
              </a:rPr>
              <a:t> </a:t>
            </a:r>
            <a:r>
              <a:rPr lang="en-US" sz="2000" spc="-10" dirty="0">
                <a:latin typeface="Calibri"/>
                <a:cs typeface="Calibri"/>
              </a:rPr>
              <a:t>He</a:t>
            </a:r>
            <a:r>
              <a:rPr lang="en-US" sz="2000" spc="-30" dirty="0">
                <a:latin typeface="Calibri"/>
                <a:cs typeface="Calibri"/>
              </a:rPr>
              <a:t>a</a:t>
            </a:r>
            <a:r>
              <a:rPr lang="en-US" sz="2000" spc="-5" dirty="0">
                <a:latin typeface="Calibri"/>
                <a:cs typeface="Calibri"/>
              </a:rPr>
              <a:t>ti</a:t>
            </a:r>
            <a:r>
              <a:rPr lang="en-US" sz="2000" spc="-20" dirty="0">
                <a:latin typeface="Calibri"/>
                <a:cs typeface="Calibri"/>
              </a:rPr>
              <a:t>n</a:t>
            </a:r>
            <a:r>
              <a:rPr lang="en-US" sz="2000" spc="-5" dirty="0">
                <a:latin typeface="Calibri"/>
                <a:cs typeface="Calibri"/>
              </a:rPr>
              <a:t>g</a:t>
            </a:r>
            <a:r>
              <a:rPr lang="en-US" spc="-5" dirty="0">
                <a:latin typeface="Calibri"/>
                <a:cs typeface="Calibri"/>
              </a:rPr>
              <a:t> </a:t>
            </a:r>
            <a:r>
              <a:rPr lang="en-US" sz="2000" spc="-5" dirty="0">
                <a:latin typeface="Calibri"/>
                <a:cs typeface="Calibri"/>
              </a:rPr>
              <a:t>ele</a:t>
            </a:r>
            <a:r>
              <a:rPr lang="en-US" sz="2000" spc="-15" dirty="0">
                <a:latin typeface="Calibri"/>
                <a:cs typeface="Calibri"/>
              </a:rPr>
              <a:t>m</a:t>
            </a:r>
            <a:r>
              <a:rPr lang="en-US" sz="2000" spc="-5" dirty="0">
                <a:latin typeface="Calibri"/>
                <a:cs typeface="Calibri"/>
              </a:rPr>
              <a:t>e</a:t>
            </a:r>
            <a:r>
              <a:rPr lang="en-US" sz="2000" spc="-35" dirty="0">
                <a:latin typeface="Calibri"/>
                <a:cs typeface="Calibri"/>
              </a:rPr>
              <a:t>n</a:t>
            </a:r>
            <a:r>
              <a:rPr lang="en-US" sz="2000" spc="-5" dirty="0">
                <a:latin typeface="Calibri"/>
                <a:cs typeface="Calibri"/>
              </a:rPr>
              <a:t>ts</a:t>
            </a:r>
            <a:r>
              <a:rPr lang="en-US" spc="-5" dirty="0">
                <a:latin typeface="Calibri"/>
                <a:cs typeface="Calibri"/>
              </a:rPr>
              <a:t> </a:t>
            </a:r>
            <a:r>
              <a:rPr lang="en-US" sz="2000" spc="-5" dirty="0">
                <a:latin typeface="Calibri"/>
                <a:cs typeface="Calibri"/>
              </a:rPr>
              <a:t>a</a:t>
            </a:r>
            <a:r>
              <a:rPr lang="en-US" sz="2000" spc="-45" dirty="0">
                <a:latin typeface="Calibri"/>
                <a:cs typeface="Calibri"/>
              </a:rPr>
              <a:t>r</a:t>
            </a:r>
            <a:r>
              <a:rPr lang="en-US" sz="2000" spc="-5" dirty="0">
                <a:latin typeface="Calibri"/>
                <a:cs typeface="Calibri"/>
              </a:rPr>
              <a:t>e  </a:t>
            </a:r>
            <a:r>
              <a:rPr lang="en-US" sz="2000" spc="-15" dirty="0">
                <a:latin typeface="Calibri"/>
                <a:cs typeface="Calibri"/>
              </a:rPr>
              <a:t>controlled</a:t>
            </a:r>
            <a:r>
              <a:rPr lang="en-US" sz="2000" spc="25" dirty="0">
                <a:latin typeface="Calibri"/>
                <a:cs typeface="Calibri"/>
              </a:rPr>
              <a:t> </a:t>
            </a:r>
            <a:r>
              <a:rPr lang="en-US" sz="2000" spc="-15" dirty="0">
                <a:latin typeface="Calibri"/>
                <a:cs typeface="Calibri"/>
              </a:rPr>
              <a:t>by</a:t>
            </a:r>
            <a:r>
              <a:rPr lang="en-US" sz="2000" spc="5" dirty="0">
                <a:latin typeface="Calibri"/>
                <a:cs typeface="Calibri"/>
              </a:rPr>
              <a:t> </a:t>
            </a:r>
            <a:r>
              <a:rPr lang="en-US" sz="2000" spc="-10" dirty="0">
                <a:latin typeface="Calibri"/>
                <a:cs typeface="Calibri"/>
              </a:rPr>
              <a:t>output</a:t>
            </a:r>
            <a:r>
              <a:rPr lang="en-US" sz="2000" spc="35" dirty="0">
                <a:latin typeface="Calibri"/>
                <a:cs typeface="Calibri"/>
              </a:rPr>
              <a:t> </a:t>
            </a:r>
            <a:r>
              <a:rPr lang="en-US" sz="2000" spc="-20" dirty="0">
                <a:latin typeface="Calibri"/>
                <a:cs typeface="Calibri"/>
              </a:rPr>
              <a:t>temperature</a:t>
            </a:r>
            <a:r>
              <a:rPr lang="en-US" sz="2000" spc="10" dirty="0">
                <a:latin typeface="Calibri"/>
                <a:cs typeface="Calibri"/>
              </a:rPr>
              <a:t> </a:t>
            </a:r>
            <a:r>
              <a:rPr lang="en-US" sz="2000" spc="-5" dirty="0">
                <a:latin typeface="Calibri"/>
                <a:cs typeface="Calibri"/>
              </a:rPr>
              <a:t>of</a:t>
            </a:r>
            <a:r>
              <a:rPr lang="en-US" sz="2000" dirty="0">
                <a:latin typeface="Calibri"/>
                <a:cs typeface="Calibri"/>
              </a:rPr>
              <a:t> </a:t>
            </a:r>
            <a:r>
              <a:rPr lang="en-US" sz="2000" spc="-5" dirty="0">
                <a:latin typeface="Calibri"/>
                <a:cs typeface="Calibri"/>
              </a:rPr>
              <a:t>the</a:t>
            </a:r>
            <a:r>
              <a:rPr lang="en-US" sz="2000" spc="5" dirty="0">
                <a:latin typeface="Calibri"/>
                <a:cs typeface="Calibri"/>
              </a:rPr>
              <a:t> </a:t>
            </a:r>
            <a:r>
              <a:rPr lang="en-US" sz="2000" spc="-20" dirty="0">
                <a:latin typeface="Calibri"/>
                <a:cs typeface="Calibri"/>
              </a:rPr>
              <a:t>iron.</a:t>
            </a:r>
            <a:endParaRPr lang="en-US" sz="20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D84E884E-A40D-4138-8824-BC4DCB5ADF12}"/>
              </a:ext>
            </a:extLst>
          </p:cNvPr>
          <p:cNvSpPr>
            <a:spLocks noGrp="1"/>
          </p:cNvSpPr>
          <p:nvPr>
            <p:ph type="sldNum" sz="quarter" idx="12"/>
          </p:nvPr>
        </p:nvSpPr>
        <p:spPr/>
        <p:txBody>
          <a:bodyPr/>
          <a:lstStyle/>
          <a:p>
            <a:fld id="{CA9F79F9-620A-454C-B44A-099229A02D1C}" type="slidenum">
              <a:rPr lang="en-IN" smtClean="0"/>
              <a:pPr/>
              <a:t>24</a:t>
            </a:fld>
            <a:endParaRPr lang="en-IN"/>
          </a:p>
        </p:txBody>
      </p:sp>
      <p:grpSp>
        <p:nvGrpSpPr>
          <p:cNvPr id="5" name="object 2">
            <a:extLst>
              <a:ext uri="{FF2B5EF4-FFF2-40B4-BE49-F238E27FC236}">
                <a16:creationId xmlns:a16="http://schemas.microsoft.com/office/drawing/2014/main" xmlns="" id="{14D6E6C1-2324-49F5-8A6A-5A2FE03E6E33}"/>
              </a:ext>
            </a:extLst>
          </p:cNvPr>
          <p:cNvGrpSpPr/>
          <p:nvPr/>
        </p:nvGrpSpPr>
        <p:grpSpPr>
          <a:xfrm>
            <a:off x="1326053" y="2488707"/>
            <a:ext cx="8574405" cy="3352800"/>
            <a:chOff x="228600" y="2819400"/>
            <a:chExt cx="8574405" cy="3352800"/>
          </a:xfrm>
        </p:grpSpPr>
        <p:pic>
          <p:nvPicPr>
            <p:cNvPr id="6" name="object 3">
              <a:extLst>
                <a:ext uri="{FF2B5EF4-FFF2-40B4-BE49-F238E27FC236}">
                  <a16:creationId xmlns:a16="http://schemas.microsoft.com/office/drawing/2014/main" xmlns="" id="{212B588B-8E92-44BD-AF1D-1CFA0C1876F2}"/>
                </a:ext>
              </a:extLst>
            </p:cNvPr>
            <p:cNvPicPr/>
            <p:nvPr/>
          </p:nvPicPr>
          <p:blipFill>
            <a:blip r:embed="rId2" cstate="print"/>
            <a:stretch>
              <a:fillRect/>
            </a:stretch>
          </p:blipFill>
          <p:spPr>
            <a:xfrm>
              <a:off x="6821423" y="3810000"/>
              <a:ext cx="1981200" cy="1066800"/>
            </a:xfrm>
            <a:prstGeom prst="rect">
              <a:avLst/>
            </a:prstGeom>
          </p:spPr>
        </p:pic>
        <p:pic>
          <p:nvPicPr>
            <p:cNvPr id="7" name="object 4">
              <a:extLst>
                <a:ext uri="{FF2B5EF4-FFF2-40B4-BE49-F238E27FC236}">
                  <a16:creationId xmlns:a16="http://schemas.microsoft.com/office/drawing/2014/main" xmlns="" id="{1FC4DD6F-DF88-433C-BC65-942458EB50DE}"/>
                </a:ext>
              </a:extLst>
            </p:cNvPr>
            <p:cNvPicPr/>
            <p:nvPr/>
          </p:nvPicPr>
          <p:blipFill>
            <a:blip r:embed="rId3" cstate="print"/>
            <a:stretch>
              <a:fillRect/>
            </a:stretch>
          </p:blipFill>
          <p:spPr>
            <a:xfrm>
              <a:off x="228600" y="2819400"/>
              <a:ext cx="6667500" cy="3352800"/>
            </a:xfrm>
            <a:prstGeom prst="rect">
              <a:avLst/>
            </a:prstGeom>
          </p:spPr>
        </p:pic>
      </p:grpSp>
      <p:pic>
        <p:nvPicPr>
          <p:cNvPr id="8" name="Picture 7">
            <a:extLst>
              <a:ext uri="{FF2B5EF4-FFF2-40B4-BE49-F238E27FC236}">
                <a16:creationId xmlns:a16="http://schemas.microsoft.com/office/drawing/2014/main" xmlns="" id="{873EC776-9AE2-468B-8065-0B828FCD7A9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113061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36FB7-9873-4A2B-B16B-5B833F98444E}"/>
              </a:ext>
            </a:extLst>
          </p:cNvPr>
          <p:cNvSpPr>
            <a:spLocks noGrp="1"/>
          </p:cNvSpPr>
          <p:nvPr>
            <p:ph type="title"/>
          </p:nvPr>
        </p:nvSpPr>
        <p:spPr>
          <a:xfrm>
            <a:off x="1097281" y="286603"/>
            <a:ext cx="7389772" cy="1450757"/>
          </a:xfrm>
        </p:spPr>
        <p:txBody>
          <a:bodyPr>
            <a:normAutofit/>
          </a:bodyPr>
          <a:lstStyle/>
          <a:p>
            <a:r>
              <a:rPr lang="en-IN" sz="3600" spc="-15" dirty="0">
                <a:solidFill>
                  <a:srgbClr val="FF0000"/>
                </a:solidFill>
              </a:rPr>
              <a:t>Advantages</a:t>
            </a:r>
            <a:r>
              <a:rPr lang="en-IN" sz="3600" spc="-80" dirty="0">
                <a:solidFill>
                  <a:srgbClr val="FF0000"/>
                </a:solidFill>
              </a:rPr>
              <a:t> </a:t>
            </a:r>
            <a:r>
              <a:rPr lang="en-IN" sz="3600" dirty="0">
                <a:solidFill>
                  <a:srgbClr val="FF0000"/>
                </a:solidFill>
              </a:rPr>
              <a:t>of </a:t>
            </a:r>
            <a:r>
              <a:rPr lang="en-IN" sz="4000" spc="-15" dirty="0">
                <a:solidFill>
                  <a:srgbClr val="FF0000"/>
                </a:solidFill>
              </a:rPr>
              <a:t>Close Loop Control System</a:t>
            </a:r>
            <a:r>
              <a:rPr lang="en-IN" sz="4000" spc="-75" dirty="0">
                <a:solidFill>
                  <a:srgbClr val="FF0000"/>
                </a:solidFill>
              </a:rPr>
              <a:t> </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4A13491A-BDF4-4BB6-B4C4-427E912DDEF8}"/>
              </a:ext>
            </a:extLst>
          </p:cNvPr>
          <p:cNvSpPr>
            <a:spLocks noGrp="1"/>
          </p:cNvSpPr>
          <p:nvPr>
            <p:ph idx="1"/>
          </p:nvPr>
        </p:nvSpPr>
        <p:spPr>
          <a:xfrm>
            <a:off x="1097280" y="1845734"/>
            <a:ext cx="10058400" cy="3995773"/>
          </a:xfrm>
        </p:spPr>
        <p:txBody>
          <a:bodyPr>
            <a:normAutofit lnSpcReduction="10000"/>
          </a:bodyPr>
          <a:lstStyle/>
          <a:p>
            <a:pPr marL="355600" marR="5080" indent="-342900">
              <a:lnSpc>
                <a:spcPct val="140000"/>
              </a:lnSpc>
              <a:spcBef>
                <a:spcPts val="100"/>
              </a:spcBef>
              <a:buFont typeface="Wingdings"/>
              <a:buChar char=""/>
              <a:tabLst>
                <a:tab pos="355600" algn="l"/>
              </a:tabLst>
            </a:pPr>
            <a:r>
              <a:rPr lang="en-US" sz="2000" spc="-5" dirty="0">
                <a:latin typeface="Calibri"/>
                <a:cs typeface="Calibri"/>
              </a:rPr>
              <a:t>Closed</a:t>
            </a:r>
            <a:r>
              <a:rPr lang="en-US" sz="2000" spc="165" dirty="0">
                <a:latin typeface="Calibri"/>
                <a:cs typeface="Calibri"/>
              </a:rPr>
              <a:t> </a:t>
            </a:r>
            <a:r>
              <a:rPr lang="en-US" sz="2000" dirty="0">
                <a:latin typeface="Calibri"/>
                <a:cs typeface="Calibri"/>
              </a:rPr>
              <a:t>loop</a:t>
            </a:r>
            <a:r>
              <a:rPr lang="en-US" sz="2000" spc="165" dirty="0">
                <a:latin typeface="Calibri"/>
                <a:cs typeface="Calibri"/>
              </a:rPr>
              <a:t> </a:t>
            </a:r>
            <a:r>
              <a:rPr lang="en-US" sz="2000" spc="-15" dirty="0">
                <a:latin typeface="Calibri"/>
                <a:cs typeface="Calibri"/>
              </a:rPr>
              <a:t>control</a:t>
            </a:r>
            <a:r>
              <a:rPr lang="en-US" sz="2000" spc="170" dirty="0">
                <a:latin typeface="Calibri"/>
                <a:cs typeface="Calibri"/>
              </a:rPr>
              <a:t> </a:t>
            </a:r>
            <a:r>
              <a:rPr lang="en-US" sz="2000" spc="-25" dirty="0">
                <a:latin typeface="Calibri"/>
                <a:cs typeface="Calibri"/>
              </a:rPr>
              <a:t>systems</a:t>
            </a:r>
            <a:r>
              <a:rPr lang="en-US" sz="2000" spc="170" dirty="0">
                <a:latin typeface="Calibri"/>
                <a:cs typeface="Calibri"/>
              </a:rPr>
              <a:t> </a:t>
            </a:r>
            <a:r>
              <a:rPr lang="en-US" sz="2000" spc="-10" dirty="0">
                <a:latin typeface="Calibri"/>
                <a:cs typeface="Calibri"/>
              </a:rPr>
              <a:t>are</a:t>
            </a:r>
            <a:r>
              <a:rPr lang="en-US" sz="2000" spc="155" dirty="0">
                <a:latin typeface="Calibri"/>
                <a:cs typeface="Calibri"/>
              </a:rPr>
              <a:t> </a:t>
            </a:r>
            <a:r>
              <a:rPr lang="en-US" sz="2000" spc="-10" dirty="0">
                <a:latin typeface="Calibri"/>
                <a:cs typeface="Calibri"/>
              </a:rPr>
              <a:t>more</a:t>
            </a:r>
            <a:r>
              <a:rPr lang="en-US" sz="2000" spc="160" dirty="0">
                <a:latin typeface="Calibri"/>
                <a:cs typeface="Calibri"/>
              </a:rPr>
              <a:t> </a:t>
            </a:r>
            <a:r>
              <a:rPr lang="en-US" sz="2000" spc="-10" dirty="0">
                <a:latin typeface="Calibri"/>
                <a:cs typeface="Calibri"/>
              </a:rPr>
              <a:t>accurate</a:t>
            </a:r>
            <a:r>
              <a:rPr lang="en-US" sz="2000" spc="160" dirty="0">
                <a:latin typeface="Calibri"/>
                <a:cs typeface="Calibri"/>
              </a:rPr>
              <a:t> </a:t>
            </a:r>
            <a:r>
              <a:rPr lang="en-US" sz="2000" spc="-15" dirty="0">
                <a:latin typeface="Calibri"/>
                <a:cs typeface="Calibri"/>
              </a:rPr>
              <a:t>even</a:t>
            </a:r>
            <a:r>
              <a:rPr lang="en-US" sz="2000" spc="165" dirty="0">
                <a:latin typeface="Calibri"/>
                <a:cs typeface="Calibri"/>
              </a:rPr>
              <a:t> </a:t>
            </a:r>
            <a:r>
              <a:rPr lang="en-US" sz="2000" spc="-5" dirty="0">
                <a:latin typeface="Calibri"/>
                <a:cs typeface="Calibri"/>
              </a:rPr>
              <a:t>in</a:t>
            </a:r>
            <a:r>
              <a:rPr lang="en-US" sz="2000" spc="165" dirty="0">
                <a:latin typeface="Calibri"/>
                <a:cs typeface="Calibri"/>
              </a:rPr>
              <a:t> </a:t>
            </a:r>
            <a:r>
              <a:rPr lang="en-US" sz="2000" dirty="0">
                <a:latin typeface="Calibri"/>
                <a:cs typeface="Calibri"/>
              </a:rPr>
              <a:t>the </a:t>
            </a:r>
            <a:r>
              <a:rPr lang="en-US" sz="2000" spc="-575" dirty="0">
                <a:latin typeface="Calibri"/>
                <a:cs typeface="Calibri"/>
              </a:rPr>
              <a:t> </a:t>
            </a:r>
            <a:r>
              <a:rPr lang="en-US" sz="2000" spc="-5" dirty="0">
                <a:latin typeface="Calibri"/>
                <a:cs typeface="Calibri"/>
              </a:rPr>
              <a:t>presence</a:t>
            </a:r>
            <a:r>
              <a:rPr lang="en-US" sz="2000" spc="-50" dirty="0">
                <a:latin typeface="Calibri"/>
                <a:cs typeface="Calibri"/>
              </a:rPr>
              <a:t> </a:t>
            </a:r>
            <a:r>
              <a:rPr lang="en-US" sz="2000" spc="-5" dirty="0">
                <a:latin typeface="Calibri"/>
                <a:cs typeface="Calibri"/>
              </a:rPr>
              <a:t>of </a:t>
            </a:r>
            <a:r>
              <a:rPr lang="en-US" sz="2000" spc="-15" dirty="0">
                <a:latin typeface="Calibri"/>
                <a:cs typeface="Calibri"/>
              </a:rPr>
              <a:t>non-linearity.</a:t>
            </a:r>
            <a:endParaRPr lang="en-US" sz="2000" dirty="0">
              <a:latin typeface="Calibri"/>
              <a:cs typeface="Calibri"/>
            </a:endParaRPr>
          </a:p>
          <a:p>
            <a:pPr marL="355600" marR="8255" indent="-342900">
              <a:lnSpc>
                <a:spcPct val="140000"/>
              </a:lnSpc>
              <a:spcBef>
                <a:spcPts val="625"/>
              </a:spcBef>
              <a:buFont typeface="Wingdings"/>
              <a:buChar char=""/>
              <a:tabLst>
                <a:tab pos="355600" algn="l"/>
                <a:tab pos="1349375" algn="l"/>
                <a:tab pos="2654300" algn="l"/>
                <a:tab pos="3098800" algn="l"/>
                <a:tab pos="3729990" algn="l"/>
                <a:tab pos="4566920" algn="l"/>
                <a:tab pos="5609590" algn="l"/>
                <a:tab pos="5970270" algn="l"/>
                <a:tab pos="7414259" algn="l"/>
                <a:tab pos="8081645" algn="l"/>
              </a:tabLst>
            </a:pPr>
            <a:r>
              <a:rPr lang="en-US" sz="2000" spc="-5" dirty="0">
                <a:latin typeface="Calibri"/>
                <a:cs typeface="Calibri"/>
              </a:rPr>
              <a:t>Highl</a:t>
            </a:r>
            <a:r>
              <a:rPr lang="en-US" sz="2000" dirty="0">
                <a:latin typeface="Calibri"/>
                <a:cs typeface="Calibri"/>
              </a:rPr>
              <a:t>y	accu</a:t>
            </a:r>
            <a:r>
              <a:rPr lang="en-US" sz="2000" spc="-50" dirty="0">
                <a:latin typeface="Calibri"/>
                <a:cs typeface="Calibri"/>
              </a:rPr>
              <a:t>r</a:t>
            </a:r>
            <a:r>
              <a:rPr lang="en-US" sz="2000" spc="-25" dirty="0">
                <a:latin typeface="Calibri"/>
                <a:cs typeface="Calibri"/>
              </a:rPr>
              <a:t>a</a:t>
            </a:r>
            <a:r>
              <a:rPr lang="en-US" sz="2000" spc="-35" dirty="0">
                <a:latin typeface="Calibri"/>
                <a:cs typeface="Calibri"/>
              </a:rPr>
              <a:t>t</a:t>
            </a:r>
            <a:r>
              <a:rPr lang="en-US" sz="2000" dirty="0">
                <a:latin typeface="Calibri"/>
                <a:cs typeface="Calibri"/>
              </a:rPr>
              <a:t>e	as	</a:t>
            </a:r>
            <a:r>
              <a:rPr lang="en-US" sz="2000" spc="-15" dirty="0">
                <a:latin typeface="Calibri"/>
                <a:cs typeface="Calibri"/>
              </a:rPr>
              <a:t>a</a:t>
            </a:r>
            <a:r>
              <a:rPr lang="en-US" sz="2000" spc="-50" dirty="0">
                <a:latin typeface="Calibri"/>
                <a:cs typeface="Calibri"/>
              </a:rPr>
              <a:t>n</a:t>
            </a:r>
            <a:r>
              <a:rPr lang="en-US" sz="2000" dirty="0">
                <a:latin typeface="Calibri"/>
                <a:cs typeface="Calibri"/>
              </a:rPr>
              <a:t>y	e</a:t>
            </a:r>
            <a:r>
              <a:rPr lang="en-US" sz="2000" spc="-10" dirty="0">
                <a:latin typeface="Calibri"/>
                <a:cs typeface="Calibri"/>
              </a:rPr>
              <a:t>r</a:t>
            </a:r>
            <a:r>
              <a:rPr lang="en-US" sz="2000" spc="-35" dirty="0">
                <a:latin typeface="Calibri"/>
                <a:cs typeface="Calibri"/>
              </a:rPr>
              <a:t>r</a:t>
            </a:r>
            <a:r>
              <a:rPr lang="en-US" sz="2000" spc="-5" dirty="0">
                <a:latin typeface="Calibri"/>
                <a:cs typeface="Calibri"/>
              </a:rPr>
              <a:t>o</a:t>
            </a:r>
            <a:r>
              <a:rPr lang="en-US" sz="2000" dirty="0">
                <a:latin typeface="Calibri"/>
                <a:cs typeface="Calibri"/>
              </a:rPr>
              <a:t>r	a</a:t>
            </a:r>
            <a:r>
              <a:rPr lang="en-US" sz="2000" spc="5" dirty="0">
                <a:latin typeface="Calibri"/>
                <a:cs typeface="Calibri"/>
              </a:rPr>
              <a:t>r</a:t>
            </a:r>
            <a:r>
              <a:rPr lang="en-US" sz="2000" dirty="0">
                <a:latin typeface="Calibri"/>
                <a:cs typeface="Calibri"/>
              </a:rPr>
              <a:t>is</a:t>
            </a:r>
            <a:r>
              <a:rPr lang="en-US" sz="2000" spc="5" dirty="0">
                <a:latin typeface="Calibri"/>
                <a:cs typeface="Calibri"/>
              </a:rPr>
              <a:t>i</a:t>
            </a:r>
            <a:r>
              <a:rPr lang="en-US" sz="2000" spc="-5" dirty="0">
                <a:latin typeface="Calibri"/>
                <a:cs typeface="Calibri"/>
              </a:rPr>
              <a:t>n</a:t>
            </a:r>
            <a:r>
              <a:rPr lang="en-US" sz="2000" dirty="0">
                <a:latin typeface="Calibri"/>
                <a:cs typeface="Calibri"/>
              </a:rPr>
              <a:t>g	</a:t>
            </a:r>
            <a:r>
              <a:rPr lang="en-US" sz="2000" spc="-10" dirty="0">
                <a:latin typeface="Calibri"/>
                <a:cs typeface="Calibri"/>
              </a:rPr>
              <a:t>i</a:t>
            </a:r>
            <a:r>
              <a:rPr lang="en-US" sz="2000" dirty="0">
                <a:latin typeface="Calibri"/>
                <a:cs typeface="Calibri"/>
              </a:rPr>
              <a:t>s	</a:t>
            </a:r>
            <a:r>
              <a:rPr lang="en-US" sz="2000" spc="-25" dirty="0">
                <a:latin typeface="Calibri"/>
                <a:cs typeface="Calibri"/>
              </a:rPr>
              <a:t>c</a:t>
            </a:r>
            <a:r>
              <a:rPr lang="en-US" sz="2000" spc="-5" dirty="0">
                <a:latin typeface="Calibri"/>
                <a:cs typeface="Calibri"/>
              </a:rPr>
              <a:t>or</a:t>
            </a:r>
            <a:r>
              <a:rPr lang="en-US" sz="2000" spc="-35" dirty="0">
                <a:latin typeface="Calibri"/>
                <a:cs typeface="Calibri"/>
              </a:rPr>
              <a:t>r</a:t>
            </a:r>
            <a:r>
              <a:rPr lang="en-US" sz="2000" dirty="0">
                <a:latin typeface="Calibri"/>
                <a:cs typeface="Calibri"/>
              </a:rPr>
              <a:t>ec</a:t>
            </a:r>
            <a:r>
              <a:rPr lang="en-US" sz="2000" spc="-35" dirty="0">
                <a:latin typeface="Calibri"/>
                <a:cs typeface="Calibri"/>
              </a:rPr>
              <a:t>t</a:t>
            </a:r>
            <a:r>
              <a:rPr lang="en-US" sz="2000" dirty="0">
                <a:latin typeface="Calibri"/>
                <a:cs typeface="Calibri"/>
              </a:rPr>
              <a:t>ed	</a:t>
            </a:r>
            <a:r>
              <a:rPr lang="en-US" sz="2000" spc="-5" dirty="0">
                <a:latin typeface="Calibri"/>
                <a:cs typeface="Calibri"/>
              </a:rPr>
              <a:t>d</a:t>
            </a:r>
            <a:r>
              <a:rPr lang="en-US" sz="2000" spc="-15" dirty="0">
                <a:latin typeface="Calibri"/>
                <a:cs typeface="Calibri"/>
              </a:rPr>
              <a:t>u</a:t>
            </a:r>
            <a:r>
              <a:rPr lang="en-US" sz="2000" dirty="0">
                <a:latin typeface="Calibri"/>
                <a:cs typeface="Calibri"/>
              </a:rPr>
              <a:t>e	</a:t>
            </a:r>
            <a:r>
              <a:rPr lang="en-US" sz="2000" spc="-25" dirty="0">
                <a:latin typeface="Calibri"/>
                <a:cs typeface="Calibri"/>
              </a:rPr>
              <a:t>to  </a:t>
            </a:r>
            <a:r>
              <a:rPr lang="en-US" sz="2000" spc="-5" dirty="0">
                <a:latin typeface="Calibri"/>
                <a:cs typeface="Calibri"/>
              </a:rPr>
              <a:t>presence</a:t>
            </a:r>
            <a:r>
              <a:rPr lang="en-US" sz="2000" spc="-50" dirty="0">
                <a:latin typeface="Calibri"/>
                <a:cs typeface="Calibri"/>
              </a:rPr>
              <a:t> </a:t>
            </a:r>
            <a:r>
              <a:rPr lang="en-US" sz="2000" spc="-5" dirty="0">
                <a:latin typeface="Calibri"/>
                <a:cs typeface="Calibri"/>
              </a:rPr>
              <a:t>of </a:t>
            </a:r>
            <a:r>
              <a:rPr lang="en-US" sz="2000" spc="-10" dirty="0">
                <a:latin typeface="Calibri"/>
                <a:cs typeface="Calibri"/>
              </a:rPr>
              <a:t>feedback</a:t>
            </a:r>
            <a:r>
              <a:rPr lang="en-US" sz="2000" spc="-35" dirty="0">
                <a:latin typeface="Calibri"/>
                <a:cs typeface="Calibri"/>
              </a:rPr>
              <a:t> </a:t>
            </a:r>
            <a:r>
              <a:rPr lang="en-US" sz="2000" spc="-5" dirty="0">
                <a:latin typeface="Calibri"/>
                <a:cs typeface="Calibri"/>
              </a:rPr>
              <a:t>signal.</a:t>
            </a:r>
            <a:endParaRPr lang="en-US" sz="2000" dirty="0">
              <a:latin typeface="Calibri"/>
              <a:cs typeface="Calibri"/>
            </a:endParaRPr>
          </a:p>
          <a:p>
            <a:pPr marL="355600" indent="-342900">
              <a:lnSpc>
                <a:spcPct val="100000"/>
              </a:lnSpc>
              <a:spcBef>
                <a:spcPts val="1870"/>
              </a:spcBef>
              <a:buFont typeface="Wingdings"/>
              <a:buChar char=""/>
              <a:tabLst>
                <a:tab pos="355600" algn="l"/>
              </a:tabLst>
            </a:pPr>
            <a:r>
              <a:rPr lang="en-US" sz="2000" dirty="0">
                <a:latin typeface="Calibri"/>
                <a:cs typeface="Calibri"/>
              </a:rPr>
              <a:t>Bandwidth</a:t>
            </a:r>
            <a:r>
              <a:rPr lang="en-US" sz="2000" spc="-45" dirty="0">
                <a:latin typeface="Calibri"/>
                <a:cs typeface="Calibri"/>
              </a:rPr>
              <a:t> </a:t>
            </a:r>
            <a:r>
              <a:rPr lang="en-US" sz="2000" spc="-15" dirty="0">
                <a:latin typeface="Calibri"/>
                <a:cs typeface="Calibri"/>
              </a:rPr>
              <a:t>range</a:t>
            </a:r>
            <a:r>
              <a:rPr lang="en-US" sz="2000" spc="-20" dirty="0">
                <a:latin typeface="Calibri"/>
                <a:cs typeface="Calibri"/>
              </a:rPr>
              <a:t> </a:t>
            </a:r>
            <a:r>
              <a:rPr lang="en-US" sz="2000" dirty="0">
                <a:latin typeface="Calibri"/>
                <a:cs typeface="Calibri"/>
              </a:rPr>
              <a:t>is</a:t>
            </a:r>
            <a:r>
              <a:rPr lang="en-US" sz="2000" spc="-30" dirty="0">
                <a:latin typeface="Calibri"/>
                <a:cs typeface="Calibri"/>
              </a:rPr>
              <a:t> </a:t>
            </a:r>
            <a:r>
              <a:rPr lang="en-US" sz="2000" spc="-10" dirty="0">
                <a:latin typeface="Calibri"/>
                <a:cs typeface="Calibri"/>
              </a:rPr>
              <a:t>large.</a:t>
            </a:r>
            <a:endParaRPr lang="en-US" sz="2000" dirty="0">
              <a:latin typeface="Calibri"/>
              <a:cs typeface="Calibri"/>
            </a:endParaRPr>
          </a:p>
          <a:p>
            <a:pPr marL="355600" indent="-342900">
              <a:lnSpc>
                <a:spcPct val="100000"/>
              </a:lnSpc>
              <a:spcBef>
                <a:spcPts val="1875"/>
              </a:spcBef>
              <a:buFont typeface="Wingdings"/>
              <a:buChar char=""/>
              <a:tabLst>
                <a:tab pos="355600" algn="l"/>
              </a:tabLst>
            </a:pPr>
            <a:r>
              <a:rPr lang="en-US" sz="2000" spc="-15" dirty="0">
                <a:latin typeface="Calibri"/>
                <a:cs typeface="Calibri"/>
              </a:rPr>
              <a:t>Facilitates</a:t>
            </a:r>
            <a:r>
              <a:rPr lang="en-US" sz="2000" spc="-30" dirty="0">
                <a:latin typeface="Calibri"/>
                <a:cs typeface="Calibri"/>
              </a:rPr>
              <a:t> </a:t>
            </a:r>
            <a:r>
              <a:rPr lang="en-US" sz="2000" spc="-5" dirty="0">
                <a:latin typeface="Calibri"/>
                <a:cs typeface="Calibri"/>
              </a:rPr>
              <a:t>automation.</a:t>
            </a:r>
            <a:endParaRPr lang="en-US" sz="2000" dirty="0">
              <a:latin typeface="Calibri"/>
              <a:cs typeface="Calibri"/>
            </a:endParaRPr>
          </a:p>
          <a:p>
            <a:pPr marL="355600" marR="5080" indent="-342900">
              <a:lnSpc>
                <a:spcPct val="140100"/>
              </a:lnSpc>
              <a:spcBef>
                <a:spcPts val="620"/>
              </a:spcBef>
              <a:buFont typeface="Wingdings"/>
              <a:buChar char=""/>
              <a:tabLst>
                <a:tab pos="355600" algn="l"/>
                <a:tab pos="1029335" algn="l"/>
                <a:tab pos="2550160" algn="l"/>
                <a:tab pos="3001645" algn="l"/>
                <a:tab pos="4107815" algn="l"/>
                <a:tab pos="4848860" algn="l"/>
                <a:tab pos="5363845" algn="l"/>
                <a:tab pos="6297930" algn="l"/>
                <a:tab pos="7179309" algn="l"/>
                <a:tab pos="7638415" algn="l"/>
              </a:tabLst>
            </a:pPr>
            <a:r>
              <a:rPr lang="en-US" sz="2000" spc="-5" dirty="0">
                <a:latin typeface="Calibri"/>
                <a:cs typeface="Calibri"/>
              </a:rPr>
              <a:t>Th</a:t>
            </a:r>
            <a:r>
              <a:rPr lang="en-US" sz="2000" dirty="0">
                <a:latin typeface="Calibri"/>
                <a:cs typeface="Calibri"/>
              </a:rPr>
              <a:t>e	</a:t>
            </a:r>
            <a:r>
              <a:rPr lang="en-US" sz="2000" spc="-5" dirty="0">
                <a:latin typeface="Calibri"/>
                <a:cs typeface="Calibri"/>
              </a:rPr>
              <a:t>s</a:t>
            </a:r>
            <a:r>
              <a:rPr lang="en-US" sz="2000" spc="-15" dirty="0">
                <a:latin typeface="Calibri"/>
                <a:cs typeface="Calibri"/>
              </a:rPr>
              <a:t>e</a:t>
            </a:r>
            <a:r>
              <a:rPr lang="en-US" sz="2000" spc="-5" dirty="0">
                <a:latin typeface="Calibri"/>
                <a:cs typeface="Calibri"/>
              </a:rPr>
              <a:t>nsitivit</a:t>
            </a:r>
            <a:r>
              <a:rPr lang="en-US" sz="2000" dirty="0">
                <a:latin typeface="Calibri"/>
                <a:cs typeface="Calibri"/>
              </a:rPr>
              <a:t>y	</a:t>
            </a:r>
            <a:r>
              <a:rPr lang="en-US" sz="2000" spc="-5" dirty="0">
                <a:latin typeface="Calibri"/>
                <a:cs typeface="Calibri"/>
              </a:rPr>
              <a:t>o</a:t>
            </a:r>
            <a:r>
              <a:rPr lang="en-US" sz="2000" dirty="0">
                <a:latin typeface="Calibri"/>
                <a:cs typeface="Calibri"/>
              </a:rPr>
              <a:t>f	</a:t>
            </a:r>
            <a:r>
              <a:rPr lang="en-US" sz="2000" spc="-50" dirty="0">
                <a:latin typeface="Calibri"/>
                <a:cs typeface="Calibri"/>
              </a:rPr>
              <a:t>s</a:t>
            </a:r>
            <a:r>
              <a:rPr lang="en-US" sz="2000" spc="-40" dirty="0">
                <a:latin typeface="Calibri"/>
                <a:cs typeface="Calibri"/>
              </a:rPr>
              <a:t>y</a:t>
            </a:r>
            <a:r>
              <a:rPr lang="en-US" sz="2000" spc="-35" dirty="0">
                <a:latin typeface="Calibri"/>
                <a:cs typeface="Calibri"/>
              </a:rPr>
              <a:t>s</a:t>
            </a:r>
            <a:r>
              <a:rPr lang="en-US" sz="2000" spc="-25" dirty="0">
                <a:latin typeface="Calibri"/>
                <a:cs typeface="Calibri"/>
              </a:rPr>
              <a:t>t</a:t>
            </a:r>
            <a:r>
              <a:rPr lang="en-US" sz="2000" dirty="0">
                <a:latin typeface="Calibri"/>
                <a:cs typeface="Calibri"/>
              </a:rPr>
              <a:t>em	m</a:t>
            </a:r>
            <a:r>
              <a:rPr lang="en-US" sz="2000" spc="-55" dirty="0">
                <a:latin typeface="Calibri"/>
                <a:cs typeface="Calibri"/>
              </a:rPr>
              <a:t>a</a:t>
            </a:r>
            <a:r>
              <a:rPr lang="en-US" sz="2000" dirty="0">
                <a:latin typeface="Calibri"/>
                <a:cs typeface="Calibri"/>
              </a:rPr>
              <a:t>y	</a:t>
            </a:r>
            <a:r>
              <a:rPr lang="en-US" sz="2000" spc="-5" dirty="0">
                <a:latin typeface="Calibri"/>
                <a:cs typeface="Calibri"/>
              </a:rPr>
              <a:t>b</a:t>
            </a:r>
            <a:r>
              <a:rPr lang="en-US" sz="2000" dirty="0">
                <a:latin typeface="Calibri"/>
                <a:cs typeface="Calibri"/>
              </a:rPr>
              <a:t>e	ma</a:t>
            </a:r>
            <a:r>
              <a:rPr lang="en-US" sz="2000" spc="-20" dirty="0">
                <a:latin typeface="Calibri"/>
                <a:cs typeface="Calibri"/>
              </a:rPr>
              <a:t>d</a:t>
            </a:r>
            <a:r>
              <a:rPr lang="en-US" sz="2000" dirty="0">
                <a:latin typeface="Calibri"/>
                <a:cs typeface="Calibri"/>
              </a:rPr>
              <a:t>e	</a:t>
            </a:r>
            <a:r>
              <a:rPr lang="en-US" sz="2000" spc="-5" dirty="0">
                <a:latin typeface="Calibri"/>
                <a:cs typeface="Calibri"/>
              </a:rPr>
              <a:t>smal</a:t>
            </a:r>
            <a:r>
              <a:rPr lang="en-US" sz="2000" dirty="0">
                <a:latin typeface="Calibri"/>
                <a:cs typeface="Calibri"/>
              </a:rPr>
              <a:t>l	</a:t>
            </a:r>
            <a:r>
              <a:rPr lang="en-US" sz="2000" spc="-25" dirty="0">
                <a:latin typeface="Calibri"/>
                <a:cs typeface="Calibri"/>
              </a:rPr>
              <a:t>t</a:t>
            </a:r>
            <a:r>
              <a:rPr lang="en-US" sz="2000" dirty="0">
                <a:latin typeface="Calibri"/>
                <a:cs typeface="Calibri"/>
              </a:rPr>
              <a:t>o	ma</a:t>
            </a:r>
            <a:r>
              <a:rPr lang="en-US" sz="2000" spc="-90" dirty="0">
                <a:latin typeface="Calibri"/>
                <a:cs typeface="Calibri"/>
              </a:rPr>
              <a:t>k</a:t>
            </a:r>
            <a:r>
              <a:rPr lang="en-US" sz="2000" dirty="0">
                <a:latin typeface="Calibri"/>
                <a:cs typeface="Calibri"/>
              </a:rPr>
              <a:t>e  </a:t>
            </a:r>
            <a:r>
              <a:rPr lang="en-US" sz="2000" spc="-20" dirty="0">
                <a:latin typeface="Calibri"/>
                <a:cs typeface="Calibri"/>
              </a:rPr>
              <a:t>system</a:t>
            </a:r>
            <a:r>
              <a:rPr lang="en-US" sz="2000" spc="-45" dirty="0">
                <a:latin typeface="Calibri"/>
                <a:cs typeface="Calibri"/>
              </a:rPr>
              <a:t> </a:t>
            </a:r>
            <a:r>
              <a:rPr lang="en-US" sz="2000" spc="-10" dirty="0">
                <a:latin typeface="Calibri"/>
                <a:cs typeface="Calibri"/>
              </a:rPr>
              <a:t>more</a:t>
            </a:r>
            <a:r>
              <a:rPr lang="en-US" sz="2000" spc="-5" dirty="0">
                <a:latin typeface="Calibri"/>
                <a:cs typeface="Calibri"/>
              </a:rPr>
              <a:t> </a:t>
            </a:r>
            <a:r>
              <a:rPr lang="en-US" sz="2000" spc="-10" dirty="0">
                <a:latin typeface="Calibri"/>
                <a:cs typeface="Calibri"/>
              </a:rPr>
              <a:t>stable.</a:t>
            </a:r>
            <a:endParaRPr lang="en-US" sz="2000" dirty="0">
              <a:latin typeface="Calibri"/>
              <a:cs typeface="Calibri"/>
            </a:endParaRPr>
          </a:p>
          <a:p>
            <a:pPr marL="355600" indent="-342900">
              <a:lnSpc>
                <a:spcPct val="100000"/>
              </a:lnSpc>
              <a:spcBef>
                <a:spcPts val="1875"/>
              </a:spcBef>
              <a:buFont typeface="Wingdings"/>
              <a:buChar char=""/>
              <a:tabLst>
                <a:tab pos="355600" algn="l"/>
              </a:tabLst>
            </a:pPr>
            <a:r>
              <a:rPr lang="en-US" sz="2000" spc="-5" dirty="0">
                <a:latin typeface="Calibri"/>
                <a:cs typeface="Calibri"/>
              </a:rPr>
              <a:t>This</a:t>
            </a:r>
            <a:r>
              <a:rPr lang="en-US" sz="2000" spc="-20" dirty="0">
                <a:latin typeface="Calibri"/>
                <a:cs typeface="Calibri"/>
              </a:rPr>
              <a:t> system</a:t>
            </a:r>
            <a:r>
              <a:rPr lang="en-US" sz="2000" spc="-40" dirty="0">
                <a:latin typeface="Calibri"/>
                <a:cs typeface="Calibri"/>
              </a:rPr>
              <a:t> </a:t>
            </a:r>
            <a:r>
              <a:rPr lang="en-US" sz="2000" dirty="0">
                <a:latin typeface="Calibri"/>
                <a:cs typeface="Calibri"/>
              </a:rPr>
              <a:t>is</a:t>
            </a:r>
            <a:r>
              <a:rPr lang="en-US" sz="2000" spc="-5" dirty="0">
                <a:latin typeface="Calibri"/>
                <a:cs typeface="Calibri"/>
              </a:rPr>
              <a:t> </a:t>
            </a:r>
            <a:r>
              <a:rPr lang="en-US" sz="2000" dirty="0">
                <a:latin typeface="Calibri"/>
                <a:cs typeface="Calibri"/>
              </a:rPr>
              <a:t>less</a:t>
            </a:r>
            <a:r>
              <a:rPr lang="en-US" sz="2000" spc="-20" dirty="0">
                <a:latin typeface="Calibri"/>
                <a:cs typeface="Calibri"/>
              </a:rPr>
              <a:t> affected</a:t>
            </a:r>
            <a:r>
              <a:rPr lang="en-US" sz="2000" spc="-45" dirty="0">
                <a:latin typeface="Calibri"/>
                <a:cs typeface="Calibri"/>
              </a:rPr>
              <a:t> </a:t>
            </a:r>
            <a:r>
              <a:rPr lang="en-US" sz="2000" spc="-10" dirty="0">
                <a:latin typeface="Calibri"/>
                <a:cs typeface="Calibri"/>
              </a:rPr>
              <a:t>by</a:t>
            </a:r>
            <a:r>
              <a:rPr lang="en-US" sz="2000" spc="-15" dirty="0">
                <a:latin typeface="Calibri"/>
                <a:cs typeface="Calibri"/>
              </a:rPr>
              <a:t> </a:t>
            </a:r>
            <a:r>
              <a:rPr lang="en-US" sz="2000" spc="-5" dirty="0">
                <a:latin typeface="Calibri"/>
                <a:cs typeface="Calibri"/>
              </a:rPr>
              <a:t>noise.</a:t>
            </a:r>
            <a:endParaRPr lang="en-US" sz="20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D84E884E-A40D-4138-8824-BC4DCB5ADF12}"/>
              </a:ext>
            </a:extLst>
          </p:cNvPr>
          <p:cNvSpPr>
            <a:spLocks noGrp="1"/>
          </p:cNvSpPr>
          <p:nvPr>
            <p:ph type="sldNum" sz="quarter" idx="12"/>
          </p:nvPr>
        </p:nvSpPr>
        <p:spPr/>
        <p:txBody>
          <a:bodyPr/>
          <a:lstStyle/>
          <a:p>
            <a:fld id="{CA9F79F9-620A-454C-B44A-099229A02D1C}" type="slidenum">
              <a:rPr lang="en-IN" smtClean="0"/>
              <a:pPr/>
              <a:t>25</a:t>
            </a:fld>
            <a:endParaRPr lang="en-IN"/>
          </a:p>
        </p:txBody>
      </p:sp>
      <p:pic>
        <p:nvPicPr>
          <p:cNvPr id="5" name="Picture 4">
            <a:extLst>
              <a:ext uri="{FF2B5EF4-FFF2-40B4-BE49-F238E27FC236}">
                <a16:creationId xmlns:a16="http://schemas.microsoft.com/office/drawing/2014/main" xmlns="" id="{40620B9B-930D-4AC7-AB2C-29F1CD8C5A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152047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36FB7-9873-4A2B-B16B-5B833F98444E}"/>
              </a:ext>
            </a:extLst>
          </p:cNvPr>
          <p:cNvSpPr>
            <a:spLocks noGrp="1"/>
          </p:cNvSpPr>
          <p:nvPr>
            <p:ph type="title"/>
          </p:nvPr>
        </p:nvSpPr>
        <p:spPr>
          <a:xfrm>
            <a:off x="1097281" y="286603"/>
            <a:ext cx="7389772" cy="1450757"/>
          </a:xfrm>
        </p:spPr>
        <p:txBody>
          <a:bodyPr>
            <a:normAutofit/>
          </a:bodyPr>
          <a:lstStyle/>
          <a:p>
            <a:r>
              <a:rPr lang="en-IN" sz="3600" spc="-15" dirty="0">
                <a:solidFill>
                  <a:srgbClr val="FF0000"/>
                </a:solidFill>
              </a:rPr>
              <a:t>Disadvantages</a:t>
            </a:r>
            <a:r>
              <a:rPr lang="en-IN" sz="3600" spc="-80" dirty="0">
                <a:solidFill>
                  <a:srgbClr val="FF0000"/>
                </a:solidFill>
              </a:rPr>
              <a:t> </a:t>
            </a:r>
            <a:r>
              <a:rPr lang="en-IN" sz="3600" dirty="0">
                <a:solidFill>
                  <a:srgbClr val="FF0000"/>
                </a:solidFill>
              </a:rPr>
              <a:t>of </a:t>
            </a:r>
            <a:r>
              <a:rPr lang="en-IN" sz="4000" spc="-15" dirty="0">
                <a:solidFill>
                  <a:srgbClr val="FF0000"/>
                </a:solidFill>
              </a:rPr>
              <a:t>Close Loop Control System</a:t>
            </a:r>
            <a:r>
              <a:rPr lang="en-IN" sz="4000" spc="-75" dirty="0">
                <a:solidFill>
                  <a:srgbClr val="FF0000"/>
                </a:solidFill>
              </a:rPr>
              <a:t> </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4A13491A-BDF4-4BB6-B4C4-427E912DDEF8}"/>
              </a:ext>
            </a:extLst>
          </p:cNvPr>
          <p:cNvSpPr>
            <a:spLocks noGrp="1"/>
          </p:cNvSpPr>
          <p:nvPr>
            <p:ph idx="1"/>
          </p:nvPr>
        </p:nvSpPr>
        <p:spPr>
          <a:xfrm>
            <a:off x="1097280" y="1845734"/>
            <a:ext cx="10058400" cy="3995773"/>
          </a:xfrm>
        </p:spPr>
        <p:txBody>
          <a:bodyPr>
            <a:normAutofit fontScale="92500" lnSpcReduction="20000"/>
          </a:bodyPr>
          <a:lstStyle/>
          <a:p>
            <a:pPr marL="355600" indent="-342900">
              <a:lnSpc>
                <a:spcPct val="100000"/>
              </a:lnSpc>
              <a:spcBef>
                <a:spcPts val="95"/>
              </a:spcBef>
              <a:buFont typeface="Wingdings"/>
              <a:buChar char=""/>
              <a:tabLst>
                <a:tab pos="355600" algn="l"/>
              </a:tabLst>
            </a:pPr>
            <a:r>
              <a:rPr lang="en-US" sz="2400" spc="-10" dirty="0">
                <a:latin typeface="Calibri"/>
                <a:cs typeface="Calibri"/>
              </a:rPr>
              <a:t>They</a:t>
            </a:r>
            <a:r>
              <a:rPr lang="en-US" sz="2400" spc="-15" dirty="0">
                <a:latin typeface="Calibri"/>
                <a:cs typeface="Calibri"/>
              </a:rPr>
              <a:t> </a:t>
            </a:r>
            <a:r>
              <a:rPr lang="en-US" sz="2400" spc="-20" dirty="0">
                <a:latin typeface="Calibri"/>
                <a:cs typeface="Calibri"/>
              </a:rPr>
              <a:t>are </a:t>
            </a:r>
            <a:r>
              <a:rPr lang="en-US" sz="2400" spc="-45" dirty="0">
                <a:latin typeface="Calibri"/>
                <a:cs typeface="Calibri"/>
              </a:rPr>
              <a:t>costlier.</a:t>
            </a:r>
            <a:endParaRPr lang="en-US" sz="2400" dirty="0">
              <a:latin typeface="Calibri"/>
              <a:cs typeface="Calibri"/>
            </a:endParaRPr>
          </a:p>
          <a:p>
            <a:pPr marL="355600" indent="-342900">
              <a:lnSpc>
                <a:spcPct val="100000"/>
              </a:lnSpc>
              <a:spcBef>
                <a:spcPts val="2350"/>
              </a:spcBef>
              <a:buFont typeface="Wingdings"/>
              <a:buChar char=""/>
              <a:tabLst>
                <a:tab pos="355600" algn="l"/>
              </a:tabLst>
            </a:pPr>
            <a:r>
              <a:rPr lang="en-US" sz="2400" spc="-10" dirty="0">
                <a:latin typeface="Calibri"/>
                <a:cs typeface="Calibri"/>
              </a:rPr>
              <a:t>They </a:t>
            </a:r>
            <a:r>
              <a:rPr lang="en-US" sz="2400" spc="-15" dirty="0">
                <a:latin typeface="Calibri"/>
                <a:cs typeface="Calibri"/>
              </a:rPr>
              <a:t>are</a:t>
            </a:r>
            <a:r>
              <a:rPr lang="en-US" sz="2400" spc="-20" dirty="0">
                <a:latin typeface="Calibri"/>
                <a:cs typeface="Calibri"/>
              </a:rPr>
              <a:t> </a:t>
            </a:r>
            <a:r>
              <a:rPr lang="en-US" sz="2400" spc="-15" dirty="0">
                <a:latin typeface="Calibri"/>
                <a:cs typeface="Calibri"/>
              </a:rPr>
              <a:t>complicated</a:t>
            </a:r>
            <a:r>
              <a:rPr lang="en-US" sz="2400" spc="15" dirty="0">
                <a:latin typeface="Calibri"/>
                <a:cs typeface="Calibri"/>
              </a:rPr>
              <a:t> </a:t>
            </a:r>
            <a:r>
              <a:rPr lang="en-US" sz="2400" spc="-20" dirty="0">
                <a:latin typeface="Calibri"/>
                <a:cs typeface="Calibri"/>
              </a:rPr>
              <a:t>to </a:t>
            </a:r>
            <a:r>
              <a:rPr lang="en-US" sz="2400" spc="-5" dirty="0">
                <a:latin typeface="Calibri"/>
                <a:cs typeface="Calibri"/>
              </a:rPr>
              <a:t>design.</a:t>
            </a:r>
            <a:endParaRPr lang="en-US" sz="2400" dirty="0">
              <a:latin typeface="Calibri"/>
              <a:cs typeface="Calibri"/>
            </a:endParaRPr>
          </a:p>
          <a:p>
            <a:pPr marL="355600" indent="-342900">
              <a:lnSpc>
                <a:spcPct val="100000"/>
              </a:lnSpc>
              <a:spcBef>
                <a:spcPts val="2355"/>
              </a:spcBef>
              <a:buFont typeface="Wingdings"/>
              <a:buChar char=""/>
              <a:tabLst>
                <a:tab pos="355600" algn="l"/>
              </a:tabLst>
            </a:pPr>
            <a:r>
              <a:rPr lang="en-US" sz="2400" spc="-15" dirty="0">
                <a:latin typeface="Calibri"/>
                <a:cs typeface="Calibri"/>
              </a:rPr>
              <a:t>Required</a:t>
            </a:r>
            <a:r>
              <a:rPr lang="en-US" sz="2400" spc="-5" dirty="0">
                <a:latin typeface="Calibri"/>
                <a:cs typeface="Calibri"/>
              </a:rPr>
              <a:t> </a:t>
            </a:r>
            <a:r>
              <a:rPr lang="en-US" sz="2400" spc="-15" dirty="0">
                <a:latin typeface="Calibri"/>
                <a:cs typeface="Calibri"/>
              </a:rPr>
              <a:t>more</a:t>
            </a:r>
            <a:r>
              <a:rPr lang="en-US" sz="2400" dirty="0">
                <a:latin typeface="Calibri"/>
                <a:cs typeface="Calibri"/>
              </a:rPr>
              <a:t> </a:t>
            </a:r>
            <a:r>
              <a:rPr lang="en-US" sz="2400" spc="-10" dirty="0">
                <a:latin typeface="Calibri"/>
                <a:cs typeface="Calibri"/>
              </a:rPr>
              <a:t>maintenance.</a:t>
            </a:r>
            <a:endParaRPr lang="en-US" sz="2400" dirty="0">
              <a:latin typeface="Calibri"/>
              <a:cs typeface="Calibri"/>
            </a:endParaRPr>
          </a:p>
          <a:p>
            <a:pPr marL="355600" indent="-342900">
              <a:lnSpc>
                <a:spcPct val="100000"/>
              </a:lnSpc>
              <a:spcBef>
                <a:spcPts val="2355"/>
              </a:spcBef>
              <a:buFont typeface="Wingdings"/>
              <a:buChar char=""/>
              <a:tabLst>
                <a:tab pos="355600" algn="l"/>
              </a:tabLst>
            </a:pPr>
            <a:r>
              <a:rPr lang="en-US" sz="2400" spc="-10" dirty="0">
                <a:latin typeface="Calibri"/>
                <a:cs typeface="Calibri"/>
              </a:rPr>
              <a:t>Feedback</a:t>
            </a:r>
            <a:r>
              <a:rPr lang="en-US" sz="2400" spc="10" dirty="0">
                <a:latin typeface="Calibri"/>
                <a:cs typeface="Calibri"/>
              </a:rPr>
              <a:t> </a:t>
            </a:r>
            <a:r>
              <a:rPr lang="en-US" sz="2400" spc="-5" dirty="0">
                <a:latin typeface="Calibri"/>
                <a:cs typeface="Calibri"/>
              </a:rPr>
              <a:t>leads</a:t>
            </a:r>
            <a:r>
              <a:rPr lang="en-US" sz="2400" spc="5" dirty="0">
                <a:latin typeface="Calibri"/>
                <a:cs typeface="Calibri"/>
              </a:rPr>
              <a:t> </a:t>
            </a:r>
            <a:r>
              <a:rPr lang="en-US" sz="2400" spc="-20" dirty="0">
                <a:latin typeface="Calibri"/>
                <a:cs typeface="Calibri"/>
              </a:rPr>
              <a:t>to</a:t>
            </a:r>
            <a:r>
              <a:rPr lang="en-US" sz="2400" spc="-10" dirty="0">
                <a:latin typeface="Calibri"/>
                <a:cs typeface="Calibri"/>
              </a:rPr>
              <a:t> oscillatory</a:t>
            </a:r>
            <a:r>
              <a:rPr lang="en-US" sz="2400" dirty="0">
                <a:latin typeface="Calibri"/>
                <a:cs typeface="Calibri"/>
              </a:rPr>
              <a:t> </a:t>
            </a:r>
            <a:r>
              <a:rPr lang="en-US" sz="2400" spc="-10" dirty="0">
                <a:latin typeface="Calibri"/>
                <a:cs typeface="Calibri"/>
              </a:rPr>
              <a:t>response.</a:t>
            </a:r>
            <a:endParaRPr lang="en-US" sz="2400" dirty="0">
              <a:latin typeface="Calibri"/>
              <a:cs typeface="Calibri"/>
            </a:endParaRPr>
          </a:p>
          <a:p>
            <a:pPr marL="355600" indent="-342900">
              <a:lnSpc>
                <a:spcPct val="100000"/>
              </a:lnSpc>
              <a:spcBef>
                <a:spcPts val="2350"/>
              </a:spcBef>
              <a:buFont typeface="Wingdings"/>
              <a:buChar char=""/>
              <a:tabLst>
                <a:tab pos="355600" algn="l"/>
              </a:tabLst>
            </a:pPr>
            <a:r>
              <a:rPr lang="en-US" sz="2400" spc="-20" dirty="0">
                <a:latin typeface="Calibri"/>
                <a:cs typeface="Calibri"/>
              </a:rPr>
              <a:t>Overall</a:t>
            </a:r>
            <a:r>
              <a:rPr lang="en-US" sz="2400" spc="-5" dirty="0">
                <a:latin typeface="Calibri"/>
                <a:cs typeface="Calibri"/>
              </a:rPr>
              <a:t> </a:t>
            </a:r>
            <a:r>
              <a:rPr lang="en-US" sz="2400" spc="-15" dirty="0">
                <a:latin typeface="Calibri"/>
                <a:cs typeface="Calibri"/>
              </a:rPr>
              <a:t>gain</a:t>
            </a:r>
            <a:r>
              <a:rPr lang="en-US" sz="2400" dirty="0">
                <a:latin typeface="Calibri"/>
                <a:cs typeface="Calibri"/>
              </a:rPr>
              <a:t> </a:t>
            </a:r>
            <a:r>
              <a:rPr lang="en-US" sz="2400" spc="-10" dirty="0">
                <a:latin typeface="Calibri"/>
                <a:cs typeface="Calibri"/>
              </a:rPr>
              <a:t>is</a:t>
            </a:r>
            <a:r>
              <a:rPr lang="en-US" sz="2400" spc="15" dirty="0">
                <a:latin typeface="Calibri"/>
                <a:cs typeface="Calibri"/>
              </a:rPr>
              <a:t> </a:t>
            </a:r>
            <a:r>
              <a:rPr lang="en-US" sz="2400" spc="-10" dirty="0">
                <a:latin typeface="Calibri"/>
                <a:cs typeface="Calibri"/>
              </a:rPr>
              <a:t>reduced</a:t>
            </a:r>
            <a:r>
              <a:rPr lang="en-US" sz="2400" spc="10" dirty="0">
                <a:latin typeface="Calibri"/>
                <a:cs typeface="Calibri"/>
              </a:rPr>
              <a:t> </a:t>
            </a:r>
            <a:r>
              <a:rPr lang="en-US" sz="2400" spc="-10" dirty="0">
                <a:latin typeface="Calibri"/>
                <a:cs typeface="Calibri"/>
              </a:rPr>
              <a:t>due</a:t>
            </a:r>
            <a:r>
              <a:rPr lang="en-US" sz="2400" spc="15" dirty="0">
                <a:latin typeface="Calibri"/>
                <a:cs typeface="Calibri"/>
              </a:rPr>
              <a:t> </a:t>
            </a:r>
            <a:r>
              <a:rPr lang="en-US" sz="2400" spc="-15" dirty="0">
                <a:latin typeface="Calibri"/>
                <a:cs typeface="Calibri"/>
              </a:rPr>
              <a:t>to</a:t>
            </a:r>
            <a:r>
              <a:rPr lang="en-US" sz="2400" spc="10" dirty="0">
                <a:latin typeface="Calibri"/>
                <a:cs typeface="Calibri"/>
              </a:rPr>
              <a:t> </a:t>
            </a:r>
            <a:r>
              <a:rPr lang="en-US" sz="2400" spc="-10" dirty="0">
                <a:latin typeface="Calibri"/>
                <a:cs typeface="Calibri"/>
              </a:rPr>
              <a:t>presence</a:t>
            </a:r>
            <a:r>
              <a:rPr lang="en-US" sz="2400" spc="30" dirty="0">
                <a:latin typeface="Calibri"/>
                <a:cs typeface="Calibri"/>
              </a:rPr>
              <a:t> </a:t>
            </a:r>
            <a:r>
              <a:rPr lang="en-US" sz="2400" spc="-5" dirty="0">
                <a:latin typeface="Calibri"/>
                <a:cs typeface="Calibri"/>
              </a:rPr>
              <a:t>of</a:t>
            </a:r>
            <a:r>
              <a:rPr lang="en-US" sz="2400" spc="5" dirty="0">
                <a:latin typeface="Calibri"/>
                <a:cs typeface="Calibri"/>
              </a:rPr>
              <a:t> </a:t>
            </a:r>
            <a:r>
              <a:rPr lang="en-US" sz="2400" spc="-15" dirty="0">
                <a:latin typeface="Calibri"/>
                <a:cs typeface="Calibri"/>
              </a:rPr>
              <a:t>feedback.</a:t>
            </a:r>
            <a:endParaRPr lang="en-US" sz="2400" dirty="0">
              <a:latin typeface="Calibri"/>
              <a:cs typeface="Calibri"/>
            </a:endParaRPr>
          </a:p>
          <a:p>
            <a:pPr marL="355600" marR="5080" indent="-342900">
              <a:lnSpc>
                <a:spcPct val="150100"/>
              </a:lnSpc>
              <a:spcBef>
                <a:spcPts val="670"/>
              </a:spcBef>
              <a:buFont typeface="Wingdings"/>
              <a:buChar char=""/>
              <a:tabLst>
                <a:tab pos="355600" algn="l"/>
              </a:tabLst>
            </a:pPr>
            <a:r>
              <a:rPr lang="en-US" sz="2400" spc="-10" dirty="0">
                <a:latin typeface="Calibri"/>
                <a:cs typeface="Calibri"/>
              </a:rPr>
              <a:t>Stability</a:t>
            </a:r>
            <a:r>
              <a:rPr lang="en-US" sz="2400" spc="30" dirty="0">
                <a:latin typeface="Calibri"/>
                <a:cs typeface="Calibri"/>
              </a:rPr>
              <a:t> </a:t>
            </a:r>
            <a:r>
              <a:rPr lang="en-US" sz="2400" dirty="0">
                <a:latin typeface="Calibri"/>
                <a:cs typeface="Calibri"/>
              </a:rPr>
              <a:t>is</a:t>
            </a:r>
            <a:r>
              <a:rPr lang="en-US" sz="2400" spc="45" dirty="0">
                <a:latin typeface="Calibri"/>
                <a:cs typeface="Calibri"/>
              </a:rPr>
              <a:t> </a:t>
            </a:r>
            <a:r>
              <a:rPr lang="en-US" sz="2400" spc="-5" dirty="0">
                <a:latin typeface="Calibri"/>
                <a:cs typeface="Calibri"/>
              </a:rPr>
              <a:t>the</a:t>
            </a:r>
            <a:r>
              <a:rPr lang="en-US" sz="2400" spc="35" dirty="0">
                <a:latin typeface="Calibri"/>
                <a:cs typeface="Calibri"/>
              </a:rPr>
              <a:t> </a:t>
            </a:r>
            <a:r>
              <a:rPr lang="en-US" sz="2400" spc="-5" dirty="0">
                <a:latin typeface="Calibri"/>
                <a:cs typeface="Calibri"/>
              </a:rPr>
              <a:t>major</a:t>
            </a:r>
            <a:r>
              <a:rPr lang="en-US" sz="2400" spc="35" dirty="0">
                <a:latin typeface="Calibri"/>
                <a:cs typeface="Calibri"/>
              </a:rPr>
              <a:t> </a:t>
            </a:r>
            <a:r>
              <a:rPr lang="en-US" sz="2400" spc="-15" dirty="0">
                <a:latin typeface="Calibri"/>
                <a:cs typeface="Calibri"/>
              </a:rPr>
              <a:t>problem</a:t>
            </a:r>
            <a:r>
              <a:rPr lang="en-US" sz="2400" spc="50" dirty="0">
                <a:latin typeface="Calibri"/>
                <a:cs typeface="Calibri"/>
              </a:rPr>
              <a:t> </a:t>
            </a:r>
            <a:r>
              <a:rPr lang="en-US" sz="2400" dirty="0">
                <a:latin typeface="Calibri"/>
                <a:cs typeface="Calibri"/>
              </a:rPr>
              <a:t>and</a:t>
            </a:r>
            <a:r>
              <a:rPr lang="en-US" sz="2400" spc="30" dirty="0">
                <a:latin typeface="Calibri"/>
                <a:cs typeface="Calibri"/>
              </a:rPr>
              <a:t> </a:t>
            </a:r>
            <a:r>
              <a:rPr lang="en-US" sz="2400" spc="-15" dirty="0">
                <a:latin typeface="Calibri"/>
                <a:cs typeface="Calibri"/>
              </a:rPr>
              <a:t>more</a:t>
            </a:r>
            <a:r>
              <a:rPr lang="en-US" sz="2400" spc="25" dirty="0">
                <a:latin typeface="Calibri"/>
                <a:cs typeface="Calibri"/>
              </a:rPr>
              <a:t> </a:t>
            </a:r>
            <a:r>
              <a:rPr lang="en-US" sz="2400" spc="-15" dirty="0">
                <a:latin typeface="Calibri"/>
                <a:cs typeface="Calibri"/>
              </a:rPr>
              <a:t>care</a:t>
            </a:r>
            <a:r>
              <a:rPr lang="en-US" sz="2400" spc="35" dirty="0">
                <a:latin typeface="Calibri"/>
                <a:cs typeface="Calibri"/>
              </a:rPr>
              <a:t> </a:t>
            </a:r>
            <a:r>
              <a:rPr lang="en-US" sz="2400" spc="-10" dirty="0">
                <a:latin typeface="Calibri"/>
                <a:cs typeface="Calibri"/>
              </a:rPr>
              <a:t>is</a:t>
            </a:r>
            <a:r>
              <a:rPr lang="en-US" sz="2400" spc="35" dirty="0">
                <a:latin typeface="Calibri"/>
                <a:cs typeface="Calibri"/>
              </a:rPr>
              <a:t> </a:t>
            </a:r>
            <a:r>
              <a:rPr lang="en-US" sz="2400" spc="-10" dirty="0">
                <a:latin typeface="Calibri"/>
                <a:cs typeface="Calibri"/>
              </a:rPr>
              <a:t>needed </a:t>
            </a:r>
            <a:r>
              <a:rPr lang="en-US" sz="2400" spc="-615" dirty="0">
                <a:latin typeface="Calibri"/>
                <a:cs typeface="Calibri"/>
              </a:rPr>
              <a:t> </a:t>
            </a:r>
            <a:r>
              <a:rPr lang="en-US" sz="2400" spc="-15" dirty="0">
                <a:latin typeface="Calibri"/>
                <a:cs typeface="Calibri"/>
              </a:rPr>
              <a:t>to</a:t>
            </a:r>
            <a:r>
              <a:rPr lang="en-US" sz="2400" dirty="0">
                <a:latin typeface="Calibri"/>
                <a:cs typeface="Calibri"/>
              </a:rPr>
              <a:t> </a:t>
            </a:r>
            <a:r>
              <a:rPr lang="en-US" sz="2400" spc="-10" dirty="0">
                <a:latin typeface="Calibri"/>
                <a:cs typeface="Calibri"/>
              </a:rPr>
              <a:t>design</a:t>
            </a:r>
            <a:r>
              <a:rPr lang="en-US" sz="2400" spc="30" dirty="0">
                <a:latin typeface="Calibri"/>
                <a:cs typeface="Calibri"/>
              </a:rPr>
              <a:t> </a:t>
            </a:r>
            <a:r>
              <a:rPr lang="en-US" sz="2400" spc="-5" dirty="0">
                <a:latin typeface="Calibri"/>
                <a:cs typeface="Calibri"/>
              </a:rPr>
              <a:t>a </a:t>
            </a:r>
            <a:r>
              <a:rPr lang="en-US" sz="2400" spc="-15" dirty="0">
                <a:latin typeface="Calibri"/>
                <a:cs typeface="Calibri"/>
              </a:rPr>
              <a:t>stable</a:t>
            </a:r>
            <a:r>
              <a:rPr lang="en-US" sz="2400" spc="20" dirty="0">
                <a:latin typeface="Calibri"/>
                <a:cs typeface="Calibri"/>
              </a:rPr>
              <a:t> </a:t>
            </a:r>
            <a:r>
              <a:rPr lang="en-US" sz="2400" spc="-5" dirty="0">
                <a:latin typeface="Calibri"/>
                <a:cs typeface="Calibri"/>
              </a:rPr>
              <a:t>closed</a:t>
            </a:r>
            <a:r>
              <a:rPr lang="en-US" sz="2400" dirty="0">
                <a:latin typeface="Calibri"/>
                <a:cs typeface="Calibri"/>
              </a:rPr>
              <a:t> </a:t>
            </a:r>
            <a:r>
              <a:rPr lang="en-US" sz="2400" spc="-5" dirty="0">
                <a:latin typeface="Calibri"/>
                <a:cs typeface="Calibri"/>
              </a:rPr>
              <a:t>loop</a:t>
            </a:r>
            <a:r>
              <a:rPr lang="en-US" sz="2400" spc="5" dirty="0">
                <a:latin typeface="Calibri"/>
                <a:cs typeface="Calibri"/>
              </a:rPr>
              <a:t> </a:t>
            </a:r>
            <a:r>
              <a:rPr lang="en-US" sz="2400" spc="-25" dirty="0">
                <a:latin typeface="Calibri"/>
                <a:cs typeface="Calibri"/>
              </a:rPr>
              <a:t>system.</a:t>
            </a:r>
            <a:endParaRPr lang="en-US" sz="24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D84E884E-A40D-4138-8824-BC4DCB5ADF12}"/>
              </a:ext>
            </a:extLst>
          </p:cNvPr>
          <p:cNvSpPr>
            <a:spLocks noGrp="1"/>
          </p:cNvSpPr>
          <p:nvPr>
            <p:ph type="sldNum" sz="quarter" idx="12"/>
          </p:nvPr>
        </p:nvSpPr>
        <p:spPr/>
        <p:txBody>
          <a:bodyPr/>
          <a:lstStyle/>
          <a:p>
            <a:fld id="{CA9F79F9-620A-454C-B44A-099229A02D1C}" type="slidenum">
              <a:rPr lang="en-IN" smtClean="0"/>
              <a:pPr/>
              <a:t>26</a:t>
            </a:fld>
            <a:endParaRPr lang="en-IN"/>
          </a:p>
        </p:txBody>
      </p:sp>
      <p:pic>
        <p:nvPicPr>
          <p:cNvPr id="5" name="Picture 4">
            <a:extLst>
              <a:ext uri="{FF2B5EF4-FFF2-40B4-BE49-F238E27FC236}">
                <a16:creationId xmlns:a16="http://schemas.microsoft.com/office/drawing/2014/main" xmlns="" id="{9B25F917-9FBA-462B-80C3-7E8818C481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194409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9572" y="-161660"/>
            <a:ext cx="5843529" cy="1244571"/>
          </a:xfrm>
          <a:prstGeom prst="rect">
            <a:avLst/>
          </a:prstGeom>
        </p:spPr>
        <p:txBody>
          <a:bodyPr vert="horz" wrap="square" lIns="0" tIns="13335" rIns="0" bIns="0" rtlCol="0" anchor="b">
            <a:spAutoFit/>
          </a:bodyPr>
          <a:lstStyle/>
          <a:p>
            <a:pPr marL="12700">
              <a:lnSpc>
                <a:spcPct val="100000"/>
              </a:lnSpc>
              <a:spcBef>
                <a:spcPts val="105"/>
              </a:spcBef>
            </a:pPr>
            <a:r>
              <a:rPr sz="4000" spc="-15" dirty="0">
                <a:solidFill>
                  <a:srgbClr val="FF0000"/>
                </a:solidFill>
              </a:rPr>
              <a:t>Difference </a:t>
            </a:r>
            <a:r>
              <a:rPr sz="4000" spc="-10" dirty="0">
                <a:solidFill>
                  <a:srgbClr val="FF0000"/>
                </a:solidFill>
              </a:rPr>
              <a:t>Between</a:t>
            </a:r>
            <a:r>
              <a:rPr sz="4000" spc="-5" dirty="0">
                <a:solidFill>
                  <a:srgbClr val="FF0000"/>
                </a:solidFill>
              </a:rPr>
              <a:t> </a:t>
            </a:r>
            <a:r>
              <a:rPr sz="4000" spc="-10" dirty="0">
                <a:solidFill>
                  <a:srgbClr val="FF0000"/>
                </a:solidFill>
              </a:rPr>
              <a:t>OLCS</a:t>
            </a:r>
            <a:r>
              <a:rPr sz="4000" spc="-35" dirty="0">
                <a:solidFill>
                  <a:srgbClr val="FF0000"/>
                </a:solidFill>
              </a:rPr>
              <a:t> </a:t>
            </a:r>
            <a:r>
              <a:rPr sz="4000" dirty="0">
                <a:solidFill>
                  <a:srgbClr val="FF0000"/>
                </a:solidFill>
              </a:rPr>
              <a:t>&amp;</a:t>
            </a:r>
            <a:r>
              <a:rPr sz="4000" spc="-10" dirty="0">
                <a:solidFill>
                  <a:srgbClr val="FF0000"/>
                </a:solidFill>
              </a:rPr>
              <a:t> </a:t>
            </a:r>
            <a:r>
              <a:rPr sz="4000" spc="-15" dirty="0">
                <a:solidFill>
                  <a:srgbClr val="FF0000"/>
                </a:solidFill>
              </a:rPr>
              <a:t>CLCS</a:t>
            </a:r>
          </a:p>
        </p:txBody>
      </p:sp>
      <p:sp>
        <p:nvSpPr>
          <p:cNvPr id="3" name="object 3"/>
          <p:cNvSpPr txBox="1"/>
          <p:nvPr/>
        </p:nvSpPr>
        <p:spPr>
          <a:xfrm>
            <a:off x="1812291" y="1207229"/>
            <a:ext cx="8345422" cy="391160"/>
          </a:xfrm>
          <a:prstGeom prst="rect">
            <a:avLst/>
          </a:prstGeom>
        </p:spPr>
        <p:txBody>
          <a:bodyPr vert="horz" wrap="square" lIns="0" tIns="12700" rIns="0" bIns="0" rtlCol="0">
            <a:spAutoFit/>
          </a:bodyPr>
          <a:lstStyle/>
          <a:p>
            <a:pPr marL="12700">
              <a:spcBef>
                <a:spcPts val="100"/>
              </a:spcBef>
              <a:tabLst>
                <a:tab pos="4358005" algn="l"/>
              </a:tabLst>
            </a:pPr>
            <a:r>
              <a:rPr sz="2400" b="1" u="heavy" spc="-5" dirty="0">
                <a:uFill>
                  <a:solidFill>
                    <a:srgbClr val="000000"/>
                  </a:solidFill>
                </a:uFill>
                <a:latin typeface="Calibri"/>
                <a:cs typeface="Calibri"/>
              </a:rPr>
              <a:t>Open</a:t>
            </a:r>
            <a:r>
              <a:rPr sz="2400" b="1" u="heavy" spc="5" dirty="0">
                <a:uFill>
                  <a:solidFill>
                    <a:srgbClr val="000000"/>
                  </a:solidFill>
                </a:uFill>
                <a:latin typeface="Calibri"/>
                <a:cs typeface="Calibri"/>
              </a:rPr>
              <a:t> </a:t>
            </a:r>
            <a:r>
              <a:rPr sz="2400" b="1" u="heavy" dirty="0">
                <a:uFill>
                  <a:solidFill>
                    <a:srgbClr val="000000"/>
                  </a:solidFill>
                </a:uFill>
                <a:latin typeface="Calibri"/>
                <a:cs typeface="Calibri"/>
              </a:rPr>
              <a:t>Loop</a:t>
            </a:r>
            <a:r>
              <a:rPr sz="2400" b="1" u="heavy" spc="-20" dirty="0">
                <a:uFill>
                  <a:solidFill>
                    <a:srgbClr val="000000"/>
                  </a:solidFill>
                </a:uFill>
                <a:latin typeface="Calibri"/>
                <a:cs typeface="Calibri"/>
              </a:rPr>
              <a:t> </a:t>
            </a:r>
            <a:r>
              <a:rPr sz="2400" b="1" u="heavy" spc="-10" dirty="0">
                <a:uFill>
                  <a:solidFill>
                    <a:srgbClr val="000000"/>
                  </a:solidFill>
                </a:uFill>
                <a:latin typeface="Calibri"/>
                <a:cs typeface="Calibri"/>
              </a:rPr>
              <a:t>Control </a:t>
            </a:r>
            <a:r>
              <a:rPr sz="2400" b="1" u="heavy" spc="-20" dirty="0">
                <a:uFill>
                  <a:solidFill>
                    <a:srgbClr val="000000"/>
                  </a:solidFill>
                </a:uFill>
                <a:latin typeface="Calibri"/>
                <a:cs typeface="Calibri"/>
              </a:rPr>
              <a:t>System</a:t>
            </a:r>
            <a:r>
              <a:rPr sz="2400" b="1" spc="-20" dirty="0">
                <a:latin typeface="Calibri"/>
                <a:cs typeface="Calibri"/>
              </a:rPr>
              <a:t>	</a:t>
            </a:r>
            <a:r>
              <a:rPr sz="2400" b="1" u="heavy" spc="-5" dirty="0">
                <a:uFill>
                  <a:solidFill>
                    <a:srgbClr val="000000"/>
                  </a:solidFill>
                </a:uFill>
                <a:latin typeface="Calibri"/>
                <a:cs typeface="Calibri"/>
              </a:rPr>
              <a:t>Closed</a:t>
            </a:r>
            <a:r>
              <a:rPr sz="2400" b="1" u="heavy" spc="-25" dirty="0">
                <a:uFill>
                  <a:solidFill>
                    <a:srgbClr val="000000"/>
                  </a:solidFill>
                </a:uFill>
                <a:latin typeface="Calibri"/>
                <a:cs typeface="Calibri"/>
              </a:rPr>
              <a:t> </a:t>
            </a:r>
            <a:r>
              <a:rPr sz="2400" b="1" u="heavy" dirty="0">
                <a:uFill>
                  <a:solidFill>
                    <a:srgbClr val="000000"/>
                  </a:solidFill>
                </a:uFill>
                <a:latin typeface="Calibri"/>
                <a:cs typeface="Calibri"/>
              </a:rPr>
              <a:t>Loop</a:t>
            </a:r>
            <a:r>
              <a:rPr sz="2400" b="1" u="heavy" spc="-45" dirty="0">
                <a:uFill>
                  <a:solidFill>
                    <a:srgbClr val="000000"/>
                  </a:solidFill>
                </a:uFill>
                <a:latin typeface="Calibri"/>
                <a:cs typeface="Calibri"/>
              </a:rPr>
              <a:t> </a:t>
            </a:r>
            <a:r>
              <a:rPr sz="2400" b="1" u="heavy" spc="-10" dirty="0">
                <a:uFill>
                  <a:solidFill>
                    <a:srgbClr val="000000"/>
                  </a:solidFill>
                </a:uFill>
                <a:latin typeface="Calibri"/>
                <a:cs typeface="Calibri"/>
              </a:rPr>
              <a:t>Control</a:t>
            </a:r>
            <a:r>
              <a:rPr sz="2400" b="1" u="heavy" spc="-40" dirty="0">
                <a:uFill>
                  <a:solidFill>
                    <a:srgbClr val="000000"/>
                  </a:solidFill>
                </a:uFill>
                <a:latin typeface="Calibri"/>
                <a:cs typeface="Calibri"/>
              </a:rPr>
              <a:t> </a:t>
            </a:r>
            <a:r>
              <a:rPr sz="2400" b="1" u="heavy" spc="-20" dirty="0">
                <a:uFill>
                  <a:solidFill>
                    <a:srgbClr val="000000"/>
                  </a:solidFill>
                </a:uFill>
                <a:latin typeface="Calibri"/>
                <a:cs typeface="Calibri"/>
              </a:rPr>
              <a:t>System</a:t>
            </a:r>
            <a:endParaRPr sz="2400" dirty="0">
              <a:latin typeface="Calibri"/>
              <a:cs typeface="Calibri"/>
            </a:endParaRPr>
          </a:p>
        </p:txBody>
      </p:sp>
      <p:sp>
        <p:nvSpPr>
          <p:cNvPr id="4" name="object 4"/>
          <p:cNvSpPr txBox="1"/>
          <p:nvPr/>
        </p:nvSpPr>
        <p:spPr>
          <a:xfrm>
            <a:off x="1812291" y="1644585"/>
            <a:ext cx="5210810" cy="757555"/>
          </a:xfrm>
          <a:prstGeom prst="rect">
            <a:avLst/>
          </a:prstGeom>
        </p:spPr>
        <p:txBody>
          <a:bodyPr vert="horz" wrap="square" lIns="0" tIns="12700" rIns="0" bIns="0" rtlCol="0">
            <a:spAutoFit/>
          </a:bodyPr>
          <a:lstStyle/>
          <a:p>
            <a:pPr marL="469900" marR="5080" indent="-457200">
              <a:spcBef>
                <a:spcPts val="100"/>
              </a:spcBef>
              <a:tabLst>
                <a:tab pos="469265" algn="l"/>
                <a:tab pos="1113155" algn="l"/>
                <a:tab pos="1926589" algn="l"/>
                <a:tab pos="2660015" algn="l"/>
                <a:tab pos="4279900" algn="l"/>
                <a:tab pos="4737100" algn="l"/>
              </a:tabLst>
            </a:pPr>
            <a:r>
              <a:rPr sz="2400" spc="-5" dirty="0">
                <a:latin typeface="Calibri"/>
                <a:cs typeface="Calibri"/>
              </a:rPr>
              <a:t>1</a:t>
            </a:r>
            <a:r>
              <a:rPr sz="2400" dirty="0">
                <a:latin typeface="Calibri"/>
                <a:cs typeface="Calibri"/>
              </a:rPr>
              <a:t>.	</a:t>
            </a:r>
            <a:r>
              <a:rPr sz="2400" spc="-5" dirty="0">
                <a:latin typeface="Calibri"/>
                <a:cs typeface="Calibri"/>
              </a:rPr>
              <a:t>Th</a:t>
            </a:r>
            <a:r>
              <a:rPr sz="2400" dirty="0">
                <a:latin typeface="Calibri"/>
                <a:cs typeface="Calibri"/>
              </a:rPr>
              <a:t>e	</a:t>
            </a:r>
            <a:r>
              <a:rPr sz="2400" spc="-5" dirty="0">
                <a:latin typeface="Calibri"/>
                <a:cs typeface="Calibri"/>
              </a:rPr>
              <a:t>ope</a:t>
            </a:r>
            <a:r>
              <a:rPr sz="2400" dirty="0">
                <a:latin typeface="Calibri"/>
                <a:cs typeface="Calibri"/>
              </a:rPr>
              <a:t>n	</a:t>
            </a:r>
            <a:r>
              <a:rPr sz="2400" spc="10" dirty="0">
                <a:latin typeface="Calibri"/>
                <a:cs typeface="Calibri"/>
              </a:rPr>
              <a:t>l</a:t>
            </a:r>
            <a:r>
              <a:rPr sz="2400" spc="-5" dirty="0">
                <a:latin typeface="Calibri"/>
                <a:cs typeface="Calibri"/>
              </a:rPr>
              <a:t>o</a:t>
            </a:r>
            <a:r>
              <a:rPr sz="2400" spc="-15" dirty="0">
                <a:latin typeface="Calibri"/>
                <a:cs typeface="Calibri"/>
              </a:rPr>
              <a:t>o</a:t>
            </a:r>
            <a:r>
              <a:rPr sz="2400" dirty="0">
                <a:latin typeface="Calibri"/>
                <a:cs typeface="Calibri"/>
              </a:rPr>
              <a:t>p	</a:t>
            </a:r>
            <a:r>
              <a:rPr sz="2400" spc="-50" dirty="0">
                <a:latin typeface="Calibri"/>
                <a:cs typeface="Calibri"/>
              </a:rPr>
              <a:t>s</a:t>
            </a:r>
            <a:r>
              <a:rPr sz="2400" spc="-20" dirty="0">
                <a:latin typeface="Calibri"/>
                <a:cs typeface="Calibri"/>
              </a:rPr>
              <a:t>y</a:t>
            </a:r>
            <a:r>
              <a:rPr sz="2400" spc="-25" dirty="0">
                <a:latin typeface="Calibri"/>
                <a:cs typeface="Calibri"/>
              </a:rPr>
              <a:t>st</a:t>
            </a:r>
            <a:r>
              <a:rPr sz="2400" dirty="0">
                <a:latin typeface="Calibri"/>
                <a:cs typeface="Calibri"/>
              </a:rPr>
              <a:t>e</a:t>
            </a:r>
            <a:r>
              <a:rPr sz="2400" spc="10" dirty="0">
                <a:latin typeface="Calibri"/>
                <a:cs typeface="Calibri"/>
              </a:rPr>
              <a:t>m</a:t>
            </a:r>
            <a:r>
              <a:rPr sz="2400" dirty="0">
                <a:latin typeface="Calibri"/>
                <a:cs typeface="Calibri"/>
              </a:rPr>
              <a:t>s	</a:t>
            </a:r>
            <a:r>
              <a:rPr sz="2400" spc="-5" dirty="0">
                <a:latin typeface="Calibri"/>
                <a:cs typeface="Calibri"/>
              </a:rPr>
              <a:t>1</a:t>
            </a:r>
            <a:r>
              <a:rPr sz="2400" dirty="0">
                <a:latin typeface="Calibri"/>
                <a:cs typeface="Calibri"/>
              </a:rPr>
              <a:t>.	</a:t>
            </a:r>
            <a:r>
              <a:rPr sz="2400" spc="-5" dirty="0">
                <a:latin typeface="Calibri"/>
                <a:cs typeface="Calibri"/>
              </a:rPr>
              <a:t>The  </a:t>
            </a:r>
            <a:r>
              <a:rPr sz="2400" spc="-15" dirty="0">
                <a:latin typeface="Calibri"/>
                <a:cs typeface="Calibri"/>
              </a:rPr>
              <a:t>are</a:t>
            </a:r>
            <a:r>
              <a:rPr sz="2400" dirty="0">
                <a:latin typeface="Calibri"/>
                <a:cs typeface="Calibri"/>
              </a:rPr>
              <a:t> </a:t>
            </a:r>
            <a:r>
              <a:rPr sz="2400" spc="-5" dirty="0">
                <a:latin typeface="Calibri"/>
                <a:cs typeface="Calibri"/>
              </a:rPr>
              <a:t>simple</a:t>
            </a:r>
            <a:r>
              <a:rPr sz="2400" spc="-15" dirty="0">
                <a:latin typeface="Calibri"/>
                <a:cs typeface="Calibri"/>
              </a:rPr>
              <a:t> </a:t>
            </a:r>
            <a:r>
              <a:rPr sz="2400" dirty="0">
                <a:latin typeface="Calibri"/>
                <a:cs typeface="Calibri"/>
              </a:rPr>
              <a:t>&amp;</a:t>
            </a:r>
            <a:r>
              <a:rPr sz="2400" spc="-10" dirty="0">
                <a:latin typeface="Calibri"/>
                <a:cs typeface="Calibri"/>
              </a:rPr>
              <a:t> </a:t>
            </a:r>
            <a:r>
              <a:rPr sz="2400" spc="-5" dirty="0">
                <a:latin typeface="Calibri"/>
                <a:cs typeface="Calibri"/>
              </a:rPr>
              <a:t>economical.</a:t>
            </a:r>
            <a:endParaRPr sz="2400" dirty="0">
              <a:latin typeface="Calibri"/>
              <a:cs typeface="Calibri"/>
            </a:endParaRPr>
          </a:p>
        </p:txBody>
      </p:sp>
      <p:sp>
        <p:nvSpPr>
          <p:cNvPr id="5" name="object 5"/>
          <p:cNvSpPr txBox="1"/>
          <p:nvPr/>
        </p:nvSpPr>
        <p:spPr>
          <a:xfrm>
            <a:off x="2288541" y="4320920"/>
            <a:ext cx="3093085" cy="391160"/>
          </a:xfrm>
          <a:prstGeom prst="rect">
            <a:avLst/>
          </a:prstGeom>
        </p:spPr>
        <p:txBody>
          <a:bodyPr vert="horz" wrap="square" lIns="0" tIns="12700" rIns="0" bIns="0" rtlCol="0">
            <a:spAutoFit/>
          </a:bodyPr>
          <a:lstStyle/>
          <a:p>
            <a:pPr marL="12700">
              <a:spcBef>
                <a:spcPts val="100"/>
              </a:spcBef>
            </a:pPr>
            <a:r>
              <a:rPr sz="2400" spc="-5" dirty="0">
                <a:latin typeface="Calibri"/>
                <a:cs typeface="Calibri"/>
              </a:rPr>
              <a:t>of</a:t>
            </a:r>
            <a:r>
              <a:rPr sz="2400" spc="-30" dirty="0">
                <a:latin typeface="Calibri"/>
                <a:cs typeface="Calibri"/>
              </a:rPr>
              <a:t> </a:t>
            </a:r>
            <a:r>
              <a:rPr sz="2400" spc="-10" dirty="0">
                <a:latin typeface="Calibri"/>
                <a:cs typeface="Calibri"/>
              </a:rPr>
              <a:t>components</a:t>
            </a:r>
            <a:r>
              <a:rPr sz="2400" spc="-30" dirty="0">
                <a:latin typeface="Calibri"/>
                <a:cs typeface="Calibri"/>
              </a:rPr>
              <a:t> </a:t>
            </a:r>
            <a:r>
              <a:rPr sz="2400" spc="-10" dirty="0">
                <a:latin typeface="Calibri"/>
                <a:cs typeface="Calibri"/>
              </a:rPr>
              <a:t>required.</a:t>
            </a:r>
            <a:endParaRPr sz="2400">
              <a:latin typeface="Calibri"/>
              <a:cs typeface="Calibri"/>
            </a:endParaRPr>
          </a:p>
        </p:txBody>
      </p:sp>
      <p:graphicFrame>
        <p:nvGraphicFramePr>
          <p:cNvPr id="6" name="object 6"/>
          <p:cNvGraphicFramePr>
            <a:graphicFrameLocks noGrp="1"/>
          </p:cNvGraphicFramePr>
          <p:nvPr/>
        </p:nvGraphicFramePr>
        <p:xfrm>
          <a:off x="1812291" y="2507614"/>
          <a:ext cx="8208009" cy="1841246"/>
        </p:xfrm>
        <a:graphic>
          <a:graphicData uri="http://schemas.openxmlformats.org/drawingml/2006/table">
            <a:tbl>
              <a:tblPr firstRow="1" bandRow="1">
                <a:tableStyleId>{2D5ABB26-0587-4C30-8999-92F81FD0307C}</a:tableStyleId>
              </a:tblPr>
              <a:tblGrid>
                <a:gridCol w="375285">
                  <a:extLst>
                    <a:ext uri="{9D8B030D-6E8A-4147-A177-3AD203B41FA5}">
                      <a16:colId xmlns:a16="http://schemas.microsoft.com/office/drawing/2014/main" xmlns="" val="20000"/>
                    </a:ext>
                  </a:extLst>
                </a:gridCol>
                <a:gridCol w="1239520">
                  <a:extLst>
                    <a:ext uri="{9D8B030D-6E8A-4147-A177-3AD203B41FA5}">
                      <a16:colId xmlns:a16="http://schemas.microsoft.com/office/drawing/2014/main" xmlns="" val="20001"/>
                    </a:ext>
                  </a:extLst>
                </a:gridCol>
                <a:gridCol w="1353820">
                  <a:extLst>
                    <a:ext uri="{9D8B030D-6E8A-4147-A177-3AD203B41FA5}">
                      <a16:colId xmlns:a16="http://schemas.microsoft.com/office/drawing/2014/main" xmlns="" val="20002"/>
                    </a:ext>
                  </a:extLst>
                </a:gridCol>
                <a:gridCol w="1028700">
                  <a:extLst>
                    <a:ext uri="{9D8B030D-6E8A-4147-A177-3AD203B41FA5}">
                      <a16:colId xmlns:a16="http://schemas.microsoft.com/office/drawing/2014/main" xmlns="" val="20003"/>
                    </a:ext>
                  </a:extLst>
                </a:gridCol>
                <a:gridCol w="664210">
                  <a:extLst>
                    <a:ext uri="{9D8B030D-6E8A-4147-A177-3AD203B41FA5}">
                      <a16:colId xmlns:a16="http://schemas.microsoft.com/office/drawing/2014/main" xmlns="" val="20004"/>
                    </a:ext>
                  </a:extLst>
                </a:gridCol>
                <a:gridCol w="723900">
                  <a:extLst>
                    <a:ext uri="{9D8B030D-6E8A-4147-A177-3AD203B41FA5}">
                      <a16:colId xmlns:a16="http://schemas.microsoft.com/office/drawing/2014/main" xmlns="" val="20005"/>
                    </a:ext>
                  </a:extLst>
                </a:gridCol>
                <a:gridCol w="363854">
                  <a:extLst>
                    <a:ext uri="{9D8B030D-6E8A-4147-A177-3AD203B41FA5}">
                      <a16:colId xmlns:a16="http://schemas.microsoft.com/office/drawing/2014/main" xmlns="" val="20006"/>
                    </a:ext>
                  </a:extLst>
                </a:gridCol>
                <a:gridCol w="1512570">
                  <a:extLst>
                    <a:ext uri="{9D8B030D-6E8A-4147-A177-3AD203B41FA5}">
                      <a16:colId xmlns:a16="http://schemas.microsoft.com/office/drawing/2014/main" xmlns="" val="20007"/>
                    </a:ext>
                  </a:extLst>
                </a:gridCol>
                <a:gridCol w="946150">
                  <a:extLst>
                    <a:ext uri="{9D8B030D-6E8A-4147-A177-3AD203B41FA5}">
                      <a16:colId xmlns:a16="http://schemas.microsoft.com/office/drawing/2014/main" xmlns="" val="20008"/>
                    </a:ext>
                  </a:extLst>
                </a:gridCol>
              </a:tblGrid>
              <a:tr h="670560">
                <a:tc gridSpan="2">
                  <a:txBody>
                    <a:bodyPr/>
                    <a:lstStyle/>
                    <a:p>
                      <a:pPr marL="31750" marR="12065">
                        <a:lnSpc>
                          <a:spcPts val="2280"/>
                        </a:lnSpc>
                        <a:tabLst>
                          <a:tab pos="488315" algn="l"/>
                        </a:tabLst>
                      </a:pPr>
                      <a:r>
                        <a:rPr sz="2400" spc="-5" dirty="0">
                          <a:latin typeface="Calibri"/>
                          <a:cs typeface="Calibri"/>
                        </a:rPr>
                        <a:t>2.	</a:t>
                      </a:r>
                      <a:r>
                        <a:rPr sz="2400" spc="-10" dirty="0">
                          <a:latin typeface="Calibri"/>
                          <a:cs typeface="Calibri"/>
                        </a:rPr>
                        <a:t>They</a:t>
                      </a:r>
                      <a:endParaRPr sz="2400">
                        <a:latin typeface="Calibri"/>
                        <a:cs typeface="Calibri"/>
                      </a:endParaRPr>
                    </a:p>
                    <a:p>
                      <a:pPr marL="488950" marR="12065">
                        <a:lnSpc>
                          <a:spcPct val="100000"/>
                        </a:lnSpc>
                      </a:pPr>
                      <a:r>
                        <a:rPr sz="2400" spc="-50" dirty="0">
                          <a:latin typeface="Calibri"/>
                          <a:cs typeface="Calibri"/>
                        </a:rPr>
                        <a:t>power.</a:t>
                      </a:r>
                      <a:endParaRPr sz="2400">
                        <a:latin typeface="Calibri"/>
                        <a:cs typeface="Calibri"/>
                      </a:endParaRPr>
                    </a:p>
                  </a:txBody>
                  <a:tcPr marL="0" marR="0" marT="0" marB="0"/>
                </a:tc>
                <a:tc hMerge="1">
                  <a:txBody>
                    <a:bodyPr/>
                    <a:lstStyle/>
                    <a:p>
                      <a:endParaRPr/>
                    </a:p>
                  </a:txBody>
                  <a:tcPr marL="0" marR="0" marT="0" marB="0"/>
                </a:tc>
                <a:tc>
                  <a:txBody>
                    <a:bodyPr/>
                    <a:lstStyle/>
                    <a:p>
                      <a:pPr>
                        <a:lnSpc>
                          <a:spcPts val="2280"/>
                        </a:lnSpc>
                      </a:pPr>
                      <a:r>
                        <a:rPr sz="2400" spc="-10" dirty="0">
                          <a:latin typeface="Calibri"/>
                          <a:cs typeface="Calibri"/>
                        </a:rPr>
                        <a:t>consume</a:t>
                      </a:r>
                      <a:endParaRPr sz="2400" dirty="0">
                        <a:latin typeface="Calibri"/>
                        <a:cs typeface="Calibri"/>
                      </a:endParaRPr>
                    </a:p>
                  </a:txBody>
                  <a:tcPr marL="0" marR="0" marT="0" marB="0"/>
                </a:tc>
                <a:tc>
                  <a:txBody>
                    <a:bodyPr/>
                    <a:lstStyle/>
                    <a:p>
                      <a:pPr marL="248285">
                        <a:lnSpc>
                          <a:spcPts val="2280"/>
                        </a:lnSpc>
                      </a:pPr>
                      <a:r>
                        <a:rPr sz="2400" spc="-5" dirty="0">
                          <a:latin typeface="Calibri"/>
                          <a:cs typeface="Calibri"/>
                        </a:rPr>
                        <a:t>less</a:t>
                      </a:r>
                      <a:endParaRPr sz="2400" dirty="0">
                        <a:latin typeface="Calibri"/>
                        <a:cs typeface="Calibri"/>
                      </a:endParaRPr>
                    </a:p>
                  </a:txBody>
                  <a:tcPr marL="0" marR="0" marT="0" marB="0"/>
                </a:tc>
                <a:tc>
                  <a:txBody>
                    <a:bodyPr/>
                    <a:lstStyle/>
                    <a:p>
                      <a:pPr marR="105410" algn="r">
                        <a:lnSpc>
                          <a:spcPts val="2280"/>
                        </a:lnSpc>
                      </a:pPr>
                      <a:r>
                        <a:rPr sz="2400" spc="-5" dirty="0">
                          <a:latin typeface="Calibri"/>
                          <a:cs typeface="Calibri"/>
                        </a:rPr>
                        <a:t>2.</a:t>
                      </a:r>
                      <a:endParaRPr sz="2400">
                        <a:latin typeface="Calibri"/>
                        <a:cs typeface="Calibri"/>
                      </a:endParaRPr>
                    </a:p>
                  </a:txBody>
                  <a:tcPr marL="0" marR="0" marT="0" marB="0"/>
                </a:tc>
                <a:tc gridSpan="2">
                  <a:txBody>
                    <a:bodyPr/>
                    <a:lstStyle/>
                    <a:p>
                      <a:pPr marL="113030">
                        <a:lnSpc>
                          <a:spcPts val="2280"/>
                        </a:lnSpc>
                      </a:pPr>
                      <a:r>
                        <a:rPr sz="2400" spc="-5" dirty="0">
                          <a:latin typeface="Calibri"/>
                          <a:cs typeface="Calibri"/>
                        </a:rPr>
                        <a:t>They</a:t>
                      </a:r>
                      <a:endParaRPr sz="2400">
                        <a:latin typeface="Calibri"/>
                        <a:cs typeface="Calibri"/>
                      </a:endParaRPr>
                    </a:p>
                    <a:p>
                      <a:pPr marL="113030">
                        <a:lnSpc>
                          <a:spcPct val="100000"/>
                        </a:lnSpc>
                      </a:pPr>
                      <a:r>
                        <a:rPr sz="2400" spc="-50" dirty="0">
                          <a:latin typeface="Calibri"/>
                          <a:cs typeface="Calibri"/>
                        </a:rPr>
                        <a:t>power.</a:t>
                      </a:r>
                      <a:endParaRPr sz="2400">
                        <a:latin typeface="Calibri"/>
                        <a:cs typeface="Calibri"/>
                      </a:endParaRPr>
                    </a:p>
                  </a:txBody>
                  <a:tcPr marL="0" marR="0" marT="0" marB="0"/>
                </a:tc>
                <a:tc hMerge="1">
                  <a:txBody>
                    <a:bodyPr/>
                    <a:lstStyle/>
                    <a:p>
                      <a:endParaRPr/>
                    </a:p>
                  </a:txBody>
                  <a:tcPr marL="0" marR="0" marT="0" marB="0"/>
                </a:tc>
                <a:tc>
                  <a:txBody>
                    <a:bodyPr/>
                    <a:lstStyle/>
                    <a:p>
                      <a:pPr marL="135255">
                        <a:lnSpc>
                          <a:spcPts val="2280"/>
                        </a:lnSpc>
                      </a:pPr>
                      <a:r>
                        <a:rPr sz="2400" spc="-10" dirty="0">
                          <a:latin typeface="Calibri"/>
                          <a:cs typeface="Calibri"/>
                        </a:rPr>
                        <a:t>consume</a:t>
                      </a:r>
                      <a:endParaRPr sz="2400">
                        <a:latin typeface="Calibri"/>
                        <a:cs typeface="Calibri"/>
                      </a:endParaRPr>
                    </a:p>
                  </a:txBody>
                  <a:tcPr marL="0" marR="0" marT="0" marB="0"/>
                </a:tc>
                <a:tc>
                  <a:txBody>
                    <a:bodyPr/>
                    <a:lstStyle/>
                    <a:p>
                      <a:pPr marL="256540">
                        <a:lnSpc>
                          <a:spcPts val="2280"/>
                        </a:lnSpc>
                      </a:pPr>
                      <a:r>
                        <a:rPr sz="2400" spc="-15" dirty="0">
                          <a:latin typeface="Calibri"/>
                          <a:cs typeface="Calibri"/>
                        </a:rPr>
                        <a:t>more</a:t>
                      </a:r>
                      <a:endParaRPr sz="2400">
                        <a:latin typeface="Calibri"/>
                        <a:cs typeface="Calibri"/>
                      </a:endParaRPr>
                    </a:p>
                  </a:txBody>
                  <a:tcPr marL="0" marR="0" marT="0" marB="0"/>
                </a:tc>
                <a:extLst>
                  <a:ext uri="{0D108BD9-81ED-4DB2-BD59-A6C34878D82A}">
                    <a16:rowId xmlns:a16="http://schemas.microsoft.com/office/drawing/2014/main" xmlns="" val="10000"/>
                  </a:ext>
                </a:extLst>
              </a:tr>
              <a:tr h="469519">
                <a:tc>
                  <a:txBody>
                    <a:bodyPr/>
                    <a:lstStyle/>
                    <a:p>
                      <a:pPr marL="31750">
                        <a:lnSpc>
                          <a:spcPct val="100000"/>
                        </a:lnSpc>
                        <a:spcBef>
                          <a:spcPts val="455"/>
                        </a:spcBef>
                      </a:pPr>
                      <a:r>
                        <a:rPr sz="2400" spc="-5" dirty="0">
                          <a:latin typeface="Calibri"/>
                          <a:cs typeface="Calibri"/>
                        </a:rPr>
                        <a:t>3.</a:t>
                      </a:r>
                      <a:endParaRPr sz="2400">
                        <a:latin typeface="Calibri"/>
                        <a:cs typeface="Calibri"/>
                      </a:endParaRPr>
                    </a:p>
                  </a:txBody>
                  <a:tcPr marL="0" marR="0" marT="57785" marB="0"/>
                </a:tc>
                <a:tc>
                  <a:txBody>
                    <a:bodyPr/>
                    <a:lstStyle/>
                    <a:p>
                      <a:pPr marL="113030">
                        <a:lnSpc>
                          <a:spcPct val="100000"/>
                        </a:lnSpc>
                        <a:spcBef>
                          <a:spcPts val="455"/>
                        </a:spcBef>
                        <a:tabLst>
                          <a:tab pos="907415" algn="l"/>
                        </a:tabLst>
                      </a:pPr>
                      <a:r>
                        <a:rPr sz="2400" spc="-5" dirty="0">
                          <a:latin typeface="Calibri"/>
                          <a:cs typeface="Calibri"/>
                        </a:rPr>
                        <a:t>Th</a:t>
                      </a:r>
                      <a:r>
                        <a:rPr sz="2400" dirty="0">
                          <a:latin typeface="Calibri"/>
                          <a:cs typeface="Calibri"/>
                        </a:rPr>
                        <a:t>e	</a:t>
                      </a:r>
                      <a:r>
                        <a:rPr sz="2400" spc="-10" dirty="0">
                          <a:latin typeface="Calibri"/>
                          <a:cs typeface="Calibri"/>
                        </a:rPr>
                        <a:t>OL</a:t>
                      </a:r>
                      <a:endParaRPr sz="2400">
                        <a:latin typeface="Calibri"/>
                        <a:cs typeface="Calibri"/>
                      </a:endParaRPr>
                    </a:p>
                  </a:txBody>
                  <a:tcPr marL="0" marR="0" marT="57785" marB="0"/>
                </a:tc>
                <a:tc gridSpan="2">
                  <a:txBody>
                    <a:bodyPr/>
                    <a:lstStyle/>
                    <a:p>
                      <a:pPr marL="350520">
                        <a:lnSpc>
                          <a:spcPct val="100000"/>
                        </a:lnSpc>
                        <a:spcBef>
                          <a:spcPts val="455"/>
                        </a:spcBef>
                        <a:tabLst>
                          <a:tab pos="1661160" algn="l"/>
                        </a:tabLst>
                      </a:pPr>
                      <a:r>
                        <a:rPr sz="2400" spc="-20" dirty="0">
                          <a:latin typeface="Calibri"/>
                          <a:cs typeface="Calibri"/>
                        </a:rPr>
                        <a:t>systems	</a:t>
                      </a:r>
                      <a:r>
                        <a:rPr sz="2400" spc="-15" dirty="0">
                          <a:latin typeface="Calibri"/>
                          <a:cs typeface="Calibri"/>
                        </a:rPr>
                        <a:t>are</a:t>
                      </a:r>
                      <a:endParaRPr sz="2400">
                        <a:latin typeface="Calibri"/>
                        <a:cs typeface="Calibri"/>
                      </a:endParaRPr>
                    </a:p>
                  </a:txBody>
                  <a:tcPr marL="0" marR="0" marT="57785" marB="0"/>
                </a:tc>
                <a:tc hMerge="1">
                  <a:txBody>
                    <a:bodyPr/>
                    <a:lstStyle/>
                    <a:p>
                      <a:endParaRPr/>
                    </a:p>
                  </a:txBody>
                  <a:tcPr marL="0" marR="0" marT="0" marB="0"/>
                </a:tc>
                <a:tc>
                  <a:txBody>
                    <a:bodyPr/>
                    <a:lstStyle/>
                    <a:p>
                      <a:pPr marR="105410" algn="r">
                        <a:lnSpc>
                          <a:spcPct val="100000"/>
                        </a:lnSpc>
                        <a:spcBef>
                          <a:spcPts val="455"/>
                        </a:spcBef>
                      </a:pPr>
                      <a:r>
                        <a:rPr sz="2400" spc="-5" dirty="0">
                          <a:latin typeface="Calibri"/>
                          <a:cs typeface="Calibri"/>
                        </a:rPr>
                        <a:t>3.</a:t>
                      </a:r>
                      <a:endParaRPr sz="2400">
                        <a:latin typeface="Calibri"/>
                        <a:cs typeface="Calibri"/>
                      </a:endParaRPr>
                    </a:p>
                  </a:txBody>
                  <a:tcPr marL="0" marR="0" marT="57785" marB="0"/>
                </a:tc>
                <a:tc>
                  <a:txBody>
                    <a:bodyPr/>
                    <a:lstStyle/>
                    <a:p>
                      <a:pPr marL="113030">
                        <a:lnSpc>
                          <a:spcPct val="100000"/>
                        </a:lnSpc>
                        <a:spcBef>
                          <a:spcPts val="455"/>
                        </a:spcBef>
                      </a:pPr>
                      <a:r>
                        <a:rPr sz="2400" spc="-5" dirty="0">
                          <a:latin typeface="Calibri"/>
                          <a:cs typeface="Calibri"/>
                        </a:rPr>
                        <a:t>The</a:t>
                      </a:r>
                      <a:endParaRPr sz="2400">
                        <a:latin typeface="Calibri"/>
                        <a:cs typeface="Calibri"/>
                      </a:endParaRPr>
                    </a:p>
                  </a:txBody>
                  <a:tcPr marL="0" marR="0" marT="57785" marB="0"/>
                </a:tc>
                <a:tc gridSpan="3">
                  <a:txBody>
                    <a:bodyPr/>
                    <a:lstStyle/>
                    <a:p>
                      <a:pPr marL="61594">
                        <a:lnSpc>
                          <a:spcPct val="100000"/>
                        </a:lnSpc>
                        <a:spcBef>
                          <a:spcPts val="455"/>
                        </a:spcBef>
                        <a:tabLst>
                          <a:tab pos="564515" algn="l"/>
                          <a:tab pos="1756410" algn="l"/>
                          <a:tab pos="2367915" algn="l"/>
                        </a:tabLst>
                      </a:pPr>
                      <a:r>
                        <a:rPr sz="2400" dirty="0">
                          <a:latin typeface="Calibri"/>
                          <a:cs typeface="Calibri"/>
                        </a:rPr>
                        <a:t>CL	</a:t>
                      </a:r>
                      <a:r>
                        <a:rPr sz="2400" spc="-20" dirty="0">
                          <a:latin typeface="Calibri"/>
                          <a:cs typeface="Calibri"/>
                        </a:rPr>
                        <a:t>systems	</a:t>
                      </a:r>
                      <a:r>
                        <a:rPr sz="2400" spc="-15" dirty="0">
                          <a:latin typeface="Calibri"/>
                          <a:cs typeface="Calibri"/>
                        </a:rPr>
                        <a:t>are	</a:t>
                      </a:r>
                      <a:r>
                        <a:rPr sz="2400" spc="-5" dirty="0">
                          <a:latin typeface="Calibri"/>
                          <a:cs typeface="Calibri"/>
                        </a:rPr>
                        <a:t>not</a:t>
                      </a:r>
                      <a:endParaRPr sz="2400">
                        <a:latin typeface="Calibri"/>
                        <a:cs typeface="Calibri"/>
                      </a:endParaRPr>
                    </a:p>
                  </a:txBody>
                  <a:tcPr marL="0" marR="0" marT="5778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1"/>
                  </a:ext>
                </a:extLst>
              </a:tr>
              <a:tr h="365887">
                <a:tc>
                  <a:txBody>
                    <a:bodyPr/>
                    <a:lstStyle/>
                    <a:p>
                      <a:pPr>
                        <a:lnSpc>
                          <a:spcPct val="100000"/>
                        </a:lnSpc>
                      </a:pPr>
                      <a:endParaRPr sz="2300">
                        <a:latin typeface="Times New Roman"/>
                        <a:cs typeface="Times New Roman"/>
                      </a:endParaRPr>
                    </a:p>
                  </a:txBody>
                  <a:tcPr marL="0" marR="0" marT="0" marB="0"/>
                </a:tc>
                <a:tc>
                  <a:txBody>
                    <a:bodyPr/>
                    <a:lstStyle/>
                    <a:p>
                      <a:pPr marL="113030" marR="12065">
                        <a:lnSpc>
                          <a:spcPts val="2520"/>
                        </a:lnSpc>
                      </a:pPr>
                      <a:r>
                        <a:rPr sz="2400" spc="-5" dirty="0">
                          <a:latin typeface="Calibri"/>
                          <a:cs typeface="Calibri"/>
                        </a:rPr>
                        <a:t>easier</a:t>
                      </a:r>
                      <a:endParaRPr sz="2400">
                        <a:latin typeface="Calibri"/>
                        <a:cs typeface="Calibri"/>
                      </a:endParaRPr>
                    </a:p>
                  </a:txBody>
                  <a:tcPr marL="0" marR="0" marT="0" marB="0"/>
                </a:tc>
                <a:tc gridSpan="2">
                  <a:txBody>
                    <a:bodyPr/>
                    <a:lstStyle/>
                    <a:p>
                      <a:pPr marL="140335">
                        <a:lnSpc>
                          <a:spcPts val="2520"/>
                        </a:lnSpc>
                        <a:tabLst>
                          <a:tab pos="899160" algn="l"/>
                        </a:tabLst>
                      </a:pPr>
                      <a:r>
                        <a:rPr sz="2400" spc="-15" dirty="0">
                          <a:latin typeface="Calibri"/>
                          <a:cs typeface="Calibri"/>
                        </a:rPr>
                        <a:t>to	</a:t>
                      </a:r>
                      <a:r>
                        <a:rPr sz="2400" spc="-10" dirty="0">
                          <a:latin typeface="Calibri"/>
                          <a:cs typeface="Calibri"/>
                        </a:rPr>
                        <a:t>construct</a:t>
                      </a:r>
                      <a:endParaRPr sz="2400">
                        <a:latin typeface="Calibri"/>
                        <a:cs typeface="Calibri"/>
                      </a:endParaRPr>
                    </a:p>
                  </a:txBody>
                  <a:tcPr marL="0" marR="0" marT="0" marB="0"/>
                </a:tc>
                <a:tc hMerge="1">
                  <a:txBody>
                    <a:bodyPr/>
                    <a:lstStyle/>
                    <a:p>
                      <a:endParaRPr/>
                    </a:p>
                  </a:txBody>
                  <a:tcPr marL="0" marR="0" marT="0" marB="0"/>
                </a:tc>
                <a:tc>
                  <a:txBody>
                    <a:bodyPr/>
                    <a:lstStyle/>
                    <a:p>
                      <a:pPr>
                        <a:lnSpc>
                          <a:spcPct val="100000"/>
                        </a:lnSpc>
                      </a:pPr>
                      <a:endParaRPr sz="2300">
                        <a:latin typeface="Times New Roman"/>
                        <a:cs typeface="Times New Roman"/>
                      </a:endParaRPr>
                    </a:p>
                  </a:txBody>
                  <a:tcPr marL="0" marR="0" marT="0" marB="0"/>
                </a:tc>
                <a:tc>
                  <a:txBody>
                    <a:bodyPr/>
                    <a:lstStyle/>
                    <a:p>
                      <a:pPr marL="113030">
                        <a:lnSpc>
                          <a:spcPts val="2520"/>
                        </a:lnSpc>
                      </a:pPr>
                      <a:r>
                        <a:rPr sz="2400" spc="-10" dirty="0">
                          <a:latin typeface="Calibri"/>
                          <a:cs typeface="Calibri"/>
                        </a:rPr>
                        <a:t>easy</a:t>
                      </a:r>
                      <a:endParaRPr sz="2400">
                        <a:latin typeface="Calibri"/>
                        <a:cs typeface="Calibri"/>
                      </a:endParaRPr>
                    </a:p>
                  </a:txBody>
                  <a:tcPr marL="0" marR="0" marT="0" marB="0"/>
                </a:tc>
                <a:tc gridSpan="3">
                  <a:txBody>
                    <a:bodyPr/>
                    <a:lstStyle/>
                    <a:p>
                      <a:pPr marL="78105">
                        <a:lnSpc>
                          <a:spcPts val="2520"/>
                        </a:lnSpc>
                        <a:tabLst>
                          <a:tab pos="476250" algn="l"/>
                          <a:tab pos="1774825" algn="l"/>
                        </a:tabLst>
                      </a:pPr>
                      <a:r>
                        <a:rPr sz="2400" spc="-15" dirty="0">
                          <a:latin typeface="Calibri"/>
                          <a:cs typeface="Calibri"/>
                        </a:rPr>
                        <a:t>to	</a:t>
                      </a:r>
                      <a:r>
                        <a:rPr sz="2400" spc="-10" dirty="0">
                          <a:latin typeface="Calibri"/>
                          <a:cs typeface="Calibri"/>
                        </a:rPr>
                        <a:t>construct	because</a:t>
                      </a:r>
                      <a:endParaRPr sz="240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2"/>
                  </a:ext>
                </a:extLst>
              </a:tr>
              <a:tr h="335280">
                <a:tc>
                  <a:txBody>
                    <a:bodyPr/>
                    <a:lstStyle/>
                    <a:p>
                      <a:pPr>
                        <a:lnSpc>
                          <a:spcPct val="100000"/>
                        </a:lnSpc>
                      </a:pPr>
                      <a:endParaRPr sz="2100">
                        <a:latin typeface="Times New Roman"/>
                        <a:cs typeface="Times New Roman"/>
                      </a:endParaRPr>
                    </a:p>
                  </a:txBody>
                  <a:tcPr marL="0" marR="0" marT="0" marB="0"/>
                </a:tc>
                <a:tc>
                  <a:txBody>
                    <a:bodyPr/>
                    <a:lstStyle/>
                    <a:p>
                      <a:pPr marL="113030" marR="12065">
                        <a:lnSpc>
                          <a:spcPts val="2520"/>
                        </a:lnSpc>
                      </a:pPr>
                      <a:r>
                        <a:rPr sz="2400" spc="-5" dirty="0">
                          <a:latin typeface="Calibri"/>
                          <a:cs typeface="Calibri"/>
                        </a:rPr>
                        <a:t>because</a:t>
                      </a:r>
                      <a:endParaRPr sz="2400">
                        <a:latin typeface="Calibri"/>
                        <a:cs typeface="Calibri"/>
                      </a:endParaRPr>
                    </a:p>
                  </a:txBody>
                  <a:tcPr marL="0" marR="0" marT="0" marB="0"/>
                </a:tc>
                <a:tc gridSpan="2">
                  <a:txBody>
                    <a:bodyPr/>
                    <a:lstStyle/>
                    <a:p>
                      <a:pPr marL="60960">
                        <a:lnSpc>
                          <a:spcPts val="2520"/>
                        </a:lnSpc>
                        <a:tabLst>
                          <a:tab pos="466090" algn="l"/>
                          <a:tab pos="1078865" algn="l"/>
                        </a:tabLst>
                      </a:pPr>
                      <a:r>
                        <a:rPr sz="2400" spc="-5" dirty="0">
                          <a:latin typeface="Calibri"/>
                          <a:cs typeface="Calibri"/>
                        </a:rPr>
                        <a:t>of	</a:t>
                      </a:r>
                      <a:r>
                        <a:rPr sz="2400" dirty="0">
                          <a:latin typeface="Calibri"/>
                          <a:cs typeface="Calibri"/>
                        </a:rPr>
                        <a:t>less	</a:t>
                      </a:r>
                      <a:r>
                        <a:rPr sz="2400" spc="-5" dirty="0">
                          <a:latin typeface="Calibri"/>
                          <a:cs typeface="Calibri"/>
                        </a:rPr>
                        <a:t>number</a:t>
                      </a:r>
                      <a:endParaRPr sz="2400">
                        <a:latin typeface="Calibri"/>
                        <a:cs typeface="Calibri"/>
                      </a:endParaRPr>
                    </a:p>
                  </a:txBody>
                  <a:tcPr marL="0" marR="0" marT="0" marB="0"/>
                </a:tc>
                <a:tc hMerge="1">
                  <a:txBody>
                    <a:bodyPr/>
                    <a:lstStyle/>
                    <a:p>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marL="113030">
                        <a:lnSpc>
                          <a:spcPts val="2520"/>
                        </a:lnSpc>
                      </a:pPr>
                      <a:r>
                        <a:rPr sz="2400" spc="-5" dirty="0">
                          <a:latin typeface="Calibri"/>
                          <a:cs typeface="Calibri"/>
                        </a:rPr>
                        <a:t>of</a:t>
                      </a:r>
                      <a:endParaRPr sz="2400">
                        <a:latin typeface="Calibri"/>
                        <a:cs typeface="Calibri"/>
                      </a:endParaRPr>
                    </a:p>
                  </a:txBody>
                  <a:tcPr marL="0" marR="0" marT="0" marB="0"/>
                </a:tc>
                <a:tc gridSpan="3">
                  <a:txBody>
                    <a:bodyPr/>
                    <a:lstStyle/>
                    <a:p>
                      <a:pPr marL="59690">
                        <a:lnSpc>
                          <a:spcPts val="2520"/>
                        </a:lnSpc>
                        <a:tabLst>
                          <a:tab pos="1136015" algn="l"/>
                          <a:tab pos="2536825" algn="l"/>
                        </a:tabLst>
                      </a:pPr>
                      <a:r>
                        <a:rPr sz="2400" spc="-10" dirty="0">
                          <a:latin typeface="Calibri"/>
                          <a:cs typeface="Calibri"/>
                        </a:rPr>
                        <a:t>more	</a:t>
                      </a:r>
                      <a:r>
                        <a:rPr sz="2400" spc="-5" dirty="0">
                          <a:latin typeface="Calibri"/>
                          <a:cs typeface="Calibri"/>
                        </a:rPr>
                        <a:t>number	</a:t>
                      </a:r>
                      <a:r>
                        <a:rPr sz="2400" spc="-10" dirty="0">
                          <a:latin typeface="Calibri"/>
                          <a:cs typeface="Calibri"/>
                        </a:rPr>
                        <a:t>of</a:t>
                      </a:r>
                      <a:endParaRPr sz="2400" dirty="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3"/>
                  </a:ext>
                </a:extLst>
              </a:tr>
            </a:tbl>
          </a:graphicData>
        </a:graphic>
      </p:graphicFrame>
      <p:sp>
        <p:nvSpPr>
          <p:cNvPr id="7" name="object 7"/>
          <p:cNvSpPr txBox="1"/>
          <p:nvPr/>
        </p:nvSpPr>
        <p:spPr>
          <a:xfrm>
            <a:off x="1831340" y="4759833"/>
            <a:ext cx="3653790" cy="757555"/>
          </a:xfrm>
          <a:prstGeom prst="rect">
            <a:avLst/>
          </a:prstGeom>
        </p:spPr>
        <p:txBody>
          <a:bodyPr vert="horz" wrap="square" lIns="0" tIns="12700" rIns="0" bIns="0" rtlCol="0">
            <a:spAutoFit/>
          </a:bodyPr>
          <a:lstStyle/>
          <a:p>
            <a:pPr marL="469900" marR="5080" indent="-457200">
              <a:spcBef>
                <a:spcPts val="100"/>
              </a:spcBef>
              <a:tabLst>
                <a:tab pos="469265" algn="l"/>
                <a:tab pos="1113155" algn="l"/>
                <a:tab pos="1507490" algn="l"/>
                <a:tab pos="1926589" algn="l"/>
                <a:tab pos="2660015" algn="l"/>
                <a:tab pos="3431540" algn="l"/>
              </a:tabLst>
            </a:pPr>
            <a:r>
              <a:rPr sz="2400" spc="-5" dirty="0">
                <a:latin typeface="Calibri"/>
                <a:cs typeface="Calibri"/>
              </a:rPr>
              <a:t>4</a:t>
            </a:r>
            <a:r>
              <a:rPr sz="2400" dirty="0">
                <a:latin typeface="Calibri"/>
                <a:cs typeface="Calibri"/>
              </a:rPr>
              <a:t>.	</a:t>
            </a:r>
            <a:r>
              <a:rPr sz="2400" spc="-5" dirty="0">
                <a:latin typeface="Calibri"/>
                <a:cs typeface="Calibri"/>
              </a:rPr>
              <a:t>Th</a:t>
            </a:r>
            <a:r>
              <a:rPr sz="2400" dirty="0">
                <a:latin typeface="Calibri"/>
                <a:cs typeface="Calibri"/>
              </a:rPr>
              <a:t>e	</a:t>
            </a:r>
            <a:r>
              <a:rPr sz="2400" spc="-5" dirty="0">
                <a:latin typeface="Calibri"/>
                <a:cs typeface="Calibri"/>
              </a:rPr>
              <a:t>ope</a:t>
            </a:r>
            <a:r>
              <a:rPr sz="2400" dirty="0">
                <a:latin typeface="Calibri"/>
                <a:cs typeface="Calibri"/>
              </a:rPr>
              <a:t>n	</a:t>
            </a:r>
            <a:r>
              <a:rPr sz="2400" spc="10" dirty="0">
                <a:latin typeface="Calibri"/>
                <a:cs typeface="Calibri"/>
              </a:rPr>
              <a:t>l</a:t>
            </a:r>
            <a:r>
              <a:rPr sz="2400" spc="-5" dirty="0">
                <a:latin typeface="Calibri"/>
                <a:cs typeface="Calibri"/>
              </a:rPr>
              <a:t>o</a:t>
            </a:r>
            <a:r>
              <a:rPr sz="2400" spc="-15" dirty="0">
                <a:latin typeface="Calibri"/>
                <a:cs typeface="Calibri"/>
              </a:rPr>
              <a:t>o</a:t>
            </a:r>
            <a:r>
              <a:rPr sz="2400" dirty="0">
                <a:latin typeface="Calibri"/>
                <a:cs typeface="Calibri"/>
              </a:rPr>
              <a:t>p	</a:t>
            </a:r>
            <a:r>
              <a:rPr sz="2400" spc="-50" dirty="0">
                <a:latin typeface="Calibri"/>
                <a:cs typeface="Calibri"/>
              </a:rPr>
              <a:t>s</a:t>
            </a:r>
            <a:r>
              <a:rPr sz="2400" spc="-20" dirty="0">
                <a:latin typeface="Calibri"/>
                <a:cs typeface="Calibri"/>
              </a:rPr>
              <a:t>y</a:t>
            </a:r>
            <a:r>
              <a:rPr sz="2400" spc="-25" dirty="0">
                <a:latin typeface="Calibri"/>
                <a:cs typeface="Calibri"/>
              </a:rPr>
              <a:t>st</a:t>
            </a:r>
            <a:r>
              <a:rPr sz="2400" dirty="0">
                <a:latin typeface="Calibri"/>
                <a:cs typeface="Calibri"/>
              </a:rPr>
              <a:t>e</a:t>
            </a:r>
            <a:r>
              <a:rPr sz="2400" spc="10" dirty="0">
                <a:latin typeface="Calibri"/>
                <a:cs typeface="Calibri"/>
              </a:rPr>
              <a:t>m</a:t>
            </a:r>
            <a:r>
              <a:rPr sz="2400" dirty="0">
                <a:latin typeface="Calibri"/>
                <a:cs typeface="Calibri"/>
              </a:rPr>
              <a:t>s  a</a:t>
            </a:r>
            <a:r>
              <a:rPr sz="2400" spc="-35" dirty="0">
                <a:latin typeface="Calibri"/>
                <a:cs typeface="Calibri"/>
              </a:rPr>
              <a:t>r</a:t>
            </a:r>
            <a:r>
              <a:rPr sz="2400" dirty="0">
                <a:latin typeface="Calibri"/>
                <a:cs typeface="Calibri"/>
              </a:rPr>
              <a:t>e		inaccu</a:t>
            </a:r>
            <a:r>
              <a:rPr sz="2400" spc="-45" dirty="0">
                <a:latin typeface="Calibri"/>
                <a:cs typeface="Calibri"/>
              </a:rPr>
              <a:t>r</a:t>
            </a:r>
            <a:r>
              <a:rPr sz="2400" spc="-25" dirty="0">
                <a:latin typeface="Calibri"/>
                <a:cs typeface="Calibri"/>
              </a:rPr>
              <a:t>at</a:t>
            </a:r>
            <a:r>
              <a:rPr sz="2400" dirty="0">
                <a:latin typeface="Calibri"/>
                <a:cs typeface="Calibri"/>
              </a:rPr>
              <a:t>e	&amp;</a:t>
            </a:r>
            <a:endParaRPr sz="2400">
              <a:latin typeface="Calibri"/>
              <a:cs typeface="Calibri"/>
            </a:endParaRPr>
          </a:p>
        </p:txBody>
      </p:sp>
      <p:sp>
        <p:nvSpPr>
          <p:cNvPr id="8" name="object 8"/>
          <p:cNvSpPr txBox="1"/>
          <p:nvPr/>
        </p:nvSpPr>
        <p:spPr>
          <a:xfrm>
            <a:off x="2288540" y="5491683"/>
            <a:ext cx="1267460" cy="391160"/>
          </a:xfrm>
          <a:prstGeom prst="rect">
            <a:avLst/>
          </a:prstGeom>
        </p:spPr>
        <p:txBody>
          <a:bodyPr vert="horz" wrap="square" lIns="0" tIns="12700" rIns="0" bIns="0" rtlCol="0">
            <a:spAutoFit/>
          </a:bodyPr>
          <a:lstStyle/>
          <a:p>
            <a:pPr marL="12700">
              <a:spcBef>
                <a:spcPts val="100"/>
              </a:spcBef>
            </a:pPr>
            <a:r>
              <a:rPr sz="2400" spc="-10" dirty="0">
                <a:latin typeface="Calibri"/>
                <a:cs typeface="Calibri"/>
              </a:rPr>
              <a:t>unreliable</a:t>
            </a:r>
            <a:endParaRPr sz="2400">
              <a:latin typeface="Calibri"/>
              <a:cs typeface="Calibri"/>
            </a:endParaRPr>
          </a:p>
        </p:txBody>
      </p:sp>
      <p:sp>
        <p:nvSpPr>
          <p:cNvPr id="9" name="object 9"/>
          <p:cNvSpPr txBox="1"/>
          <p:nvPr/>
        </p:nvSpPr>
        <p:spPr>
          <a:xfrm>
            <a:off x="7224140" y="1613661"/>
            <a:ext cx="2758440" cy="391160"/>
          </a:xfrm>
          <a:prstGeom prst="rect">
            <a:avLst/>
          </a:prstGeom>
        </p:spPr>
        <p:txBody>
          <a:bodyPr vert="horz" wrap="square" lIns="0" tIns="12700" rIns="0" bIns="0" rtlCol="0">
            <a:spAutoFit/>
          </a:bodyPr>
          <a:lstStyle/>
          <a:p>
            <a:pPr marL="12700">
              <a:spcBef>
                <a:spcPts val="100"/>
              </a:spcBef>
              <a:tabLst>
                <a:tab pos="1010285" algn="l"/>
                <a:tab pos="1768475" algn="l"/>
              </a:tabLst>
            </a:pPr>
            <a:r>
              <a:rPr sz="2400" dirty="0">
                <a:latin typeface="Calibri"/>
                <a:cs typeface="Calibri"/>
              </a:rPr>
              <a:t>closed	</a:t>
            </a:r>
            <a:r>
              <a:rPr sz="2400" spc="-5" dirty="0">
                <a:latin typeface="Calibri"/>
                <a:cs typeface="Calibri"/>
              </a:rPr>
              <a:t>loop	</a:t>
            </a:r>
            <a:r>
              <a:rPr sz="2400" spc="-25" dirty="0">
                <a:latin typeface="Calibri"/>
                <a:cs typeface="Calibri"/>
              </a:rPr>
              <a:t>systems</a:t>
            </a:r>
            <a:endParaRPr sz="2400">
              <a:latin typeface="Calibri"/>
              <a:cs typeface="Calibri"/>
            </a:endParaRPr>
          </a:p>
        </p:txBody>
      </p:sp>
      <p:sp>
        <p:nvSpPr>
          <p:cNvPr id="10" name="object 10"/>
          <p:cNvSpPr txBox="1"/>
          <p:nvPr/>
        </p:nvSpPr>
        <p:spPr>
          <a:xfrm>
            <a:off x="6556375" y="1979803"/>
            <a:ext cx="3039110" cy="391160"/>
          </a:xfrm>
          <a:prstGeom prst="rect">
            <a:avLst/>
          </a:prstGeom>
        </p:spPr>
        <p:txBody>
          <a:bodyPr vert="horz" wrap="square" lIns="0" tIns="12700" rIns="0" bIns="0" rtlCol="0">
            <a:spAutoFit/>
          </a:bodyPr>
          <a:lstStyle/>
          <a:p>
            <a:pPr marL="12700">
              <a:spcBef>
                <a:spcPts val="100"/>
              </a:spcBef>
            </a:pPr>
            <a:r>
              <a:rPr sz="2400" spc="-10" dirty="0">
                <a:latin typeface="Calibri"/>
                <a:cs typeface="Calibri"/>
              </a:rPr>
              <a:t>are</a:t>
            </a:r>
            <a:r>
              <a:rPr sz="2400" spc="-20" dirty="0">
                <a:latin typeface="Calibri"/>
                <a:cs typeface="Calibri"/>
              </a:rPr>
              <a:t> </a:t>
            </a:r>
            <a:r>
              <a:rPr sz="2400" spc="-15" dirty="0">
                <a:latin typeface="Calibri"/>
                <a:cs typeface="Calibri"/>
              </a:rPr>
              <a:t>complex</a:t>
            </a:r>
            <a:r>
              <a:rPr sz="2400" spc="-35" dirty="0">
                <a:latin typeface="Calibri"/>
                <a:cs typeface="Calibri"/>
              </a:rPr>
              <a:t> </a:t>
            </a:r>
            <a:r>
              <a:rPr sz="2400" dirty="0">
                <a:latin typeface="Calibri"/>
                <a:cs typeface="Calibri"/>
              </a:rPr>
              <a:t>and</a:t>
            </a:r>
            <a:r>
              <a:rPr sz="2400" spc="-15" dirty="0">
                <a:latin typeface="Calibri"/>
                <a:cs typeface="Calibri"/>
              </a:rPr>
              <a:t> </a:t>
            </a:r>
            <a:r>
              <a:rPr sz="2400" spc="-10" dirty="0">
                <a:latin typeface="Calibri"/>
                <a:cs typeface="Calibri"/>
              </a:rPr>
              <a:t>costlier</a:t>
            </a:r>
            <a:endParaRPr sz="2400">
              <a:latin typeface="Calibri"/>
              <a:cs typeface="Calibri"/>
            </a:endParaRPr>
          </a:p>
        </p:txBody>
      </p:sp>
      <p:sp>
        <p:nvSpPr>
          <p:cNvPr id="11" name="object 11"/>
          <p:cNvSpPr txBox="1"/>
          <p:nvPr/>
        </p:nvSpPr>
        <p:spPr>
          <a:xfrm>
            <a:off x="6556376" y="4320920"/>
            <a:ext cx="2771775" cy="391160"/>
          </a:xfrm>
          <a:prstGeom prst="rect">
            <a:avLst/>
          </a:prstGeom>
        </p:spPr>
        <p:txBody>
          <a:bodyPr vert="horz" wrap="square" lIns="0" tIns="12700" rIns="0" bIns="0" rtlCol="0">
            <a:spAutoFit/>
          </a:bodyPr>
          <a:lstStyle/>
          <a:p>
            <a:pPr marL="12700">
              <a:spcBef>
                <a:spcPts val="100"/>
              </a:spcBef>
            </a:pPr>
            <a:r>
              <a:rPr sz="2400" spc="-10" dirty="0">
                <a:latin typeface="Calibri"/>
                <a:cs typeface="Calibri"/>
              </a:rPr>
              <a:t>components</a:t>
            </a:r>
            <a:r>
              <a:rPr sz="2400" spc="-55" dirty="0">
                <a:latin typeface="Calibri"/>
                <a:cs typeface="Calibri"/>
              </a:rPr>
              <a:t> </a:t>
            </a:r>
            <a:r>
              <a:rPr sz="2400" spc="-10" dirty="0">
                <a:latin typeface="Calibri"/>
                <a:cs typeface="Calibri"/>
              </a:rPr>
              <a:t>required.</a:t>
            </a:r>
            <a:endParaRPr sz="2400">
              <a:latin typeface="Calibri"/>
              <a:cs typeface="Calibri"/>
            </a:endParaRPr>
          </a:p>
        </p:txBody>
      </p:sp>
      <p:sp>
        <p:nvSpPr>
          <p:cNvPr id="12" name="object 12"/>
          <p:cNvSpPr txBox="1"/>
          <p:nvPr/>
        </p:nvSpPr>
        <p:spPr>
          <a:xfrm>
            <a:off x="6099176" y="4759833"/>
            <a:ext cx="2869565" cy="757555"/>
          </a:xfrm>
          <a:prstGeom prst="rect">
            <a:avLst/>
          </a:prstGeom>
        </p:spPr>
        <p:txBody>
          <a:bodyPr vert="horz" wrap="square" lIns="0" tIns="12700" rIns="0" bIns="0" rtlCol="0">
            <a:spAutoFit/>
          </a:bodyPr>
          <a:lstStyle/>
          <a:p>
            <a:pPr marL="469900" marR="5080" indent="-457200">
              <a:spcBef>
                <a:spcPts val="100"/>
              </a:spcBef>
              <a:tabLst>
                <a:tab pos="469265" algn="l"/>
                <a:tab pos="1137285" algn="l"/>
                <a:tab pos="1229995" algn="l"/>
                <a:tab pos="2135505" algn="l"/>
                <a:tab pos="2647950" algn="l"/>
              </a:tabLst>
            </a:pPr>
            <a:r>
              <a:rPr sz="2400" spc="-5" dirty="0">
                <a:latin typeface="Calibri"/>
                <a:cs typeface="Calibri"/>
              </a:rPr>
              <a:t>4.	The	</a:t>
            </a:r>
            <a:r>
              <a:rPr sz="2400" dirty="0">
                <a:latin typeface="Calibri"/>
                <a:cs typeface="Calibri"/>
              </a:rPr>
              <a:t>closed	</a:t>
            </a:r>
            <a:r>
              <a:rPr sz="2400" spc="-5" dirty="0">
                <a:latin typeface="Calibri"/>
                <a:cs typeface="Calibri"/>
              </a:rPr>
              <a:t>loop </a:t>
            </a:r>
            <a:r>
              <a:rPr sz="2400" dirty="0">
                <a:latin typeface="Calibri"/>
                <a:cs typeface="Calibri"/>
              </a:rPr>
              <a:t> a</a:t>
            </a:r>
            <a:r>
              <a:rPr sz="2400" spc="-30" dirty="0">
                <a:latin typeface="Calibri"/>
                <a:cs typeface="Calibri"/>
              </a:rPr>
              <a:t>r</a:t>
            </a:r>
            <a:r>
              <a:rPr sz="2400" dirty="0">
                <a:latin typeface="Calibri"/>
                <a:cs typeface="Calibri"/>
              </a:rPr>
              <a:t>e		accu</a:t>
            </a:r>
            <a:r>
              <a:rPr sz="2400" spc="-60" dirty="0">
                <a:latin typeface="Calibri"/>
                <a:cs typeface="Calibri"/>
              </a:rPr>
              <a:t>r</a:t>
            </a:r>
            <a:r>
              <a:rPr sz="2400" spc="-25" dirty="0">
                <a:latin typeface="Calibri"/>
                <a:cs typeface="Calibri"/>
              </a:rPr>
              <a:t>at</a:t>
            </a:r>
            <a:r>
              <a:rPr sz="2400" dirty="0">
                <a:latin typeface="Calibri"/>
                <a:cs typeface="Calibri"/>
              </a:rPr>
              <a:t>e	&amp;</a:t>
            </a:r>
            <a:endParaRPr sz="2400">
              <a:latin typeface="Calibri"/>
              <a:cs typeface="Calibri"/>
            </a:endParaRPr>
          </a:p>
        </p:txBody>
      </p:sp>
      <p:sp>
        <p:nvSpPr>
          <p:cNvPr id="13" name="object 13"/>
          <p:cNvSpPr txBox="1"/>
          <p:nvPr/>
        </p:nvSpPr>
        <p:spPr>
          <a:xfrm>
            <a:off x="8980169" y="4759833"/>
            <a:ext cx="1003300" cy="757555"/>
          </a:xfrm>
          <a:prstGeom prst="rect">
            <a:avLst/>
          </a:prstGeom>
        </p:spPr>
        <p:txBody>
          <a:bodyPr vert="horz" wrap="square" lIns="0" tIns="12700" rIns="0" bIns="0" rtlCol="0">
            <a:spAutoFit/>
          </a:bodyPr>
          <a:lstStyle/>
          <a:p>
            <a:pPr marR="5715" algn="r">
              <a:spcBef>
                <a:spcPts val="100"/>
              </a:spcBef>
            </a:pPr>
            <a:r>
              <a:rPr sz="2400" spc="-25" dirty="0">
                <a:latin typeface="Calibri"/>
                <a:cs typeface="Calibri"/>
              </a:rPr>
              <a:t>systems</a:t>
            </a:r>
            <a:endParaRPr sz="2400">
              <a:latin typeface="Calibri"/>
              <a:cs typeface="Calibri"/>
            </a:endParaRPr>
          </a:p>
          <a:p>
            <a:pPr marR="5080" algn="r"/>
            <a:r>
              <a:rPr sz="2400" spc="-10" dirty="0">
                <a:latin typeface="Calibri"/>
                <a:cs typeface="Calibri"/>
              </a:rPr>
              <a:t>more</a:t>
            </a:r>
            <a:endParaRPr sz="2400">
              <a:latin typeface="Calibri"/>
              <a:cs typeface="Calibri"/>
            </a:endParaRPr>
          </a:p>
        </p:txBody>
      </p:sp>
      <p:sp>
        <p:nvSpPr>
          <p:cNvPr id="14" name="object 14"/>
          <p:cNvSpPr txBox="1"/>
          <p:nvPr/>
        </p:nvSpPr>
        <p:spPr>
          <a:xfrm>
            <a:off x="6556375" y="5491683"/>
            <a:ext cx="1026160" cy="391160"/>
          </a:xfrm>
          <a:prstGeom prst="rect">
            <a:avLst/>
          </a:prstGeom>
        </p:spPr>
        <p:txBody>
          <a:bodyPr vert="horz" wrap="square" lIns="0" tIns="12700" rIns="0" bIns="0" rtlCol="0">
            <a:spAutoFit/>
          </a:bodyPr>
          <a:lstStyle/>
          <a:p>
            <a:pPr marL="12700">
              <a:spcBef>
                <a:spcPts val="100"/>
              </a:spcBef>
            </a:pPr>
            <a:r>
              <a:rPr sz="2400" spc="-35" dirty="0">
                <a:latin typeface="Calibri"/>
                <a:cs typeface="Calibri"/>
              </a:rPr>
              <a:t>r</a:t>
            </a:r>
            <a:r>
              <a:rPr sz="2400" dirty="0">
                <a:latin typeface="Calibri"/>
                <a:cs typeface="Calibri"/>
              </a:rPr>
              <a:t>e</a:t>
            </a:r>
            <a:r>
              <a:rPr sz="2400" spc="5" dirty="0">
                <a:latin typeface="Calibri"/>
                <a:cs typeface="Calibri"/>
              </a:rPr>
              <a:t>l</a:t>
            </a:r>
            <a:r>
              <a:rPr sz="2400" dirty="0">
                <a:latin typeface="Calibri"/>
                <a:cs typeface="Calibri"/>
              </a:rPr>
              <a:t>i</a:t>
            </a:r>
            <a:r>
              <a:rPr sz="2400" spc="5" dirty="0">
                <a:latin typeface="Calibri"/>
                <a:cs typeface="Calibri"/>
              </a:rPr>
              <a:t>a</a:t>
            </a:r>
            <a:r>
              <a:rPr sz="2400" spc="-5" dirty="0">
                <a:latin typeface="Calibri"/>
                <a:cs typeface="Calibri"/>
              </a:rPr>
              <a:t>bl</a:t>
            </a:r>
            <a:r>
              <a:rPr sz="2400" dirty="0">
                <a:latin typeface="Calibri"/>
                <a:cs typeface="Calibri"/>
              </a:rPr>
              <a:t>e.</a:t>
            </a:r>
            <a:endParaRPr sz="2400">
              <a:latin typeface="Calibri"/>
              <a:cs typeface="Calibri"/>
            </a:endParaRPr>
          </a:p>
        </p:txBody>
      </p:sp>
      <p:sp>
        <p:nvSpPr>
          <p:cNvPr id="18" name="object 18"/>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27</a:t>
            </a:fld>
            <a:endParaRPr sz="1400">
              <a:latin typeface="Tahoma"/>
              <a:cs typeface="Tahoma"/>
            </a:endParaRPr>
          </a:p>
        </p:txBody>
      </p:sp>
      <p:pic>
        <p:nvPicPr>
          <p:cNvPr id="17" name="Picture 16">
            <a:extLst>
              <a:ext uri="{FF2B5EF4-FFF2-40B4-BE49-F238E27FC236}">
                <a16:creationId xmlns:a16="http://schemas.microsoft.com/office/drawing/2014/main" xmlns="" id="{2F3A34B7-4EC2-4589-A1F3-A8D1622CF91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57713" y="210294"/>
            <a:ext cx="1465427" cy="4281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0582" y="1489836"/>
            <a:ext cx="2225040" cy="998928"/>
          </a:xfrm>
          <a:prstGeom prst="rect">
            <a:avLst/>
          </a:prstGeom>
        </p:spPr>
        <p:txBody>
          <a:bodyPr vert="horz" wrap="square" lIns="0" tIns="12700" rIns="0" bIns="0" rtlCol="0">
            <a:spAutoFit/>
          </a:bodyPr>
          <a:lstStyle/>
          <a:p>
            <a:pPr marL="12700" marR="5080" indent="161290">
              <a:lnSpc>
                <a:spcPct val="140100"/>
              </a:lnSpc>
              <a:spcBef>
                <a:spcPts val="100"/>
              </a:spcBef>
              <a:tabLst>
                <a:tab pos="547370" algn="l"/>
                <a:tab pos="621665" algn="l"/>
                <a:tab pos="1152525" algn="l"/>
                <a:tab pos="1332230" algn="l"/>
                <a:tab pos="1482090" algn="l"/>
              </a:tabLst>
            </a:pPr>
            <a:r>
              <a:rPr sz="2400" dirty="0">
                <a:latin typeface="Calibri"/>
                <a:cs typeface="Calibri"/>
              </a:rPr>
              <a:t>is	</a:t>
            </a:r>
            <a:r>
              <a:rPr sz="2400" spc="-5" dirty="0">
                <a:latin typeface="Calibri"/>
                <a:cs typeface="Calibri"/>
              </a:rPr>
              <a:t>no</a:t>
            </a:r>
            <a:r>
              <a:rPr sz="2400" dirty="0">
                <a:latin typeface="Calibri"/>
                <a:cs typeface="Calibri"/>
              </a:rPr>
              <a:t>t	a		ma</a:t>
            </a:r>
            <a:r>
              <a:rPr sz="2400" spc="5" dirty="0">
                <a:latin typeface="Calibri"/>
                <a:cs typeface="Calibri"/>
              </a:rPr>
              <a:t>j</a:t>
            </a:r>
            <a:r>
              <a:rPr sz="2400" spc="-5" dirty="0">
                <a:latin typeface="Calibri"/>
                <a:cs typeface="Calibri"/>
              </a:rPr>
              <a:t>or  </a:t>
            </a:r>
            <a:r>
              <a:rPr sz="2400" spc="-15" dirty="0">
                <a:latin typeface="Calibri"/>
                <a:cs typeface="Calibri"/>
              </a:rPr>
              <a:t>i</a:t>
            </a:r>
            <a:r>
              <a:rPr sz="2400" dirty="0">
                <a:latin typeface="Calibri"/>
                <a:cs typeface="Calibri"/>
              </a:rPr>
              <a:t>n		</a:t>
            </a:r>
            <a:r>
              <a:rPr sz="2400" spc="-10" dirty="0">
                <a:latin typeface="Calibri"/>
                <a:cs typeface="Calibri"/>
              </a:rPr>
              <a:t>O</a:t>
            </a:r>
            <a:r>
              <a:rPr sz="2400" dirty="0">
                <a:latin typeface="Calibri"/>
                <a:cs typeface="Calibri"/>
              </a:rPr>
              <a:t>L		</a:t>
            </a:r>
            <a:r>
              <a:rPr sz="2400" spc="-20" dirty="0">
                <a:latin typeface="Calibri"/>
                <a:cs typeface="Calibri"/>
              </a:rPr>
              <a:t>c</a:t>
            </a:r>
            <a:r>
              <a:rPr sz="2400" spc="-5" dirty="0">
                <a:latin typeface="Calibri"/>
                <a:cs typeface="Calibri"/>
              </a:rPr>
              <a:t>o</a:t>
            </a:r>
            <a:r>
              <a:rPr sz="2400" spc="-30" dirty="0">
                <a:latin typeface="Calibri"/>
                <a:cs typeface="Calibri"/>
              </a:rPr>
              <a:t>n</a:t>
            </a:r>
            <a:r>
              <a:rPr sz="2400" dirty="0">
                <a:latin typeface="Calibri"/>
                <a:cs typeface="Calibri"/>
              </a:rPr>
              <a:t>t</a:t>
            </a:r>
            <a:r>
              <a:rPr sz="2400" spc="-35" dirty="0">
                <a:latin typeface="Calibri"/>
                <a:cs typeface="Calibri"/>
              </a:rPr>
              <a:t>r</a:t>
            </a:r>
            <a:r>
              <a:rPr sz="2400" spc="-5" dirty="0">
                <a:latin typeface="Calibri"/>
                <a:cs typeface="Calibri"/>
              </a:rPr>
              <a:t>ol</a:t>
            </a:r>
            <a:endParaRPr sz="2400">
              <a:latin typeface="Calibri"/>
              <a:cs typeface="Calibri"/>
            </a:endParaRPr>
          </a:p>
        </p:txBody>
      </p:sp>
      <p:sp>
        <p:nvSpPr>
          <p:cNvPr id="3" name="object 3"/>
          <p:cNvSpPr txBox="1"/>
          <p:nvPr/>
        </p:nvSpPr>
        <p:spPr>
          <a:xfrm>
            <a:off x="2208021" y="1577457"/>
            <a:ext cx="1973362" cy="1562735"/>
          </a:xfrm>
          <a:prstGeom prst="rect">
            <a:avLst/>
          </a:prstGeom>
        </p:spPr>
        <p:txBody>
          <a:bodyPr vert="horz" wrap="square" lIns="0" tIns="12700" rIns="0" bIns="0" rtlCol="0">
            <a:spAutoFit/>
          </a:bodyPr>
          <a:lstStyle/>
          <a:p>
            <a:pPr marL="12700" marR="5080">
              <a:lnSpc>
                <a:spcPct val="140100"/>
              </a:lnSpc>
              <a:spcBef>
                <a:spcPts val="100"/>
              </a:spcBef>
              <a:tabLst>
                <a:tab pos="426720" algn="l"/>
              </a:tabLst>
            </a:pPr>
            <a:r>
              <a:rPr sz="2400" spc="-5" dirty="0">
                <a:latin typeface="Calibri"/>
                <a:cs typeface="Calibri"/>
              </a:rPr>
              <a:t>5</a:t>
            </a:r>
            <a:r>
              <a:rPr sz="2400" dirty="0">
                <a:latin typeface="Calibri"/>
                <a:cs typeface="Calibri"/>
              </a:rPr>
              <a:t>.	</a:t>
            </a:r>
            <a:r>
              <a:rPr sz="2400" spc="-15" dirty="0">
                <a:latin typeface="Calibri"/>
                <a:cs typeface="Calibri"/>
              </a:rPr>
              <a:t>S</a:t>
            </a:r>
            <a:r>
              <a:rPr sz="2400" spc="-25" dirty="0">
                <a:latin typeface="Calibri"/>
                <a:cs typeface="Calibri"/>
              </a:rPr>
              <a:t>t</a:t>
            </a:r>
            <a:r>
              <a:rPr sz="2400" dirty="0">
                <a:latin typeface="Calibri"/>
                <a:cs typeface="Calibri"/>
              </a:rPr>
              <a:t>abili</a:t>
            </a:r>
            <a:r>
              <a:rPr sz="2400" spc="-10" dirty="0">
                <a:latin typeface="Calibri"/>
                <a:cs typeface="Calibri"/>
              </a:rPr>
              <a:t>t</a:t>
            </a:r>
            <a:r>
              <a:rPr sz="2400" dirty="0">
                <a:latin typeface="Calibri"/>
                <a:cs typeface="Calibri"/>
              </a:rPr>
              <a:t>y  </a:t>
            </a:r>
            <a:r>
              <a:rPr sz="2400" spc="-10" dirty="0">
                <a:latin typeface="Calibri"/>
                <a:cs typeface="Calibri"/>
              </a:rPr>
              <a:t>problem </a:t>
            </a:r>
            <a:r>
              <a:rPr sz="2400" spc="-5" dirty="0">
                <a:latin typeface="Calibri"/>
                <a:cs typeface="Calibri"/>
              </a:rPr>
              <a:t> </a:t>
            </a:r>
            <a:r>
              <a:rPr sz="2400" spc="-20" dirty="0">
                <a:latin typeface="Calibri"/>
                <a:cs typeface="Calibri"/>
              </a:rPr>
              <a:t>systems.</a:t>
            </a:r>
            <a:endParaRPr sz="2400" dirty="0">
              <a:latin typeface="Calibri"/>
              <a:cs typeface="Calibri"/>
            </a:endParaRPr>
          </a:p>
        </p:txBody>
      </p:sp>
      <p:sp>
        <p:nvSpPr>
          <p:cNvPr id="4" name="object 4"/>
          <p:cNvSpPr txBox="1"/>
          <p:nvPr/>
        </p:nvSpPr>
        <p:spPr>
          <a:xfrm>
            <a:off x="3796029" y="2661030"/>
            <a:ext cx="2067560" cy="391160"/>
          </a:xfrm>
          <a:prstGeom prst="rect">
            <a:avLst/>
          </a:prstGeom>
        </p:spPr>
        <p:txBody>
          <a:bodyPr vert="horz" wrap="square" lIns="0" tIns="12700" rIns="0" bIns="0" rtlCol="0">
            <a:spAutoFit/>
          </a:bodyPr>
          <a:lstStyle/>
          <a:p>
            <a:pPr marL="12700">
              <a:spcBef>
                <a:spcPts val="100"/>
              </a:spcBef>
              <a:tabLst>
                <a:tab pos="1725930" algn="l"/>
              </a:tabLst>
            </a:pPr>
            <a:r>
              <a:rPr sz="2400" dirty="0">
                <a:latin typeface="Calibri"/>
                <a:cs typeface="Calibri"/>
              </a:rPr>
              <a:t>Gen</a:t>
            </a:r>
            <a:r>
              <a:rPr sz="2400" spc="5" dirty="0">
                <a:latin typeface="Calibri"/>
                <a:cs typeface="Calibri"/>
              </a:rPr>
              <a:t>e</a:t>
            </a:r>
            <a:r>
              <a:rPr sz="2400" spc="-45" dirty="0">
                <a:latin typeface="Calibri"/>
                <a:cs typeface="Calibri"/>
              </a:rPr>
              <a:t>r</a:t>
            </a:r>
            <a:r>
              <a:rPr sz="2400" dirty="0">
                <a:latin typeface="Calibri"/>
                <a:cs typeface="Calibri"/>
              </a:rPr>
              <a:t>a</a:t>
            </a:r>
            <a:r>
              <a:rPr sz="2400" spc="-10" dirty="0">
                <a:latin typeface="Calibri"/>
                <a:cs typeface="Calibri"/>
              </a:rPr>
              <a:t>l</a:t>
            </a:r>
            <a:r>
              <a:rPr sz="2400" dirty="0">
                <a:latin typeface="Calibri"/>
                <a:cs typeface="Calibri"/>
              </a:rPr>
              <a:t>ly	</a:t>
            </a:r>
            <a:r>
              <a:rPr sz="2400" spc="-10" dirty="0">
                <a:latin typeface="Calibri"/>
                <a:cs typeface="Calibri"/>
              </a:rPr>
              <a:t>OL</a:t>
            </a:r>
            <a:endParaRPr sz="2400">
              <a:latin typeface="Calibri"/>
              <a:cs typeface="Calibri"/>
            </a:endParaRPr>
          </a:p>
        </p:txBody>
      </p:sp>
      <p:sp>
        <p:nvSpPr>
          <p:cNvPr id="5" name="object 5"/>
          <p:cNvSpPr txBox="1"/>
          <p:nvPr/>
        </p:nvSpPr>
        <p:spPr>
          <a:xfrm>
            <a:off x="2210817" y="3173095"/>
            <a:ext cx="2361565" cy="391160"/>
          </a:xfrm>
          <a:prstGeom prst="rect">
            <a:avLst/>
          </a:prstGeom>
        </p:spPr>
        <p:txBody>
          <a:bodyPr vert="horz" wrap="square" lIns="0" tIns="12700" rIns="0" bIns="0" rtlCol="0">
            <a:spAutoFit/>
          </a:bodyPr>
          <a:lstStyle/>
          <a:p>
            <a:pPr marL="12700">
              <a:spcBef>
                <a:spcPts val="100"/>
              </a:spcBef>
            </a:pPr>
            <a:r>
              <a:rPr sz="2400" spc="-20" dirty="0">
                <a:latin typeface="Calibri"/>
                <a:cs typeface="Calibri"/>
              </a:rPr>
              <a:t>systems</a:t>
            </a:r>
            <a:r>
              <a:rPr sz="2400" spc="-40" dirty="0">
                <a:latin typeface="Calibri"/>
                <a:cs typeface="Calibri"/>
              </a:rPr>
              <a:t> </a:t>
            </a:r>
            <a:r>
              <a:rPr sz="2400" spc="-15" dirty="0">
                <a:latin typeface="Calibri"/>
                <a:cs typeface="Calibri"/>
              </a:rPr>
              <a:t>are</a:t>
            </a:r>
            <a:r>
              <a:rPr sz="2400" spc="-25" dirty="0">
                <a:latin typeface="Calibri"/>
                <a:cs typeface="Calibri"/>
              </a:rPr>
              <a:t> </a:t>
            </a:r>
            <a:r>
              <a:rPr sz="2400" spc="-10" dirty="0">
                <a:latin typeface="Calibri"/>
                <a:cs typeface="Calibri"/>
              </a:rPr>
              <a:t>stable.</a:t>
            </a:r>
            <a:endParaRPr sz="2400">
              <a:latin typeface="Calibri"/>
              <a:cs typeface="Calibri"/>
            </a:endParaRPr>
          </a:p>
        </p:txBody>
      </p:sp>
      <p:sp>
        <p:nvSpPr>
          <p:cNvPr id="6" name="object 6"/>
          <p:cNvSpPr txBox="1"/>
          <p:nvPr/>
        </p:nvSpPr>
        <p:spPr>
          <a:xfrm>
            <a:off x="2210817" y="3758566"/>
            <a:ext cx="3655695" cy="2586355"/>
          </a:xfrm>
          <a:prstGeom prst="rect">
            <a:avLst/>
          </a:prstGeom>
        </p:spPr>
        <p:txBody>
          <a:bodyPr vert="horz" wrap="square" lIns="0" tIns="12700" rIns="0" bIns="0" rtlCol="0">
            <a:spAutoFit/>
          </a:bodyPr>
          <a:lstStyle/>
          <a:p>
            <a:pPr marL="311150" indent="-299085">
              <a:spcBef>
                <a:spcPts val="100"/>
              </a:spcBef>
              <a:buAutoNum type="arabicPeriod" startAt="6"/>
              <a:tabLst>
                <a:tab pos="311785" algn="l"/>
              </a:tabLst>
            </a:pPr>
            <a:r>
              <a:rPr sz="2400" spc="-5" dirty="0">
                <a:latin typeface="Calibri"/>
                <a:cs typeface="Calibri"/>
              </a:rPr>
              <a:t>Small</a:t>
            </a:r>
            <a:r>
              <a:rPr sz="2400" spc="-50" dirty="0">
                <a:latin typeface="Calibri"/>
                <a:cs typeface="Calibri"/>
              </a:rPr>
              <a:t> </a:t>
            </a:r>
            <a:r>
              <a:rPr sz="2400" spc="-5" dirty="0">
                <a:latin typeface="Calibri"/>
                <a:cs typeface="Calibri"/>
              </a:rPr>
              <a:t>bandwidth.</a:t>
            </a:r>
            <a:endParaRPr sz="2400" dirty="0">
              <a:latin typeface="Calibri"/>
              <a:cs typeface="Calibri"/>
            </a:endParaRPr>
          </a:p>
          <a:p>
            <a:pPr marL="12700" marR="5080">
              <a:lnSpc>
                <a:spcPct val="140000"/>
              </a:lnSpc>
              <a:spcBef>
                <a:spcPts val="575"/>
              </a:spcBef>
              <a:buAutoNum type="arabicPeriod" startAt="6"/>
              <a:tabLst>
                <a:tab pos="577850" algn="l"/>
                <a:tab pos="578485" algn="l"/>
                <a:tab pos="2088514" algn="l"/>
                <a:tab pos="3452495" algn="l"/>
              </a:tabLst>
            </a:pPr>
            <a:r>
              <a:rPr sz="2400" spc="-35" dirty="0">
                <a:latin typeface="Calibri"/>
                <a:cs typeface="Calibri"/>
              </a:rPr>
              <a:t>F</a:t>
            </a:r>
            <a:r>
              <a:rPr sz="2400" dirty="0">
                <a:latin typeface="Calibri"/>
                <a:cs typeface="Calibri"/>
              </a:rPr>
              <a:t>e</a:t>
            </a:r>
            <a:r>
              <a:rPr sz="2400" spc="10" dirty="0">
                <a:latin typeface="Calibri"/>
                <a:cs typeface="Calibri"/>
              </a:rPr>
              <a:t>e</a:t>
            </a:r>
            <a:r>
              <a:rPr sz="2400" spc="-5" dirty="0">
                <a:latin typeface="Calibri"/>
                <a:cs typeface="Calibri"/>
              </a:rPr>
              <a:t>db</a:t>
            </a:r>
            <a:r>
              <a:rPr sz="2400" spc="5" dirty="0">
                <a:latin typeface="Calibri"/>
                <a:cs typeface="Calibri"/>
              </a:rPr>
              <a:t>a</a:t>
            </a:r>
            <a:r>
              <a:rPr sz="2400" dirty="0">
                <a:latin typeface="Calibri"/>
                <a:cs typeface="Calibri"/>
              </a:rPr>
              <a:t>ck	eleme</a:t>
            </a:r>
            <a:r>
              <a:rPr sz="2400" spc="-20" dirty="0">
                <a:latin typeface="Calibri"/>
                <a:cs typeface="Calibri"/>
              </a:rPr>
              <a:t>n</a:t>
            </a:r>
            <a:r>
              <a:rPr sz="2400" dirty="0">
                <a:latin typeface="Calibri"/>
                <a:cs typeface="Calibri"/>
              </a:rPr>
              <a:t>t	is  </a:t>
            </a:r>
            <a:r>
              <a:rPr sz="2400" spc="-10" dirty="0">
                <a:latin typeface="Calibri"/>
                <a:cs typeface="Calibri"/>
              </a:rPr>
              <a:t>absent.</a:t>
            </a:r>
            <a:endParaRPr sz="2400" dirty="0">
              <a:latin typeface="Calibri"/>
              <a:cs typeface="Calibri"/>
            </a:endParaRPr>
          </a:p>
          <a:p>
            <a:pPr marL="12700" marR="5080">
              <a:lnSpc>
                <a:spcPct val="140000"/>
              </a:lnSpc>
              <a:spcBef>
                <a:spcPts val="580"/>
              </a:spcBef>
              <a:buAutoNum type="arabicPeriod" startAt="6"/>
              <a:tabLst>
                <a:tab pos="440690" algn="l"/>
                <a:tab pos="441325" algn="l"/>
                <a:tab pos="1524635" algn="l"/>
                <a:tab pos="3452495" algn="l"/>
              </a:tabLst>
            </a:pPr>
            <a:r>
              <a:rPr sz="2400" spc="-5" dirty="0">
                <a:latin typeface="Calibri"/>
                <a:cs typeface="Calibri"/>
              </a:rPr>
              <a:t>Outpu</a:t>
            </a:r>
            <a:r>
              <a:rPr sz="2400" dirty="0">
                <a:latin typeface="Calibri"/>
                <a:cs typeface="Calibri"/>
              </a:rPr>
              <a:t>t	me</a:t>
            </a:r>
            <a:r>
              <a:rPr sz="2400" spc="5" dirty="0">
                <a:latin typeface="Calibri"/>
                <a:cs typeface="Calibri"/>
              </a:rPr>
              <a:t>a</a:t>
            </a:r>
            <a:r>
              <a:rPr sz="2400" spc="-5" dirty="0">
                <a:latin typeface="Calibri"/>
                <a:cs typeface="Calibri"/>
              </a:rPr>
              <a:t>su</a:t>
            </a:r>
            <a:r>
              <a:rPr sz="2400" spc="-40" dirty="0">
                <a:latin typeface="Calibri"/>
                <a:cs typeface="Calibri"/>
              </a:rPr>
              <a:t>r</a:t>
            </a:r>
            <a:r>
              <a:rPr sz="2400" dirty="0">
                <a:latin typeface="Calibri"/>
                <a:cs typeface="Calibri"/>
              </a:rPr>
              <a:t>eme</a:t>
            </a:r>
            <a:r>
              <a:rPr sz="2400" spc="-25" dirty="0">
                <a:latin typeface="Calibri"/>
                <a:cs typeface="Calibri"/>
              </a:rPr>
              <a:t>n</a:t>
            </a:r>
            <a:r>
              <a:rPr sz="2400" dirty="0">
                <a:latin typeface="Calibri"/>
                <a:cs typeface="Calibri"/>
              </a:rPr>
              <a:t>t	is  </a:t>
            </a:r>
            <a:r>
              <a:rPr sz="2400" spc="-5" dirty="0">
                <a:latin typeface="Calibri"/>
                <a:cs typeface="Calibri"/>
              </a:rPr>
              <a:t>not</a:t>
            </a:r>
            <a:r>
              <a:rPr sz="2400" spc="-15" dirty="0">
                <a:latin typeface="Calibri"/>
                <a:cs typeface="Calibri"/>
              </a:rPr>
              <a:t> necessary.</a:t>
            </a:r>
            <a:endParaRPr sz="2400" dirty="0">
              <a:latin typeface="Calibri"/>
              <a:cs typeface="Calibri"/>
            </a:endParaRPr>
          </a:p>
        </p:txBody>
      </p:sp>
      <p:sp>
        <p:nvSpPr>
          <p:cNvPr id="7" name="object 7"/>
          <p:cNvSpPr txBox="1"/>
          <p:nvPr/>
        </p:nvSpPr>
        <p:spPr>
          <a:xfrm>
            <a:off x="6480493" y="1789396"/>
            <a:ext cx="3884929" cy="2075180"/>
          </a:xfrm>
          <a:prstGeom prst="rect">
            <a:avLst/>
          </a:prstGeom>
        </p:spPr>
        <p:txBody>
          <a:bodyPr vert="horz" wrap="square" lIns="0" tIns="13335" rIns="0" bIns="0" rtlCol="0">
            <a:spAutoFit/>
          </a:bodyPr>
          <a:lstStyle/>
          <a:p>
            <a:pPr marL="12700" marR="5080" algn="just">
              <a:lnSpc>
                <a:spcPct val="140000"/>
              </a:lnSpc>
              <a:spcBef>
                <a:spcPts val="105"/>
              </a:spcBef>
            </a:pPr>
            <a:r>
              <a:rPr sz="2400" spc="-5" dirty="0">
                <a:latin typeface="Calibri"/>
                <a:cs typeface="Calibri"/>
              </a:rPr>
              <a:t>5. </a:t>
            </a:r>
            <a:r>
              <a:rPr sz="2400" spc="-10" dirty="0">
                <a:latin typeface="Calibri"/>
                <a:cs typeface="Calibri"/>
              </a:rPr>
              <a:t>Stability is </a:t>
            </a:r>
            <a:r>
              <a:rPr sz="2400" dirty="0">
                <a:latin typeface="Calibri"/>
                <a:cs typeface="Calibri"/>
              </a:rPr>
              <a:t>a </a:t>
            </a:r>
            <a:r>
              <a:rPr sz="2400" spc="-5" dirty="0">
                <a:latin typeface="Calibri"/>
                <a:cs typeface="Calibri"/>
              </a:rPr>
              <a:t>major </a:t>
            </a:r>
            <a:r>
              <a:rPr sz="2400" spc="-10" dirty="0">
                <a:latin typeface="Calibri"/>
                <a:cs typeface="Calibri"/>
              </a:rPr>
              <a:t>problem </a:t>
            </a:r>
            <a:r>
              <a:rPr sz="2400" spc="-5" dirty="0">
                <a:latin typeface="Calibri"/>
                <a:cs typeface="Calibri"/>
              </a:rPr>
              <a:t> </a:t>
            </a:r>
            <a:r>
              <a:rPr sz="2400" dirty="0">
                <a:latin typeface="Calibri"/>
                <a:cs typeface="Calibri"/>
              </a:rPr>
              <a:t>in closed </a:t>
            </a:r>
            <a:r>
              <a:rPr sz="2400" spc="-5" dirty="0">
                <a:latin typeface="Calibri"/>
                <a:cs typeface="Calibri"/>
              </a:rPr>
              <a:t>loop </a:t>
            </a:r>
            <a:r>
              <a:rPr sz="2400" spc="-20" dirty="0">
                <a:latin typeface="Calibri"/>
                <a:cs typeface="Calibri"/>
              </a:rPr>
              <a:t>systems </a:t>
            </a:r>
            <a:r>
              <a:rPr sz="2400" dirty="0">
                <a:latin typeface="Calibri"/>
                <a:cs typeface="Calibri"/>
              </a:rPr>
              <a:t>&amp; </a:t>
            </a:r>
            <a:r>
              <a:rPr sz="2400" spc="-10" dirty="0">
                <a:latin typeface="Calibri"/>
                <a:cs typeface="Calibri"/>
              </a:rPr>
              <a:t>more </a:t>
            </a:r>
            <a:r>
              <a:rPr sz="2400" spc="-5" dirty="0">
                <a:latin typeface="Calibri"/>
                <a:cs typeface="Calibri"/>
              </a:rPr>
              <a:t> </a:t>
            </a:r>
            <a:r>
              <a:rPr sz="2400" spc="-15" dirty="0">
                <a:latin typeface="Calibri"/>
                <a:cs typeface="Calibri"/>
              </a:rPr>
              <a:t>care</a:t>
            </a:r>
            <a:r>
              <a:rPr sz="2400" spc="-10"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needed</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design</a:t>
            </a:r>
            <a:r>
              <a:rPr sz="2400" dirty="0">
                <a:latin typeface="Calibri"/>
                <a:cs typeface="Calibri"/>
              </a:rPr>
              <a:t> a </a:t>
            </a:r>
            <a:r>
              <a:rPr sz="2400" spc="5" dirty="0">
                <a:latin typeface="Calibri"/>
                <a:cs typeface="Calibri"/>
              </a:rPr>
              <a:t> </a:t>
            </a:r>
            <a:r>
              <a:rPr sz="2400" spc="-10" dirty="0">
                <a:latin typeface="Calibri"/>
                <a:cs typeface="Calibri"/>
              </a:rPr>
              <a:t>stable</a:t>
            </a:r>
            <a:r>
              <a:rPr sz="2400" spc="-20" dirty="0">
                <a:latin typeface="Calibri"/>
                <a:cs typeface="Calibri"/>
              </a:rPr>
              <a:t> </a:t>
            </a:r>
            <a:r>
              <a:rPr sz="2400" dirty="0">
                <a:latin typeface="Calibri"/>
                <a:cs typeface="Calibri"/>
              </a:rPr>
              <a:t>closed</a:t>
            </a:r>
            <a:r>
              <a:rPr sz="2400" spc="-25" dirty="0">
                <a:latin typeface="Calibri"/>
                <a:cs typeface="Calibri"/>
              </a:rPr>
              <a:t> </a:t>
            </a:r>
            <a:r>
              <a:rPr sz="2400" spc="-5" dirty="0">
                <a:latin typeface="Calibri"/>
                <a:cs typeface="Calibri"/>
              </a:rPr>
              <a:t>loop</a:t>
            </a:r>
            <a:r>
              <a:rPr sz="2400" dirty="0">
                <a:latin typeface="Calibri"/>
                <a:cs typeface="Calibri"/>
              </a:rPr>
              <a:t> </a:t>
            </a:r>
            <a:r>
              <a:rPr sz="2400" spc="-20" dirty="0">
                <a:latin typeface="Calibri"/>
                <a:cs typeface="Calibri"/>
              </a:rPr>
              <a:t>system.</a:t>
            </a:r>
            <a:endParaRPr sz="2400" dirty="0">
              <a:latin typeface="Calibri"/>
              <a:cs typeface="Calibri"/>
            </a:endParaRPr>
          </a:p>
        </p:txBody>
      </p:sp>
      <p:sp>
        <p:nvSpPr>
          <p:cNvPr id="8" name="object 8"/>
          <p:cNvSpPr txBox="1"/>
          <p:nvPr/>
        </p:nvSpPr>
        <p:spPr>
          <a:xfrm>
            <a:off x="6480176" y="3834766"/>
            <a:ext cx="3885565" cy="2586355"/>
          </a:xfrm>
          <a:prstGeom prst="rect">
            <a:avLst/>
          </a:prstGeom>
        </p:spPr>
        <p:txBody>
          <a:bodyPr vert="horz" wrap="square" lIns="0" tIns="12700" rIns="0" bIns="0" rtlCol="0">
            <a:spAutoFit/>
          </a:bodyPr>
          <a:lstStyle/>
          <a:p>
            <a:pPr marL="311150" indent="-299085">
              <a:spcBef>
                <a:spcPts val="100"/>
              </a:spcBef>
              <a:buAutoNum type="arabicPeriod" startAt="6"/>
              <a:tabLst>
                <a:tab pos="311785" algn="l"/>
              </a:tabLst>
            </a:pPr>
            <a:r>
              <a:rPr sz="2400" spc="-15" dirty="0">
                <a:latin typeface="Calibri"/>
                <a:cs typeface="Calibri"/>
              </a:rPr>
              <a:t>Large</a:t>
            </a:r>
            <a:r>
              <a:rPr sz="2400" spc="-30" dirty="0">
                <a:latin typeface="Calibri"/>
                <a:cs typeface="Calibri"/>
              </a:rPr>
              <a:t> </a:t>
            </a:r>
            <a:r>
              <a:rPr sz="2400" spc="-5" dirty="0">
                <a:latin typeface="Calibri"/>
                <a:cs typeface="Calibri"/>
              </a:rPr>
              <a:t>bandwidth.</a:t>
            </a:r>
            <a:endParaRPr sz="2400">
              <a:latin typeface="Calibri"/>
              <a:cs typeface="Calibri"/>
            </a:endParaRPr>
          </a:p>
          <a:p>
            <a:pPr marL="12700" marR="5080">
              <a:lnSpc>
                <a:spcPct val="140000"/>
              </a:lnSpc>
              <a:spcBef>
                <a:spcPts val="575"/>
              </a:spcBef>
              <a:buAutoNum type="arabicPeriod" startAt="6"/>
              <a:tabLst>
                <a:tab pos="655955" algn="l"/>
                <a:tab pos="656590" algn="l"/>
                <a:tab pos="2240915" algn="l"/>
                <a:tab pos="3683000" algn="l"/>
              </a:tabLst>
            </a:pPr>
            <a:r>
              <a:rPr sz="2400" spc="-35" dirty="0">
                <a:latin typeface="Calibri"/>
                <a:cs typeface="Calibri"/>
              </a:rPr>
              <a:t>F</a:t>
            </a:r>
            <a:r>
              <a:rPr sz="2400" dirty="0">
                <a:latin typeface="Calibri"/>
                <a:cs typeface="Calibri"/>
              </a:rPr>
              <a:t>e</a:t>
            </a:r>
            <a:r>
              <a:rPr sz="2400" spc="5" dirty="0">
                <a:latin typeface="Calibri"/>
                <a:cs typeface="Calibri"/>
              </a:rPr>
              <a:t>e</a:t>
            </a:r>
            <a:r>
              <a:rPr sz="2400" spc="-5" dirty="0">
                <a:latin typeface="Calibri"/>
                <a:cs typeface="Calibri"/>
              </a:rPr>
              <a:t>db</a:t>
            </a:r>
            <a:r>
              <a:rPr sz="2400" spc="-15" dirty="0">
                <a:latin typeface="Calibri"/>
                <a:cs typeface="Calibri"/>
              </a:rPr>
              <a:t>a</a:t>
            </a:r>
            <a:r>
              <a:rPr sz="2400" dirty="0">
                <a:latin typeface="Calibri"/>
                <a:cs typeface="Calibri"/>
              </a:rPr>
              <a:t>ck	el</a:t>
            </a:r>
            <a:r>
              <a:rPr sz="2400" spc="5" dirty="0">
                <a:latin typeface="Calibri"/>
                <a:cs typeface="Calibri"/>
              </a:rPr>
              <a:t>e</a:t>
            </a:r>
            <a:r>
              <a:rPr sz="2400" dirty="0">
                <a:latin typeface="Calibri"/>
                <a:cs typeface="Calibri"/>
              </a:rPr>
              <a:t>me</a:t>
            </a:r>
            <a:r>
              <a:rPr sz="2400" spc="-30" dirty="0">
                <a:latin typeface="Calibri"/>
                <a:cs typeface="Calibri"/>
              </a:rPr>
              <a:t>n</a:t>
            </a:r>
            <a:r>
              <a:rPr sz="2400" dirty="0">
                <a:latin typeface="Calibri"/>
                <a:cs typeface="Calibri"/>
              </a:rPr>
              <a:t>t	is  </a:t>
            </a:r>
            <a:r>
              <a:rPr sz="2400" spc="-10" dirty="0">
                <a:latin typeface="Calibri"/>
                <a:cs typeface="Calibri"/>
              </a:rPr>
              <a:t>present.</a:t>
            </a:r>
            <a:endParaRPr sz="2400">
              <a:latin typeface="Calibri"/>
              <a:cs typeface="Calibri"/>
            </a:endParaRPr>
          </a:p>
          <a:p>
            <a:pPr marL="12700" marR="5080">
              <a:lnSpc>
                <a:spcPct val="140000"/>
              </a:lnSpc>
              <a:spcBef>
                <a:spcPts val="580"/>
              </a:spcBef>
              <a:buAutoNum type="arabicPeriod" startAt="6"/>
              <a:tabLst>
                <a:tab pos="516890" algn="l"/>
                <a:tab pos="517525" algn="l"/>
                <a:tab pos="1677035" algn="l"/>
                <a:tab pos="3683000" algn="l"/>
              </a:tabLst>
            </a:pPr>
            <a:r>
              <a:rPr sz="2400" spc="-5" dirty="0">
                <a:latin typeface="Calibri"/>
                <a:cs typeface="Calibri"/>
              </a:rPr>
              <a:t>Outpu</a:t>
            </a:r>
            <a:r>
              <a:rPr sz="2400" dirty="0">
                <a:latin typeface="Calibri"/>
                <a:cs typeface="Calibri"/>
              </a:rPr>
              <a:t>t	me</a:t>
            </a:r>
            <a:r>
              <a:rPr sz="2400" spc="5" dirty="0">
                <a:latin typeface="Calibri"/>
                <a:cs typeface="Calibri"/>
              </a:rPr>
              <a:t>a</a:t>
            </a:r>
            <a:r>
              <a:rPr sz="2400" spc="-5" dirty="0">
                <a:latin typeface="Calibri"/>
                <a:cs typeface="Calibri"/>
              </a:rPr>
              <a:t>su</a:t>
            </a:r>
            <a:r>
              <a:rPr sz="2400" spc="-40" dirty="0">
                <a:latin typeface="Calibri"/>
                <a:cs typeface="Calibri"/>
              </a:rPr>
              <a:t>r</a:t>
            </a:r>
            <a:r>
              <a:rPr sz="2400" dirty="0">
                <a:latin typeface="Calibri"/>
                <a:cs typeface="Calibri"/>
              </a:rPr>
              <a:t>em</a:t>
            </a:r>
            <a:r>
              <a:rPr sz="2400" spc="10" dirty="0">
                <a:latin typeface="Calibri"/>
                <a:cs typeface="Calibri"/>
              </a:rPr>
              <a:t>e</a:t>
            </a:r>
            <a:r>
              <a:rPr sz="2400" spc="-25" dirty="0">
                <a:latin typeface="Calibri"/>
                <a:cs typeface="Calibri"/>
              </a:rPr>
              <a:t>n</a:t>
            </a:r>
            <a:r>
              <a:rPr sz="2400" dirty="0">
                <a:latin typeface="Calibri"/>
                <a:cs typeface="Calibri"/>
              </a:rPr>
              <a:t>t	is  </a:t>
            </a:r>
            <a:r>
              <a:rPr sz="2400" spc="-15" dirty="0">
                <a:latin typeface="Calibri"/>
                <a:cs typeface="Calibri"/>
              </a:rPr>
              <a:t>necessary.</a:t>
            </a:r>
            <a:endParaRPr sz="2400">
              <a:latin typeface="Calibri"/>
              <a:cs typeface="Calibri"/>
            </a:endParaRPr>
          </a:p>
        </p:txBody>
      </p:sp>
      <p:sp>
        <p:nvSpPr>
          <p:cNvPr id="10" name="object 10"/>
          <p:cNvSpPr txBox="1"/>
          <p:nvPr/>
        </p:nvSpPr>
        <p:spPr>
          <a:xfrm>
            <a:off x="2156659" y="1197101"/>
            <a:ext cx="8130219" cy="391160"/>
          </a:xfrm>
          <a:prstGeom prst="rect">
            <a:avLst/>
          </a:prstGeom>
        </p:spPr>
        <p:txBody>
          <a:bodyPr vert="horz" wrap="square" lIns="0" tIns="12700" rIns="0" bIns="0" rtlCol="0">
            <a:spAutoFit/>
          </a:bodyPr>
          <a:lstStyle/>
          <a:p>
            <a:pPr marL="12700">
              <a:spcBef>
                <a:spcPts val="100"/>
              </a:spcBef>
              <a:tabLst>
                <a:tab pos="4358005" algn="l"/>
              </a:tabLst>
            </a:pPr>
            <a:r>
              <a:rPr sz="2400" b="1" u="heavy" spc="-5" dirty="0">
                <a:uFill>
                  <a:solidFill>
                    <a:srgbClr val="000000"/>
                  </a:solidFill>
                </a:uFill>
                <a:latin typeface="Calibri"/>
                <a:cs typeface="Calibri"/>
              </a:rPr>
              <a:t>Open</a:t>
            </a:r>
            <a:r>
              <a:rPr sz="2400" b="1" u="heavy" spc="5" dirty="0">
                <a:uFill>
                  <a:solidFill>
                    <a:srgbClr val="000000"/>
                  </a:solidFill>
                </a:uFill>
                <a:latin typeface="Calibri"/>
                <a:cs typeface="Calibri"/>
              </a:rPr>
              <a:t> </a:t>
            </a:r>
            <a:r>
              <a:rPr sz="2400" b="1" u="heavy" dirty="0">
                <a:uFill>
                  <a:solidFill>
                    <a:srgbClr val="000000"/>
                  </a:solidFill>
                </a:uFill>
                <a:latin typeface="Calibri"/>
                <a:cs typeface="Calibri"/>
              </a:rPr>
              <a:t>Loop</a:t>
            </a:r>
            <a:r>
              <a:rPr sz="2400" b="1" u="heavy" spc="-20" dirty="0">
                <a:uFill>
                  <a:solidFill>
                    <a:srgbClr val="000000"/>
                  </a:solidFill>
                </a:uFill>
                <a:latin typeface="Calibri"/>
                <a:cs typeface="Calibri"/>
              </a:rPr>
              <a:t> </a:t>
            </a:r>
            <a:r>
              <a:rPr sz="2400" b="1" u="heavy" spc="-10" dirty="0">
                <a:uFill>
                  <a:solidFill>
                    <a:srgbClr val="000000"/>
                  </a:solidFill>
                </a:uFill>
                <a:latin typeface="Calibri"/>
                <a:cs typeface="Calibri"/>
              </a:rPr>
              <a:t>Control </a:t>
            </a:r>
            <a:r>
              <a:rPr sz="2400" b="1" u="heavy" spc="-20" dirty="0">
                <a:uFill>
                  <a:solidFill>
                    <a:srgbClr val="000000"/>
                  </a:solidFill>
                </a:uFill>
                <a:latin typeface="Calibri"/>
                <a:cs typeface="Calibri"/>
              </a:rPr>
              <a:t>System</a:t>
            </a:r>
            <a:r>
              <a:rPr sz="2400" b="1" spc="-20" dirty="0">
                <a:latin typeface="Calibri"/>
                <a:cs typeface="Calibri"/>
              </a:rPr>
              <a:t>	</a:t>
            </a:r>
            <a:r>
              <a:rPr sz="2400" b="1" u="heavy" spc="-5" dirty="0">
                <a:uFill>
                  <a:solidFill>
                    <a:srgbClr val="000000"/>
                  </a:solidFill>
                </a:uFill>
                <a:latin typeface="Calibri"/>
                <a:cs typeface="Calibri"/>
              </a:rPr>
              <a:t>Closed</a:t>
            </a:r>
            <a:r>
              <a:rPr sz="2400" b="1" u="heavy" spc="-25" dirty="0">
                <a:uFill>
                  <a:solidFill>
                    <a:srgbClr val="000000"/>
                  </a:solidFill>
                </a:uFill>
                <a:latin typeface="Calibri"/>
                <a:cs typeface="Calibri"/>
              </a:rPr>
              <a:t> </a:t>
            </a:r>
            <a:r>
              <a:rPr sz="2400" b="1" u="heavy" dirty="0">
                <a:uFill>
                  <a:solidFill>
                    <a:srgbClr val="000000"/>
                  </a:solidFill>
                </a:uFill>
                <a:latin typeface="Calibri"/>
                <a:cs typeface="Calibri"/>
              </a:rPr>
              <a:t>Loop</a:t>
            </a:r>
            <a:r>
              <a:rPr sz="2400" b="1" u="heavy" spc="-45" dirty="0">
                <a:uFill>
                  <a:solidFill>
                    <a:srgbClr val="000000"/>
                  </a:solidFill>
                </a:uFill>
                <a:latin typeface="Calibri"/>
                <a:cs typeface="Calibri"/>
              </a:rPr>
              <a:t> </a:t>
            </a:r>
            <a:r>
              <a:rPr sz="2400" b="1" u="heavy" spc="-10" dirty="0">
                <a:uFill>
                  <a:solidFill>
                    <a:srgbClr val="000000"/>
                  </a:solidFill>
                </a:uFill>
                <a:latin typeface="Calibri"/>
                <a:cs typeface="Calibri"/>
              </a:rPr>
              <a:t>Control</a:t>
            </a:r>
            <a:r>
              <a:rPr sz="2400" b="1" u="heavy" spc="-40" dirty="0">
                <a:uFill>
                  <a:solidFill>
                    <a:srgbClr val="000000"/>
                  </a:solidFill>
                </a:uFill>
                <a:latin typeface="Calibri"/>
                <a:cs typeface="Calibri"/>
              </a:rPr>
              <a:t> </a:t>
            </a:r>
            <a:r>
              <a:rPr sz="2400" b="1" u="heavy" spc="-20" dirty="0">
                <a:uFill>
                  <a:solidFill>
                    <a:srgbClr val="000000"/>
                  </a:solidFill>
                </a:uFill>
                <a:latin typeface="Calibri"/>
                <a:cs typeface="Calibri"/>
              </a:rPr>
              <a:t>System</a:t>
            </a:r>
            <a:endParaRPr sz="2400" dirty="0">
              <a:latin typeface="Calibri"/>
              <a:cs typeface="Calibri"/>
            </a:endParaRPr>
          </a:p>
        </p:txBody>
      </p:sp>
      <p:sp>
        <p:nvSpPr>
          <p:cNvPr id="14" name="object 14"/>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28</a:t>
            </a:fld>
            <a:endParaRPr sz="1400">
              <a:latin typeface="Tahoma"/>
              <a:cs typeface="Tahoma"/>
            </a:endParaRPr>
          </a:p>
        </p:txBody>
      </p:sp>
      <p:sp>
        <p:nvSpPr>
          <p:cNvPr id="11" name="object 11"/>
          <p:cNvSpPr txBox="1">
            <a:spLocks noGrp="1"/>
          </p:cNvSpPr>
          <p:nvPr>
            <p:ph type="title"/>
          </p:nvPr>
        </p:nvSpPr>
        <p:spPr>
          <a:xfrm>
            <a:off x="1481413" y="25526"/>
            <a:ext cx="6100117" cy="1244571"/>
          </a:xfrm>
          <a:prstGeom prst="rect">
            <a:avLst/>
          </a:prstGeom>
        </p:spPr>
        <p:txBody>
          <a:bodyPr vert="horz" wrap="square" lIns="0" tIns="13335" rIns="0" bIns="0" rtlCol="0" anchor="b">
            <a:spAutoFit/>
          </a:bodyPr>
          <a:lstStyle/>
          <a:p>
            <a:pPr marL="12700">
              <a:lnSpc>
                <a:spcPct val="100000"/>
              </a:lnSpc>
              <a:spcBef>
                <a:spcPts val="105"/>
              </a:spcBef>
            </a:pPr>
            <a:r>
              <a:rPr sz="4000" spc="-15" dirty="0">
                <a:solidFill>
                  <a:srgbClr val="FF0000"/>
                </a:solidFill>
              </a:rPr>
              <a:t>Difference </a:t>
            </a:r>
            <a:r>
              <a:rPr sz="4000" spc="-10" dirty="0">
                <a:solidFill>
                  <a:srgbClr val="FF0000"/>
                </a:solidFill>
              </a:rPr>
              <a:t>Between</a:t>
            </a:r>
            <a:r>
              <a:rPr sz="4000" spc="-5" dirty="0">
                <a:solidFill>
                  <a:srgbClr val="FF0000"/>
                </a:solidFill>
              </a:rPr>
              <a:t> </a:t>
            </a:r>
            <a:r>
              <a:rPr sz="4000" spc="-10" dirty="0">
                <a:solidFill>
                  <a:srgbClr val="FF0000"/>
                </a:solidFill>
              </a:rPr>
              <a:t>OLCS</a:t>
            </a:r>
            <a:r>
              <a:rPr sz="4000" spc="-35" dirty="0">
                <a:solidFill>
                  <a:srgbClr val="FF0000"/>
                </a:solidFill>
              </a:rPr>
              <a:t> </a:t>
            </a:r>
            <a:r>
              <a:rPr sz="4000" dirty="0">
                <a:solidFill>
                  <a:srgbClr val="FF0000"/>
                </a:solidFill>
              </a:rPr>
              <a:t>&amp;</a:t>
            </a:r>
            <a:r>
              <a:rPr sz="4000" spc="-10" dirty="0">
                <a:solidFill>
                  <a:srgbClr val="FF0000"/>
                </a:solidFill>
              </a:rPr>
              <a:t> </a:t>
            </a:r>
            <a:r>
              <a:rPr sz="4000" spc="-15" dirty="0">
                <a:solidFill>
                  <a:srgbClr val="FF0000"/>
                </a:solidFill>
              </a:rPr>
              <a:t>CLCS</a:t>
            </a:r>
          </a:p>
        </p:txBody>
      </p:sp>
      <p:pic>
        <p:nvPicPr>
          <p:cNvPr id="13" name="Picture 12">
            <a:extLst>
              <a:ext uri="{FF2B5EF4-FFF2-40B4-BE49-F238E27FC236}">
                <a16:creationId xmlns:a16="http://schemas.microsoft.com/office/drawing/2014/main" xmlns="" id="{33DBA42C-0352-4957-A2FE-CC3C4053BD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67277" y="210293"/>
            <a:ext cx="1555863" cy="5354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4726" y="1645361"/>
            <a:ext cx="5315585" cy="514350"/>
          </a:xfrm>
          <a:prstGeom prst="rect">
            <a:avLst/>
          </a:prstGeom>
        </p:spPr>
        <p:txBody>
          <a:bodyPr vert="horz" wrap="square" lIns="0" tIns="13335" rIns="0" bIns="0" rtlCol="0">
            <a:spAutoFit/>
          </a:bodyPr>
          <a:lstStyle/>
          <a:p>
            <a:pPr marL="12700">
              <a:spcBef>
                <a:spcPts val="105"/>
              </a:spcBef>
            </a:pPr>
            <a:r>
              <a:rPr sz="3200" b="1" spc="-5" dirty="0">
                <a:latin typeface="Calibri"/>
                <a:cs typeface="Calibri"/>
              </a:rPr>
              <a:t>Classification</a:t>
            </a:r>
            <a:r>
              <a:rPr sz="3200" b="1" spc="-55" dirty="0">
                <a:latin typeface="Calibri"/>
                <a:cs typeface="Calibri"/>
              </a:rPr>
              <a:t> </a:t>
            </a:r>
            <a:r>
              <a:rPr sz="3200" b="1" dirty="0">
                <a:latin typeface="Calibri"/>
                <a:cs typeface="Calibri"/>
              </a:rPr>
              <a:t>of</a:t>
            </a:r>
            <a:r>
              <a:rPr sz="3200" b="1" spc="-10" dirty="0">
                <a:latin typeface="Calibri"/>
                <a:cs typeface="Calibri"/>
              </a:rPr>
              <a:t> Control</a:t>
            </a:r>
            <a:r>
              <a:rPr sz="3200" b="1" spc="-20" dirty="0">
                <a:latin typeface="Calibri"/>
                <a:cs typeface="Calibri"/>
              </a:rPr>
              <a:t> </a:t>
            </a:r>
            <a:r>
              <a:rPr sz="3200" b="1" spc="-30" dirty="0">
                <a:latin typeface="Calibri"/>
                <a:cs typeface="Calibri"/>
              </a:rPr>
              <a:t>System</a:t>
            </a:r>
            <a:endParaRPr sz="3200">
              <a:latin typeface="Calibri"/>
              <a:cs typeface="Calibri"/>
            </a:endParaRPr>
          </a:p>
        </p:txBody>
      </p:sp>
      <p:grpSp>
        <p:nvGrpSpPr>
          <p:cNvPr id="3" name="object 3"/>
          <p:cNvGrpSpPr/>
          <p:nvPr/>
        </p:nvGrpSpPr>
        <p:grpSpPr>
          <a:xfrm>
            <a:off x="2935817" y="2362962"/>
            <a:ext cx="6322060" cy="1296035"/>
            <a:chOff x="1411817" y="2362961"/>
            <a:chExt cx="6322060" cy="1296035"/>
          </a:xfrm>
        </p:grpSpPr>
        <p:sp>
          <p:nvSpPr>
            <p:cNvPr id="4" name="object 4"/>
            <p:cNvSpPr/>
            <p:nvPr/>
          </p:nvSpPr>
          <p:spPr>
            <a:xfrm>
              <a:off x="1524761" y="2362961"/>
              <a:ext cx="6096000" cy="685800"/>
            </a:xfrm>
            <a:custGeom>
              <a:avLst/>
              <a:gdLst/>
              <a:ahLst/>
              <a:cxnLst/>
              <a:rect l="l" t="t" r="r" b="b"/>
              <a:pathLst>
                <a:path w="6096000" h="685800">
                  <a:moveTo>
                    <a:pt x="3048000" y="0"/>
                  </a:moveTo>
                  <a:lnTo>
                    <a:pt x="3048000" y="685800"/>
                  </a:lnTo>
                </a:path>
                <a:path w="6096000" h="685800">
                  <a:moveTo>
                    <a:pt x="3048000" y="685800"/>
                  </a:moveTo>
                  <a:lnTo>
                    <a:pt x="0" y="685800"/>
                  </a:lnTo>
                </a:path>
                <a:path w="6096000" h="685800">
                  <a:moveTo>
                    <a:pt x="6095999" y="685800"/>
                  </a:moveTo>
                  <a:lnTo>
                    <a:pt x="3048000" y="685800"/>
                  </a:lnTo>
                </a:path>
              </a:pathLst>
            </a:custGeom>
            <a:ln w="50292">
              <a:solidFill>
                <a:srgbClr val="000000"/>
              </a:solidFill>
            </a:ln>
          </p:spPr>
          <p:txBody>
            <a:bodyPr wrap="square" lIns="0" tIns="0" rIns="0" bIns="0" rtlCol="0"/>
            <a:lstStyle/>
            <a:p>
              <a:endParaRPr/>
            </a:p>
          </p:txBody>
        </p:sp>
        <p:sp>
          <p:nvSpPr>
            <p:cNvPr id="5" name="object 5"/>
            <p:cNvSpPr/>
            <p:nvPr/>
          </p:nvSpPr>
          <p:spPr>
            <a:xfrm>
              <a:off x="1411808" y="3048761"/>
              <a:ext cx="6322060" cy="610235"/>
            </a:xfrm>
            <a:custGeom>
              <a:avLst/>
              <a:gdLst/>
              <a:ahLst/>
              <a:cxnLst/>
              <a:rect l="l" t="t" r="r" b="b"/>
              <a:pathLst>
                <a:path w="6322059" h="610235">
                  <a:moveTo>
                    <a:pt x="225894" y="412165"/>
                  </a:moveTo>
                  <a:lnTo>
                    <a:pt x="225259" y="402539"/>
                  </a:lnTo>
                  <a:lnTo>
                    <a:pt x="221081" y="393852"/>
                  </a:lnTo>
                  <a:lnTo>
                    <a:pt x="213664" y="387223"/>
                  </a:lnTo>
                  <a:lnTo>
                    <a:pt x="204177" y="384009"/>
                  </a:lnTo>
                  <a:lnTo>
                    <a:pt x="194551" y="384644"/>
                  </a:lnTo>
                  <a:lnTo>
                    <a:pt x="185864" y="388823"/>
                  </a:lnTo>
                  <a:lnTo>
                    <a:pt x="179247" y="396240"/>
                  </a:lnTo>
                  <a:lnTo>
                    <a:pt x="138099" y="466788"/>
                  </a:lnTo>
                  <a:lnTo>
                    <a:pt x="138099" y="0"/>
                  </a:lnTo>
                  <a:lnTo>
                    <a:pt x="87807" y="0"/>
                  </a:lnTo>
                  <a:lnTo>
                    <a:pt x="87807" y="466788"/>
                  </a:lnTo>
                  <a:lnTo>
                    <a:pt x="46659" y="396240"/>
                  </a:lnTo>
                  <a:lnTo>
                    <a:pt x="40030" y="388823"/>
                  </a:lnTo>
                  <a:lnTo>
                    <a:pt x="31356" y="384644"/>
                  </a:lnTo>
                  <a:lnTo>
                    <a:pt x="21717" y="384009"/>
                  </a:lnTo>
                  <a:lnTo>
                    <a:pt x="12242" y="387223"/>
                  </a:lnTo>
                  <a:lnTo>
                    <a:pt x="4813" y="393852"/>
                  </a:lnTo>
                  <a:lnTo>
                    <a:pt x="635" y="402539"/>
                  </a:lnTo>
                  <a:lnTo>
                    <a:pt x="0" y="412165"/>
                  </a:lnTo>
                  <a:lnTo>
                    <a:pt x="3225" y="421640"/>
                  </a:lnTo>
                  <a:lnTo>
                    <a:pt x="112953" y="609727"/>
                  </a:lnTo>
                  <a:lnTo>
                    <a:pt x="142062" y="559816"/>
                  </a:lnTo>
                  <a:lnTo>
                    <a:pt x="222669" y="421640"/>
                  </a:lnTo>
                  <a:lnTo>
                    <a:pt x="225894" y="412165"/>
                  </a:lnTo>
                  <a:close/>
                </a:path>
                <a:path w="6322059" h="610235">
                  <a:moveTo>
                    <a:pt x="6321895" y="412165"/>
                  </a:moveTo>
                  <a:lnTo>
                    <a:pt x="6321260" y="402539"/>
                  </a:lnTo>
                  <a:lnTo>
                    <a:pt x="6317081" y="393852"/>
                  </a:lnTo>
                  <a:lnTo>
                    <a:pt x="6309665" y="387223"/>
                  </a:lnTo>
                  <a:lnTo>
                    <a:pt x="6300178" y="384009"/>
                  </a:lnTo>
                  <a:lnTo>
                    <a:pt x="6290551" y="384644"/>
                  </a:lnTo>
                  <a:lnTo>
                    <a:pt x="6281864" y="388823"/>
                  </a:lnTo>
                  <a:lnTo>
                    <a:pt x="6275248" y="396240"/>
                  </a:lnTo>
                  <a:lnTo>
                    <a:pt x="6234100" y="466788"/>
                  </a:lnTo>
                  <a:lnTo>
                    <a:pt x="6234100" y="0"/>
                  </a:lnTo>
                  <a:lnTo>
                    <a:pt x="6183808" y="0"/>
                  </a:lnTo>
                  <a:lnTo>
                    <a:pt x="6183808" y="466788"/>
                  </a:lnTo>
                  <a:lnTo>
                    <a:pt x="6142660" y="396240"/>
                  </a:lnTo>
                  <a:lnTo>
                    <a:pt x="6136030" y="388823"/>
                  </a:lnTo>
                  <a:lnTo>
                    <a:pt x="6127356" y="384644"/>
                  </a:lnTo>
                  <a:lnTo>
                    <a:pt x="6117717" y="384009"/>
                  </a:lnTo>
                  <a:lnTo>
                    <a:pt x="6108243" y="387223"/>
                  </a:lnTo>
                  <a:lnTo>
                    <a:pt x="6100813" y="393852"/>
                  </a:lnTo>
                  <a:lnTo>
                    <a:pt x="6096635" y="402539"/>
                  </a:lnTo>
                  <a:lnTo>
                    <a:pt x="6096000" y="412165"/>
                  </a:lnTo>
                  <a:lnTo>
                    <a:pt x="6099226" y="421640"/>
                  </a:lnTo>
                  <a:lnTo>
                    <a:pt x="6208954" y="609727"/>
                  </a:lnTo>
                  <a:lnTo>
                    <a:pt x="6238062" y="559816"/>
                  </a:lnTo>
                  <a:lnTo>
                    <a:pt x="6318682" y="421640"/>
                  </a:lnTo>
                  <a:lnTo>
                    <a:pt x="6321895" y="412165"/>
                  </a:lnTo>
                  <a:close/>
                </a:path>
              </a:pathLst>
            </a:custGeom>
            <a:solidFill>
              <a:srgbClr val="000000"/>
            </a:solidFill>
          </p:spPr>
          <p:txBody>
            <a:bodyPr wrap="square" lIns="0" tIns="0" rIns="0" bIns="0" rtlCol="0"/>
            <a:lstStyle/>
            <a:p>
              <a:endParaRPr/>
            </a:p>
          </p:txBody>
        </p:sp>
      </p:grpSp>
      <p:sp>
        <p:nvSpPr>
          <p:cNvPr id="6" name="object 6"/>
          <p:cNvSpPr txBox="1"/>
          <p:nvPr/>
        </p:nvSpPr>
        <p:spPr>
          <a:xfrm>
            <a:off x="1950821" y="3994784"/>
            <a:ext cx="2194560" cy="756920"/>
          </a:xfrm>
          <a:prstGeom prst="rect">
            <a:avLst/>
          </a:prstGeom>
        </p:spPr>
        <p:txBody>
          <a:bodyPr vert="horz" wrap="square" lIns="0" tIns="12700" rIns="0" bIns="0" rtlCol="0">
            <a:spAutoFit/>
          </a:bodyPr>
          <a:lstStyle/>
          <a:p>
            <a:pPr marL="534035" marR="5080" indent="-521970">
              <a:spcBef>
                <a:spcPts val="100"/>
              </a:spcBef>
            </a:pPr>
            <a:r>
              <a:rPr sz="2400" b="1" spc="-5" dirty="0">
                <a:latin typeface="Tahoma"/>
                <a:cs typeface="Tahoma"/>
              </a:rPr>
              <a:t>Linear</a:t>
            </a:r>
            <a:r>
              <a:rPr sz="2400" b="1" spc="-65" dirty="0">
                <a:latin typeface="Tahoma"/>
                <a:cs typeface="Tahoma"/>
              </a:rPr>
              <a:t> </a:t>
            </a:r>
            <a:r>
              <a:rPr sz="2400" b="1" spc="-10" dirty="0">
                <a:latin typeface="Tahoma"/>
                <a:cs typeface="Tahoma"/>
              </a:rPr>
              <a:t>Control </a:t>
            </a:r>
            <a:r>
              <a:rPr sz="2400" b="1" spc="-690" dirty="0">
                <a:latin typeface="Tahoma"/>
                <a:cs typeface="Tahoma"/>
              </a:rPr>
              <a:t> </a:t>
            </a:r>
            <a:r>
              <a:rPr sz="2400" b="1" spc="-5" dirty="0">
                <a:latin typeface="Tahoma"/>
                <a:cs typeface="Tahoma"/>
              </a:rPr>
              <a:t>System</a:t>
            </a:r>
            <a:endParaRPr sz="2400">
              <a:latin typeface="Tahoma"/>
              <a:cs typeface="Tahoma"/>
            </a:endParaRPr>
          </a:p>
        </p:txBody>
      </p:sp>
      <p:sp>
        <p:nvSpPr>
          <p:cNvPr id="7" name="object 7"/>
          <p:cNvSpPr txBox="1"/>
          <p:nvPr/>
        </p:nvSpPr>
        <p:spPr>
          <a:xfrm>
            <a:off x="7639304" y="3918584"/>
            <a:ext cx="2863215" cy="756920"/>
          </a:xfrm>
          <a:prstGeom prst="rect">
            <a:avLst/>
          </a:prstGeom>
        </p:spPr>
        <p:txBody>
          <a:bodyPr vert="horz" wrap="square" lIns="0" tIns="12700" rIns="0" bIns="0" rtlCol="0">
            <a:spAutoFit/>
          </a:bodyPr>
          <a:lstStyle/>
          <a:p>
            <a:pPr marL="916305" marR="5080" indent="-904240">
              <a:spcBef>
                <a:spcPts val="100"/>
              </a:spcBef>
            </a:pPr>
            <a:r>
              <a:rPr sz="2400" b="1" spc="-5" dirty="0">
                <a:latin typeface="Tahoma"/>
                <a:cs typeface="Tahoma"/>
              </a:rPr>
              <a:t>Non-linear </a:t>
            </a:r>
            <a:r>
              <a:rPr sz="2400" b="1" spc="-10" dirty="0">
                <a:latin typeface="Tahoma"/>
                <a:cs typeface="Tahoma"/>
              </a:rPr>
              <a:t>Control </a:t>
            </a:r>
            <a:r>
              <a:rPr sz="2400" b="1" spc="-690" dirty="0">
                <a:latin typeface="Tahoma"/>
                <a:cs typeface="Tahoma"/>
              </a:rPr>
              <a:t> </a:t>
            </a:r>
            <a:r>
              <a:rPr sz="2400" b="1" spc="-5" dirty="0">
                <a:latin typeface="Tahoma"/>
                <a:cs typeface="Tahoma"/>
              </a:rPr>
              <a:t>System</a:t>
            </a:r>
            <a:endParaRPr sz="2400">
              <a:latin typeface="Tahoma"/>
              <a:cs typeface="Tahoma"/>
            </a:endParaRPr>
          </a:p>
        </p:txBody>
      </p:sp>
      <p:sp>
        <p:nvSpPr>
          <p:cNvPr id="9" name="object 9"/>
          <p:cNvSpPr txBox="1">
            <a:spLocks noGrp="1"/>
          </p:cNvSpPr>
          <p:nvPr>
            <p:ph type="title"/>
          </p:nvPr>
        </p:nvSpPr>
        <p:spPr>
          <a:xfrm>
            <a:off x="1206204" y="1002503"/>
            <a:ext cx="7023395" cy="690574"/>
          </a:xfrm>
          <a:prstGeom prst="rect">
            <a:avLst/>
          </a:prstGeom>
        </p:spPr>
        <p:txBody>
          <a:bodyPr vert="horz" wrap="square" lIns="0" tIns="13335" rIns="0" bIns="0" rtlCol="0" anchor="b">
            <a:spAutoFit/>
          </a:bodyPr>
          <a:lstStyle/>
          <a:p>
            <a:pPr marL="12700">
              <a:lnSpc>
                <a:spcPct val="100000"/>
              </a:lnSpc>
              <a:spcBef>
                <a:spcPts val="105"/>
              </a:spcBef>
            </a:pPr>
            <a:r>
              <a:rPr sz="4400" spc="-5" dirty="0">
                <a:solidFill>
                  <a:srgbClr val="FF0000"/>
                </a:solidFill>
              </a:rPr>
              <a:t>Classification</a:t>
            </a:r>
            <a:r>
              <a:rPr sz="4400" spc="-55" dirty="0">
                <a:solidFill>
                  <a:srgbClr val="FF0000"/>
                </a:solidFill>
              </a:rPr>
              <a:t> </a:t>
            </a:r>
            <a:r>
              <a:rPr sz="4400" dirty="0">
                <a:solidFill>
                  <a:srgbClr val="FF0000"/>
                </a:solidFill>
              </a:rPr>
              <a:t>of</a:t>
            </a:r>
            <a:r>
              <a:rPr sz="4400" spc="-10" dirty="0">
                <a:solidFill>
                  <a:srgbClr val="FF0000"/>
                </a:solidFill>
              </a:rPr>
              <a:t> Control</a:t>
            </a:r>
            <a:r>
              <a:rPr sz="4400" spc="-20" dirty="0">
                <a:solidFill>
                  <a:srgbClr val="FF0000"/>
                </a:solidFill>
              </a:rPr>
              <a:t> </a:t>
            </a:r>
            <a:r>
              <a:rPr sz="4400" spc="-30" dirty="0">
                <a:solidFill>
                  <a:srgbClr val="FF0000"/>
                </a:solidFill>
              </a:rPr>
              <a:t>System</a:t>
            </a: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29</a:t>
            </a:fld>
            <a:endParaRPr sz="1400">
              <a:latin typeface="Tahoma"/>
              <a:cs typeface="Tahoma"/>
            </a:endParaRPr>
          </a:p>
        </p:txBody>
      </p:sp>
      <p:pic>
        <p:nvPicPr>
          <p:cNvPr id="10" name="Picture 9">
            <a:extLst>
              <a:ext uri="{FF2B5EF4-FFF2-40B4-BE49-F238E27FC236}">
                <a16:creationId xmlns:a16="http://schemas.microsoft.com/office/drawing/2014/main" xmlns="" id="{E6060CDB-07C5-4944-B8E3-ACBC1EAAEDA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0945894" cy="6074374"/>
          </a:xfrm>
        </p:spPr>
        <p:txBody>
          <a:bodyPr>
            <a:normAutofit fontScale="92500"/>
          </a:bodyPr>
          <a:lstStyle/>
          <a:p>
            <a:pPr algn="ctr">
              <a:buNone/>
            </a:pPr>
            <a:r>
              <a:rPr lang="en-US" sz="3200" dirty="0"/>
              <a:t>Table of Contents</a:t>
            </a:r>
          </a:p>
          <a:p>
            <a:pPr>
              <a:buNone/>
            </a:pPr>
            <a:endParaRPr lang="en-US" sz="3200" dirty="0"/>
          </a:p>
          <a:p>
            <a:r>
              <a:rPr lang="en-IN" sz="3000" dirty="0"/>
              <a:t>   </a:t>
            </a:r>
          </a:p>
          <a:p>
            <a:pPr marL="190500" marR="314325" algn="just">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marR="314325" algn="just">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marR="314325" algn="just">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marR="314325" algn="just">
              <a:spcBef>
                <a:spcPts val="20"/>
              </a:spcBef>
              <a:spcAft>
                <a:spcPts val="0"/>
              </a:spcAft>
            </a:pPr>
            <a:r>
              <a:rPr lang="en-US" dirty="0">
                <a:effectLst/>
                <a:latin typeface="Cambria" panose="02040503050406030204" pitchFamily="18" charset="0"/>
                <a:ea typeface="Times New Roman" panose="02020603050405020304" pitchFamily="18" charset="0"/>
              </a:rPr>
              <a:t>Stability, steady-state accuracy, transient accuracy, disturbance rejection, insensitivity and robustness of control systems. Root-loci method of feedback controller design. Design specifications in frequency-domain. Frequency-domain methods of design. Application of Proportional, Integral and Derivative Controllers, Tuning of PID controllers, Lead and Lag and Lag-Lead compensator design.</a:t>
            </a:r>
            <a:endParaRPr lang="en-IN" sz="2400" dirty="0"/>
          </a:p>
          <a:p>
            <a:pPr lvl="1">
              <a:buNone/>
            </a:pPr>
            <a:r>
              <a:rPr lang="en-IN" sz="2400" dirty="0"/>
              <a:t>  </a:t>
            </a:r>
            <a:endParaRPr lang="en-IN" sz="2200" dirty="0">
              <a:effectLst/>
              <a:latin typeface="Cambria" panose="02040503050406030204" pitchFamily="18" charset="0"/>
              <a:ea typeface="Times New Roman" panose="02020603050405020304" pitchFamily="18" charset="0"/>
            </a:endParaRPr>
          </a:p>
          <a:p>
            <a:pPr lvl="1" algn="just">
              <a:buNone/>
            </a:pPr>
            <a:r>
              <a:rPr lang="en-IN" sz="2000" dirty="0">
                <a:ea typeface="Times New Roman" panose="02020603050405020304" pitchFamily="18" charset="0"/>
              </a:rPr>
              <a:t>    </a:t>
            </a:r>
          </a:p>
          <a:p>
            <a:pPr lvl="1" algn="just">
              <a:buNone/>
            </a:pPr>
            <a:r>
              <a:rPr lang="en-IN" sz="2000" dirty="0">
                <a:effectLst/>
                <a:ea typeface="Times New Roman" panose="02020603050405020304" pitchFamily="18" charset="0"/>
              </a:rPr>
              <a:t>   </a:t>
            </a:r>
          </a:p>
          <a:p>
            <a:pPr lvl="1" algn="just">
              <a:buNone/>
            </a:pPr>
            <a:r>
              <a:rPr lang="en-US" sz="1800" dirty="0">
                <a:effectLst/>
                <a:ea typeface="Times New Roman" panose="02020603050405020304" pitchFamily="18" charset="0"/>
              </a:rPr>
              <a:t>    </a:t>
            </a:r>
            <a:r>
              <a:rPr lang="en-US" sz="2200" dirty="0">
                <a:effectLst/>
                <a:ea typeface="Times New Roman" panose="02020603050405020304" pitchFamily="18" charset="0"/>
              </a:rPr>
              <a:t>Concepts of state variables. State space model. Diagonalization of State Matrix. Solution of state equations. Eigenvalues and Stability Analysis. Concept of controllability and observability. Pole-placement by state feedback. Discrete-time systems. Difference Equations. State-space models of linear discrete-time systems. Stability of linear discrete-time systems.</a:t>
            </a:r>
            <a:endParaRPr lang="en-US" sz="2200" dirty="0">
              <a:latin typeface="Cambria" panose="02040503050406030204" pitchFamily="18" charset="0"/>
            </a:endParaRPr>
          </a:p>
          <a:p>
            <a:pPr lvl="1" algn="just">
              <a:buNone/>
            </a:pPr>
            <a:r>
              <a:rPr lang="en-IN" sz="2200" dirty="0"/>
              <a:t>   </a:t>
            </a:r>
          </a:p>
        </p:txBody>
      </p:sp>
      <p:sp>
        <p:nvSpPr>
          <p:cNvPr id="4" name="Slide Number Placeholder 3"/>
          <p:cNvSpPr>
            <a:spLocks noGrp="1"/>
          </p:cNvSpPr>
          <p:nvPr>
            <p:ph type="sldNum" sz="quarter" idx="12"/>
          </p:nvPr>
        </p:nvSpPr>
        <p:spPr/>
        <p:txBody>
          <a:bodyPr/>
          <a:lstStyle/>
          <a:p>
            <a:fld id="{CA9F79F9-620A-454C-B44A-099229A02D1C}" type="slidenum">
              <a:rPr lang="en-IN" smtClean="0"/>
              <a:pPr/>
              <a:t>3</a:t>
            </a:fld>
            <a:endParaRPr lang="en-IN"/>
          </a:p>
        </p:txBody>
      </p:sp>
      <p:sp>
        <p:nvSpPr>
          <p:cNvPr id="6" name="Oval 5"/>
          <p:cNvSpPr/>
          <p:nvPr/>
        </p:nvSpPr>
        <p:spPr>
          <a:xfrm>
            <a:off x="337624" y="1826734"/>
            <a:ext cx="886264" cy="304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04</a:t>
            </a:r>
            <a:endParaRPr lang="en-IN" sz="2400" b="1" dirty="0"/>
          </a:p>
        </p:txBody>
      </p:sp>
      <p:sp>
        <p:nvSpPr>
          <p:cNvPr id="8" name="Oval 7"/>
          <p:cNvSpPr/>
          <p:nvPr/>
        </p:nvSpPr>
        <p:spPr>
          <a:xfrm>
            <a:off x="393894" y="4052362"/>
            <a:ext cx="829994" cy="29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05</a:t>
            </a:r>
            <a:endParaRPr lang="en-IN" sz="2400" b="1" dirty="0"/>
          </a:p>
        </p:txBody>
      </p:sp>
      <p:pic>
        <p:nvPicPr>
          <p:cNvPr id="10" name="Picture 9">
            <a:extLst>
              <a:ext uri="{FF2B5EF4-FFF2-40B4-BE49-F238E27FC236}">
                <a16:creationId xmlns:a16="http://schemas.microsoft.com/office/drawing/2014/main" xmlns="" id="{747C31FF-4CE9-45BA-B7A4-A9C423940A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5" y="315021"/>
            <a:ext cx="2553124" cy="714789"/>
          </a:xfrm>
          <a:prstGeom prst="rect">
            <a:avLst/>
          </a:prstGeom>
        </p:spPr>
      </p:pic>
    </p:spTree>
    <p:extLst>
      <p:ext uri="{BB962C8B-B14F-4D97-AF65-F5344CB8AC3E}">
        <p14:creationId xmlns:p14="http://schemas.microsoft.com/office/powerpoint/2010/main" xmlns="" val="21525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0" y="146051"/>
            <a:ext cx="8376284" cy="2179955"/>
          </a:xfrm>
          <a:prstGeom prst="rect">
            <a:avLst/>
          </a:prstGeom>
        </p:spPr>
        <p:txBody>
          <a:bodyPr vert="horz" wrap="square" lIns="0" tIns="12700" rIns="0" bIns="0" rtlCol="0">
            <a:spAutoFit/>
          </a:bodyPr>
          <a:lstStyle/>
          <a:p>
            <a:pPr marL="12700">
              <a:spcBef>
                <a:spcPts val="100"/>
              </a:spcBef>
            </a:pPr>
            <a:r>
              <a:rPr sz="2900" b="1" spc="-5" dirty="0">
                <a:solidFill>
                  <a:srgbClr val="FF0000"/>
                </a:solidFill>
                <a:latin typeface="Calibri"/>
                <a:cs typeface="Calibri"/>
              </a:rPr>
              <a:t>Linear</a:t>
            </a:r>
            <a:r>
              <a:rPr sz="2900" b="1" spc="-25" dirty="0">
                <a:solidFill>
                  <a:srgbClr val="FF0000"/>
                </a:solidFill>
                <a:latin typeface="Calibri"/>
                <a:cs typeface="Calibri"/>
              </a:rPr>
              <a:t> </a:t>
            </a:r>
            <a:r>
              <a:rPr sz="2900" b="1" spc="-10" dirty="0">
                <a:solidFill>
                  <a:srgbClr val="FF0000"/>
                </a:solidFill>
                <a:latin typeface="Calibri"/>
                <a:cs typeface="Calibri"/>
              </a:rPr>
              <a:t>Control</a:t>
            </a:r>
            <a:r>
              <a:rPr sz="2900" b="1" spc="-45" dirty="0">
                <a:solidFill>
                  <a:srgbClr val="FF0000"/>
                </a:solidFill>
                <a:latin typeface="Calibri"/>
                <a:cs typeface="Calibri"/>
              </a:rPr>
              <a:t> </a:t>
            </a:r>
            <a:r>
              <a:rPr sz="2900" b="1" spc="-25" dirty="0">
                <a:solidFill>
                  <a:srgbClr val="FF0000"/>
                </a:solidFill>
                <a:latin typeface="Calibri"/>
                <a:cs typeface="Calibri"/>
              </a:rPr>
              <a:t>System</a:t>
            </a:r>
            <a:endParaRPr sz="2900" dirty="0">
              <a:latin typeface="Calibri"/>
              <a:cs typeface="Calibri"/>
            </a:endParaRPr>
          </a:p>
          <a:p>
            <a:pPr>
              <a:spcBef>
                <a:spcPts val="40"/>
              </a:spcBef>
            </a:pPr>
            <a:endParaRPr sz="2200" dirty="0">
              <a:latin typeface="Calibri"/>
              <a:cs typeface="Calibri"/>
            </a:endParaRPr>
          </a:p>
          <a:p>
            <a:pPr marL="355600" marR="5080" indent="-342900">
              <a:lnSpc>
                <a:spcPct val="140000"/>
              </a:lnSpc>
              <a:buFont typeface="Wingdings"/>
              <a:buChar char=""/>
              <a:tabLst>
                <a:tab pos="355600" algn="l"/>
                <a:tab pos="1483360" algn="l"/>
                <a:tab pos="2158365" algn="l"/>
                <a:tab pos="3940175" algn="l"/>
                <a:tab pos="4605020" algn="l"/>
                <a:tab pos="5990590" algn="l"/>
                <a:tab pos="6754495" algn="l"/>
                <a:tab pos="7776845" algn="l"/>
              </a:tabLst>
            </a:pPr>
            <a:r>
              <a:rPr sz="3200" dirty="0">
                <a:latin typeface="Calibri"/>
                <a:cs typeface="Calibri"/>
              </a:rPr>
              <a:t>When</a:t>
            </a:r>
            <a:r>
              <a:rPr sz="3200" spc="270" dirty="0">
                <a:latin typeface="Calibri"/>
                <a:cs typeface="Calibri"/>
              </a:rPr>
              <a:t> </a:t>
            </a:r>
            <a:r>
              <a:rPr sz="3200" dirty="0">
                <a:latin typeface="Calibri"/>
                <a:cs typeface="Calibri"/>
              </a:rPr>
              <a:t>an</a:t>
            </a:r>
            <a:r>
              <a:rPr sz="3200" spc="290" dirty="0">
                <a:latin typeface="Calibri"/>
                <a:cs typeface="Calibri"/>
              </a:rPr>
              <a:t> </a:t>
            </a:r>
            <a:r>
              <a:rPr sz="3200" dirty="0">
                <a:latin typeface="Calibri"/>
                <a:cs typeface="Calibri"/>
              </a:rPr>
              <a:t>input</a:t>
            </a:r>
            <a:r>
              <a:rPr sz="3200" spc="285" dirty="0">
                <a:latin typeface="Calibri"/>
                <a:cs typeface="Calibri"/>
              </a:rPr>
              <a:t> </a:t>
            </a:r>
            <a:r>
              <a:rPr sz="3200" dirty="0">
                <a:latin typeface="Calibri"/>
                <a:cs typeface="Calibri"/>
              </a:rPr>
              <a:t>X1</a:t>
            </a:r>
            <a:r>
              <a:rPr sz="3200" spc="290" dirty="0">
                <a:latin typeface="Calibri"/>
                <a:cs typeface="Calibri"/>
              </a:rPr>
              <a:t> </a:t>
            </a:r>
            <a:r>
              <a:rPr sz="3200" spc="-10" dirty="0">
                <a:latin typeface="Calibri"/>
                <a:cs typeface="Calibri"/>
              </a:rPr>
              <a:t>produces</a:t>
            </a:r>
            <a:r>
              <a:rPr sz="3200" spc="285" dirty="0">
                <a:latin typeface="Calibri"/>
                <a:cs typeface="Calibri"/>
              </a:rPr>
              <a:t> </a:t>
            </a:r>
            <a:r>
              <a:rPr sz="3200" dirty="0">
                <a:latin typeface="Calibri"/>
                <a:cs typeface="Calibri"/>
              </a:rPr>
              <a:t>an</a:t>
            </a:r>
            <a:r>
              <a:rPr sz="3200" spc="285" dirty="0">
                <a:latin typeface="Calibri"/>
                <a:cs typeface="Calibri"/>
              </a:rPr>
              <a:t> </a:t>
            </a:r>
            <a:r>
              <a:rPr sz="3200" dirty="0">
                <a:latin typeface="Calibri"/>
                <a:cs typeface="Calibri"/>
              </a:rPr>
              <a:t>output</a:t>
            </a:r>
            <a:r>
              <a:rPr sz="3200" spc="295" dirty="0">
                <a:latin typeface="Calibri"/>
                <a:cs typeface="Calibri"/>
              </a:rPr>
              <a:t> </a:t>
            </a:r>
            <a:r>
              <a:rPr sz="3200" spc="-5" dirty="0">
                <a:latin typeface="Calibri"/>
                <a:cs typeface="Calibri"/>
              </a:rPr>
              <a:t>Y1</a:t>
            </a:r>
            <a:r>
              <a:rPr sz="3200" spc="290" dirty="0">
                <a:latin typeface="Calibri"/>
                <a:cs typeface="Calibri"/>
              </a:rPr>
              <a:t> </a:t>
            </a:r>
            <a:r>
              <a:rPr sz="3200" dirty="0">
                <a:latin typeface="Calibri"/>
                <a:cs typeface="Calibri"/>
              </a:rPr>
              <a:t>&amp;</a:t>
            </a:r>
            <a:r>
              <a:rPr sz="3200" spc="295" dirty="0">
                <a:latin typeface="Calibri"/>
                <a:cs typeface="Calibri"/>
              </a:rPr>
              <a:t> </a:t>
            </a:r>
            <a:r>
              <a:rPr sz="3200" dirty="0">
                <a:latin typeface="Calibri"/>
                <a:cs typeface="Calibri"/>
              </a:rPr>
              <a:t>an </a:t>
            </a:r>
            <a:r>
              <a:rPr sz="3200" spc="-710" dirty="0">
                <a:latin typeface="Calibri"/>
                <a:cs typeface="Calibri"/>
              </a:rPr>
              <a:t> </a:t>
            </a:r>
            <a:r>
              <a:rPr sz="3200" dirty="0">
                <a:latin typeface="Calibri"/>
                <a:cs typeface="Calibri"/>
              </a:rPr>
              <a:t>inp</a:t>
            </a:r>
            <a:r>
              <a:rPr sz="3200" spc="10" dirty="0">
                <a:latin typeface="Calibri"/>
                <a:cs typeface="Calibri"/>
              </a:rPr>
              <a:t>u</a:t>
            </a:r>
            <a:r>
              <a:rPr sz="3200" dirty="0">
                <a:latin typeface="Calibri"/>
                <a:cs typeface="Calibri"/>
              </a:rPr>
              <a:t>t	X2	</a:t>
            </a:r>
            <a:r>
              <a:rPr sz="3200" spc="-5" dirty="0">
                <a:latin typeface="Calibri"/>
                <a:cs typeface="Calibri"/>
              </a:rPr>
              <a:t>p</a:t>
            </a:r>
            <a:r>
              <a:rPr sz="3200" spc="-60" dirty="0">
                <a:latin typeface="Calibri"/>
                <a:cs typeface="Calibri"/>
              </a:rPr>
              <a:t>r</a:t>
            </a:r>
            <a:r>
              <a:rPr sz="3200" spc="-5" dirty="0">
                <a:latin typeface="Calibri"/>
                <a:cs typeface="Calibri"/>
              </a:rPr>
              <a:t>oduce</a:t>
            </a:r>
            <a:r>
              <a:rPr sz="3200" dirty="0">
                <a:latin typeface="Calibri"/>
                <a:cs typeface="Calibri"/>
              </a:rPr>
              <a:t>s	an	</a:t>
            </a:r>
            <a:r>
              <a:rPr sz="3200" spc="-5" dirty="0">
                <a:latin typeface="Calibri"/>
                <a:cs typeface="Calibri"/>
              </a:rPr>
              <a:t>ou</a:t>
            </a:r>
            <a:r>
              <a:rPr sz="3200" spc="5" dirty="0">
                <a:latin typeface="Calibri"/>
                <a:cs typeface="Calibri"/>
              </a:rPr>
              <a:t>t</a:t>
            </a:r>
            <a:r>
              <a:rPr sz="3200" spc="-5" dirty="0">
                <a:latin typeface="Calibri"/>
                <a:cs typeface="Calibri"/>
              </a:rPr>
              <a:t>p</a:t>
            </a:r>
            <a:r>
              <a:rPr sz="3200" spc="5" dirty="0">
                <a:latin typeface="Calibri"/>
                <a:cs typeface="Calibri"/>
              </a:rPr>
              <a:t>u</a:t>
            </a:r>
            <a:r>
              <a:rPr sz="3200" dirty="0">
                <a:latin typeface="Calibri"/>
                <a:cs typeface="Calibri"/>
              </a:rPr>
              <a:t>t	</a:t>
            </a:r>
            <a:r>
              <a:rPr sz="3200" spc="5" dirty="0">
                <a:latin typeface="Calibri"/>
                <a:cs typeface="Calibri"/>
              </a:rPr>
              <a:t>Y</a:t>
            </a:r>
            <a:r>
              <a:rPr sz="3200" spc="-10" dirty="0">
                <a:latin typeface="Calibri"/>
                <a:cs typeface="Calibri"/>
              </a:rPr>
              <a:t>2</a:t>
            </a:r>
            <a:r>
              <a:rPr sz="3200" dirty="0">
                <a:latin typeface="Calibri"/>
                <a:cs typeface="Calibri"/>
              </a:rPr>
              <a:t>,	th</a:t>
            </a:r>
            <a:r>
              <a:rPr sz="3200" spc="-10" dirty="0">
                <a:latin typeface="Calibri"/>
                <a:cs typeface="Calibri"/>
              </a:rPr>
              <a:t>e</a:t>
            </a:r>
            <a:r>
              <a:rPr sz="3200" dirty="0">
                <a:latin typeface="Calibri"/>
                <a:cs typeface="Calibri"/>
              </a:rPr>
              <a:t>n	a</a:t>
            </a:r>
            <a:r>
              <a:rPr sz="3200" spc="-65" dirty="0">
                <a:latin typeface="Calibri"/>
                <a:cs typeface="Calibri"/>
              </a:rPr>
              <a:t>n</a:t>
            </a:r>
            <a:r>
              <a:rPr sz="3200" dirty="0">
                <a:latin typeface="Calibri"/>
                <a:cs typeface="Calibri"/>
              </a:rPr>
              <a:t>y</a:t>
            </a:r>
          </a:p>
        </p:txBody>
      </p:sp>
      <p:sp>
        <p:nvSpPr>
          <p:cNvPr id="3" name="object 3"/>
          <p:cNvSpPr txBox="1"/>
          <p:nvPr/>
        </p:nvSpPr>
        <p:spPr>
          <a:xfrm>
            <a:off x="2250441" y="2494915"/>
            <a:ext cx="8034655" cy="513715"/>
          </a:xfrm>
          <a:prstGeom prst="rect">
            <a:avLst/>
          </a:prstGeom>
        </p:spPr>
        <p:txBody>
          <a:bodyPr vert="horz" wrap="square" lIns="0" tIns="13335" rIns="0" bIns="0" rtlCol="0">
            <a:spAutoFit/>
          </a:bodyPr>
          <a:lstStyle/>
          <a:p>
            <a:pPr marL="12700">
              <a:spcBef>
                <a:spcPts val="105"/>
              </a:spcBef>
              <a:tabLst>
                <a:tab pos="4829175" algn="l"/>
                <a:tab pos="6090920" algn="l"/>
                <a:tab pos="7609205" algn="l"/>
              </a:tabLst>
            </a:pPr>
            <a:r>
              <a:rPr sz="3200" spc="-25" dirty="0">
                <a:latin typeface="Calibri"/>
                <a:cs typeface="Calibri"/>
              </a:rPr>
              <a:t>c</a:t>
            </a:r>
            <a:r>
              <a:rPr sz="3200" spc="-5" dirty="0">
                <a:latin typeface="Calibri"/>
                <a:cs typeface="Calibri"/>
              </a:rPr>
              <a:t>ombin</a:t>
            </a:r>
            <a:r>
              <a:rPr sz="3200" spc="-25" dirty="0">
                <a:latin typeface="Calibri"/>
                <a:cs typeface="Calibri"/>
              </a:rPr>
              <a:t>a</a:t>
            </a:r>
            <a:r>
              <a:rPr sz="3200" dirty="0">
                <a:latin typeface="Calibri"/>
                <a:cs typeface="Calibri"/>
              </a:rPr>
              <a:t>tion	</a:t>
            </a:r>
            <a:r>
              <a:rPr sz="3200" spc="-5" dirty="0">
                <a:latin typeface="Calibri"/>
                <a:cs typeface="Calibri"/>
              </a:rPr>
              <a:t>shou</a:t>
            </a:r>
            <a:r>
              <a:rPr sz="3200" spc="5" dirty="0">
                <a:latin typeface="Calibri"/>
                <a:cs typeface="Calibri"/>
              </a:rPr>
              <a:t>l</a:t>
            </a:r>
            <a:r>
              <a:rPr sz="3200" dirty="0">
                <a:latin typeface="Calibri"/>
                <a:cs typeface="Calibri"/>
              </a:rPr>
              <a:t>d	</a:t>
            </a:r>
            <a:r>
              <a:rPr sz="3200" spc="-5" dirty="0">
                <a:latin typeface="Calibri"/>
                <a:cs typeface="Calibri"/>
              </a:rPr>
              <a:t>p</a:t>
            </a:r>
            <a:r>
              <a:rPr sz="3200" spc="-55" dirty="0">
                <a:latin typeface="Calibri"/>
                <a:cs typeface="Calibri"/>
              </a:rPr>
              <a:t>r</a:t>
            </a:r>
            <a:r>
              <a:rPr sz="3200" spc="-5" dirty="0">
                <a:latin typeface="Calibri"/>
                <a:cs typeface="Calibri"/>
              </a:rPr>
              <a:t>o</a:t>
            </a:r>
            <a:r>
              <a:rPr sz="3200" spc="5" dirty="0">
                <a:latin typeface="Calibri"/>
                <a:cs typeface="Calibri"/>
              </a:rPr>
              <a:t>d</a:t>
            </a:r>
            <a:r>
              <a:rPr sz="3200" spc="-5" dirty="0">
                <a:latin typeface="Calibri"/>
                <a:cs typeface="Calibri"/>
              </a:rPr>
              <a:t>uc</a:t>
            </a:r>
            <a:r>
              <a:rPr sz="3200" dirty="0">
                <a:latin typeface="Calibri"/>
                <a:cs typeface="Calibri"/>
              </a:rPr>
              <a:t>e	</a:t>
            </a:r>
            <a:r>
              <a:rPr sz="3200" spc="10" dirty="0">
                <a:latin typeface="Calibri"/>
                <a:cs typeface="Calibri"/>
              </a:rPr>
              <a:t>an</a:t>
            </a:r>
            <a:endParaRPr sz="3200">
              <a:latin typeface="Calibri"/>
              <a:cs typeface="Calibri"/>
            </a:endParaRPr>
          </a:p>
        </p:txBody>
      </p:sp>
      <p:sp>
        <p:nvSpPr>
          <p:cNvPr id="4" name="object 4"/>
          <p:cNvSpPr txBox="1"/>
          <p:nvPr/>
        </p:nvSpPr>
        <p:spPr>
          <a:xfrm>
            <a:off x="4658038" y="2533079"/>
            <a:ext cx="1570990" cy="455930"/>
          </a:xfrm>
          <a:prstGeom prst="rect">
            <a:avLst/>
          </a:prstGeom>
        </p:spPr>
        <p:txBody>
          <a:bodyPr vert="horz" wrap="square" lIns="0" tIns="15240" rIns="0" bIns="0" rtlCol="0">
            <a:spAutoFit/>
          </a:bodyPr>
          <a:lstStyle/>
          <a:p>
            <a:pPr marL="12700">
              <a:spcBef>
                <a:spcPts val="120"/>
              </a:spcBef>
            </a:pPr>
            <a:r>
              <a:rPr sz="2800" spc="-175" dirty="0">
                <a:latin typeface="Symbol"/>
                <a:cs typeface="Symbol"/>
              </a:rPr>
              <a:t></a:t>
            </a:r>
            <a:r>
              <a:rPr sz="2800" spc="-275" dirty="0">
                <a:latin typeface="Times New Roman"/>
                <a:cs typeface="Times New Roman"/>
              </a:rPr>
              <a:t> </a:t>
            </a:r>
            <a:r>
              <a:rPr sz="2700" i="1" spc="20" dirty="0">
                <a:latin typeface="Times New Roman"/>
                <a:cs typeface="Times New Roman"/>
              </a:rPr>
              <a:t>X</a:t>
            </a:r>
            <a:r>
              <a:rPr sz="2700" spc="135" dirty="0">
                <a:latin typeface="Times New Roman"/>
                <a:cs typeface="Times New Roman"/>
              </a:rPr>
              <a:t>1</a:t>
            </a:r>
            <a:r>
              <a:rPr sz="2700" spc="-100" dirty="0">
                <a:latin typeface="Symbol"/>
                <a:cs typeface="Symbol"/>
              </a:rPr>
              <a:t></a:t>
            </a:r>
            <a:r>
              <a:rPr sz="2700" spc="-155" dirty="0">
                <a:latin typeface="Times New Roman"/>
                <a:cs typeface="Times New Roman"/>
              </a:rPr>
              <a:t> </a:t>
            </a:r>
            <a:r>
              <a:rPr sz="2800" spc="-155" dirty="0">
                <a:latin typeface="Symbol"/>
                <a:cs typeface="Symbol"/>
              </a:rPr>
              <a:t></a:t>
            </a:r>
            <a:r>
              <a:rPr sz="2800" spc="-220" dirty="0">
                <a:latin typeface="Times New Roman"/>
                <a:cs typeface="Times New Roman"/>
              </a:rPr>
              <a:t> </a:t>
            </a:r>
            <a:r>
              <a:rPr sz="2700" i="1" spc="-110" dirty="0">
                <a:latin typeface="Times New Roman"/>
                <a:cs typeface="Times New Roman"/>
              </a:rPr>
              <a:t>X</a:t>
            </a:r>
            <a:r>
              <a:rPr sz="2700" i="1" spc="-275" dirty="0">
                <a:latin typeface="Times New Roman"/>
                <a:cs typeface="Times New Roman"/>
              </a:rPr>
              <a:t> </a:t>
            </a:r>
            <a:r>
              <a:rPr sz="2700" spc="-90" dirty="0">
                <a:latin typeface="Times New Roman"/>
                <a:cs typeface="Times New Roman"/>
              </a:rPr>
              <a:t>2</a:t>
            </a:r>
            <a:endParaRPr sz="2700">
              <a:latin typeface="Times New Roman"/>
              <a:cs typeface="Times New Roman"/>
            </a:endParaRPr>
          </a:p>
        </p:txBody>
      </p:sp>
      <p:sp>
        <p:nvSpPr>
          <p:cNvPr id="5" name="object 5"/>
          <p:cNvSpPr txBox="1"/>
          <p:nvPr/>
        </p:nvSpPr>
        <p:spPr>
          <a:xfrm>
            <a:off x="2250440" y="2982561"/>
            <a:ext cx="8035290" cy="2757805"/>
          </a:xfrm>
          <a:prstGeom prst="rect">
            <a:avLst/>
          </a:prstGeom>
        </p:spPr>
        <p:txBody>
          <a:bodyPr vert="horz" wrap="square" lIns="0" tIns="13335" rIns="0" bIns="0" rtlCol="0">
            <a:spAutoFit/>
          </a:bodyPr>
          <a:lstStyle/>
          <a:p>
            <a:pPr marL="12700" marR="5080" algn="just">
              <a:lnSpc>
                <a:spcPct val="140000"/>
              </a:lnSpc>
              <a:spcBef>
                <a:spcPts val="105"/>
              </a:spcBef>
            </a:pPr>
            <a:r>
              <a:rPr sz="3200" spc="-5" dirty="0">
                <a:latin typeface="Calibri"/>
                <a:cs typeface="Calibri"/>
              </a:rPr>
              <a:t>outp</a:t>
            </a:r>
            <a:r>
              <a:rPr sz="3200" spc="10" dirty="0">
                <a:latin typeface="Calibri"/>
                <a:cs typeface="Calibri"/>
              </a:rPr>
              <a:t>u</a:t>
            </a:r>
            <a:r>
              <a:rPr sz="3200" dirty="0">
                <a:latin typeface="Calibri"/>
                <a:cs typeface="Calibri"/>
              </a:rPr>
              <a:t>t </a:t>
            </a:r>
            <a:r>
              <a:rPr sz="3200" spc="204" dirty="0">
                <a:latin typeface="Calibri"/>
                <a:cs typeface="Calibri"/>
              </a:rPr>
              <a:t> </a:t>
            </a:r>
            <a:r>
              <a:rPr sz="2800" spc="-105" dirty="0">
                <a:latin typeface="Symbol"/>
                <a:cs typeface="Symbol"/>
              </a:rPr>
              <a:t></a:t>
            </a:r>
            <a:r>
              <a:rPr sz="4050" i="1" spc="-97" baseline="1028" dirty="0">
                <a:latin typeface="Times New Roman"/>
                <a:cs typeface="Times New Roman"/>
              </a:rPr>
              <a:t>Y</a:t>
            </a:r>
            <a:r>
              <a:rPr sz="4050" spc="187" baseline="1028" dirty="0">
                <a:latin typeface="Times New Roman"/>
                <a:cs typeface="Times New Roman"/>
              </a:rPr>
              <a:t>1</a:t>
            </a:r>
            <a:r>
              <a:rPr sz="4050" spc="-135" baseline="1028" dirty="0">
                <a:latin typeface="Symbol"/>
                <a:cs typeface="Symbol"/>
              </a:rPr>
              <a:t></a:t>
            </a:r>
            <a:r>
              <a:rPr sz="4050" spc="-262" baseline="1028" dirty="0">
                <a:latin typeface="Times New Roman"/>
                <a:cs typeface="Times New Roman"/>
              </a:rPr>
              <a:t> </a:t>
            </a:r>
            <a:r>
              <a:rPr sz="2800" spc="-20" dirty="0">
                <a:latin typeface="Symbol"/>
                <a:cs typeface="Symbol"/>
              </a:rPr>
              <a:t></a:t>
            </a:r>
            <a:r>
              <a:rPr sz="4050" i="1" spc="-142" baseline="1028" dirty="0">
                <a:latin typeface="Times New Roman"/>
                <a:cs typeface="Times New Roman"/>
              </a:rPr>
              <a:t>Y</a:t>
            </a:r>
            <a:r>
              <a:rPr sz="4050" i="1" spc="-577" baseline="1028" dirty="0">
                <a:latin typeface="Times New Roman"/>
                <a:cs typeface="Times New Roman"/>
              </a:rPr>
              <a:t> </a:t>
            </a:r>
            <a:r>
              <a:rPr sz="4050" spc="-127" baseline="1028" dirty="0">
                <a:latin typeface="Times New Roman"/>
                <a:cs typeface="Times New Roman"/>
              </a:rPr>
              <a:t>2</a:t>
            </a:r>
            <a:r>
              <a:rPr sz="4050" baseline="1028" dirty="0">
                <a:latin typeface="Times New Roman"/>
                <a:cs typeface="Times New Roman"/>
              </a:rPr>
              <a:t> </a:t>
            </a:r>
            <a:r>
              <a:rPr sz="4050" spc="-187" baseline="1028" dirty="0">
                <a:latin typeface="Times New Roman"/>
                <a:cs typeface="Times New Roman"/>
              </a:rPr>
              <a:t> </a:t>
            </a:r>
            <a:r>
              <a:rPr sz="3200" dirty="0">
                <a:latin typeface="Calibri"/>
                <a:cs typeface="Calibri"/>
              </a:rPr>
              <a:t>.</a:t>
            </a:r>
            <a:r>
              <a:rPr sz="3200" spc="350" dirty="0">
                <a:latin typeface="Calibri"/>
                <a:cs typeface="Calibri"/>
              </a:rPr>
              <a:t> </a:t>
            </a:r>
            <a:r>
              <a:rPr sz="3200" spc="-5" dirty="0">
                <a:latin typeface="Calibri"/>
                <a:cs typeface="Calibri"/>
              </a:rPr>
              <a:t>I</a:t>
            </a:r>
            <a:r>
              <a:rPr sz="3200" dirty="0">
                <a:latin typeface="Calibri"/>
                <a:cs typeface="Calibri"/>
              </a:rPr>
              <a:t>n</a:t>
            </a:r>
            <a:r>
              <a:rPr sz="3200" spc="335" dirty="0">
                <a:latin typeface="Calibri"/>
                <a:cs typeface="Calibri"/>
              </a:rPr>
              <a:t> </a:t>
            </a:r>
            <a:r>
              <a:rPr sz="3200" spc="-5" dirty="0">
                <a:latin typeface="Calibri"/>
                <a:cs typeface="Calibri"/>
              </a:rPr>
              <a:t>suc</a:t>
            </a:r>
            <a:r>
              <a:rPr sz="3200" dirty="0">
                <a:latin typeface="Calibri"/>
                <a:cs typeface="Calibri"/>
              </a:rPr>
              <a:t>h</a:t>
            </a:r>
            <a:r>
              <a:rPr sz="3200" spc="355" dirty="0">
                <a:latin typeface="Calibri"/>
                <a:cs typeface="Calibri"/>
              </a:rPr>
              <a:t> </a:t>
            </a:r>
            <a:r>
              <a:rPr sz="3200" spc="-30" dirty="0">
                <a:latin typeface="Calibri"/>
                <a:cs typeface="Calibri"/>
              </a:rPr>
              <a:t>c</a:t>
            </a:r>
            <a:r>
              <a:rPr sz="3200" dirty="0">
                <a:latin typeface="Calibri"/>
                <a:cs typeface="Calibri"/>
              </a:rPr>
              <a:t>ase</a:t>
            </a:r>
            <a:r>
              <a:rPr sz="3200" spc="325" dirty="0">
                <a:latin typeface="Calibri"/>
                <a:cs typeface="Calibri"/>
              </a:rPr>
              <a:t> </a:t>
            </a:r>
            <a:r>
              <a:rPr sz="3200" spc="-65" dirty="0">
                <a:latin typeface="Calibri"/>
                <a:cs typeface="Calibri"/>
              </a:rPr>
              <a:t>s</a:t>
            </a:r>
            <a:r>
              <a:rPr sz="3200" spc="-25" dirty="0">
                <a:latin typeface="Calibri"/>
                <a:cs typeface="Calibri"/>
              </a:rPr>
              <a:t>y</a:t>
            </a:r>
            <a:r>
              <a:rPr sz="3200" spc="-45" dirty="0">
                <a:latin typeface="Calibri"/>
                <a:cs typeface="Calibri"/>
              </a:rPr>
              <a:t>st</a:t>
            </a:r>
            <a:r>
              <a:rPr sz="3200" dirty="0">
                <a:latin typeface="Calibri"/>
                <a:cs typeface="Calibri"/>
              </a:rPr>
              <a:t>em</a:t>
            </a:r>
            <a:r>
              <a:rPr sz="3200" spc="325" dirty="0">
                <a:latin typeface="Calibri"/>
                <a:cs typeface="Calibri"/>
              </a:rPr>
              <a:t> </a:t>
            </a:r>
            <a:r>
              <a:rPr sz="3200" spc="-5" dirty="0">
                <a:latin typeface="Calibri"/>
                <a:cs typeface="Calibri"/>
              </a:rPr>
              <a:t>i</a:t>
            </a:r>
            <a:r>
              <a:rPr sz="3200" dirty="0">
                <a:latin typeface="Calibri"/>
                <a:cs typeface="Calibri"/>
              </a:rPr>
              <a:t>s</a:t>
            </a:r>
            <a:r>
              <a:rPr sz="3200" spc="350" dirty="0">
                <a:latin typeface="Calibri"/>
                <a:cs typeface="Calibri"/>
              </a:rPr>
              <a:t> </a:t>
            </a:r>
            <a:r>
              <a:rPr sz="3200" dirty="0">
                <a:latin typeface="Calibri"/>
                <a:cs typeface="Calibri"/>
              </a:rPr>
              <a:t>li</a:t>
            </a:r>
            <a:r>
              <a:rPr sz="3200" spc="5" dirty="0">
                <a:latin typeface="Calibri"/>
                <a:cs typeface="Calibri"/>
              </a:rPr>
              <a:t>n</a:t>
            </a:r>
            <a:r>
              <a:rPr sz="3200" dirty="0">
                <a:latin typeface="Calibri"/>
                <a:cs typeface="Calibri"/>
              </a:rPr>
              <a:t>ea</a:t>
            </a:r>
            <a:r>
              <a:rPr sz="3200" spc="-330" dirty="0">
                <a:latin typeface="Calibri"/>
                <a:cs typeface="Calibri"/>
              </a:rPr>
              <a:t>r</a:t>
            </a:r>
            <a:r>
              <a:rPr sz="3200" dirty="0">
                <a:latin typeface="Calibri"/>
                <a:cs typeface="Calibri"/>
              </a:rPr>
              <a:t>.  </a:t>
            </a:r>
            <a:r>
              <a:rPr sz="3200" spc="-25" dirty="0">
                <a:latin typeface="Calibri"/>
                <a:cs typeface="Calibri"/>
              </a:rPr>
              <a:t>Therefore, </a:t>
            </a:r>
            <a:r>
              <a:rPr sz="3200" spc="-5" dirty="0">
                <a:latin typeface="Calibri"/>
                <a:cs typeface="Calibri"/>
              </a:rPr>
              <a:t>linear </a:t>
            </a:r>
            <a:r>
              <a:rPr sz="3200" spc="-25" dirty="0">
                <a:latin typeface="Calibri"/>
                <a:cs typeface="Calibri"/>
              </a:rPr>
              <a:t>systems </a:t>
            </a:r>
            <a:r>
              <a:rPr sz="3200" spc="-15" dirty="0">
                <a:latin typeface="Calibri"/>
                <a:cs typeface="Calibri"/>
              </a:rPr>
              <a:t>are </a:t>
            </a:r>
            <a:r>
              <a:rPr sz="3200" dirty="0">
                <a:latin typeface="Calibri"/>
                <a:cs typeface="Calibri"/>
              </a:rPr>
              <a:t>those </a:t>
            </a:r>
            <a:r>
              <a:rPr sz="3200" spc="-10" dirty="0">
                <a:latin typeface="Calibri"/>
                <a:cs typeface="Calibri"/>
              </a:rPr>
              <a:t>where </a:t>
            </a:r>
            <a:r>
              <a:rPr sz="3200" dirty="0">
                <a:latin typeface="Calibri"/>
                <a:cs typeface="Calibri"/>
              </a:rPr>
              <a:t>the </a:t>
            </a:r>
            <a:r>
              <a:rPr sz="3200" spc="5" dirty="0">
                <a:latin typeface="Calibri"/>
                <a:cs typeface="Calibri"/>
              </a:rPr>
              <a:t> </a:t>
            </a:r>
            <a:r>
              <a:rPr sz="3200" spc="-5" dirty="0">
                <a:latin typeface="Calibri"/>
                <a:cs typeface="Calibri"/>
              </a:rPr>
              <a:t>principles </a:t>
            </a:r>
            <a:r>
              <a:rPr sz="3200" dirty="0">
                <a:latin typeface="Calibri"/>
                <a:cs typeface="Calibri"/>
              </a:rPr>
              <a:t>of superposition</a:t>
            </a:r>
            <a:r>
              <a:rPr sz="3200" spc="5" dirty="0">
                <a:latin typeface="Calibri"/>
                <a:cs typeface="Calibri"/>
              </a:rPr>
              <a:t> and </a:t>
            </a:r>
            <a:r>
              <a:rPr sz="3200" spc="-10" dirty="0">
                <a:latin typeface="Calibri"/>
                <a:cs typeface="Calibri"/>
              </a:rPr>
              <a:t>proportionality </a:t>
            </a:r>
            <a:r>
              <a:rPr sz="3200" spc="-5" dirty="0">
                <a:latin typeface="Calibri"/>
                <a:cs typeface="Calibri"/>
              </a:rPr>
              <a:t> </a:t>
            </a:r>
            <a:r>
              <a:rPr sz="3200" spc="-15" dirty="0">
                <a:latin typeface="Calibri"/>
                <a:cs typeface="Calibri"/>
              </a:rPr>
              <a:t>are</a:t>
            </a:r>
            <a:r>
              <a:rPr sz="3200" spc="-20" dirty="0">
                <a:latin typeface="Calibri"/>
                <a:cs typeface="Calibri"/>
              </a:rPr>
              <a:t> </a:t>
            </a:r>
            <a:r>
              <a:rPr sz="3200" spc="-10" dirty="0">
                <a:latin typeface="Calibri"/>
                <a:cs typeface="Calibri"/>
              </a:rPr>
              <a:t>obeyed.</a:t>
            </a:r>
            <a:endParaRPr sz="3200" dirty="0">
              <a:latin typeface="Calibri"/>
              <a:cs typeface="Calibri"/>
            </a:endParaRPr>
          </a:p>
        </p:txBody>
      </p:sp>
      <p:sp>
        <p:nvSpPr>
          <p:cNvPr id="6" name="object 6"/>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9" name="object 9"/>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30</a:t>
            </a:fld>
            <a:endParaRPr sz="1400">
              <a:latin typeface="Tahoma"/>
              <a:cs typeface="Tahoma"/>
            </a:endParaRPr>
          </a:p>
        </p:txBody>
      </p:sp>
      <p:pic>
        <p:nvPicPr>
          <p:cNvPr id="8" name="Picture 7">
            <a:extLst>
              <a:ext uri="{FF2B5EF4-FFF2-40B4-BE49-F238E27FC236}">
                <a16:creationId xmlns:a16="http://schemas.microsoft.com/office/drawing/2014/main" xmlns="" id="{9F168EB1-F2C1-4C98-A51A-29D42E2AC1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0" y="1740169"/>
            <a:ext cx="8224520" cy="4036695"/>
          </a:xfrm>
          <a:prstGeom prst="rect">
            <a:avLst/>
          </a:prstGeom>
        </p:spPr>
        <p:txBody>
          <a:bodyPr vert="horz" wrap="square" lIns="0" tIns="12065" rIns="0" bIns="0" rtlCol="0">
            <a:spAutoFit/>
          </a:bodyPr>
          <a:lstStyle/>
          <a:p>
            <a:pPr marL="355600" indent="-342900">
              <a:spcBef>
                <a:spcPts val="95"/>
              </a:spcBef>
              <a:buFont typeface="Wingdings"/>
              <a:buChar char=""/>
              <a:tabLst>
                <a:tab pos="355600" algn="l"/>
              </a:tabLst>
            </a:pPr>
            <a:r>
              <a:rPr sz="2800" spc="-10" dirty="0">
                <a:latin typeface="Calibri"/>
                <a:cs typeface="Calibri"/>
              </a:rPr>
              <a:t>Non-linear</a:t>
            </a:r>
            <a:r>
              <a:rPr sz="2800" spc="30" dirty="0">
                <a:latin typeface="Calibri"/>
                <a:cs typeface="Calibri"/>
              </a:rPr>
              <a:t> </a:t>
            </a:r>
            <a:r>
              <a:rPr sz="2800" spc="-25" dirty="0">
                <a:latin typeface="Calibri"/>
                <a:cs typeface="Calibri"/>
              </a:rPr>
              <a:t>systems</a:t>
            </a:r>
            <a:r>
              <a:rPr sz="2800" spc="25" dirty="0">
                <a:latin typeface="Calibri"/>
                <a:cs typeface="Calibri"/>
              </a:rPr>
              <a:t> </a:t>
            </a:r>
            <a:r>
              <a:rPr sz="2800" spc="-5" dirty="0">
                <a:latin typeface="Calibri"/>
                <a:cs typeface="Calibri"/>
              </a:rPr>
              <a:t>do</a:t>
            </a:r>
            <a:r>
              <a:rPr sz="2800" spc="15" dirty="0">
                <a:latin typeface="Calibri"/>
                <a:cs typeface="Calibri"/>
              </a:rPr>
              <a:t> </a:t>
            </a:r>
            <a:r>
              <a:rPr sz="2800" spc="-10" dirty="0">
                <a:latin typeface="Calibri"/>
                <a:cs typeface="Calibri"/>
              </a:rPr>
              <a:t>not</a:t>
            </a:r>
            <a:r>
              <a:rPr sz="2800" spc="10" dirty="0">
                <a:latin typeface="Calibri"/>
                <a:cs typeface="Calibri"/>
              </a:rPr>
              <a:t> </a:t>
            </a:r>
            <a:r>
              <a:rPr sz="2800" spc="-10" dirty="0">
                <a:latin typeface="Calibri"/>
                <a:cs typeface="Calibri"/>
              </a:rPr>
              <a:t>obey</a:t>
            </a:r>
            <a:r>
              <a:rPr sz="2800" spc="10" dirty="0">
                <a:latin typeface="Calibri"/>
                <a:cs typeface="Calibri"/>
              </a:rPr>
              <a:t> </a:t>
            </a:r>
            <a:r>
              <a:rPr sz="2800" spc="-15" dirty="0">
                <a:latin typeface="Calibri"/>
                <a:cs typeface="Calibri"/>
              </a:rPr>
              <a:t>law</a:t>
            </a:r>
            <a:r>
              <a:rPr sz="2800" spc="5" dirty="0">
                <a:latin typeface="Calibri"/>
                <a:cs typeface="Calibri"/>
              </a:rPr>
              <a:t> </a:t>
            </a:r>
            <a:r>
              <a:rPr sz="2800" spc="-5" dirty="0">
                <a:latin typeface="Calibri"/>
                <a:cs typeface="Calibri"/>
              </a:rPr>
              <a:t>of</a:t>
            </a:r>
            <a:r>
              <a:rPr sz="2800" spc="-15" dirty="0">
                <a:latin typeface="Calibri"/>
                <a:cs typeface="Calibri"/>
              </a:rPr>
              <a:t> </a:t>
            </a:r>
            <a:r>
              <a:rPr sz="2800" spc="-5" dirty="0">
                <a:latin typeface="Calibri"/>
                <a:cs typeface="Calibri"/>
              </a:rPr>
              <a:t>superposition.</a:t>
            </a:r>
            <a:endParaRPr sz="2800">
              <a:latin typeface="Calibri"/>
              <a:cs typeface="Calibri"/>
            </a:endParaRPr>
          </a:p>
          <a:p>
            <a:pPr marL="355600" marR="5080" indent="-342900">
              <a:lnSpc>
                <a:spcPct val="200000"/>
              </a:lnSpc>
              <a:spcBef>
                <a:spcPts val="675"/>
              </a:spcBef>
              <a:buFont typeface="Wingdings"/>
              <a:buChar char=""/>
              <a:tabLst>
                <a:tab pos="355600" algn="l"/>
                <a:tab pos="1039494" algn="l"/>
                <a:tab pos="2317115" algn="l"/>
                <a:tab pos="2760980" algn="l"/>
                <a:tab pos="4397375" algn="l"/>
                <a:tab pos="5688330" algn="l"/>
                <a:tab pos="7075805" algn="l"/>
                <a:tab pos="7600315" algn="l"/>
              </a:tabLst>
            </a:pPr>
            <a:r>
              <a:rPr sz="2800" spc="-10" dirty="0">
                <a:latin typeface="Calibri"/>
                <a:cs typeface="Calibri"/>
              </a:rPr>
              <a:t>Th</a:t>
            </a:r>
            <a:r>
              <a:rPr sz="2800" spc="-5" dirty="0">
                <a:latin typeface="Calibri"/>
                <a:cs typeface="Calibri"/>
              </a:rPr>
              <a:t>e</a:t>
            </a:r>
            <a:r>
              <a:rPr sz="2800" dirty="0">
                <a:latin typeface="Calibri"/>
                <a:cs typeface="Calibri"/>
              </a:rPr>
              <a:t>	</a:t>
            </a:r>
            <a:r>
              <a:rPr sz="2800" spc="-45" dirty="0">
                <a:latin typeface="Calibri"/>
                <a:cs typeface="Calibri"/>
              </a:rPr>
              <a:t>st</a:t>
            </a:r>
            <a:r>
              <a:rPr sz="2800" spc="5" dirty="0">
                <a:latin typeface="Calibri"/>
                <a:cs typeface="Calibri"/>
              </a:rPr>
              <a:t>a</a:t>
            </a:r>
            <a:r>
              <a:rPr sz="2800" spc="-10" dirty="0">
                <a:latin typeface="Calibri"/>
                <a:cs typeface="Calibri"/>
              </a:rPr>
              <a:t>b</a:t>
            </a:r>
            <a:r>
              <a:rPr sz="2800" spc="-20" dirty="0">
                <a:latin typeface="Calibri"/>
                <a:cs typeface="Calibri"/>
              </a:rPr>
              <a:t>i</a:t>
            </a:r>
            <a:r>
              <a:rPr sz="2800" spc="-5" dirty="0">
                <a:latin typeface="Calibri"/>
                <a:cs typeface="Calibri"/>
              </a:rPr>
              <a:t>lity</a:t>
            </a:r>
            <a:r>
              <a:rPr sz="2800" dirty="0">
                <a:latin typeface="Calibri"/>
                <a:cs typeface="Calibri"/>
              </a:rPr>
              <a:t>	</a:t>
            </a:r>
            <a:r>
              <a:rPr sz="2800" spc="-5" dirty="0">
                <a:latin typeface="Calibri"/>
                <a:cs typeface="Calibri"/>
              </a:rPr>
              <a:t>of</a:t>
            </a:r>
            <a:r>
              <a:rPr sz="2800" dirty="0">
                <a:latin typeface="Calibri"/>
                <a:cs typeface="Calibri"/>
              </a:rPr>
              <a:t>	</a:t>
            </a:r>
            <a:r>
              <a:rPr sz="2800" spc="-10" dirty="0">
                <a:latin typeface="Calibri"/>
                <a:cs typeface="Calibri"/>
              </a:rPr>
              <a:t>no</a:t>
            </a:r>
            <a:r>
              <a:rPr sz="2800" dirty="0">
                <a:latin typeface="Calibri"/>
                <a:cs typeface="Calibri"/>
              </a:rPr>
              <a:t>n-</a:t>
            </a:r>
            <a:r>
              <a:rPr sz="2800" spc="-5" dirty="0">
                <a:latin typeface="Calibri"/>
                <a:cs typeface="Calibri"/>
              </a:rPr>
              <a:t>l</a:t>
            </a:r>
            <a:r>
              <a:rPr sz="2800" spc="-20" dirty="0">
                <a:latin typeface="Calibri"/>
                <a:cs typeface="Calibri"/>
              </a:rPr>
              <a:t>i</a:t>
            </a:r>
            <a:r>
              <a:rPr sz="2800" spc="-10" dirty="0">
                <a:latin typeface="Calibri"/>
                <a:cs typeface="Calibri"/>
              </a:rPr>
              <a:t>nea</a:t>
            </a:r>
            <a:r>
              <a:rPr sz="2800" spc="-5" dirty="0">
                <a:latin typeface="Calibri"/>
                <a:cs typeface="Calibri"/>
              </a:rPr>
              <a:t>r</a:t>
            </a:r>
            <a:r>
              <a:rPr sz="2800" dirty="0">
                <a:latin typeface="Calibri"/>
                <a:cs typeface="Calibri"/>
              </a:rPr>
              <a:t>	</a:t>
            </a:r>
            <a:r>
              <a:rPr sz="2800" spc="-60" dirty="0">
                <a:latin typeface="Calibri"/>
                <a:cs typeface="Calibri"/>
              </a:rPr>
              <a:t>s</a:t>
            </a:r>
            <a:r>
              <a:rPr sz="2800" spc="-25" dirty="0">
                <a:latin typeface="Calibri"/>
                <a:cs typeface="Calibri"/>
              </a:rPr>
              <a:t>y</a:t>
            </a:r>
            <a:r>
              <a:rPr sz="2800" spc="-45" dirty="0">
                <a:latin typeface="Calibri"/>
                <a:cs typeface="Calibri"/>
              </a:rPr>
              <a:t>s</a:t>
            </a:r>
            <a:r>
              <a:rPr sz="2800" spc="-20" dirty="0">
                <a:latin typeface="Calibri"/>
                <a:cs typeface="Calibri"/>
              </a:rPr>
              <a:t>t</a:t>
            </a:r>
            <a:r>
              <a:rPr sz="2800" spc="-5" dirty="0">
                <a:latin typeface="Calibri"/>
                <a:cs typeface="Calibri"/>
              </a:rPr>
              <a:t>ems</a:t>
            </a:r>
            <a:r>
              <a:rPr sz="2800" dirty="0">
                <a:latin typeface="Calibri"/>
                <a:cs typeface="Calibri"/>
              </a:rPr>
              <a:t>	</a:t>
            </a:r>
            <a:r>
              <a:rPr sz="2800" spc="-10" dirty="0">
                <a:latin typeface="Calibri"/>
                <a:cs typeface="Calibri"/>
              </a:rPr>
              <a:t>depe</a:t>
            </a:r>
            <a:r>
              <a:rPr sz="2800" dirty="0">
                <a:latin typeface="Calibri"/>
                <a:cs typeface="Calibri"/>
              </a:rPr>
              <a:t>n</a:t>
            </a:r>
            <a:r>
              <a:rPr sz="2800" spc="-10" dirty="0">
                <a:latin typeface="Calibri"/>
                <a:cs typeface="Calibri"/>
              </a:rPr>
              <a:t>d</a:t>
            </a:r>
            <a:r>
              <a:rPr sz="2800" spc="-5" dirty="0">
                <a:latin typeface="Calibri"/>
                <a:cs typeface="Calibri"/>
              </a:rPr>
              <a:t>s</a:t>
            </a:r>
            <a:r>
              <a:rPr sz="2800" dirty="0">
                <a:latin typeface="Calibri"/>
                <a:cs typeface="Calibri"/>
              </a:rPr>
              <a:t>	</a:t>
            </a:r>
            <a:r>
              <a:rPr sz="2800" spc="5" dirty="0">
                <a:latin typeface="Calibri"/>
                <a:cs typeface="Calibri"/>
              </a:rPr>
              <a:t>o</a:t>
            </a:r>
            <a:r>
              <a:rPr sz="2800" spc="-5" dirty="0">
                <a:latin typeface="Calibri"/>
                <a:cs typeface="Calibri"/>
              </a:rPr>
              <a:t>n</a:t>
            </a:r>
            <a:r>
              <a:rPr sz="2800" dirty="0">
                <a:latin typeface="Calibri"/>
                <a:cs typeface="Calibri"/>
              </a:rPr>
              <a:t>	</a:t>
            </a:r>
            <a:r>
              <a:rPr sz="2800" spc="-60" dirty="0">
                <a:latin typeface="Calibri"/>
                <a:cs typeface="Calibri"/>
              </a:rPr>
              <a:t>r</a:t>
            </a:r>
            <a:r>
              <a:rPr sz="2800" spc="-10" dirty="0">
                <a:latin typeface="Calibri"/>
                <a:cs typeface="Calibri"/>
              </a:rPr>
              <a:t>oot  location</a:t>
            </a:r>
            <a:r>
              <a:rPr sz="2800" spc="5" dirty="0">
                <a:latin typeface="Calibri"/>
                <a:cs typeface="Calibri"/>
              </a:rPr>
              <a:t> </a:t>
            </a:r>
            <a:r>
              <a:rPr sz="2800" spc="-5" dirty="0">
                <a:latin typeface="Calibri"/>
                <a:cs typeface="Calibri"/>
              </a:rPr>
              <a:t>as</a:t>
            </a:r>
            <a:r>
              <a:rPr sz="2800" dirty="0">
                <a:latin typeface="Calibri"/>
                <a:cs typeface="Calibri"/>
              </a:rPr>
              <a:t> </a:t>
            </a:r>
            <a:r>
              <a:rPr sz="2800" spc="-10" dirty="0">
                <a:latin typeface="Calibri"/>
                <a:cs typeface="Calibri"/>
              </a:rPr>
              <a:t>well</a:t>
            </a:r>
            <a:r>
              <a:rPr sz="2800" spc="-15" dirty="0">
                <a:latin typeface="Calibri"/>
                <a:cs typeface="Calibri"/>
              </a:rPr>
              <a:t> </a:t>
            </a:r>
            <a:r>
              <a:rPr sz="2800" spc="-5" dirty="0">
                <a:latin typeface="Calibri"/>
                <a:cs typeface="Calibri"/>
              </a:rPr>
              <a:t>as</a:t>
            </a:r>
            <a:r>
              <a:rPr sz="2800" spc="10" dirty="0">
                <a:latin typeface="Calibri"/>
                <a:cs typeface="Calibri"/>
              </a:rPr>
              <a:t> </a:t>
            </a:r>
            <a:r>
              <a:rPr sz="2800" spc="-5" dirty="0">
                <a:latin typeface="Calibri"/>
                <a:cs typeface="Calibri"/>
              </a:rPr>
              <a:t>initial</a:t>
            </a:r>
            <a:r>
              <a:rPr sz="2800" dirty="0">
                <a:latin typeface="Calibri"/>
                <a:cs typeface="Calibri"/>
              </a:rPr>
              <a:t> </a:t>
            </a:r>
            <a:r>
              <a:rPr sz="2800" spc="-10" dirty="0">
                <a:latin typeface="Calibri"/>
                <a:cs typeface="Calibri"/>
              </a:rPr>
              <a:t>conditions</a:t>
            </a:r>
            <a:r>
              <a:rPr sz="2800" spc="40" dirty="0">
                <a:latin typeface="Calibri"/>
                <a:cs typeface="Calibri"/>
              </a:rPr>
              <a:t> </a:t>
            </a:r>
            <a:r>
              <a:rPr sz="2800" spc="-5" dirty="0">
                <a:latin typeface="Calibri"/>
                <a:cs typeface="Calibri"/>
              </a:rPr>
              <a:t>&amp;</a:t>
            </a:r>
            <a:r>
              <a:rPr sz="2800" dirty="0">
                <a:latin typeface="Calibri"/>
                <a:cs typeface="Calibri"/>
              </a:rPr>
              <a:t> </a:t>
            </a:r>
            <a:r>
              <a:rPr sz="2800" spc="-5" dirty="0">
                <a:latin typeface="Calibri"/>
                <a:cs typeface="Calibri"/>
              </a:rPr>
              <a:t>type</a:t>
            </a:r>
            <a:r>
              <a:rPr sz="2800" spc="10" dirty="0">
                <a:latin typeface="Calibri"/>
                <a:cs typeface="Calibri"/>
              </a:rPr>
              <a:t> </a:t>
            </a:r>
            <a:r>
              <a:rPr sz="2800" spc="-5" dirty="0">
                <a:latin typeface="Calibri"/>
                <a:cs typeface="Calibri"/>
              </a:rPr>
              <a:t>of</a:t>
            </a:r>
            <a:r>
              <a:rPr sz="2800" dirty="0">
                <a:latin typeface="Calibri"/>
                <a:cs typeface="Calibri"/>
              </a:rPr>
              <a:t> </a:t>
            </a:r>
            <a:r>
              <a:rPr sz="2800" spc="-10" dirty="0">
                <a:latin typeface="Calibri"/>
                <a:cs typeface="Calibri"/>
              </a:rPr>
              <a:t>input.</a:t>
            </a:r>
            <a:endParaRPr sz="2800">
              <a:latin typeface="Calibri"/>
              <a:cs typeface="Calibri"/>
            </a:endParaRPr>
          </a:p>
          <a:p>
            <a:pPr marL="355600" marR="5080" indent="-342900">
              <a:lnSpc>
                <a:spcPct val="200000"/>
              </a:lnSpc>
              <a:spcBef>
                <a:spcPts val="675"/>
              </a:spcBef>
              <a:buFont typeface="Wingdings"/>
              <a:buChar char=""/>
              <a:tabLst>
                <a:tab pos="355600" algn="l"/>
                <a:tab pos="2032000" algn="l"/>
                <a:tab pos="3315335" algn="l"/>
                <a:tab pos="4438650" algn="l"/>
                <a:tab pos="5086350" algn="l"/>
                <a:tab pos="6607809" algn="l"/>
              </a:tabLst>
            </a:pPr>
            <a:r>
              <a:rPr sz="2800" spc="-5" dirty="0">
                <a:latin typeface="Calibri"/>
                <a:cs typeface="Calibri"/>
              </a:rPr>
              <a:t>N</a:t>
            </a:r>
            <a:r>
              <a:rPr sz="2800" dirty="0">
                <a:latin typeface="Calibri"/>
                <a:cs typeface="Calibri"/>
              </a:rPr>
              <a:t>on</a:t>
            </a:r>
            <a:r>
              <a:rPr sz="2800" spc="-10" dirty="0">
                <a:latin typeface="Calibri"/>
                <a:cs typeface="Calibri"/>
              </a:rPr>
              <a:t>-</a:t>
            </a:r>
            <a:r>
              <a:rPr sz="2800" spc="-5" dirty="0">
                <a:latin typeface="Calibri"/>
                <a:cs typeface="Calibri"/>
              </a:rPr>
              <a:t>linear</a:t>
            </a:r>
            <a:r>
              <a:rPr sz="2800" dirty="0">
                <a:latin typeface="Calibri"/>
                <a:cs typeface="Calibri"/>
              </a:rPr>
              <a:t>	</a:t>
            </a:r>
            <a:r>
              <a:rPr sz="2800" spc="-60" dirty="0">
                <a:latin typeface="Calibri"/>
                <a:cs typeface="Calibri"/>
              </a:rPr>
              <a:t>s</a:t>
            </a:r>
            <a:r>
              <a:rPr sz="2800" spc="-35" dirty="0">
                <a:latin typeface="Calibri"/>
                <a:cs typeface="Calibri"/>
              </a:rPr>
              <a:t>y</a:t>
            </a:r>
            <a:r>
              <a:rPr sz="2800" spc="-45" dirty="0">
                <a:latin typeface="Calibri"/>
                <a:cs typeface="Calibri"/>
              </a:rPr>
              <a:t>s</a:t>
            </a:r>
            <a:r>
              <a:rPr sz="2800" spc="-35" dirty="0">
                <a:latin typeface="Calibri"/>
                <a:cs typeface="Calibri"/>
              </a:rPr>
              <a:t>t</a:t>
            </a:r>
            <a:r>
              <a:rPr sz="2800" spc="-5" dirty="0">
                <a:latin typeface="Calibri"/>
                <a:cs typeface="Calibri"/>
              </a:rPr>
              <a:t>e</a:t>
            </a:r>
            <a:r>
              <a:rPr sz="2800" dirty="0">
                <a:latin typeface="Calibri"/>
                <a:cs typeface="Calibri"/>
              </a:rPr>
              <a:t>m</a:t>
            </a:r>
            <a:r>
              <a:rPr sz="2800" spc="-5" dirty="0">
                <a:latin typeface="Calibri"/>
                <a:cs typeface="Calibri"/>
              </a:rPr>
              <a:t>s</a:t>
            </a:r>
            <a:r>
              <a:rPr sz="2800" dirty="0">
                <a:latin typeface="Calibri"/>
                <a:cs typeface="Calibri"/>
              </a:rPr>
              <a:t>	</a:t>
            </a:r>
            <a:r>
              <a:rPr sz="2800" spc="-55" dirty="0">
                <a:latin typeface="Calibri"/>
                <a:cs typeface="Calibri"/>
              </a:rPr>
              <a:t>e</a:t>
            </a:r>
            <a:r>
              <a:rPr sz="2800" spc="-10" dirty="0">
                <a:latin typeface="Calibri"/>
                <a:cs typeface="Calibri"/>
              </a:rPr>
              <a:t>xhib</a:t>
            </a:r>
            <a:r>
              <a:rPr sz="2800" spc="-15" dirty="0">
                <a:latin typeface="Calibri"/>
                <a:cs typeface="Calibri"/>
              </a:rPr>
              <a:t>i</a:t>
            </a:r>
            <a:r>
              <a:rPr sz="2800" spc="-5" dirty="0">
                <a:latin typeface="Calibri"/>
                <a:cs typeface="Calibri"/>
              </a:rPr>
              <a:t>t</a:t>
            </a:r>
            <a:r>
              <a:rPr sz="2800" dirty="0">
                <a:latin typeface="Calibri"/>
                <a:cs typeface="Calibri"/>
              </a:rPr>
              <a:t>	</a:t>
            </a:r>
            <a:r>
              <a:rPr sz="2800" spc="-10" dirty="0">
                <a:latin typeface="Calibri"/>
                <a:cs typeface="Calibri"/>
              </a:rPr>
              <a:t>se</a:t>
            </a:r>
            <a:r>
              <a:rPr sz="2800" spc="-15" dirty="0">
                <a:latin typeface="Calibri"/>
                <a:cs typeface="Calibri"/>
              </a:rPr>
              <a:t>l</a:t>
            </a:r>
            <a:r>
              <a:rPr sz="2800" spc="-5" dirty="0">
                <a:latin typeface="Calibri"/>
                <a:cs typeface="Calibri"/>
              </a:rPr>
              <a:t>f</a:t>
            </a:r>
            <a:r>
              <a:rPr sz="2800" dirty="0">
                <a:latin typeface="Calibri"/>
                <a:cs typeface="Calibri"/>
              </a:rPr>
              <a:t>	</a:t>
            </a:r>
            <a:r>
              <a:rPr sz="2800" spc="-10" dirty="0">
                <a:latin typeface="Calibri"/>
                <a:cs typeface="Calibri"/>
              </a:rPr>
              <a:t>su</a:t>
            </a:r>
            <a:r>
              <a:rPr sz="2800" spc="-40" dirty="0">
                <a:latin typeface="Calibri"/>
                <a:cs typeface="Calibri"/>
              </a:rPr>
              <a:t>s</a:t>
            </a:r>
            <a:r>
              <a:rPr sz="2800" spc="-45" dirty="0">
                <a:latin typeface="Calibri"/>
                <a:cs typeface="Calibri"/>
              </a:rPr>
              <a:t>t</a:t>
            </a:r>
            <a:r>
              <a:rPr sz="2800" spc="-5" dirty="0">
                <a:latin typeface="Calibri"/>
                <a:cs typeface="Calibri"/>
              </a:rPr>
              <a:t>a</a:t>
            </a:r>
            <a:r>
              <a:rPr sz="2800" dirty="0">
                <a:latin typeface="Calibri"/>
                <a:cs typeface="Calibri"/>
              </a:rPr>
              <a:t>i</a:t>
            </a:r>
            <a:r>
              <a:rPr sz="2800" spc="-10" dirty="0">
                <a:latin typeface="Calibri"/>
                <a:cs typeface="Calibri"/>
              </a:rPr>
              <a:t>ne</a:t>
            </a:r>
            <a:r>
              <a:rPr sz="2800" spc="-5" dirty="0">
                <a:latin typeface="Calibri"/>
                <a:cs typeface="Calibri"/>
              </a:rPr>
              <a:t>d</a:t>
            </a:r>
            <a:r>
              <a:rPr sz="2800" dirty="0">
                <a:latin typeface="Calibri"/>
                <a:cs typeface="Calibri"/>
              </a:rPr>
              <a:t>	</a:t>
            </a:r>
            <a:r>
              <a:rPr sz="2800" spc="-10" dirty="0">
                <a:latin typeface="Calibri"/>
                <a:cs typeface="Calibri"/>
              </a:rPr>
              <a:t>os</a:t>
            </a:r>
            <a:r>
              <a:rPr sz="2800" spc="5" dirty="0">
                <a:latin typeface="Calibri"/>
                <a:cs typeface="Calibri"/>
              </a:rPr>
              <a:t>c</a:t>
            </a:r>
            <a:r>
              <a:rPr sz="2800" spc="-5" dirty="0">
                <a:latin typeface="Calibri"/>
                <a:cs typeface="Calibri"/>
              </a:rPr>
              <a:t>ill</a:t>
            </a:r>
            <a:r>
              <a:rPr sz="2800" spc="-25" dirty="0">
                <a:latin typeface="Calibri"/>
                <a:cs typeface="Calibri"/>
              </a:rPr>
              <a:t>a</a:t>
            </a:r>
            <a:r>
              <a:rPr sz="2800" spc="-5" dirty="0">
                <a:latin typeface="Calibri"/>
                <a:cs typeface="Calibri"/>
              </a:rPr>
              <a:t>tions  of </a:t>
            </a:r>
            <a:r>
              <a:rPr sz="2800" spc="-20" dirty="0">
                <a:latin typeface="Calibri"/>
                <a:cs typeface="Calibri"/>
              </a:rPr>
              <a:t>fixed</a:t>
            </a:r>
            <a:r>
              <a:rPr sz="2800" spc="-5" dirty="0">
                <a:latin typeface="Calibri"/>
                <a:cs typeface="Calibri"/>
              </a:rPr>
              <a:t> </a:t>
            </a:r>
            <a:r>
              <a:rPr sz="2800" spc="-30" dirty="0">
                <a:latin typeface="Calibri"/>
                <a:cs typeface="Calibri"/>
              </a:rPr>
              <a:t>frequency.</a:t>
            </a:r>
            <a:endParaRPr sz="2800">
              <a:latin typeface="Calibri"/>
              <a:cs typeface="Calibri"/>
            </a:endParaRPr>
          </a:p>
        </p:txBody>
      </p:sp>
      <p:sp>
        <p:nvSpPr>
          <p:cNvPr id="3" name="object 3"/>
          <p:cNvSpPr txBox="1">
            <a:spLocks noGrp="1"/>
          </p:cNvSpPr>
          <p:nvPr>
            <p:ph type="title"/>
          </p:nvPr>
        </p:nvSpPr>
        <p:spPr>
          <a:xfrm>
            <a:off x="1117427" y="999408"/>
            <a:ext cx="5354394" cy="566822"/>
          </a:xfrm>
          <a:prstGeom prst="rect">
            <a:avLst/>
          </a:prstGeom>
        </p:spPr>
        <p:txBody>
          <a:bodyPr vert="horz" wrap="square" lIns="0" tIns="12700" rIns="0" bIns="0" rtlCol="0" anchor="b">
            <a:spAutoFit/>
          </a:bodyPr>
          <a:lstStyle/>
          <a:p>
            <a:pPr marL="12700">
              <a:lnSpc>
                <a:spcPct val="100000"/>
              </a:lnSpc>
              <a:spcBef>
                <a:spcPts val="100"/>
              </a:spcBef>
            </a:pPr>
            <a:r>
              <a:rPr sz="3600" spc="-5" dirty="0">
                <a:solidFill>
                  <a:srgbClr val="FF0000"/>
                </a:solidFill>
              </a:rPr>
              <a:t>Non-linear</a:t>
            </a:r>
            <a:r>
              <a:rPr sz="3600" spc="-25" dirty="0">
                <a:solidFill>
                  <a:srgbClr val="FF0000"/>
                </a:solidFill>
              </a:rPr>
              <a:t> </a:t>
            </a:r>
            <a:r>
              <a:rPr sz="3600" spc="-10" dirty="0">
                <a:solidFill>
                  <a:srgbClr val="FF0000"/>
                </a:solidFill>
              </a:rPr>
              <a:t>Control</a:t>
            </a:r>
            <a:r>
              <a:rPr sz="3600" spc="-40" dirty="0">
                <a:solidFill>
                  <a:srgbClr val="FF0000"/>
                </a:solidFill>
              </a:rPr>
              <a:t> </a:t>
            </a:r>
            <a:r>
              <a:rPr sz="3600" spc="-25" dirty="0">
                <a:solidFill>
                  <a:srgbClr val="FF0000"/>
                </a:solidFill>
              </a:rPr>
              <a:t>System</a:t>
            </a:r>
            <a:endParaRPr sz="3600" dirty="0">
              <a:solidFill>
                <a:srgbClr val="FF0000"/>
              </a:solidFill>
            </a:endParaRPr>
          </a:p>
        </p:txBody>
      </p:sp>
      <p:sp>
        <p:nvSpPr>
          <p:cNvPr id="7" name="object 7"/>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31</a:t>
            </a:fld>
            <a:endParaRPr sz="1400">
              <a:latin typeface="Tahoma"/>
              <a:cs typeface="Tahoma"/>
            </a:endParaRPr>
          </a:p>
        </p:txBody>
      </p:sp>
      <p:pic>
        <p:nvPicPr>
          <p:cNvPr id="5" name="Picture 4">
            <a:extLst>
              <a:ext uri="{FF2B5EF4-FFF2-40B4-BE49-F238E27FC236}">
                <a16:creationId xmlns:a16="http://schemas.microsoft.com/office/drawing/2014/main" xmlns="" id="{D99E7478-46BA-45FD-99AB-FA77DA10A87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3313" y="834193"/>
            <a:ext cx="7062470" cy="452120"/>
          </a:xfrm>
          <a:prstGeom prst="rect">
            <a:avLst/>
          </a:prstGeom>
        </p:spPr>
        <p:txBody>
          <a:bodyPr vert="horz" wrap="square" lIns="0" tIns="12065" rIns="0" bIns="0" rtlCol="0" anchor="b">
            <a:spAutoFit/>
          </a:bodyPr>
          <a:lstStyle/>
          <a:p>
            <a:pPr marL="12700">
              <a:lnSpc>
                <a:spcPct val="100000"/>
              </a:lnSpc>
              <a:spcBef>
                <a:spcPts val="95"/>
              </a:spcBef>
            </a:pPr>
            <a:r>
              <a:rPr sz="2800" spc="-15" dirty="0">
                <a:solidFill>
                  <a:srgbClr val="FF0000"/>
                </a:solidFill>
              </a:rPr>
              <a:t>Difference</a:t>
            </a:r>
            <a:r>
              <a:rPr sz="2800" spc="25" dirty="0">
                <a:solidFill>
                  <a:srgbClr val="FF0000"/>
                </a:solidFill>
              </a:rPr>
              <a:t> </a:t>
            </a:r>
            <a:r>
              <a:rPr sz="2800" spc="-10" dirty="0">
                <a:solidFill>
                  <a:srgbClr val="FF0000"/>
                </a:solidFill>
              </a:rPr>
              <a:t>Between</a:t>
            </a:r>
            <a:r>
              <a:rPr sz="2800" spc="20" dirty="0">
                <a:solidFill>
                  <a:srgbClr val="FF0000"/>
                </a:solidFill>
              </a:rPr>
              <a:t> </a:t>
            </a:r>
            <a:r>
              <a:rPr sz="2800" spc="-5" dirty="0">
                <a:solidFill>
                  <a:srgbClr val="FF0000"/>
                </a:solidFill>
              </a:rPr>
              <a:t>Linear</a:t>
            </a:r>
            <a:r>
              <a:rPr sz="2800" spc="20" dirty="0">
                <a:solidFill>
                  <a:srgbClr val="FF0000"/>
                </a:solidFill>
              </a:rPr>
              <a:t> </a:t>
            </a:r>
            <a:r>
              <a:rPr sz="2800" spc="-5" dirty="0">
                <a:solidFill>
                  <a:srgbClr val="FF0000"/>
                </a:solidFill>
              </a:rPr>
              <a:t>&amp;</a:t>
            </a:r>
            <a:r>
              <a:rPr sz="2800" spc="10" dirty="0">
                <a:solidFill>
                  <a:srgbClr val="FF0000"/>
                </a:solidFill>
              </a:rPr>
              <a:t> </a:t>
            </a:r>
            <a:r>
              <a:rPr sz="2800" spc="-5" dirty="0">
                <a:solidFill>
                  <a:srgbClr val="FF0000"/>
                </a:solidFill>
              </a:rPr>
              <a:t>Non-linear</a:t>
            </a:r>
            <a:r>
              <a:rPr sz="2800" spc="45" dirty="0">
                <a:solidFill>
                  <a:srgbClr val="FF0000"/>
                </a:solidFill>
              </a:rPr>
              <a:t> </a:t>
            </a:r>
            <a:r>
              <a:rPr sz="2800" spc="-30" dirty="0">
                <a:solidFill>
                  <a:srgbClr val="FF0000"/>
                </a:solidFill>
              </a:rPr>
              <a:t>System</a:t>
            </a:r>
            <a:endParaRPr sz="2800" dirty="0">
              <a:solidFill>
                <a:srgbClr val="FF0000"/>
              </a:solidFill>
            </a:endParaRPr>
          </a:p>
        </p:txBody>
      </p:sp>
      <p:sp>
        <p:nvSpPr>
          <p:cNvPr id="3" name="object 3"/>
          <p:cNvSpPr txBox="1"/>
          <p:nvPr/>
        </p:nvSpPr>
        <p:spPr>
          <a:xfrm>
            <a:off x="2059940" y="1420165"/>
            <a:ext cx="7195184" cy="391160"/>
          </a:xfrm>
          <a:prstGeom prst="rect">
            <a:avLst/>
          </a:prstGeom>
        </p:spPr>
        <p:txBody>
          <a:bodyPr vert="horz" wrap="square" lIns="0" tIns="12700" rIns="0" bIns="0" rtlCol="0">
            <a:spAutoFit/>
          </a:bodyPr>
          <a:lstStyle/>
          <a:p>
            <a:pPr marL="12700">
              <a:spcBef>
                <a:spcPts val="100"/>
              </a:spcBef>
              <a:tabLst>
                <a:tab pos="763905" algn="l"/>
                <a:tab pos="3974465" algn="l"/>
                <a:tab pos="4862830" algn="l"/>
              </a:tabLst>
            </a:pPr>
            <a:r>
              <a:rPr sz="2400" b="1" u="heavy" dirty="0">
                <a:uFill>
                  <a:solidFill>
                    <a:srgbClr val="000000"/>
                  </a:solidFill>
                </a:uFill>
                <a:latin typeface="Calibri"/>
                <a:cs typeface="Calibri"/>
              </a:rPr>
              <a:t> 	Linear</a:t>
            </a:r>
            <a:r>
              <a:rPr sz="2400" b="1" u="heavy" spc="-10" dirty="0">
                <a:uFill>
                  <a:solidFill>
                    <a:srgbClr val="000000"/>
                  </a:solidFill>
                </a:uFill>
                <a:latin typeface="Calibri"/>
                <a:cs typeface="Calibri"/>
              </a:rPr>
              <a:t> </a:t>
            </a:r>
            <a:r>
              <a:rPr sz="2400" b="1" u="heavy" spc="-20" dirty="0">
                <a:uFill>
                  <a:solidFill>
                    <a:srgbClr val="000000"/>
                  </a:solidFill>
                </a:uFill>
                <a:latin typeface="Calibri"/>
                <a:cs typeface="Calibri"/>
              </a:rPr>
              <a:t>System</a:t>
            </a:r>
            <a:r>
              <a:rPr sz="2400" b="1" spc="-20" dirty="0">
                <a:latin typeface="Calibri"/>
                <a:cs typeface="Calibri"/>
              </a:rPr>
              <a:t>	</a:t>
            </a:r>
            <a:r>
              <a:rPr sz="2400" b="1" u="heavy" spc="-20" dirty="0">
                <a:uFill>
                  <a:solidFill>
                    <a:srgbClr val="000000"/>
                  </a:solidFill>
                </a:uFill>
                <a:latin typeface="Calibri"/>
                <a:cs typeface="Calibri"/>
              </a:rPr>
              <a:t> 	</a:t>
            </a:r>
            <a:r>
              <a:rPr sz="2400" b="1" u="heavy" spc="-5" dirty="0">
                <a:uFill>
                  <a:solidFill>
                    <a:srgbClr val="000000"/>
                  </a:solidFill>
                </a:uFill>
                <a:latin typeface="Calibri"/>
                <a:cs typeface="Calibri"/>
              </a:rPr>
              <a:t>Non-linear</a:t>
            </a:r>
            <a:r>
              <a:rPr sz="2400" b="1" u="heavy" spc="-65" dirty="0">
                <a:uFill>
                  <a:solidFill>
                    <a:srgbClr val="000000"/>
                  </a:solidFill>
                </a:uFill>
                <a:latin typeface="Calibri"/>
                <a:cs typeface="Calibri"/>
              </a:rPr>
              <a:t> </a:t>
            </a:r>
            <a:r>
              <a:rPr sz="2400" b="1" u="heavy" spc="-20" dirty="0">
                <a:uFill>
                  <a:solidFill>
                    <a:srgbClr val="000000"/>
                  </a:solidFill>
                </a:uFill>
                <a:latin typeface="Calibri"/>
                <a:cs typeface="Calibri"/>
              </a:rPr>
              <a:t>System</a:t>
            </a:r>
            <a:endParaRPr sz="2400" dirty="0">
              <a:latin typeface="Calibri"/>
              <a:cs typeface="Calibri"/>
            </a:endParaRPr>
          </a:p>
        </p:txBody>
      </p:sp>
      <p:sp>
        <p:nvSpPr>
          <p:cNvPr id="4" name="object 4"/>
          <p:cNvSpPr txBox="1"/>
          <p:nvPr/>
        </p:nvSpPr>
        <p:spPr>
          <a:xfrm>
            <a:off x="2059940" y="1670773"/>
            <a:ext cx="3805554" cy="1904364"/>
          </a:xfrm>
          <a:prstGeom prst="rect">
            <a:avLst/>
          </a:prstGeom>
        </p:spPr>
        <p:txBody>
          <a:bodyPr vert="horz" wrap="square" lIns="0" tIns="80010" rIns="0" bIns="0" rtlCol="0">
            <a:spAutoFit/>
          </a:bodyPr>
          <a:lstStyle/>
          <a:p>
            <a:pPr marL="469900" indent="-457834">
              <a:spcBef>
                <a:spcPts val="630"/>
              </a:spcBef>
              <a:buAutoNum type="arabicPeriod"/>
              <a:tabLst>
                <a:tab pos="469900" algn="l"/>
                <a:tab pos="470534" algn="l"/>
              </a:tabLst>
            </a:pPr>
            <a:r>
              <a:rPr sz="2200" spc="-10" dirty="0">
                <a:latin typeface="Calibri"/>
                <a:cs typeface="Calibri"/>
              </a:rPr>
              <a:t>Obey</a:t>
            </a:r>
            <a:r>
              <a:rPr sz="2200" spc="-25" dirty="0">
                <a:latin typeface="Calibri"/>
                <a:cs typeface="Calibri"/>
              </a:rPr>
              <a:t> </a:t>
            </a:r>
            <a:r>
              <a:rPr sz="2200" spc="-5" dirty="0">
                <a:latin typeface="Calibri"/>
                <a:cs typeface="Calibri"/>
              </a:rPr>
              <a:t>superposition.</a:t>
            </a:r>
            <a:endParaRPr sz="2200">
              <a:latin typeface="Calibri"/>
              <a:cs typeface="Calibri"/>
            </a:endParaRPr>
          </a:p>
          <a:p>
            <a:pPr marL="469900" marR="5715" indent="-457834">
              <a:spcBef>
                <a:spcPts val="530"/>
              </a:spcBef>
              <a:buAutoNum type="arabicPeriod"/>
              <a:tabLst>
                <a:tab pos="469900" algn="l"/>
                <a:tab pos="470534" algn="l"/>
              </a:tabLst>
            </a:pPr>
            <a:r>
              <a:rPr sz="2200" spc="-5" dirty="0">
                <a:latin typeface="Calibri"/>
                <a:cs typeface="Calibri"/>
              </a:rPr>
              <a:t>Can</a:t>
            </a:r>
            <a:r>
              <a:rPr sz="2200" spc="170" dirty="0">
                <a:latin typeface="Calibri"/>
                <a:cs typeface="Calibri"/>
              </a:rPr>
              <a:t> </a:t>
            </a:r>
            <a:r>
              <a:rPr sz="2200" spc="-5" dirty="0">
                <a:latin typeface="Calibri"/>
                <a:cs typeface="Calibri"/>
              </a:rPr>
              <a:t>be</a:t>
            </a:r>
            <a:r>
              <a:rPr sz="2200" spc="175" dirty="0">
                <a:latin typeface="Calibri"/>
                <a:cs typeface="Calibri"/>
              </a:rPr>
              <a:t> </a:t>
            </a:r>
            <a:r>
              <a:rPr sz="2200" spc="-15" dirty="0">
                <a:latin typeface="Calibri"/>
                <a:cs typeface="Calibri"/>
              </a:rPr>
              <a:t>analyzed</a:t>
            </a:r>
            <a:r>
              <a:rPr sz="2200" spc="180" dirty="0">
                <a:latin typeface="Calibri"/>
                <a:cs typeface="Calibri"/>
              </a:rPr>
              <a:t> </a:t>
            </a:r>
            <a:r>
              <a:rPr sz="2200" spc="-10" dirty="0">
                <a:latin typeface="Calibri"/>
                <a:cs typeface="Calibri"/>
              </a:rPr>
              <a:t>by</a:t>
            </a:r>
            <a:r>
              <a:rPr sz="2200" spc="175" dirty="0">
                <a:latin typeface="Calibri"/>
                <a:cs typeface="Calibri"/>
              </a:rPr>
              <a:t> </a:t>
            </a:r>
            <a:r>
              <a:rPr sz="2200" spc="-15" dirty="0">
                <a:latin typeface="Calibri"/>
                <a:cs typeface="Calibri"/>
              </a:rPr>
              <a:t>standard </a:t>
            </a:r>
            <a:r>
              <a:rPr sz="2200" spc="-480" dirty="0">
                <a:latin typeface="Calibri"/>
                <a:cs typeface="Calibri"/>
              </a:rPr>
              <a:t> </a:t>
            </a:r>
            <a:r>
              <a:rPr sz="2200" spc="-15" dirty="0">
                <a:latin typeface="Calibri"/>
                <a:cs typeface="Calibri"/>
              </a:rPr>
              <a:t>test</a:t>
            </a:r>
            <a:r>
              <a:rPr sz="2200" spc="5" dirty="0">
                <a:latin typeface="Calibri"/>
                <a:cs typeface="Calibri"/>
              </a:rPr>
              <a:t> </a:t>
            </a:r>
            <a:r>
              <a:rPr sz="2200" spc="-10" dirty="0">
                <a:latin typeface="Calibri"/>
                <a:cs typeface="Calibri"/>
              </a:rPr>
              <a:t>signals</a:t>
            </a:r>
            <a:endParaRPr sz="2200">
              <a:latin typeface="Calibri"/>
              <a:cs typeface="Calibri"/>
            </a:endParaRPr>
          </a:p>
          <a:p>
            <a:pPr marL="469900" indent="-457834">
              <a:spcBef>
                <a:spcPts val="530"/>
              </a:spcBef>
              <a:buAutoNum type="arabicPeriod"/>
              <a:tabLst>
                <a:tab pos="469900" algn="l"/>
                <a:tab pos="470534" algn="l"/>
                <a:tab pos="1598930" algn="l"/>
                <a:tab pos="2792730" algn="l"/>
                <a:tab pos="3496945" algn="l"/>
              </a:tabLst>
            </a:pPr>
            <a:r>
              <a:rPr sz="2200" spc="-10" dirty="0">
                <a:latin typeface="Calibri"/>
                <a:cs typeface="Calibri"/>
              </a:rPr>
              <a:t>S</a:t>
            </a:r>
            <a:r>
              <a:rPr sz="2200" spc="-35" dirty="0">
                <a:latin typeface="Calibri"/>
                <a:cs typeface="Calibri"/>
              </a:rPr>
              <a:t>t</a:t>
            </a:r>
            <a:r>
              <a:rPr sz="2200" spc="-5" dirty="0">
                <a:latin typeface="Calibri"/>
                <a:cs typeface="Calibri"/>
              </a:rPr>
              <a:t>ability</a:t>
            </a:r>
            <a:r>
              <a:rPr sz="2200" dirty="0">
                <a:latin typeface="Calibri"/>
                <a:cs typeface="Calibri"/>
              </a:rPr>
              <a:t>	</a:t>
            </a:r>
            <a:r>
              <a:rPr sz="2200" spc="-10" dirty="0">
                <a:latin typeface="Calibri"/>
                <a:cs typeface="Calibri"/>
              </a:rPr>
              <a:t>d</a:t>
            </a:r>
            <a:r>
              <a:rPr sz="2200" dirty="0">
                <a:latin typeface="Calibri"/>
                <a:cs typeface="Calibri"/>
              </a:rPr>
              <a:t>e</a:t>
            </a:r>
            <a:r>
              <a:rPr sz="2200" spc="-10" dirty="0">
                <a:latin typeface="Calibri"/>
                <a:cs typeface="Calibri"/>
              </a:rPr>
              <a:t>pend</a:t>
            </a:r>
            <a:r>
              <a:rPr sz="2200" spc="-5" dirty="0">
                <a:latin typeface="Calibri"/>
                <a:cs typeface="Calibri"/>
              </a:rPr>
              <a:t>s</a:t>
            </a:r>
            <a:r>
              <a:rPr sz="2200" dirty="0">
                <a:latin typeface="Calibri"/>
                <a:cs typeface="Calibri"/>
              </a:rPr>
              <a:t>	</a:t>
            </a:r>
            <a:r>
              <a:rPr sz="2200" spc="-5" dirty="0">
                <a:latin typeface="Calibri"/>
                <a:cs typeface="Calibri"/>
              </a:rPr>
              <a:t>o</a:t>
            </a:r>
            <a:r>
              <a:rPr sz="2200" spc="-10" dirty="0">
                <a:latin typeface="Calibri"/>
                <a:cs typeface="Calibri"/>
              </a:rPr>
              <a:t>nl</a:t>
            </a:r>
            <a:r>
              <a:rPr sz="2200" spc="-5" dirty="0">
                <a:latin typeface="Calibri"/>
                <a:cs typeface="Calibri"/>
              </a:rPr>
              <a:t>y</a:t>
            </a:r>
            <a:r>
              <a:rPr sz="2200" dirty="0">
                <a:latin typeface="Calibri"/>
                <a:cs typeface="Calibri"/>
              </a:rPr>
              <a:t>	on</a:t>
            </a:r>
            <a:endParaRPr sz="2200">
              <a:latin typeface="Calibri"/>
              <a:cs typeface="Calibri"/>
            </a:endParaRPr>
          </a:p>
          <a:p>
            <a:pPr marL="469900"/>
            <a:r>
              <a:rPr sz="2200" spc="-10" dirty="0">
                <a:latin typeface="Calibri"/>
                <a:cs typeface="Calibri"/>
              </a:rPr>
              <a:t>root</a:t>
            </a:r>
            <a:r>
              <a:rPr sz="2200" spc="-45" dirty="0">
                <a:latin typeface="Calibri"/>
                <a:cs typeface="Calibri"/>
              </a:rPr>
              <a:t> </a:t>
            </a:r>
            <a:r>
              <a:rPr sz="2200" spc="-10" dirty="0">
                <a:latin typeface="Calibri"/>
                <a:cs typeface="Calibri"/>
              </a:rPr>
              <a:t>location</a:t>
            </a:r>
            <a:endParaRPr sz="2200">
              <a:latin typeface="Calibri"/>
              <a:cs typeface="Calibri"/>
            </a:endParaRPr>
          </a:p>
        </p:txBody>
      </p:sp>
      <p:sp>
        <p:nvSpPr>
          <p:cNvPr id="5" name="object 5"/>
          <p:cNvSpPr txBox="1"/>
          <p:nvPr/>
        </p:nvSpPr>
        <p:spPr>
          <a:xfrm>
            <a:off x="2059940" y="3951884"/>
            <a:ext cx="3804920" cy="1903730"/>
          </a:xfrm>
          <a:prstGeom prst="rect">
            <a:avLst/>
          </a:prstGeom>
        </p:spPr>
        <p:txBody>
          <a:bodyPr vert="horz" wrap="square" lIns="0" tIns="79375" rIns="0" bIns="0" rtlCol="0">
            <a:spAutoFit/>
          </a:bodyPr>
          <a:lstStyle/>
          <a:p>
            <a:pPr marL="469900" indent="-457834">
              <a:spcBef>
                <a:spcPts val="625"/>
              </a:spcBef>
              <a:buAutoNum type="arabicPeriod" startAt="4"/>
              <a:tabLst>
                <a:tab pos="469900" algn="l"/>
                <a:tab pos="470534" algn="l"/>
              </a:tabLst>
            </a:pPr>
            <a:r>
              <a:rPr sz="2200" spc="-5" dirty="0">
                <a:latin typeface="Calibri"/>
                <a:cs typeface="Calibri"/>
              </a:rPr>
              <a:t>Do</a:t>
            </a:r>
            <a:r>
              <a:rPr sz="2200" spc="-10" dirty="0">
                <a:latin typeface="Calibri"/>
                <a:cs typeface="Calibri"/>
              </a:rPr>
              <a:t> not</a:t>
            </a:r>
            <a:r>
              <a:rPr sz="2200" dirty="0">
                <a:latin typeface="Calibri"/>
                <a:cs typeface="Calibri"/>
              </a:rPr>
              <a:t> </a:t>
            </a:r>
            <a:r>
              <a:rPr sz="2200" spc="-15" dirty="0">
                <a:latin typeface="Calibri"/>
                <a:cs typeface="Calibri"/>
              </a:rPr>
              <a:t>exhibit</a:t>
            </a:r>
            <a:r>
              <a:rPr sz="2200" spc="-5" dirty="0">
                <a:latin typeface="Calibri"/>
                <a:cs typeface="Calibri"/>
              </a:rPr>
              <a:t> limit</a:t>
            </a:r>
            <a:r>
              <a:rPr sz="2200" spc="-10" dirty="0">
                <a:latin typeface="Calibri"/>
                <a:cs typeface="Calibri"/>
              </a:rPr>
              <a:t> cycles</a:t>
            </a:r>
            <a:endParaRPr sz="2200">
              <a:latin typeface="Calibri"/>
              <a:cs typeface="Calibri"/>
            </a:endParaRPr>
          </a:p>
          <a:p>
            <a:pPr marL="469900" indent="-457834">
              <a:spcBef>
                <a:spcPts val="530"/>
              </a:spcBef>
              <a:buAutoNum type="arabicPeriod" startAt="4"/>
              <a:tabLst>
                <a:tab pos="469900" algn="l"/>
                <a:tab pos="470534" algn="l"/>
                <a:tab pos="995680" algn="l"/>
                <a:tab pos="1590040" algn="l"/>
                <a:tab pos="2565400" algn="l"/>
              </a:tabLst>
            </a:pPr>
            <a:r>
              <a:rPr sz="2200" spc="-5" dirty="0">
                <a:latin typeface="Calibri"/>
                <a:cs typeface="Calibri"/>
              </a:rPr>
              <a:t>Do	</a:t>
            </a:r>
            <a:r>
              <a:rPr sz="2200" spc="-10" dirty="0">
                <a:latin typeface="Calibri"/>
                <a:cs typeface="Calibri"/>
              </a:rPr>
              <a:t>not	exhibit	</a:t>
            </a:r>
            <a:r>
              <a:rPr sz="2200" spc="-15" dirty="0">
                <a:latin typeface="Calibri"/>
                <a:cs typeface="Calibri"/>
              </a:rPr>
              <a:t>hysteresis/</a:t>
            </a:r>
            <a:endParaRPr sz="2200">
              <a:latin typeface="Calibri"/>
              <a:cs typeface="Calibri"/>
            </a:endParaRPr>
          </a:p>
          <a:p>
            <a:pPr marL="469900"/>
            <a:r>
              <a:rPr sz="2200" spc="-5" dirty="0">
                <a:latin typeface="Calibri"/>
                <a:cs typeface="Calibri"/>
              </a:rPr>
              <a:t>jump</a:t>
            </a:r>
            <a:r>
              <a:rPr sz="2200" spc="-30" dirty="0">
                <a:latin typeface="Calibri"/>
                <a:cs typeface="Calibri"/>
              </a:rPr>
              <a:t> </a:t>
            </a:r>
            <a:r>
              <a:rPr sz="2200" spc="-10" dirty="0">
                <a:latin typeface="Calibri"/>
                <a:cs typeface="Calibri"/>
              </a:rPr>
              <a:t>resonance</a:t>
            </a:r>
            <a:endParaRPr sz="2200">
              <a:latin typeface="Calibri"/>
              <a:cs typeface="Calibri"/>
            </a:endParaRPr>
          </a:p>
          <a:p>
            <a:pPr marL="469900" marR="5080" indent="-457834">
              <a:spcBef>
                <a:spcPts val="530"/>
              </a:spcBef>
              <a:buAutoNum type="arabicPeriod" startAt="6"/>
              <a:tabLst>
                <a:tab pos="469900" algn="l"/>
                <a:tab pos="470534" algn="l"/>
              </a:tabLst>
            </a:pPr>
            <a:r>
              <a:rPr sz="2200" spc="-5" dirty="0">
                <a:latin typeface="Calibri"/>
                <a:cs typeface="Calibri"/>
              </a:rPr>
              <a:t>Can</a:t>
            </a:r>
            <a:r>
              <a:rPr sz="2200" spc="440" dirty="0">
                <a:latin typeface="Calibri"/>
                <a:cs typeface="Calibri"/>
              </a:rPr>
              <a:t> </a:t>
            </a:r>
            <a:r>
              <a:rPr sz="2200" spc="-5" dirty="0">
                <a:latin typeface="Calibri"/>
                <a:cs typeface="Calibri"/>
              </a:rPr>
              <a:t>be</a:t>
            </a:r>
            <a:r>
              <a:rPr sz="2200" spc="440" dirty="0">
                <a:latin typeface="Calibri"/>
                <a:cs typeface="Calibri"/>
              </a:rPr>
              <a:t> </a:t>
            </a:r>
            <a:r>
              <a:rPr sz="2200" spc="-10" dirty="0">
                <a:latin typeface="Calibri"/>
                <a:cs typeface="Calibri"/>
              </a:rPr>
              <a:t>analyzed</a:t>
            </a:r>
            <a:r>
              <a:rPr sz="2200" spc="450" dirty="0">
                <a:latin typeface="Calibri"/>
                <a:cs typeface="Calibri"/>
              </a:rPr>
              <a:t> </a:t>
            </a:r>
            <a:r>
              <a:rPr sz="2200" spc="-10" dirty="0">
                <a:latin typeface="Calibri"/>
                <a:cs typeface="Calibri"/>
              </a:rPr>
              <a:t>by</a:t>
            </a:r>
            <a:r>
              <a:rPr sz="2200" spc="455" dirty="0">
                <a:latin typeface="Calibri"/>
                <a:cs typeface="Calibri"/>
              </a:rPr>
              <a:t> </a:t>
            </a:r>
            <a:r>
              <a:rPr sz="2200" spc="-5" dirty="0">
                <a:latin typeface="Calibri"/>
                <a:cs typeface="Calibri"/>
              </a:rPr>
              <a:t>Laplace </a:t>
            </a:r>
            <a:r>
              <a:rPr sz="2200" spc="-484" dirty="0">
                <a:latin typeface="Calibri"/>
                <a:cs typeface="Calibri"/>
              </a:rPr>
              <a:t> </a:t>
            </a:r>
            <a:r>
              <a:rPr sz="2200" spc="-15" dirty="0">
                <a:latin typeface="Calibri"/>
                <a:cs typeface="Calibri"/>
              </a:rPr>
              <a:t>transform,</a:t>
            </a:r>
            <a:r>
              <a:rPr sz="2200" spc="5" dirty="0">
                <a:latin typeface="Calibri"/>
                <a:cs typeface="Calibri"/>
              </a:rPr>
              <a:t> </a:t>
            </a:r>
            <a:r>
              <a:rPr sz="2200" spc="-5" dirty="0">
                <a:latin typeface="Calibri"/>
                <a:cs typeface="Calibri"/>
              </a:rPr>
              <a:t>z-</a:t>
            </a:r>
            <a:r>
              <a:rPr sz="2200" spc="10" dirty="0">
                <a:latin typeface="Calibri"/>
                <a:cs typeface="Calibri"/>
              </a:rPr>
              <a:t> </a:t>
            </a:r>
            <a:r>
              <a:rPr sz="2200" spc="-20" dirty="0">
                <a:latin typeface="Calibri"/>
                <a:cs typeface="Calibri"/>
              </a:rPr>
              <a:t>transform</a:t>
            </a:r>
            <a:endParaRPr sz="2200">
              <a:latin typeface="Calibri"/>
              <a:cs typeface="Calibri"/>
            </a:endParaRPr>
          </a:p>
        </p:txBody>
      </p:sp>
      <p:sp>
        <p:nvSpPr>
          <p:cNvPr id="6" name="object 6"/>
          <p:cNvSpPr txBox="1"/>
          <p:nvPr/>
        </p:nvSpPr>
        <p:spPr>
          <a:xfrm>
            <a:off x="6327775" y="1700746"/>
            <a:ext cx="4110990" cy="1166495"/>
          </a:xfrm>
          <a:prstGeom prst="rect">
            <a:avLst/>
          </a:prstGeom>
        </p:spPr>
        <p:txBody>
          <a:bodyPr vert="horz" wrap="square" lIns="0" tIns="80645" rIns="0" bIns="0" rtlCol="0">
            <a:spAutoFit/>
          </a:bodyPr>
          <a:lstStyle/>
          <a:p>
            <a:pPr marL="469900" indent="-457834">
              <a:spcBef>
                <a:spcPts val="635"/>
              </a:spcBef>
              <a:buAutoNum type="arabicPeriod"/>
              <a:tabLst>
                <a:tab pos="469900" algn="l"/>
                <a:tab pos="470534" algn="l"/>
              </a:tabLst>
            </a:pPr>
            <a:r>
              <a:rPr sz="2200" spc="-5" dirty="0">
                <a:latin typeface="Calibri"/>
                <a:cs typeface="Calibri"/>
              </a:rPr>
              <a:t>Do</a:t>
            </a:r>
            <a:r>
              <a:rPr sz="2200" spc="-10" dirty="0">
                <a:latin typeface="Calibri"/>
                <a:cs typeface="Calibri"/>
              </a:rPr>
              <a:t> </a:t>
            </a:r>
            <a:r>
              <a:rPr sz="2200" spc="-5" dirty="0">
                <a:latin typeface="Calibri"/>
                <a:cs typeface="Calibri"/>
              </a:rPr>
              <a:t>not</a:t>
            </a:r>
            <a:r>
              <a:rPr sz="2200" dirty="0">
                <a:latin typeface="Calibri"/>
                <a:cs typeface="Calibri"/>
              </a:rPr>
              <a:t> </a:t>
            </a:r>
            <a:r>
              <a:rPr sz="2200" spc="-10" dirty="0">
                <a:latin typeface="Calibri"/>
                <a:cs typeface="Calibri"/>
              </a:rPr>
              <a:t>obey</a:t>
            </a:r>
            <a:r>
              <a:rPr sz="2200" dirty="0">
                <a:latin typeface="Calibri"/>
                <a:cs typeface="Calibri"/>
              </a:rPr>
              <a:t> </a:t>
            </a:r>
            <a:r>
              <a:rPr sz="2200" spc="-10" dirty="0">
                <a:latin typeface="Calibri"/>
                <a:cs typeface="Calibri"/>
              </a:rPr>
              <a:t>superposition</a:t>
            </a:r>
            <a:endParaRPr sz="2200">
              <a:latin typeface="Calibri"/>
              <a:cs typeface="Calibri"/>
            </a:endParaRPr>
          </a:p>
          <a:p>
            <a:pPr marL="469900" marR="5080" indent="-457834">
              <a:spcBef>
                <a:spcPts val="530"/>
              </a:spcBef>
              <a:buAutoNum type="arabicPeriod"/>
              <a:tabLst>
                <a:tab pos="469900" algn="l"/>
                <a:tab pos="470534" algn="l"/>
              </a:tabLst>
            </a:pPr>
            <a:r>
              <a:rPr sz="2200" spc="-5" dirty="0">
                <a:latin typeface="Calibri"/>
                <a:cs typeface="Calibri"/>
              </a:rPr>
              <a:t>Cannot</a:t>
            </a:r>
            <a:r>
              <a:rPr sz="2200" dirty="0">
                <a:latin typeface="Calibri"/>
                <a:cs typeface="Calibri"/>
              </a:rPr>
              <a:t> </a:t>
            </a:r>
            <a:r>
              <a:rPr sz="2200" spc="-5" dirty="0">
                <a:latin typeface="Calibri"/>
                <a:cs typeface="Calibri"/>
              </a:rPr>
              <a:t>be</a:t>
            </a:r>
            <a:r>
              <a:rPr sz="2200" dirty="0">
                <a:latin typeface="Calibri"/>
                <a:cs typeface="Calibri"/>
              </a:rPr>
              <a:t> </a:t>
            </a:r>
            <a:r>
              <a:rPr sz="2200" spc="-10" dirty="0">
                <a:latin typeface="Calibri"/>
                <a:cs typeface="Calibri"/>
              </a:rPr>
              <a:t>analyzed</a:t>
            </a:r>
            <a:r>
              <a:rPr sz="2200" spc="15" dirty="0">
                <a:latin typeface="Calibri"/>
                <a:cs typeface="Calibri"/>
              </a:rPr>
              <a:t> </a:t>
            </a:r>
            <a:r>
              <a:rPr sz="2200" spc="-10" dirty="0">
                <a:latin typeface="Calibri"/>
                <a:cs typeface="Calibri"/>
              </a:rPr>
              <a:t>by</a:t>
            </a:r>
            <a:r>
              <a:rPr sz="2200" spc="10" dirty="0">
                <a:latin typeface="Calibri"/>
                <a:cs typeface="Calibri"/>
              </a:rPr>
              <a:t> </a:t>
            </a:r>
            <a:r>
              <a:rPr sz="2200" spc="-15" dirty="0">
                <a:latin typeface="Calibri"/>
                <a:cs typeface="Calibri"/>
              </a:rPr>
              <a:t>standard </a:t>
            </a:r>
            <a:r>
              <a:rPr sz="2200" spc="-480" dirty="0">
                <a:latin typeface="Calibri"/>
                <a:cs typeface="Calibri"/>
              </a:rPr>
              <a:t> </a:t>
            </a:r>
            <a:r>
              <a:rPr sz="2200" spc="-15" dirty="0">
                <a:latin typeface="Calibri"/>
                <a:cs typeface="Calibri"/>
              </a:rPr>
              <a:t>test</a:t>
            </a:r>
            <a:r>
              <a:rPr sz="2200" spc="5" dirty="0">
                <a:latin typeface="Calibri"/>
                <a:cs typeface="Calibri"/>
              </a:rPr>
              <a:t> </a:t>
            </a:r>
            <a:r>
              <a:rPr sz="2200" spc="-10" dirty="0">
                <a:latin typeface="Calibri"/>
                <a:cs typeface="Calibri"/>
              </a:rPr>
              <a:t>signals</a:t>
            </a:r>
            <a:endParaRPr sz="2200">
              <a:latin typeface="Calibri"/>
              <a:cs typeface="Calibri"/>
            </a:endParaRPr>
          </a:p>
        </p:txBody>
      </p:sp>
      <p:sp>
        <p:nvSpPr>
          <p:cNvPr id="7" name="object 7"/>
          <p:cNvSpPr txBox="1"/>
          <p:nvPr/>
        </p:nvSpPr>
        <p:spPr>
          <a:xfrm>
            <a:off x="6327776" y="2909442"/>
            <a:ext cx="4109085" cy="695960"/>
          </a:xfrm>
          <a:prstGeom prst="rect">
            <a:avLst/>
          </a:prstGeom>
        </p:spPr>
        <p:txBody>
          <a:bodyPr vert="horz" wrap="square" lIns="0" tIns="12065" rIns="0" bIns="0" rtlCol="0">
            <a:spAutoFit/>
          </a:bodyPr>
          <a:lstStyle/>
          <a:p>
            <a:pPr marL="469900" marR="5080" indent="-457834">
              <a:spcBef>
                <a:spcPts val="95"/>
              </a:spcBef>
              <a:tabLst>
                <a:tab pos="469900" algn="l"/>
                <a:tab pos="1701164" algn="l"/>
                <a:tab pos="1737995" algn="l"/>
                <a:tab pos="2545715" algn="l"/>
                <a:tab pos="2997200" algn="l"/>
                <a:tab pos="3614420" algn="l"/>
                <a:tab pos="3905250" algn="l"/>
              </a:tabLst>
            </a:pPr>
            <a:r>
              <a:rPr sz="2200" spc="-5" dirty="0">
                <a:latin typeface="Calibri"/>
                <a:cs typeface="Calibri"/>
              </a:rPr>
              <a:t>3.	</a:t>
            </a:r>
            <a:r>
              <a:rPr sz="2200" spc="-10" dirty="0">
                <a:latin typeface="Calibri"/>
                <a:cs typeface="Calibri"/>
              </a:rPr>
              <a:t>S</a:t>
            </a:r>
            <a:r>
              <a:rPr sz="2200" spc="-35" dirty="0">
                <a:latin typeface="Calibri"/>
                <a:cs typeface="Calibri"/>
              </a:rPr>
              <a:t>t</a:t>
            </a:r>
            <a:r>
              <a:rPr sz="2200" spc="-5" dirty="0">
                <a:latin typeface="Calibri"/>
                <a:cs typeface="Calibri"/>
              </a:rPr>
              <a:t>ability</a:t>
            </a:r>
            <a:r>
              <a:rPr sz="2200" dirty="0">
                <a:latin typeface="Calibri"/>
                <a:cs typeface="Calibri"/>
              </a:rPr>
              <a:t>	</a:t>
            </a:r>
            <a:r>
              <a:rPr sz="2200" spc="-10" dirty="0">
                <a:latin typeface="Calibri"/>
                <a:cs typeface="Calibri"/>
              </a:rPr>
              <a:t>d</a:t>
            </a:r>
            <a:r>
              <a:rPr sz="2200" dirty="0">
                <a:latin typeface="Calibri"/>
                <a:cs typeface="Calibri"/>
              </a:rPr>
              <a:t>e</a:t>
            </a:r>
            <a:r>
              <a:rPr sz="2200" spc="-10" dirty="0">
                <a:latin typeface="Calibri"/>
                <a:cs typeface="Calibri"/>
              </a:rPr>
              <a:t>pend</a:t>
            </a:r>
            <a:r>
              <a:rPr sz="2200" spc="-5" dirty="0">
                <a:latin typeface="Calibri"/>
                <a:cs typeface="Calibri"/>
              </a:rPr>
              <a:t>s</a:t>
            </a:r>
            <a:r>
              <a:rPr sz="2200" dirty="0">
                <a:latin typeface="Calibri"/>
                <a:cs typeface="Calibri"/>
              </a:rPr>
              <a:t>	o</a:t>
            </a:r>
            <a:r>
              <a:rPr sz="2200" spc="-5" dirty="0">
                <a:latin typeface="Calibri"/>
                <a:cs typeface="Calibri"/>
              </a:rPr>
              <a:t>n</a:t>
            </a:r>
            <a:r>
              <a:rPr sz="2200" dirty="0">
                <a:latin typeface="Calibri"/>
                <a:cs typeface="Calibri"/>
              </a:rPr>
              <a:t>	</a:t>
            </a:r>
            <a:r>
              <a:rPr sz="2200" spc="-40" dirty="0">
                <a:latin typeface="Calibri"/>
                <a:cs typeface="Calibri"/>
              </a:rPr>
              <a:t>r</a:t>
            </a:r>
            <a:r>
              <a:rPr sz="2200" spc="-5" dirty="0">
                <a:latin typeface="Calibri"/>
                <a:cs typeface="Calibri"/>
              </a:rPr>
              <a:t>oot  lo</a:t>
            </a:r>
            <a:r>
              <a:rPr sz="2200" spc="-30" dirty="0">
                <a:latin typeface="Calibri"/>
                <a:cs typeface="Calibri"/>
              </a:rPr>
              <a:t>c</a:t>
            </a:r>
            <a:r>
              <a:rPr sz="2200" spc="-25" dirty="0">
                <a:latin typeface="Calibri"/>
                <a:cs typeface="Calibri"/>
              </a:rPr>
              <a:t>a</a:t>
            </a:r>
            <a:r>
              <a:rPr sz="2200" spc="-5" dirty="0">
                <a:latin typeface="Calibri"/>
                <a:cs typeface="Calibri"/>
              </a:rPr>
              <a:t>tions,</a:t>
            </a:r>
            <a:r>
              <a:rPr sz="2200" dirty="0">
                <a:latin typeface="Calibri"/>
                <a:cs typeface="Calibri"/>
              </a:rPr>
              <a:t>		</a:t>
            </a:r>
            <a:r>
              <a:rPr sz="2200" spc="-5" dirty="0">
                <a:latin typeface="Calibri"/>
                <a:cs typeface="Calibri"/>
              </a:rPr>
              <a:t>in</a:t>
            </a:r>
            <a:r>
              <a:rPr sz="2200" spc="-20" dirty="0">
                <a:latin typeface="Calibri"/>
                <a:cs typeface="Calibri"/>
              </a:rPr>
              <a:t>i</a:t>
            </a:r>
            <a:r>
              <a:rPr sz="2200" spc="-5" dirty="0">
                <a:latin typeface="Calibri"/>
                <a:cs typeface="Calibri"/>
              </a:rPr>
              <a:t>tial</a:t>
            </a:r>
            <a:r>
              <a:rPr sz="2200" dirty="0">
                <a:latin typeface="Calibri"/>
                <a:cs typeface="Calibri"/>
              </a:rPr>
              <a:t>	</a:t>
            </a:r>
            <a:r>
              <a:rPr sz="2200" spc="-35" dirty="0">
                <a:latin typeface="Calibri"/>
                <a:cs typeface="Calibri"/>
              </a:rPr>
              <a:t>c</a:t>
            </a:r>
            <a:r>
              <a:rPr sz="2200" spc="-5" dirty="0">
                <a:latin typeface="Calibri"/>
                <a:cs typeface="Calibri"/>
              </a:rPr>
              <a:t>o</a:t>
            </a:r>
            <a:r>
              <a:rPr sz="2200" spc="-10" dirty="0">
                <a:latin typeface="Calibri"/>
                <a:cs typeface="Calibri"/>
              </a:rPr>
              <a:t>ndit</a:t>
            </a:r>
            <a:r>
              <a:rPr sz="2200" spc="-15" dirty="0">
                <a:latin typeface="Calibri"/>
                <a:cs typeface="Calibri"/>
              </a:rPr>
              <a:t>i</a:t>
            </a:r>
            <a:r>
              <a:rPr sz="2200" spc="-5" dirty="0">
                <a:latin typeface="Calibri"/>
                <a:cs typeface="Calibri"/>
              </a:rPr>
              <a:t>o</a:t>
            </a:r>
            <a:r>
              <a:rPr sz="2200" spc="-10" dirty="0">
                <a:latin typeface="Calibri"/>
                <a:cs typeface="Calibri"/>
              </a:rPr>
              <a:t>n</a:t>
            </a:r>
            <a:r>
              <a:rPr sz="2200" spc="-5" dirty="0">
                <a:latin typeface="Calibri"/>
                <a:cs typeface="Calibri"/>
              </a:rPr>
              <a:t>s</a:t>
            </a:r>
            <a:r>
              <a:rPr sz="2200" dirty="0">
                <a:latin typeface="Calibri"/>
                <a:cs typeface="Calibri"/>
              </a:rPr>
              <a:t>	</a:t>
            </a:r>
            <a:r>
              <a:rPr sz="2200" spc="-5" dirty="0">
                <a:latin typeface="Calibri"/>
                <a:cs typeface="Calibri"/>
              </a:rPr>
              <a:t>&amp;</a:t>
            </a:r>
            <a:endParaRPr sz="2200">
              <a:latin typeface="Calibri"/>
              <a:cs typeface="Calibri"/>
            </a:endParaRPr>
          </a:p>
        </p:txBody>
      </p:sp>
      <p:sp>
        <p:nvSpPr>
          <p:cNvPr id="8" name="object 8"/>
          <p:cNvSpPr txBox="1"/>
          <p:nvPr/>
        </p:nvSpPr>
        <p:spPr>
          <a:xfrm>
            <a:off x="6327776" y="3512592"/>
            <a:ext cx="4109085" cy="2305685"/>
          </a:xfrm>
          <a:prstGeom prst="rect">
            <a:avLst/>
          </a:prstGeom>
        </p:spPr>
        <p:txBody>
          <a:bodyPr vert="horz" wrap="square" lIns="0" tIns="79375" rIns="0" bIns="0" rtlCol="0">
            <a:spAutoFit/>
          </a:bodyPr>
          <a:lstStyle/>
          <a:p>
            <a:pPr marL="469900">
              <a:spcBef>
                <a:spcPts val="625"/>
              </a:spcBef>
            </a:pPr>
            <a:r>
              <a:rPr sz="2200" spc="-5" dirty="0">
                <a:latin typeface="Calibri"/>
                <a:cs typeface="Calibri"/>
              </a:rPr>
              <a:t>type</a:t>
            </a:r>
            <a:r>
              <a:rPr sz="2200" spc="-15" dirty="0">
                <a:latin typeface="Calibri"/>
                <a:cs typeface="Calibri"/>
              </a:rPr>
              <a:t> </a:t>
            </a:r>
            <a:r>
              <a:rPr sz="2200" dirty="0">
                <a:latin typeface="Calibri"/>
                <a:cs typeface="Calibri"/>
              </a:rPr>
              <a:t>of</a:t>
            </a:r>
            <a:r>
              <a:rPr sz="2200" spc="-15" dirty="0">
                <a:latin typeface="Calibri"/>
                <a:cs typeface="Calibri"/>
              </a:rPr>
              <a:t> </a:t>
            </a:r>
            <a:r>
              <a:rPr sz="2200" spc="-5" dirty="0">
                <a:latin typeface="Calibri"/>
                <a:cs typeface="Calibri"/>
              </a:rPr>
              <a:t>input</a:t>
            </a:r>
            <a:endParaRPr sz="2200">
              <a:latin typeface="Calibri"/>
              <a:cs typeface="Calibri"/>
            </a:endParaRPr>
          </a:p>
          <a:p>
            <a:pPr marL="469900" indent="-457834">
              <a:spcBef>
                <a:spcPts val="530"/>
              </a:spcBef>
              <a:buAutoNum type="arabicPeriod" startAt="4"/>
              <a:tabLst>
                <a:tab pos="469900" algn="l"/>
                <a:tab pos="470534" algn="l"/>
              </a:tabLst>
            </a:pPr>
            <a:r>
              <a:rPr sz="2200" spc="-10" dirty="0">
                <a:latin typeface="Calibri"/>
                <a:cs typeface="Calibri"/>
              </a:rPr>
              <a:t>Exhibits </a:t>
            </a:r>
            <a:r>
              <a:rPr sz="2200" spc="-5" dirty="0">
                <a:latin typeface="Calibri"/>
                <a:cs typeface="Calibri"/>
              </a:rPr>
              <a:t>limit</a:t>
            </a:r>
            <a:r>
              <a:rPr sz="2200" spc="-10" dirty="0">
                <a:latin typeface="Calibri"/>
                <a:cs typeface="Calibri"/>
              </a:rPr>
              <a:t> cycles</a:t>
            </a:r>
            <a:endParaRPr sz="2200">
              <a:latin typeface="Calibri"/>
              <a:cs typeface="Calibri"/>
            </a:endParaRPr>
          </a:p>
          <a:p>
            <a:pPr marL="469900" marR="6350" indent="-457834">
              <a:spcBef>
                <a:spcPts val="530"/>
              </a:spcBef>
              <a:buAutoNum type="arabicPeriod" startAt="4"/>
              <a:tabLst>
                <a:tab pos="469900" algn="l"/>
                <a:tab pos="470534" algn="l"/>
                <a:tab pos="1816735" algn="l"/>
                <a:tab pos="3512185" algn="l"/>
              </a:tabLst>
            </a:pPr>
            <a:r>
              <a:rPr sz="2200" spc="-10" dirty="0">
                <a:latin typeface="Calibri"/>
                <a:cs typeface="Calibri"/>
              </a:rPr>
              <a:t>Ex</a:t>
            </a:r>
            <a:r>
              <a:rPr sz="2200" spc="-15" dirty="0">
                <a:latin typeface="Calibri"/>
                <a:cs typeface="Calibri"/>
              </a:rPr>
              <a:t>h</a:t>
            </a:r>
            <a:r>
              <a:rPr sz="2200" spc="-5" dirty="0">
                <a:latin typeface="Calibri"/>
                <a:cs typeface="Calibri"/>
              </a:rPr>
              <a:t>ibi</a:t>
            </a:r>
            <a:r>
              <a:rPr sz="2200" spc="-15" dirty="0">
                <a:latin typeface="Calibri"/>
                <a:cs typeface="Calibri"/>
              </a:rPr>
              <a:t>t</a:t>
            </a:r>
            <a:r>
              <a:rPr sz="2200" spc="-5" dirty="0">
                <a:latin typeface="Calibri"/>
                <a:cs typeface="Calibri"/>
              </a:rPr>
              <a:t>s</a:t>
            </a:r>
            <a:r>
              <a:rPr sz="2200" dirty="0">
                <a:latin typeface="Calibri"/>
                <a:cs typeface="Calibri"/>
              </a:rPr>
              <a:t>	</a:t>
            </a:r>
            <a:r>
              <a:rPr sz="2200" spc="-45" dirty="0">
                <a:latin typeface="Calibri"/>
                <a:cs typeface="Calibri"/>
              </a:rPr>
              <a:t>h</a:t>
            </a:r>
            <a:r>
              <a:rPr sz="2200" spc="-30" dirty="0">
                <a:latin typeface="Calibri"/>
                <a:cs typeface="Calibri"/>
              </a:rPr>
              <a:t>y</a:t>
            </a:r>
            <a:r>
              <a:rPr sz="2200" spc="-25" dirty="0">
                <a:latin typeface="Calibri"/>
                <a:cs typeface="Calibri"/>
              </a:rPr>
              <a:t>st</a:t>
            </a:r>
            <a:r>
              <a:rPr sz="2200" spc="-5" dirty="0">
                <a:latin typeface="Calibri"/>
                <a:cs typeface="Calibri"/>
              </a:rPr>
              <a:t>e</a:t>
            </a:r>
            <a:r>
              <a:rPr sz="2200" spc="-30" dirty="0">
                <a:latin typeface="Calibri"/>
                <a:cs typeface="Calibri"/>
              </a:rPr>
              <a:t>r</a:t>
            </a:r>
            <a:r>
              <a:rPr sz="2200" spc="-5" dirty="0">
                <a:latin typeface="Calibri"/>
                <a:cs typeface="Calibri"/>
              </a:rPr>
              <a:t>esi</a:t>
            </a:r>
            <a:r>
              <a:rPr sz="2200" dirty="0">
                <a:latin typeface="Calibri"/>
                <a:cs typeface="Calibri"/>
              </a:rPr>
              <a:t>s</a:t>
            </a:r>
            <a:r>
              <a:rPr sz="2200" spc="-5" dirty="0">
                <a:latin typeface="Calibri"/>
                <a:cs typeface="Calibri"/>
              </a:rPr>
              <a:t>/</a:t>
            </a:r>
            <a:r>
              <a:rPr sz="2200" dirty="0">
                <a:latin typeface="Calibri"/>
                <a:cs typeface="Calibri"/>
              </a:rPr>
              <a:t>	</a:t>
            </a:r>
            <a:r>
              <a:rPr sz="2200" spc="-10" dirty="0">
                <a:latin typeface="Calibri"/>
                <a:cs typeface="Calibri"/>
              </a:rPr>
              <a:t>jump  resonance</a:t>
            </a:r>
            <a:endParaRPr sz="2200">
              <a:latin typeface="Calibri"/>
              <a:cs typeface="Calibri"/>
            </a:endParaRPr>
          </a:p>
          <a:p>
            <a:pPr marL="469900" marR="5080" indent="-457834">
              <a:spcBef>
                <a:spcPts val="530"/>
              </a:spcBef>
              <a:buAutoNum type="arabicPeriod" startAt="4"/>
              <a:tabLst>
                <a:tab pos="469900" algn="l"/>
                <a:tab pos="470534" algn="l"/>
              </a:tabLst>
            </a:pPr>
            <a:r>
              <a:rPr sz="2200" spc="-5" dirty="0">
                <a:latin typeface="Calibri"/>
                <a:cs typeface="Calibri"/>
              </a:rPr>
              <a:t>Cannot</a:t>
            </a:r>
            <a:r>
              <a:rPr sz="2200" spc="295" dirty="0">
                <a:latin typeface="Calibri"/>
                <a:cs typeface="Calibri"/>
              </a:rPr>
              <a:t> </a:t>
            </a:r>
            <a:r>
              <a:rPr sz="2200" spc="-5" dirty="0">
                <a:latin typeface="Calibri"/>
                <a:cs typeface="Calibri"/>
              </a:rPr>
              <a:t>be</a:t>
            </a:r>
            <a:r>
              <a:rPr sz="2200" spc="290" dirty="0">
                <a:latin typeface="Calibri"/>
                <a:cs typeface="Calibri"/>
              </a:rPr>
              <a:t> </a:t>
            </a:r>
            <a:r>
              <a:rPr sz="2200" spc="-15" dirty="0">
                <a:latin typeface="Calibri"/>
                <a:cs typeface="Calibri"/>
              </a:rPr>
              <a:t>analyzed</a:t>
            </a:r>
            <a:r>
              <a:rPr sz="2200" spc="295" dirty="0">
                <a:latin typeface="Calibri"/>
                <a:cs typeface="Calibri"/>
              </a:rPr>
              <a:t> </a:t>
            </a:r>
            <a:r>
              <a:rPr sz="2200" spc="-5" dirty="0">
                <a:latin typeface="Calibri"/>
                <a:cs typeface="Calibri"/>
              </a:rPr>
              <a:t>by</a:t>
            </a:r>
            <a:r>
              <a:rPr sz="2200" spc="295" dirty="0">
                <a:latin typeface="Calibri"/>
                <a:cs typeface="Calibri"/>
              </a:rPr>
              <a:t> </a:t>
            </a:r>
            <a:r>
              <a:rPr sz="2200" spc="-5" dirty="0">
                <a:latin typeface="Calibri"/>
                <a:cs typeface="Calibri"/>
              </a:rPr>
              <a:t>Laplace </a:t>
            </a:r>
            <a:r>
              <a:rPr sz="2200" spc="-480" dirty="0">
                <a:latin typeface="Calibri"/>
                <a:cs typeface="Calibri"/>
              </a:rPr>
              <a:t> </a:t>
            </a:r>
            <a:r>
              <a:rPr sz="2200" spc="-15" dirty="0">
                <a:latin typeface="Calibri"/>
                <a:cs typeface="Calibri"/>
              </a:rPr>
              <a:t>transform,</a:t>
            </a:r>
            <a:r>
              <a:rPr sz="2200" spc="5" dirty="0">
                <a:latin typeface="Calibri"/>
                <a:cs typeface="Calibri"/>
              </a:rPr>
              <a:t> </a:t>
            </a:r>
            <a:r>
              <a:rPr sz="2200" spc="-5" dirty="0">
                <a:latin typeface="Calibri"/>
                <a:cs typeface="Calibri"/>
              </a:rPr>
              <a:t>z-</a:t>
            </a:r>
            <a:r>
              <a:rPr sz="2200" spc="10" dirty="0">
                <a:latin typeface="Calibri"/>
                <a:cs typeface="Calibri"/>
              </a:rPr>
              <a:t> </a:t>
            </a:r>
            <a:r>
              <a:rPr sz="2200" spc="-20" dirty="0">
                <a:latin typeface="Calibri"/>
                <a:cs typeface="Calibri"/>
              </a:rPr>
              <a:t>transform</a:t>
            </a:r>
            <a:endParaRPr sz="2200">
              <a:latin typeface="Calibri"/>
              <a:cs typeface="Calibri"/>
            </a:endParaRPr>
          </a:p>
        </p:txBody>
      </p:sp>
      <p:sp>
        <p:nvSpPr>
          <p:cNvPr id="9" name="object 9"/>
          <p:cNvSpPr/>
          <p:nvPr/>
        </p:nvSpPr>
        <p:spPr>
          <a:xfrm>
            <a:off x="1623313" y="1420165"/>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32</a:t>
            </a:fld>
            <a:endParaRPr sz="1400">
              <a:latin typeface="Tahoma"/>
              <a:cs typeface="Tahoma"/>
            </a:endParaRPr>
          </a:p>
        </p:txBody>
      </p:sp>
      <p:pic>
        <p:nvPicPr>
          <p:cNvPr id="11" name="Picture 10">
            <a:extLst>
              <a:ext uri="{FF2B5EF4-FFF2-40B4-BE49-F238E27FC236}">
                <a16:creationId xmlns:a16="http://schemas.microsoft.com/office/drawing/2014/main" xmlns="" id="{BBF922EB-4E30-44AB-8DF5-DB1F637CE9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8121" y="2293828"/>
            <a:ext cx="5315585" cy="514350"/>
          </a:xfrm>
          <a:prstGeom prst="rect">
            <a:avLst/>
          </a:prstGeom>
        </p:spPr>
        <p:txBody>
          <a:bodyPr vert="horz" wrap="square" lIns="0" tIns="13335" rIns="0" bIns="0" rtlCol="0">
            <a:spAutoFit/>
          </a:bodyPr>
          <a:lstStyle/>
          <a:p>
            <a:pPr marL="12700">
              <a:spcBef>
                <a:spcPts val="105"/>
              </a:spcBef>
            </a:pPr>
            <a:r>
              <a:rPr sz="3200" b="1" spc="-5" dirty="0">
                <a:latin typeface="Calibri"/>
                <a:cs typeface="Calibri"/>
              </a:rPr>
              <a:t>Classification</a:t>
            </a:r>
            <a:r>
              <a:rPr sz="3200" b="1" spc="-55" dirty="0">
                <a:latin typeface="Calibri"/>
                <a:cs typeface="Calibri"/>
              </a:rPr>
              <a:t> </a:t>
            </a:r>
            <a:r>
              <a:rPr sz="3200" b="1" dirty="0">
                <a:latin typeface="Calibri"/>
                <a:cs typeface="Calibri"/>
              </a:rPr>
              <a:t>of</a:t>
            </a:r>
            <a:r>
              <a:rPr sz="3200" b="1" spc="-10" dirty="0">
                <a:latin typeface="Calibri"/>
                <a:cs typeface="Calibri"/>
              </a:rPr>
              <a:t> Control</a:t>
            </a:r>
            <a:r>
              <a:rPr sz="3200" b="1" spc="-20" dirty="0">
                <a:latin typeface="Calibri"/>
                <a:cs typeface="Calibri"/>
              </a:rPr>
              <a:t> </a:t>
            </a:r>
            <a:r>
              <a:rPr sz="3200" b="1" spc="-30" dirty="0">
                <a:latin typeface="Calibri"/>
                <a:cs typeface="Calibri"/>
              </a:rPr>
              <a:t>System</a:t>
            </a:r>
            <a:endParaRPr sz="3200" dirty="0">
              <a:latin typeface="Calibri"/>
              <a:cs typeface="Calibri"/>
            </a:endParaRPr>
          </a:p>
        </p:txBody>
      </p:sp>
      <p:grpSp>
        <p:nvGrpSpPr>
          <p:cNvPr id="3" name="object 3"/>
          <p:cNvGrpSpPr/>
          <p:nvPr/>
        </p:nvGrpSpPr>
        <p:grpSpPr>
          <a:xfrm>
            <a:off x="2934970" y="2698749"/>
            <a:ext cx="6322060" cy="1296035"/>
            <a:chOff x="1411817" y="2362961"/>
            <a:chExt cx="6322060" cy="1296035"/>
          </a:xfrm>
        </p:grpSpPr>
        <p:sp>
          <p:nvSpPr>
            <p:cNvPr id="4" name="object 4"/>
            <p:cNvSpPr/>
            <p:nvPr/>
          </p:nvSpPr>
          <p:spPr>
            <a:xfrm>
              <a:off x="1524761" y="2362961"/>
              <a:ext cx="6096000" cy="685800"/>
            </a:xfrm>
            <a:custGeom>
              <a:avLst/>
              <a:gdLst/>
              <a:ahLst/>
              <a:cxnLst/>
              <a:rect l="l" t="t" r="r" b="b"/>
              <a:pathLst>
                <a:path w="6096000" h="685800">
                  <a:moveTo>
                    <a:pt x="3048000" y="0"/>
                  </a:moveTo>
                  <a:lnTo>
                    <a:pt x="3048000" y="685800"/>
                  </a:lnTo>
                </a:path>
                <a:path w="6096000" h="685800">
                  <a:moveTo>
                    <a:pt x="3048000" y="685800"/>
                  </a:moveTo>
                  <a:lnTo>
                    <a:pt x="0" y="685800"/>
                  </a:lnTo>
                </a:path>
                <a:path w="6096000" h="685800">
                  <a:moveTo>
                    <a:pt x="6095999" y="685800"/>
                  </a:moveTo>
                  <a:lnTo>
                    <a:pt x="3048000" y="685800"/>
                  </a:lnTo>
                </a:path>
              </a:pathLst>
            </a:custGeom>
            <a:ln w="50292">
              <a:solidFill>
                <a:srgbClr val="000000"/>
              </a:solidFill>
            </a:ln>
          </p:spPr>
          <p:txBody>
            <a:bodyPr wrap="square" lIns="0" tIns="0" rIns="0" bIns="0" rtlCol="0"/>
            <a:lstStyle/>
            <a:p>
              <a:endParaRPr/>
            </a:p>
          </p:txBody>
        </p:sp>
        <p:sp>
          <p:nvSpPr>
            <p:cNvPr id="5" name="object 5"/>
            <p:cNvSpPr/>
            <p:nvPr/>
          </p:nvSpPr>
          <p:spPr>
            <a:xfrm>
              <a:off x="1411808" y="3048761"/>
              <a:ext cx="6322060" cy="610235"/>
            </a:xfrm>
            <a:custGeom>
              <a:avLst/>
              <a:gdLst/>
              <a:ahLst/>
              <a:cxnLst/>
              <a:rect l="l" t="t" r="r" b="b"/>
              <a:pathLst>
                <a:path w="6322059" h="610235">
                  <a:moveTo>
                    <a:pt x="225894" y="412165"/>
                  </a:moveTo>
                  <a:lnTo>
                    <a:pt x="225259" y="402539"/>
                  </a:lnTo>
                  <a:lnTo>
                    <a:pt x="221081" y="393852"/>
                  </a:lnTo>
                  <a:lnTo>
                    <a:pt x="213664" y="387223"/>
                  </a:lnTo>
                  <a:lnTo>
                    <a:pt x="204177" y="384009"/>
                  </a:lnTo>
                  <a:lnTo>
                    <a:pt x="194551" y="384644"/>
                  </a:lnTo>
                  <a:lnTo>
                    <a:pt x="185864" y="388823"/>
                  </a:lnTo>
                  <a:lnTo>
                    <a:pt x="179247" y="396240"/>
                  </a:lnTo>
                  <a:lnTo>
                    <a:pt x="138099" y="466788"/>
                  </a:lnTo>
                  <a:lnTo>
                    <a:pt x="138099" y="0"/>
                  </a:lnTo>
                  <a:lnTo>
                    <a:pt x="87807" y="0"/>
                  </a:lnTo>
                  <a:lnTo>
                    <a:pt x="87807" y="466788"/>
                  </a:lnTo>
                  <a:lnTo>
                    <a:pt x="46659" y="396240"/>
                  </a:lnTo>
                  <a:lnTo>
                    <a:pt x="40030" y="388823"/>
                  </a:lnTo>
                  <a:lnTo>
                    <a:pt x="31356" y="384644"/>
                  </a:lnTo>
                  <a:lnTo>
                    <a:pt x="21717" y="384009"/>
                  </a:lnTo>
                  <a:lnTo>
                    <a:pt x="12242" y="387223"/>
                  </a:lnTo>
                  <a:lnTo>
                    <a:pt x="4813" y="393852"/>
                  </a:lnTo>
                  <a:lnTo>
                    <a:pt x="635" y="402539"/>
                  </a:lnTo>
                  <a:lnTo>
                    <a:pt x="0" y="412165"/>
                  </a:lnTo>
                  <a:lnTo>
                    <a:pt x="3225" y="421640"/>
                  </a:lnTo>
                  <a:lnTo>
                    <a:pt x="112953" y="609727"/>
                  </a:lnTo>
                  <a:lnTo>
                    <a:pt x="142062" y="559816"/>
                  </a:lnTo>
                  <a:lnTo>
                    <a:pt x="222669" y="421640"/>
                  </a:lnTo>
                  <a:lnTo>
                    <a:pt x="225894" y="412165"/>
                  </a:lnTo>
                  <a:close/>
                </a:path>
                <a:path w="6322059" h="610235">
                  <a:moveTo>
                    <a:pt x="6321895" y="412165"/>
                  </a:moveTo>
                  <a:lnTo>
                    <a:pt x="6321260" y="402539"/>
                  </a:lnTo>
                  <a:lnTo>
                    <a:pt x="6317081" y="393852"/>
                  </a:lnTo>
                  <a:lnTo>
                    <a:pt x="6309665" y="387223"/>
                  </a:lnTo>
                  <a:lnTo>
                    <a:pt x="6300178" y="384009"/>
                  </a:lnTo>
                  <a:lnTo>
                    <a:pt x="6290551" y="384644"/>
                  </a:lnTo>
                  <a:lnTo>
                    <a:pt x="6281864" y="388823"/>
                  </a:lnTo>
                  <a:lnTo>
                    <a:pt x="6275248" y="396240"/>
                  </a:lnTo>
                  <a:lnTo>
                    <a:pt x="6234100" y="466788"/>
                  </a:lnTo>
                  <a:lnTo>
                    <a:pt x="6234100" y="0"/>
                  </a:lnTo>
                  <a:lnTo>
                    <a:pt x="6183808" y="0"/>
                  </a:lnTo>
                  <a:lnTo>
                    <a:pt x="6183808" y="466788"/>
                  </a:lnTo>
                  <a:lnTo>
                    <a:pt x="6142660" y="396240"/>
                  </a:lnTo>
                  <a:lnTo>
                    <a:pt x="6136030" y="388823"/>
                  </a:lnTo>
                  <a:lnTo>
                    <a:pt x="6127356" y="384644"/>
                  </a:lnTo>
                  <a:lnTo>
                    <a:pt x="6117717" y="384009"/>
                  </a:lnTo>
                  <a:lnTo>
                    <a:pt x="6108243" y="387223"/>
                  </a:lnTo>
                  <a:lnTo>
                    <a:pt x="6100813" y="393852"/>
                  </a:lnTo>
                  <a:lnTo>
                    <a:pt x="6096635" y="402539"/>
                  </a:lnTo>
                  <a:lnTo>
                    <a:pt x="6096000" y="412165"/>
                  </a:lnTo>
                  <a:lnTo>
                    <a:pt x="6099226" y="421640"/>
                  </a:lnTo>
                  <a:lnTo>
                    <a:pt x="6208954" y="609727"/>
                  </a:lnTo>
                  <a:lnTo>
                    <a:pt x="6238062" y="559816"/>
                  </a:lnTo>
                  <a:lnTo>
                    <a:pt x="6318682" y="421640"/>
                  </a:lnTo>
                  <a:lnTo>
                    <a:pt x="6321895" y="412165"/>
                  </a:lnTo>
                  <a:close/>
                </a:path>
              </a:pathLst>
            </a:custGeom>
            <a:solidFill>
              <a:srgbClr val="000000"/>
            </a:solidFill>
          </p:spPr>
          <p:txBody>
            <a:bodyPr wrap="square" lIns="0" tIns="0" rIns="0" bIns="0" rtlCol="0"/>
            <a:lstStyle/>
            <a:p>
              <a:endParaRPr/>
            </a:p>
          </p:txBody>
        </p:sp>
      </p:grpSp>
      <p:sp>
        <p:nvSpPr>
          <p:cNvPr id="6" name="object 6"/>
          <p:cNvSpPr txBox="1"/>
          <p:nvPr/>
        </p:nvSpPr>
        <p:spPr>
          <a:xfrm>
            <a:off x="1863953" y="3994784"/>
            <a:ext cx="2364740" cy="756920"/>
          </a:xfrm>
          <a:prstGeom prst="rect">
            <a:avLst/>
          </a:prstGeom>
        </p:spPr>
        <p:txBody>
          <a:bodyPr vert="horz" wrap="square" lIns="0" tIns="12700" rIns="0" bIns="0" rtlCol="0">
            <a:spAutoFit/>
          </a:bodyPr>
          <a:lstStyle/>
          <a:p>
            <a:pPr marL="12700" marR="5080" indent="162560">
              <a:spcBef>
                <a:spcPts val="100"/>
              </a:spcBef>
            </a:pPr>
            <a:r>
              <a:rPr sz="2400" b="1" spc="-5" dirty="0">
                <a:latin typeface="Tahoma"/>
                <a:cs typeface="Tahoma"/>
              </a:rPr>
              <a:t>Time </a:t>
            </a:r>
            <a:r>
              <a:rPr sz="2400" b="1" dirty="0">
                <a:latin typeface="Tahoma"/>
                <a:cs typeface="Tahoma"/>
              </a:rPr>
              <a:t>Varying </a:t>
            </a:r>
            <a:r>
              <a:rPr sz="2400" b="1" spc="5" dirty="0">
                <a:latin typeface="Tahoma"/>
                <a:cs typeface="Tahoma"/>
              </a:rPr>
              <a:t> </a:t>
            </a:r>
            <a:r>
              <a:rPr sz="2400" b="1" spc="-5" dirty="0">
                <a:latin typeface="Tahoma"/>
                <a:cs typeface="Tahoma"/>
              </a:rPr>
              <a:t>Control</a:t>
            </a:r>
            <a:r>
              <a:rPr sz="2400" b="1" spc="-65" dirty="0">
                <a:latin typeface="Tahoma"/>
                <a:cs typeface="Tahoma"/>
              </a:rPr>
              <a:t> </a:t>
            </a:r>
            <a:r>
              <a:rPr sz="2400" b="1" spc="-5" dirty="0">
                <a:latin typeface="Tahoma"/>
                <a:cs typeface="Tahoma"/>
              </a:rPr>
              <a:t>System</a:t>
            </a:r>
            <a:endParaRPr sz="2400">
              <a:latin typeface="Tahoma"/>
              <a:cs typeface="Tahoma"/>
            </a:endParaRPr>
          </a:p>
        </p:txBody>
      </p:sp>
      <p:sp>
        <p:nvSpPr>
          <p:cNvPr id="7" name="object 7"/>
          <p:cNvSpPr txBox="1"/>
          <p:nvPr/>
        </p:nvSpPr>
        <p:spPr>
          <a:xfrm>
            <a:off x="6924548" y="3918584"/>
            <a:ext cx="3566795" cy="756920"/>
          </a:xfrm>
          <a:prstGeom prst="rect">
            <a:avLst/>
          </a:prstGeom>
        </p:spPr>
        <p:txBody>
          <a:bodyPr vert="horz" wrap="square" lIns="0" tIns="12700" rIns="0" bIns="0" rtlCol="0">
            <a:spAutoFit/>
          </a:bodyPr>
          <a:lstStyle/>
          <a:p>
            <a:pPr marL="1266825" marR="5080" indent="-1254760">
              <a:spcBef>
                <a:spcPts val="100"/>
              </a:spcBef>
            </a:pPr>
            <a:r>
              <a:rPr sz="2400" b="1" spc="-5" dirty="0">
                <a:latin typeface="Tahoma"/>
                <a:cs typeface="Tahoma"/>
              </a:rPr>
              <a:t>Time Invarying </a:t>
            </a:r>
            <a:r>
              <a:rPr sz="2400" b="1" spc="-10" dirty="0">
                <a:latin typeface="Tahoma"/>
                <a:cs typeface="Tahoma"/>
              </a:rPr>
              <a:t>Control </a:t>
            </a:r>
            <a:r>
              <a:rPr sz="2400" b="1" spc="-690" dirty="0">
                <a:latin typeface="Tahoma"/>
                <a:cs typeface="Tahoma"/>
              </a:rPr>
              <a:t> </a:t>
            </a:r>
            <a:r>
              <a:rPr sz="2400" b="1" dirty="0">
                <a:latin typeface="Tahoma"/>
                <a:cs typeface="Tahoma"/>
              </a:rPr>
              <a:t>System</a:t>
            </a:r>
            <a:endParaRPr sz="2400">
              <a:latin typeface="Tahoma"/>
              <a:cs typeface="Tahoma"/>
            </a:endParaRPr>
          </a:p>
        </p:txBody>
      </p:sp>
      <p:sp>
        <p:nvSpPr>
          <p:cNvPr id="9" name="object 9"/>
          <p:cNvSpPr txBox="1">
            <a:spLocks noGrp="1"/>
          </p:cNvSpPr>
          <p:nvPr>
            <p:ph type="title"/>
          </p:nvPr>
        </p:nvSpPr>
        <p:spPr>
          <a:xfrm>
            <a:off x="1413572" y="907890"/>
            <a:ext cx="6322060" cy="629018"/>
          </a:xfrm>
          <a:prstGeom prst="rect">
            <a:avLst/>
          </a:prstGeom>
        </p:spPr>
        <p:txBody>
          <a:bodyPr vert="horz" wrap="square" lIns="0" tIns="13335" rIns="0" bIns="0" rtlCol="0" anchor="b">
            <a:spAutoFit/>
          </a:bodyPr>
          <a:lstStyle/>
          <a:p>
            <a:pPr marL="12700">
              <a:lnSpc>
                <a:spcPct val="100000"/>
              </a:lnSpc>
              <a:spcBef>
                <a:spcPts val="105"/>
              </a:spcBef>
            </a:pPr>
            <a:r>
              <a:rPr sz="4000" spc="-5" dirty="0">
                <a:solidFill>
                  <a:srgbClr val="FF0000"/>
                </a:solidFill>
              </a:rPr>
              <a:t>Classification</a:t>
            </a:r>
            <a:r>
              <a:rPr sz="4000" spc="-55" dirty="0">
                <a:solidFill>
                  <a:srgbClr val="FF0000"/>
                </a:solidFill>
              </a:rPr>
              <a:t> </a:t>
            </a:r>
            <a:r>
              <a:rPr sz="4000" dirty="0">
                <a:solidFill>
                  <a:srgbClr val="FF0000"/>
                </a:solidFill>
              </a:rPr>
              <a:t>of</a:t>
            </a:r>
            <a:r>
              <a:rPr sz="4000" spc="-10" dirty="0">
                <a:solidFill>
                  <a:srgbClr val="FF0000"/>
                </a:solidFill>
              </a:rPr>
              <a:t> Control</a:t>
            </a:r>
            <a:r>
              <a:rPr sz="4000" spc="-20" dirty="0">
                <a:solidFill>
                  <a:srgbClr val="FF0000"/>
                </a:solidFill>
              </a:rPr>
              <a:t> </a:t>
            </a:r>
            <a:r>
              <a:rPr sz="4000" spc="-30" dirty="0">
                <a:solidFill>
                  <a:srgbClr val="FF0000"/>
                </a:solidFill>
              </a:rPr>
              <a:t>System</a:t>
            </a: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33</a:t>
            </a:fld>
            <a:endParaRPr sz="1400">
              <a:latin typeface="Tahoma"/>
              <a:cs typeface="Tahoma"/>
            </a:endParaRPr>
          </a:p>
        </p:txBody>
      </p:sp>
      <p:pic>
        <p:nvPicPr>
          <p:cNvPr id="10" name="Picture 9">
            <a:extLst>
              <a:ext uri="{FF2B5EF4-FFF2-40B4-BE49-F238E27FC236}">
                <a16:creationId xmlns:a16="http://schemas.microsoft.com/office/drawing/2014/main" xmlns="" id="{DAA0E6FF-8212-429A-863F-A3220FF076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220" y="300451"/>
            <a:ext cx="9268288" cy="4123054"/>
          </a:xfrm>
          <a:prstGeom prst="rect">
            <a:avLst/>
          </a:prstGeom>
        </p:spPr>
        <p:txBody>
          <a:bodyPr vert="horz" wrap="square" lIns="0" tIns="12065" rIns="0" bIns="0" rtlCol="0">
            <a:spAutoFit/>
          </a:bodyPr>
          <a:lstStyle/>
          <a:p>
            <a:pPr marL="12700">
              <a:spcBef>
                <a:spcPts val="95"/>
              </a:spcBef>
            </a:pPr>
            <a:r>
              <a:rPr sz="2800" b="1" spc="-10" dirty="0">
                <a:solidFill>
                  <a:srgbClr val="FF0000"/>
                </a:solidFill>
                <a:latin typeface="Calibri"/>
                <a:cs typeface="Calibri"/>
              </a:rPr>
              <a:t>Time</a:t>
            </a:r>
            <a:r>
              <a:rPr sz="2800" b="1" spc="10" dirty="0">
                <a:solidFill>
                  <a:srgbClr val="FF0000"/>
                </a:solidFill>
                <a:latin typeface="Calibri"/>
                <a:cs typeface="Calibri"/>
              </a:rPr>
              <a:t> </a:t>
            </a:r>
            <a:r>
              <a:rPr sz="2800" b="1" spc="-5" dirty="0">
                <a:solidFill>
                  <a:srgbClr val="FF0000"/>
                </a:solidFill>
                <a:latin typeface="Calibri"/>
                <a:cs typeface="Calibri"/>
              </a:rPr>
              <a:t>varying/In-varying</a:t>
            </a:r>
            <a:r>
              <a:rPr sz="2800" b="1" spc="50" dirty="0">
                <a:solidFill>
                  <a:srgbClr val="FF0000"/>
                </a:solidFill>
                <a:latin typeface="Calibri"/>
                <a:cs typeface="Calibri"/>
              </a:rPr>
              <a:t> </a:t>
            </a:r>
            <a:r>
              <a:rPr sz="2800" b="1" spc="-15" dirty="0">
                <a:solidFill>
                  <a:srgbClr val="FF0000"/>
                </a:solidFill>
                <a:latin typeface="Calibri"/>
                <a:cs typeface="Calibri"/>
              </a:rPr>
              <a:t>Control</a:t>
            </a:r>
            <a:r>
              <a:rPr sz="2800" b="1" spc="10" dirty="0">
                <a:solidFill>
                  <a:srgbClr val="FF0000"/>
                </a:solidFill>
                <a:latin typeface="Calibri"/>
                <a:cs typeface="Calibri"/>
              </a:rPr>
              <a:t> </a:t>
            </a:r>
            <a:r>
              <a:rPr sz="2800" b="1" spc="-30" dirty="0">
                <a:solidFill>
                  <a:srgbClr val="FF0000"/>
                </a:solidFill>
                <a:latin typeface="Calibri"/>
                <a:cs typeface="Calibri"/>
              </a:rPr>
              <a:t>System</a:t>
            </a:r>
            <a:endParaRPr sz="2800" dirty="0">
              <a:latin typeface="Calibri"/>
              <a:cs typeface="Calibri"/>
            </a:endParaRPr>
          </a:p>
          <a:p>
            <a:pPr marL="355600" marR="5080" indent="-342900">
              <a:lnSpc>
                <a:spcPct val="200100"/>
              </a:lnSpc>
              <a:spcBef>
                <a:spcPts val="1345"/>
              </a:spcBef>
              <a:buFont typeface="Wingdings"/>
              <a:buChar char=""/>
              <a:tabLst>
                <a:tab pos="355600" algn="l"/>
                <a:tab pos="1669414" algn="l"/>
                <a:tab pos="2760980" algn="l"/>
                <a:tab pos="4557395" algn="l"/>
                <a:tab pos="5314950" algn="l"/>
                <a:tab pos="6102985" algn="l"/>
                <a:tab pos="6909434" algn="l"/>
                <a:tab pos="7520940" algn="l"/>
              </a:tabLst>
            </a:pPr>
            <a:r>
              <a:rPr sz="2800" spc="-45" dirty="0">
                <a:latin typeface="Calibri"/>
                <a:cs typeface="Calibri"/>
              </a:rPr>
              <a:t>S</a:t>
            </a:r>
            <a:r>
              <a:rPr sz="2800" spc="-25" dirty="0">
                <a:latin typeface="Calibri"/>
                <a:cs typeface="Calibri"/>
              </a:rPr>
              <a:t>y</a:t>
            </a:r>
            <a:r>
              <a:rPr sz="2800" spc="-45" dirty="0">
                <a:latin typeface="Calibri"/>
                <a:cs typeface="Calibri"/>
              </a:rPr>
              <a:t>s</a:t>
            </a:r>
            <a:r>
              <a:rPr sz="2800" spc="-35" dirty="0">
                <a:latin typeface="Calibri"/>
                <a:cs typeface="Calibri"/>
              </a:rPr>
              <a:t>t</a:t>
            </a:r>
            <a:r>
              <a:rPr sz="2800" spc="-5" dirty="0">
                <a:latin typeface="Calibri"/>
                <a:cs typeface="Calibri"/>
              </a:rPr>
              <a:t>ems</a:t>
            </a:r>
            <a:r>
              <a:rPr sz="2800" dirty="0">
                <a:latin typeface="Calibri"/>
                <a:cs typeface="Calibri"/>
              </a:rPr>
              <a:t>	</a:t>
            </a:r>
            <a:r>
              <a:rPr sz="2800" spc="-5" dirty="0">
                <a:latin typeface="Calibri"/>
                <a:cs typeface="Calibri"/>
              </a:rPr>
              <a:t>whose</a:t>
            </a:r>
            <a:r>
              <a:rPr sz="2800" dirty="0">
                <a:latin typeface="Calibri"/>
                <a:cs typeface="Calibri"/>
              </a:rPr>
              <a:t>	</a:t>
            </a:r>
            <a:r>
              <a:rPr sz="2800" spc="-10" dirty="0">
                <a:latin typeface="Calibri"/>
                <a:cs typeface="Calibri"/>
              </a:rPr>
              <a:t>pa</a:t>
            </a:r>
            <a:r>
              <a:rPr sz="2800" spc="-75" dirty="0">
                <a:latin typeface="Calibri"/>
                <a:cs typeface="Calibri"/>
              </a:rPr>
              <a:t>r</a:t>
            </a:r>
            <a:r>
              <a:rPr sz="2800" spc="-5" dirty="0">
                <a:latin typeface="Calibri"/>
                <a:cs typeface="Calibri"/>
              </a:rPr>
              <a:t>am</a:t>
            </a:r>
            <a:r>
              <a:rPr sz="2800" spc="-15" dirty="0">
                <a:latin typeface="Calibri"/>
                <a:cs typeface="Calibri"/>
              </a:rPr>
              <a:t>e</a:t>
            </a:r>
            <a:r>
              <a:rPr sz="2800" spc="-35" dirty="0">
                <a:latin typeface="Calibri"/>
                <a:cs typeface="Calibri"/>
              </a:rPr>
              <a:t>t</a:t>
            </a:r>
            <a:r>
              <a:rPr sz="2800" spc="-5" dirty="0">
                <a:latin typeface="Calibri"/>
                <a:cs typeface="Calibri"/>
              </a:rPr>
              <a:t>e</a:t>
            </a:r>
            <a:r>
              <a:rPr sz="2800" spc="-60" dirty="0">
                <a:latin typeface="Calibri"/>
                <a:cs typeface="Calibri"/>
              </a:rPr>
              <a:t>r</a:t>
            </a:r>
            <a:r>
              <a:rPr sz="2800" spc="-5" dirty="0">
                <a:latin typeface="Calibri"/>
                <a:cs typeface="Calibri"/>
              </a:rPr>
              <a:t>s</a:t>
            </a:r>
            <a:r>
              <a:rPr sz="2800" dirty="0">
                <a:latin typeface="Calibri"/>
                <a:cs typeface="Calibri"/>
              </a:rPr>
              <a:t>	</a:t>
            </a:r>
            <a:r>
              <a:rPr sz="2800" spc="-45" dirty="0">
                <a:latin typeface="Calibri"/>
                <a:cs typeface="Calibri"/>
              </a:rPr>
              <a:t>v</a:t>
            </a:r>
            <a:r>
              <a:rPr sz="2800" spc="-5" dirty="0">
                <a:latin typeface="Calibri"/>
                <a:cs typeface="Calibri"/>
              </a:rPr>
              <a:t>a</a:t>
            </a:r>
            <a:r>
              <a:rPr sz="2800" spc="5" dirty="0">
                <a:latin typeface="Calibri"/>
                <a:cs typeface="Calibri"/>
              </a:rPr>
              <a:t>r</a:t>
            </a:r>
            <a:r>
              <a:rPr sz="2800" spc="-5" dirty="0">
                <a:latin typeface="Calibri"/>
                <a:cs typeface="Calibri"/>
              </a:rPr>
              <a:t>y</a:t>
            </a:r>
            <a:r>
              <a:rPr sz="2800" dirty="0">
                <a:latin typeface="Calibri"/>
                <a:cs typeface="Calibri"/>
              </a:rPr>
              <a:t>	</a:t>
            </a:r>
            <a:r>
              <a:rPr sz="2800" spc="-5" dirty="0">
                <a:latin typeface="Calibri"/>
                <a:cs typeface="Calibri"/>
              </a:rPr>
              <a:t>with</a:t>
            </a:r>
            <a:r>
              <a:rPr sz="2800" dirty="0">
                <a:latin typeface="Calibri"/>
                <a:cs typeface="Calibri"/>
              </a:rPr>
              <a:t>	</a:t>
            </a:r>
            <a:r>
              <a:rPr sz="2800" spc="-5" dirty="0">
                <a:latin typeface="Calibri"/>
                <a:cs typeface="Calibri"/>
              </a:rPr>
              <a:t>ti</a:t>
            </a:r>
            <a:r>
              <a:rPr sz="2800" spc="-15" dirty="0">
                <a:latin typeface="Calibri"/>
                <a:cs typeface="Calibri"/>
              </a:rPr>
              <a:t>m</a:t>
            </a:r>
            <a:r>
              <a:rPr sz="2800" spc="-5" dirty="0">
                <a:latin typeface="Calibri"/>
                <a:cs typeface="Calibri"/>
              </a:rPr>
              <a:t>e</a:t>
            </a:r>
            <a:r>
              <a:rPr sz="2800" dirty="0">
                <a:latin typeface="Calibri"/>
                <a:cs typeface="Calibri"/>
              </a:rPr>
              <a:t>	</a:t>
            </a:r>
            <a:r>
              <a:rPr sz="2800" spc="-5" dirty="0">
                <a:latin typeface="Calibri"/>
                <a:cs typeface="Calibri"/>
              </a:rPr>
              <a:t>a</a:t>
            </a:r>
            <a:r>
              <a:rPr sz="2800" spc="-45" dirty="0">
                <a:latin typeface="Calibri"/>
                <a:cs typeface="Calibri"/>
              </a:rPr>
              <a:t>r</a:t>
            </a:r>
            <a:r>
              <a:rPr sz="2800" spc="-5" dirty="0">
                <a:latin typeface="Calibri"/>
                <a:cs typeface="Calibri"/>
              </a:rPr>
              <a:t>e</a:t>
            </a:r>
            <a:r>
              <a:rPr sz="2800" dirty="0">
                <a:latin typeface="Calibri"/>
                <a:cs typeface="Calibri"/>
              </a:rPr>
              <a:t>	</a:t>
            </a:r>
            <a:r>
              <a:rPr sz="2800" spc="-25" dirty="0">
                <a:latin typeface="Calibri"/>
                <a:cs typeface="Calibri"/>
              </a:rPr>
              <a:t>c</a:t>
            </a:r>
            <a:r>
              <a:rPr sz="2800" spc="-5" dirty="0">
                <a:latin typeface="Calibri"/>
                <a:cs typeface="Calibri"/>
              </a:rPr>
              <a:t>al</a:t>
            </a:r>
            <a:r>
              <a:rPr sz="2800" spc="-15" dirty="0">
                <a:latin typeface="Calibri"/>
                <a:cs typeface="Calibri"/>
              </a:rPr>
              <a:t>l</a:t>
            </a:r>
            <a:r>
              <a:rPr sz="2800" spc="-5" dirty="0">
                <a:latin typeface="Calibri"/>
                <a:cs typeface="Calibri"/>
              </a:rPr>
              <a:t>ed  time</a:t>
            </a:r>
            <a:r>
              <a:rPr sz="2800" spc="-10" dirty="0">
                <a:latin typeface="Calibri"/>
                <a:cs typeface="Calibri"/>
              </a:rPr>
              <a:t> varying</a:t>
            </a:r>
            <a:r>
              <a:rPr sz="2800" spc="15" dirty="0">
                <a:latin typeface="Calibri"/>
                <a:cs typeface="Calibri"/>
              </a:rPr>
              <a:t> </a:t>
            </a:r>
            <a:r>
              <a:rPr sz="2800" spc="-20" dirty="0">
                <a:latin typeface="Calibri"/>
                <a:cs typeface="Calibri"/>
              </a:rPr>
              <a:t>control</a:t>
            </a:r>
            <a:r>
              <a:rPr sz="2800" spc="15" dirty="0">
                <a:latin typeface="Calibri"/>
                <a:cs typeface="Calibri"/>
              </a:rPr>
              <a:t> </a:t>
            </a:r>
            <a:r>
              <a:rPr sz="2800" spc="-25" dirty="0">
                <a:latin typeface="Calibri"/>
                <a:cs typeface="Calibri"/>
              </a:rPr>
              <a:t>systems.</a:t>
            </a:r>
            <a:endParaRPr sz="2800" dirty="0">
              <a:latin typeface="Calibri"/>
              <a:cs typeface="Calibri"/>
            </a:endParaRPr>
          </a:p>
          <a:p>
            <a:pPr marL="355600" marR="6350" indent="-342900">
              <a:lnSpc>
                <a:spcPct val="200100"/>
              </a:lnSpc>
              <a:spcBef>
                <a:spcPts val="670"/>
              </a:spcBef>
              <a:buFont typeface="Wingdings"/>
              <a:buChar char=""/>
              <a:tabLst>
                <a:tab pos="355600" algn="l"/>
                <a:tab pos="1396365" algn="l"/>
                <a:tab pos="3223895" algn="l"/>
                <a:tab pos="3772535" algn="l"/>
                <a:tab pos="4439920" algn="l"/>
                <a:tab pos="5226685" algn="l"/>
                <a:tab pos="6042025" algn="l"/>
                <a:tab pos="6878955" algn="l"/>
                <a:tab pos="7520940" algn="l"/>
              </a:tabLst>
            </a:pPr>
            <a:r>
              <a:rPr sz="2800" spc="-5" dirty="0">
                <a:latin typeface="Calibri"/>
                <a:cs typeface="Calibri"/>
              </a:rPr>
              <a:t>When</a:t>
            </a:r>
            <a:r>
              <a:rPr sz="2800" dirty="0">
                <a:latin typeface="Calibri"/>
                <a:cs typeface="Calibri"/>
              </a:rPr>
              <a:t>	</a:t>
            </a:r>
            <a:r>
              <a:rPr sz="2800" spc="-10" dirty="0">
                <a:latin typeface="Calibri"/>
                <a:cs typeface="Calibri"/>
              </a:rPr>
              <a:t>pa</a:t>
            </a:r>
            <a:r>
              <a:rPr sz="2800" spc="-60" dirty="0">
                <a:latin typeface="Calibri"/>
                <a:cs typeface="Calibri"/>
              </a:rPr>
              <a:t>r</a:t>
            </a:r>
            <a:r>
              <a:rPr sz="2800" spc="-5" dirty="0">
                <a:latin typeface="Calibri"/>
                <a:cs typeface="Calibri"/>
              </a:rPr>
              <a:t>am</a:t>
            </a:r>
            <a:r>
              <a:rPr sz="2800" spc="-15" dirty="0">
                <a:latin typeface="Calibri"/>
                <a:cs typeface="Calibri"/>
              </a:rPr>
              <a:t>e</a:t>
            </a:r>
            <a:r>
              <a:rPr sz="2800" spc="-35" dirty="0">
                <a:latin typeface="Calibri"/>
                <a:cs typeface="Calibri"/>
              </a:rPr>
              <a:t>t</a:t>
            </a:r>
            <a:r>
              <a:rPr sz="2800" spc="-5" dirty="0">
                <a:latin typeface="Calibri"/>
                <a:cs typeface="Calibri"/>
              </a:rPr>
              <a:t>e</a:t>
            </a:r>
            <a:r>
              <a:rPr sz="2800" spc="-60" dirty="0">
                <a:latin typeface="Calibri"/>
                <a:cs typeface="Calibri"/>
              </a:rPr>
              <a:t>r</a:t>
            </a:r>
            <a:r>
              <a:rPr sz="2800" spc="-5" dirty="0">
                <a:latin typeface="Calibri"/>
                <a:cs typeface="Calibri"/>
              </a:rPr>
              <a:t>s</a:t>
            </a:r>
            <a:r>
              <a:rPr sz="2800" dirty="0">
                <a:latin typeface="Calibri"/>
                <a:cs typeface="Calibri"/>
              </a:rPr>
              <a:t>	</a:t>
            </a:r>
            <a:r>
              <a:rPr sz="2800" spc="-10" dirty="0">
                <a:latin typeface="Calibri"/>
                <a:cs typeface="Calibri"/>
              </a:rPr>
              <a:t>d</a:t>
            </a:r>
            <a:r>
              <a:rPr sz="2800" spc="-5" dirty="0">
                <a:latin typeface="Calibri"/>
                <a:cs typeface="Calibri"/>
              </a:rPr>
              <a:t>o</a:t>
            </a:r>
            <a:r>
              <a:rPr sz="2800" dirty="0">
                <a:latin typeface="Calibri"/>
                <a:cs typeface="Calibri"/>
              </a:rPr>
              <a:t>	</a:t>
            </a:r>
            <a:r>
              <a:rPr sz="2800" spc="-10" dirty="0">
                <a:latin typeface="Calibri"/>
                <a:cs typeface="Calibri"/>
              </a:rPr>
              <a:t>no</a:t>
            </a:r>
            <a:r>
              <a:rPr sz="2800" spc="-5" dirty="0">
                <a:latin typeface="Calibri"/>
                <a:cs typeface="Calibri"/>
              </a:rPr>
              <a:t>t</a:t>
            </a:r>
            <a:r>
              <a:rPr sz="2800" dirty="0">
                <a:latin typeface="Calibri"/>
                <a:cs typeface="Calibri"/>
              </a:rPr>
              <a:t>	</a:t>
            </a:r>
            <a:r>
              <a:rPr sz="2800" spc="-45" dirty="0">
                <a:latin typeface="Calibri"/>
                <a:cs typeface="Calibri"/>
              </a:rPr>
              <a:t>v</a:t>
            </a:r>
            <a:r>
              <a:rPr sz="2800" spc="-5" dirty="0">
                <a:latin typeface="Calibri"/>
                <a:cs typeface="Calibri"/>
              </a:rPr>
              <a:t>a</a:t>
            </a:r>
            <a:r>
              <a:rPr sz="2800" spc="5" dirty="0">
                <a:latin typeface="Calibri"/>
                <a:cs typeface="Calibri"/>
              </a:rPr>
              <a:t>r</a:t>
            </a:r>
            <a:r>
              <a:rPr sz="2800" spc="-5" dirty="0">
                <a:latin typeface="Calibri"/>
                <a:cs typeface="Calibri"/>
              </a:rPr>
              <a:t>y</a:t>
            </a:r>
            <a:r>
              <a:rPr sz="2800" dirty="0">
                <a:latin typeface="Calibri"/>
                <a:cs typeface="Calibri"/>
              </a:rPr>
              <a:t>	</a:t>
            </a:r>
            <a:r>
              <a:rPr sz="2800" spc="-5" dirty="0">
                <a:latin typeface="Calibri"/>
                <a:cs typeface="Calibri"/>
              </a:rPr>
              <a:t>with</a:t>
            </a:r>
            <a:r>
              <a:rPr sz="2800" dirty="0">
                <a:latin typeface="Calibri"/>
                <a:cs typeface="Calibri"/>
              </a:rPr>
              <a:t>	</a:t>
            </a:r>
            <a:r>
              <a:rPr sz="2800" spc="-5" dirty="0">
                <a:latin typeface="Calibri"/>
                <a:cs typeface="Calibri"/>
              </a:rPr>
              <a:t>time</a:t>
            </a:r>
            <a:r>
              <a:rPr sz="2800" dirty="0">
                <a:latin typeface="Calibri"/>
                <a:cs typeface="Calibri"/>
              </a:rPr>
              <a:t>	</a:t>
            </a:r>
            <a:r>
              <a:rPr sz="2800" spc="-5" dirty="0">
                <a:latin typeface="Calibri"/>
                <a:cs typeface="Calibri"/>
              </a:rPr>
              <a:t>a</a:t>
            </a:r>
            <a:r>
              <a:rPr sz="2800" spc="-45" dirty="0">
                <a:latin typeface="Calibri"/>
                <a:cs typeface="Calibri"/>
              </a:rPr>
              <a:t>r</a:t>
            </a:r>
            <a:r>
              <a:rPr sz="2800" spc="-5" dirty="0">
                <a:latin typeface="Calibri"/>
                <a:cs typeface="Calibri"/>
              </a:rPr>
              <a:t>e</a:t>
            </a:r>
            <a:r>
              <a:rPr sz="2800" dirty="0">
                <a:latin typeface="Calibri"/>
                <a:cs typeface="Calibri"/>
              </a:rPr>
              <a:t>	</a:t>
            </a:r>
            <a:r>
              <a:rPr sz="2800" spc="-40" dirty="0">
                <a:latin typeface="Calibri"/>
                <a:cs typeface="Calibri"/>
              </a:rPr>
              <a:t>c</a:t>
            </a:r>
            <a:r>
              <a:rPr sz="2800" spc="-5" dirty="0">
                <a:latin typeface="Calibri"/>
                <a:cs typeface="Calibri"/>
              </a:rPr>
              <a:t>al</a:t>
            </a:r>
            <a:r>
              <a:rPr sz="2800" spc="-15" dirty="0">
                <a:latin typeface="Calibri"/>
                <a:cs typeface="Calibri"/>
              </a:rPr>
              <a:t>l</a:t>
            </a:r>
            <a:r>
              <a:rPr sz="2800" spc="-5" dirty="0">
                <a:latin typeface="Calibri"/>
                <a:cs typeface="Calibri"/>
              </a:rPr>
              <a:t>ed  </a:t>
            </a:r>
            <a:r>
              <a:rPr sz="2800" spc="-10" dirty="0">
                <a:latin typeface="Calibri"/>
                <a:cs typeface="Calibri"/>
              </a:rPr>
              <a:t>Time</a:t>
            </a:r>
            <a:r>
              <a:rPr sz="2800" dirty="0">
                <a:latin typeface="Calibri"/>
                <a:cs typeface="Calibri"/>
              </a:rPr>
              <a:t> </a:t>
            </a:r>
            <a:r>
              <a:rPr sz="2800" spc="-15" dirty="0">
                <a:latin typeface="Calibri"/>
                <a:cs typeface="Calibri"/>
              </a:rPr>
              <a:t>Invariant</a:t>
            </a:r>
            <a:r>
              <a:rPr sz="2800" spc="-5" dirty="0">
                <a:latin typeface="Calibri"/>
                <a:cs typeface="Calibri"/>
              </a:rPr>
              <a:t> </a:t>
            </a:r>
            <a:r>
              <a:rPr sz="2800" spc="-20" dirty="0">
                <a:latin typeface="Calibri"/>
                <a:cs typeface="Calibri"/>
              </a:rPr>
              <a:t>control</a:t>
            </a:r>
            <a:r>
              <a:rPr sz="2800" spc="25" dirty="0">
                <a:latin typeface="Calibri"/>
                <a:cs typeface="Calibri"/>
              </a:rPr>
              <a:t> </a:t>
            </a:r>
            <a:r>
              <a:rPr sz="2800" spc="-25" dirty="0">
                <a:latin typeface="Calibri"/>
                <a:cs typeface="Calibri"/>
              </a:rPr>
              <a:t>systems.</a:t>
            </a:r>
            <a:endParaRPr sz="2800" dirty="0">
              <a:latin typeface="Calibri"/>
              <a:cs typeface="Calibri"/>
            </a:endParaRPr>
          </a:p>
        </p:txBody>
      </p:sp>
      <p:sp>
        <p:nvSpPr>
          <p:cNvPr id="3" name="object 3"/>
          <p:cNvSpPr/>
          <p:nvPr/>
        </p:nvSpPr>
        <p:spPr>
          <a:xfrm>
            <a:off x="1145219" y="830083"/>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6" name="object 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34</a:t>
            </a:fld>
            <a:endParaRPr sz="1400">
              <a:latin typeface="Tahoma"/>
              <a:cs typeface="Tahoma"/>
            </a:endParaRPr>
          </a:p>
        </p:txBody>
      </p:sp>
      <p:pic>
        <p:nvPicPr>
          <p:cNvPr id="5" name="Picture 4">
            <a:extLst>
              <a:ext uri="{FF2B5EF4-FFF2-40B4-BE49-F238E27FC236}">
                <a16:creationId xmlns:a16="http://schemas.microsoft.com/office/drawing/2014/main" xmlns="" id="{DCB8EDBC-AFAE-4AA0-A2A2-02EF707587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3278" y="169876"/>
            <a:ext cx="9361182" cy="3744615"/>
          </a:xfrm>
          <a:prstGeom prst="rect">
            <a:avLst/>
          </a:prstGeom>
        </p:spPr>
        <p:txBody>
          <a:bodyPr vert="horz" wrap="square" lIns="0" tIns="12065" rIns="0" bIns="0" rtlCol="0">
            <a:spAutoFit/>
          </a:bodyPr>
          <a:lstStyle/>
          <a:p>
            <a:pPr marL="12700">
              <a:spcBef>
                <a:spcPts val="95"/>
              </a:spcBef>
            </a:pPr>
            <a:r>
              <a:rPr sz="2800" b="1" spc="-10" dirty="0">
                <a:solidFill>
                  <a:srgbClr val="FF0000"/>
                </a:solidFill>
                <a:latin typeface="Calibri"/>
                <a:cs typeface="Calibri"/>
              </a:rPr>
              <a:t>Time</a:t>
            </a:r>
            <a:r>
              <a:rPr sz="2800" b="1" spc="10" dirty="0">
                <a:solidFill>
                  <a:srgbClr val="FF0000"/>
                </a:solidFill>
                <a:latin typeface="Calibri"/>
                <a:cs typeface="Calibri"/>
              </a:rPr>
              <a:t> </a:t>
            </a:r>
            <a:r>
              <a:rPr sz="2800" b="1" spc="-5" dirty="0">
                <a:solidFill>
                  <a:srgbClr val="FF0000"/>
                </a:solidFill>
                <a:latin typeface="Calibri"/>
                <a:cs typeface="Calibri"/>
              </a:rPr>
              <a:t>varying/In-varying</a:t>
            </a:r>
            <a:r>
              <a:rPr sz="2800" b="1" spc="50" dirty="0">
                <a:solidFill>
                  <a:srgbClr val="FF0000"/>
                </a:solidFill>
                <a:latin typeface="Calibri"/>
                <a:cs typeface="Calibri"/>
              </a:rPr>
              <a:t> </a:t>
            </a:r>
            <a:r>
              <a:rPr sz="2800" b="1" spc="-15" dirty="0">
                <a:solidFill>
                  <a:srgbClr val="FF0000"/>
                </a:solidFill>
                <a:latin typeface="Calibri"/>
                <a:cs typeface="Calibri"/>
              </a:rPr>
              <a:t>Control</a:t>
            </a:r>
            <a:r>
              <a:rPr sz="2800" b="1" spc="10" dirty="0">
                <a:solidFill>
                  <a:srgbClr val="FF0000"/>
                </a:solidFill>
                <a:latin typeface="Calibri"/>
                <a:cs typeface="Calibri"/>
              </a:rPr>
              <a:t> </a:t>
            </a:r>
            <a:r>
              <a:rPr sz="2800" b="1" spc="-30" dirty="0">
                <a:solidFill>
                  <a:srgbClr val="FF0000"/>
                </a:solidFill>
                <a:latin typeface="Calibri"/>
                <a:cs typeface="Calibri"/>
              </a:rPr>
              <a:t>System</a:t>
            </a:r>
            <a:endParaRPr sz="2800" dirty="0">
              <a:latin typeface="Calibri"/>
              <a:cs typeface="Calibri"/>
            </a:endParaRPr>
          </a:p>
          <a:p>
            <a:pPr>
              <a:spcBef>
                <a:spcPts val="40"/>
              </a:spcBef>
            </a:pPr>
            <a:endParaRPr sz="3150" dirty="0">
              <a:latin typeface="Calibri"/>
              <a:cs typeface="Calibri"/>
            </a:endParaRPr>
          </a:p>
          <a:p>
            <a:pPr marL="355600" marR="5080" indent="-342900" algn="just">
              <a:lnSpc>
                <a:spcPct val="200000"/>
              </a:lnSpc>
              <a:spcBef>
                <a:spcPts val="5"/>
              </a:spcBef>
              <a:buFont typeface="Wingdings"/>
              <a:buChar char=""/>
              <a:tabLst>
                <a:tab pos="355600" algn="l"/>
              </a:tabLst>
            </a:pPr>
            <a:r>
              <a:rPr sz="3200" spc="-5" dirty="0">
                <a:latin typeface="Calibri"/>
                <a:cs typeface="Calibri"/>
              </a:rPr>
              <a:t>The</a:t>
            </a:r>
            <a:r>
              <a:rPr sz="3200" dirty="0">
                <a:latin typeface="Calibri"/>
                <a:cs typeface="Calibri"/>
              </a:rPr>
              <a:t> mass</a:t>
            </a:r>
            <a:r>
              <a:rPr sz="3200" spc="5" dirty="0">
                <a:latin typeface="Calibri"/>
                <a:cs typeface="Calibri"/>
              </a:rPr>
              <a:t> </a:t>
            </a:r>
            <a:r>
              <a:rPr sz="3200" dirty="0">
                <a:latin typeface="Calibri"/>
                <a:cs typeface="Calibri"/>
              </a:rPr>
              <a:t>of</a:t>
            </a:r>
            <a:r>
              <a:rPr sz="3200" spc="5" dirty="0">
                <a:latin typeface="Calibri"/>
                <a:cs typeface="Calibri"/>
              </a:rPr>
              <a:t> </a:t>
            </a:r>
            <a:r>
              <a:rPr sz="3200" spc="-15" dirty="0">
                <a:latin typeface="Calibri"/>
                <a:cs typeface="Calibri"/>
              </a:rPr>
              <a:t>missile/rocket</a:t>
            </a:r>
            <a:r>
              <a:rPr sz="3200" spc="-10" dirty="0">
                <a:latin typeface="Calibri"/>
                <a:cs typeface="Calibri"/>
              </a:rPr>
              <a:t> </a:t>
            </a:r>
            <a:r>
              <a:rPr sz="3200" spc="-5" dirty="0">
                <a:latin typeface="Calibri"/>
                <a:cs typeface="Calibri"/>
              </a:rPr>
              <a:t>reduces</a:t>
            </a:r>
            <a:r>
              <a:rPr sz="3200" dirty="0">
                <a:latin typeface="Calibri"/>
                <a:cs typeface="Calibri"/>
              </a:rPr>
              <a:t> as</a:t>
            </a:r>
            <a:r>
              <a:rPr sz="3200" spc="5" dirty="0">
                <a:latin typeface="Calibri"/>
                <a:cs typeface="Calibri"/>
              </a:rPr>
              <a:t> </a:t>
            </a:r>
            <a:r>
              <a:rPr sz="3200" spc="-5" dirty="0">
                <a:latin typeface="Calibri"/>
                <a:cs typeface="Calibri"/>
              </a:rPr>
              <a:t>fuel</a:t>
            </a:r>
            <a:r>
              <a:rPr sz="3200" dirty="0">
                <a:latin typeface="Calibri"/>
                <a:cs typeface="Calibri"/>
              </a:rPr>
              <a:t> </a:t>
            </a:r>
            <a:r>
              <a:rPr sz="3200" spc="-5" dirty="0">
                <a:latin typeface="Calibri"/>
                <a:cs typeface="Calibri"/>
              </a:rPr>
              <a:t>is </a:t>
            </a:r>
            <a:r>
              <a:rPr sz="3200" spc="-710" dirty="0">
                <a:latin typeface="Calibri"/>
                <a:cs typeface="Calibri"/>
              </a:rPr>
              <a:t> </a:t>
            </a:r>
            <a:r>
              <a:rPr sz="3200" spc="-5" dirty="0">
                <a:latin typeface="Calibri"/>
                <a:cs typeface="Calibri"/>
              </a:rPr>
              <a:t>burnt</a:t>
            </a:r>
            <a:r>
              <a:rPr sz="3200" dirty="0">
                <a:latin typeface="Calibri"/>
                <a:cs typeface="Calibri"/>
              </a:rPr>
              <a:t> </a:t>
            </a:r>
            <a:r>
              <a:rPr sz="3200" spc="5" dirty="0">
                <a:latin typeface="Calibri"/>
                <a:cs typeface="Calibri"/>
              </a:rPr>
              <a:t>and</a:t>
            </a:r>
            <a:r>
              <a:rPr sz="3200" spc="10" dirty="0">
                <a:latin typeface="Calibri"/>
                <a:cs typeface="Calibri"/>
              </a:rPr>
              <a:t> </a:t>
            </a:r>
            <a:r>
              <a:rPr sz="3200" spc="-5" dirty="0">
                <a:latin typeface="Calibri"/>
                <a:cs typeface="Calibri"/>
              </a:rPr>
              <a:t>hence</a:t>
            </a:r>
            <a:r>
              <a:rPr sz="3200" dirty="0">
                <a:latin typeface="Calibri"/>
                <a:cs typeface="Calibri"/>
              </a:rPr>
              <a:t> the</a:t>
            </a:r>
            <a:r>
              <a:rPr sz="3200" spc="5" dirty="0">
                <a:latin typeface="Calibri"/>
                <a:cs typeface="Calibri"/>
              </a:rPr>
              <a:t> </a:t>
            </a:r>
            <a:r>
              <a:rPr sz="3200" spc="-15" dirty="0">
                <a:latin typeface="Calibri"/>
                <a:cs typeface="Calibri"/>
              </a:rPr>
              <a:t>parameter</a:t>
            </a:r>
            <a:r>
              <a:rPr sz="3200" spc="-10" dirty="0">
                <a:latin typeface="Calibri"/>
                <a:cs typeface="Calibri"/>
              </a:rPr>
              <a:t> </a:t>
            </a:r>
            <a:r>
              <a:rPr sz="3200" dirty="0">
                <a:latin typeface="Calibri"/>
                <a:cs typeface="Calibri"/>
              </a:rPr>
              <a:t>mass</a:t>
            </a:r>
            <a:r>
              <a:rPr sz="3200" spc="5" dirty="0">
                <a:latin typeface="Calibri"/>
                <a:cs typeface="Calibri"/>
              </a:rPr>
              <a:t> </a:t>
            </a:r>
            <a:r>
              <a:rPr sz="3200" spc="-5" dirty="0">
                <a:latin typeface="Calibri"/>
                <a:cs typeface="Calibri"/>
              </a:rPr>
              <a:t>is</a:t>
            </a:r>
            <a:r>
              <a:rPr sz="3200" dirty="0">
                <a:latin typeface="Calibri"/>
                <a:cs typeface="Calibri"/>
              </a:rPr>
              <a:t> time </a:t>
            </a:r>
            <a:r>
              <a:rPr sz="3200" spc="-710" dirty="0">
                <a:latin typeface="Calibri"/>
                <a:cs typeface="Calibri"/>
              </a:rPr>
              <a:t> </a:t>
            </a:r>
            <a:r>
              <a:rPr sz="3200" spc="-5" dirty="0">
                <a:latin typeface="Calibri"/>
                <a:cs typeface="Calibri"/>
              </a:rPr>
              <a:t>varying </a:t>
            </a:r>
            <a:r>
              <a:rPr sz="3200" dirty="0">
                <a:latin typeface="Calibri"/>
                <a:cs typeface="Calibri"/>
              </a:rPr>
              <a:t>and the </a:t>
            </a:r>
            <a:r>
              <a:rPr sz="3200" spc="-15" dirty="0">
                <a:latin typeface="Calibri"/>
                <a:cs typeface="Calibri"/>
              </a:rPr>
              <a:t>control </a:t>
            </a:r>
            <a:r>
              <a:rPr sz="3200" spc="-30" dirty="0">
                <a:latin typeface="Calibri"/>
                <a:cs typeface="Calibri"/>
              </a:rPr>
              <a:t>system </a:t>
            </a:r>
            <a:r>
              <a:rPr sz="3200" dirty="0">
                <a:latin typeface="Calibri"/>
                <a:cs typeface="Calibri"/>
              </a:rPr>
              <a:t>is time </a:t>
            </a:r>
            <a:r>
              <a:rPr sz="3200" spc="-5" dirty="0">
                <a:latin typeface="Calibri"/>
                <a:cs typeface="Calibri"/>
              </a:rPr>
              <a:t>varying </a:t>
            </a:r>
            <a:r>
              <a:rPr sz="3200" dirty="0">
                <a:latin typeface="Calibri"/>
                <a:cs typeface="Calibri"/>
              </a:rPr>
              <a:t> type.</a:t>
            </a:r>
          </a:p>
        </p:txBody>
      </p:sp>
      <p:sp>
        <p:nvSpPr>
          <p:cNvPr id="3" name="object 3"/>
          <p:cNvSpPr/>
          <p:nvPr/>
        </p:nvSpPr>
        <p:spPr>
          <a:xfrm>
            <a:off x="1048326" y="892227"/>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6" name="object 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35</a:t>
            </a:fld>
            <a:endParaRPr sz="1400">
              <a:latin typeface="Tahoma"/>
              <a:cs typeface="Tahoma"/>
            </a:endParaRPr>
          </a:p>
        </p:txBody>
      </p:sp>
      <p:pic>
        <p:nvPicPr>
          <p:cNvPr id="5" name="Picture 4">
            <a:extLst>
              <a:ext uri="{FF2B5EF4-FFF2-40B4-BE49-F238E27FC236}">
                <a16:creationId xmlns:a16="http://schemas.microsoft.com/office/drawing/2014/main" xmlns="" id="{19BAB1B6-25B9-4CE8-B3E3-93C27792F4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48678"/>
            <a:ext cx="1737208" cy="56498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rgbClr val="FF0000"/>
                </a:solidFill>
              </a:rPr>
              <a:t>Types of industrial Control system ?</a:t>
            </a:r>
            <a:endParaRPr lang="en-IN" sz="4400"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36</a:t>
            </a:fld>
            <a:endParaRPr lang="en-IN"/>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47176" y="37881"/>
            <a:ext cx="2372609" cy="663456"/>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40000" lnSpcReduction="20000"/>
          </a:bodyPr>
          <a:lstStyle/>
          <a:p>
            <a:pPr marL="0" indent="0" algn="l">
              <a:buNone/>
            </a:pPr>
            <a:endParaRPr lang="en-US" sz="4800" b="0" i="0" dirty="0">
              <a:solidFill>
                <a:srgbClr val="212529"/>
              </a:solidFill>
              <a:effectLst/>
            </a:endParaRPr>
          </a:p>
          <a:p>
            <a:pPr marL="0" indent="0" algn="l">
              <a:buNone/>
            </a:pPr>
            <a:r>
              <a:rPr lang="en-US" sz="4800" b="1" i="0" u="sng" dirty="0">
                <a:solidFill>
                  <a:srgbClr val="28628F"/>
                </a:solidFill>
                <a:effectLst/>
                <a:hlinkClick r:id="rId3"/>
              </a:rPr>
              <a:t>4. Remote Terminal Units (RTUs)</a:t>
            </a:r>
            <a:r>
              <a:rPr lang="en-US" sz="4800" b="1" i="0" dirty="0">
                <a:solidFill>
                  <a:srgbClr val="212529"/>
                </a:solidFill>
                <a:effectLst/>
              </a:rPr>
              <a:t> -</a:t>
            </a:r>
            <a:r>
              <a:rPr lang="en-US" sz="4800" b="0" i="0" dirty="0">
                <a:solidFill>
                  <a:srgbClr val="212529"/>
                </a:solidFill>
                <a:effectLst/>
              </a:rPr>
              <a:t> A remote terminal unit (RTU) is a microprocessor-based electronic device used in industrial control systems (ICS) to connect different hardware to distributed control systems (DCS) or </a:t>
            </a:r>
            <a:r>
              <a:rPr lang="en-US" sz="4800" b="0" i="0" u="sng" dirty="0">
                <a:solidFill>
                  <a:srgbClr val="28628F"/>
                </a:solidFill>
                <a:effectLst/>
                <a:hlinkClick r:id="rId4" tooltip="Turner Integrated Systems - SCADA Development Services"/>
              </a:rPr>
              <a:t>SCADA</a:t>
            </a:r>
            <a:r>
              <a:rPr lang="en-US" sz="4800" b="0" i="0" dirty="0">
                <a:solidFill>
                  <a:srgbClr val="212529"/>
                </a:solidFill>
                <a:effectLst/>
              </a:rPr>
              <a:t>. RTUs are also known as remote units of telemetry or remote units of telecontrol. RTUs pass sensor data from input streams in the control loop to an output stream to be transmitted to ICS centralized command. RTUs negotiate links to local or remote controls.</a:t>
            </a:r>
          </a:p>
          <a:p>
            <a:pPr marL="0" indent="0" algn="l">
              <a:buNone/>
            </a:pPr>
            <a:r>
              <a:rPr lang="en-US" sz="4800" b="1" i="0" dirty="0">
                <a:solidFill>
                  <a:srgbClr val="212529"/>
                </a:solidFill>
                <a:effectLst/>
              </a:rPr>
              <a:t>5. </a:t>
            </a:r>
            <a:r>
              <a:rPr lang="en-US" sz="4800" b="1" i="0" dirty="0">
                <a:solidFill>
                  <a:srgbClr val="00B0F0"/>
                </a:solidFill>
                <a:effectLst/>
              </a:rPr>
              <a:t>Industrial Automation and Control Systems (IACS) </a:t>
            </a:r>
            <a:r>
              <a:rPr lang="en-US" sz="4800" b="1" i="0" dirty="0">
                <a:solidFill>
                  <a:srgbClr val="212529"/>
                </a:solidFill>
                <a:effectLst/>
              </a:rPr>
              <a:t>-</a:t>
            </a:r>
            <a:r>
              <a:rPr lang="en-US" sz="4800" b="0" i="0" dirty="0">
                <a:solidFill>
                  <a:srgbClr val="212529"/>
                </a:solidFill>
                <a:effectLst/>
              </a:rPr>
              <a:t> Industrial automation control system solutions involve safe infrastructure to allow information transfers and communications as well as smart devices for information collection. Sensors on machines and machinery usually achieve this. Industrial automation control systems also involve hardware, software and communication alternatives to transform sensor information into information</a:t>
            </a:r>
          </a:p>
          <a:p>
            <a:pPr marL="0" indent="0" algn="l">
              <a:buNone/>
            </a:pPr>
            <a:r>
              <a:rPr lang="en-US" sz="4800" b="1" i="0" dirty="0">
                <a:solidFill>
                  <a:srgbClr val="212529"/>
                </a:solidFill>
                <a:effectLst/>
              </a:rPr>
              <a:t>6.</a:t>
            </a:r>
            <a:r>
              <a:rPr lang="en-US" sz="4800" b="1" i="0" dirty="0">
                <a:solidFill>
                  <a:srgbClr val="00B0F0"/>
                </a:solidFill>
                <a:effectLst/>
              </a:rPr>
              <a:t> Programmable Automation Controllers (PACs) </a:t>
            </a:r>
            <a:r>
              <a:rPr lang="en-US" sz="4800" b="1" i="0" dirty="0">
                <a:solidFill>
                  <a:srgbClr val="212529"/>
                </a:solidFill>
                <a:effectLst/>
              </a:rPr>
              <a:t>–</a:t>
            </a:r>
            <a:r>
              <a:rPr lang="en-US" sz="4800" b="0" i="0" dirty="0">
                <a:solidFill>
                  <a:srgbClr val="212529"/>
                </a:solidFill>
                <a:effectLst/>
              </a:rPr>
              <a:t> Programmable Automation Controller (PAC) is a term that is used loosely to define any automation controller that comprises of higher-level instructions. The systems are used for equipment in a broad spectrum of sectors, including those engaged in critical infrastructure, in industrial control systems (ICS).</a:t>
            </a:r>
          </a:p>
          <a:p>
            <a:pPr marL="0" indent="0" algn="l">
              <a:buNone/>
            </a:pPr>
            <a:r>
              <a:rPr lang="en-US" sz="4800" b="1" i="0" dirty="0">
                <a:solidFill>
                  <a:srgbClr val="212529"/>
                </a:solidFill>
                <a:effectLst/>
              </a:rPr>
              <a:t>7. </a:t>
            </a:r>
            <a:r>
              <a:rPr lang="en-US" sz="4800" b="1" i="0" dirty="0">
                <a:solidFill>
                  <a:srgbClr val="00B0F0"/>
                </a:solidFill>
                <a:effectLst/>
              </a:rPr>
              <a:t>Intelligent Electronic Devices (IEDs) </a:t>
            </a:r>
            <a:r>
              <a:rPr lang="en-US" sz="4800" b="1" i="0" dirty="0">
                <a:solidFill>
                  <a:srgbClr val="212529"/>
                </a:solidFill>
                <a:effectLst/>
              </a:rPr>
              <a:t>-</a:t>
            </a:r>
            <a:r>
              <a:rPr lang="en-US" sz="4800" b="0" i="0" dirty="0">
                <a:solidFill>
                  <a:srgbClr val="212529"/>
                </a:solidFill>
                <a:effectLst/>
              </a:rPr>
              <a:t> An intelligent electronic device is an electronic component (such as a regulator and circuit control) that has a microprocessor and can communicate, typically digitally using Fieldbus, </a:t>
            </a:r>
            <a:r>
              <a:rPr lang="en-US" sz="4800" b="0" i="0" dirty="0" err="1">
                <a:solidFill>
                  <a:srgbClr val="212529"/>
                </a:solidFill>
                <a:effectLst/>
              </a:rPr>
              <a:t>real­time</a:t>
            </a:r>
            <a:r>
              <a:rPr lang="en-US" sz="4800" b="0" i="0" dirty="0">
                <a:solidFill>
                  <a:srgbClr val="212529"/>
                </a:solidFill>
                <a:effectLst/>
              </a:rPr>
              <a:t> Ethernet, or other industrial protocols.</a:t>
            </a:r>
          </a:p>
          <a:p>
            <a:endParaRPr lang="en-IN" sz="1600" b="1" u="sng" dirty="0">
              <a:solidFill>
                <a:schemeClr val="tx1"/>
              </a:solidFill>
            </a:endParaRPr>
          </a:p>
        </p:txBody>
      </p:sp>
    </p:spTree>
    <p:extLst>
      <p:ext uri="{BB962C8B-B14F-4D97-AF65-F5344CB8AC3E}">
        <p14:creationId xmlns:p14="http://schemas.microsoft.com/office/powerpoint/2010/main" xmlns="" val="3076585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rgbClr val="FF0000"/>
                </a:solidFill>
              </a:rPr>
              <a:t>Types of industrial Control system ?</a:t>
            </a:r>
            <a:endParaRPr lang="en-IN" sz="4400"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37</a:t>
            </a:fld>
            <a:endParaRPr lang="en-IN"/>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83634" y="215508"/>
            <a:ext cx="2325938" cy="804440"/>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40000" lnSpcReduction="20000"/>
          </a:bodyPr>
          <a:lstStyle/>
          <a:p>
            <a:pPr marL="0" indent="0" algn="l">
              <a:buNone/>
            </a:pPr>
            <a:endParaRPr lang="en-US" sz="4800" b="0" i="0" dirty="0">
              <a:solidFill>
                <a:srgbClr val="212529"/>
              </a:solidFill>
              <a:effectLst/>
            </a:endParaRPr>
          </a:p>
          <a:p>
            <a:pPr marL="0" indent="0" algn="l">
              <a:buNone/>
            </a:pPr>
            <a:r>
              <a:rPr lang="en-US" sz="4800" b="1" i="0" u="sng" dirty="0">
                <a:solidFill>
                  <a:srgbClr val="28628F"/>
                </a:solidFill>
                <a:effectLst/>
                <a:hlinkClick r:id="rId3"/>
              </a:rPr>
              <a:t>4. Remote Terminal Units (RTUs)</a:t>
            </a:r>
            <a:r>
              <a:rPr lang="en-US" sz="4800" b="1" i="0" dirty="0">
                <a:solidFill>
                  <a:srgbClr val="212529"/>
                </a:solidFill>
                <a:effectLst/>
              </a:rPr>
              <a:t> -</a:t>
            </a:r>
            <a:r>
              <a:rPr lang="en-US" sz="4800" b="0" i="0" dirty="0">
                <a:solidFill>
                  <a:srgbClr val="212529"/>
                </a:solidFill>
                <a:effectLst/>
              </a:rPr>
              <a:t> A remote terminal unit (RTU) is a microprocessor-based electronic device used in industrial control systems (ICS) to connect different hardware to distributed control systems (DCS) or </a:t>
            </a:r>
            <a:r>
              <a:rPr lang="en-US" sz="4800" b="0" i="0" u="sng" dirty="0">
                <a:solidFill>
                  <a:srgbClr val="28628F"/>
                </a:solidFill>
                <a:effectLst/>
                <a:hlinkClick r:id="rId4" tooltip="Turner Integrated Systems - SCADA Development Services"/>
              </a:rPr>
              <a:t>SCADA</a:t>
            </a:r>
            <a:r>
              <a:rPr lang="en-US" sz="4800" b="0" i="0" dirty="0">
                <a:solidFill>
                  <a:srgbClr val="212529"/>
                </a:solidFill>
                <a:effectLst/>
              </a:rPr>
              <a:t>. RTUs are also known as remote units of telemetry or remote units of telecontrol. RTUs pass sensor data from input streams in the control loop to an output stream to be transmitted to ICS centralized command. RTUs negotiate links to local or remote controls.</a:t>
            </a:r>
          </a:p>
          <a:p>
            <a:pPr marL="0" indent="0" algn="l">
              <a:buNone/>
            </a:pPr>
            <a:r>
              <a:rPr lang="en-US" sz="4800" b="1" i="0" dirty="0">
                <a:solidFill>
                  <a:srgbClr val="212529"/>
                </a:solidFill>
                <a:effectLst/>
              </a:rPr>
              <a:t>5. </a:t>
            </a:r>
            <a:r>
              <a:rPr lang="en-US" sz="4800" b="1" i="0" dirty="0">
                <a:solidFill>
                  <a:srgbClr val="00B0F0"/>
                </a:solidFill>
                <a:effectLst/>
              </a:rPr>
              <a:t>Industrial Automation and Control Systems (IACS) </a:t>
            </a:r>
            <a:r>
              <a:rPr lang="en-US" sz="4800" b="1" i="0" dirty="0">
                <a:solidFill>
                  <a:srgbClr val="212529"/>
                </a:solidFill>
                <a:effectLst/>
              </a:rPr>
              <a:t>-</a:t>
            </a:r>
            <a:r>
              <a:rPr lang="en-US" sz="4800" b="0" i="0" dirty="0">
                <a:solidFill>
                  <a:srgbClr val="212529"/>
                </a:solidFill>
                <a:effectLst/>
              </a:rPr>
              <a:t> Industrial automation control system solutions involve safe infrastructure to allow information transfers and communications as well as smart devices for information collection. Sensors on machines and machinery usually achieve this. Industrial automation control systems also involve hardware, software and communication alternatives to transform sensor information into information</a:t>
            </a:r>
          </a:p>
          <a:p>
            <a:pPr marL="0" indent="0" algn="l">
              <a:buNone/>
            </a:pPr>
            <a:r>
              <a:rPr lang="en-US" sz="4800" b="1" i="0" dirty="0">
                <a:solidFill>
                  <a:srgbClr val="212529"/>
                </a:solidFill>
                <a:effectLst/>
              </a:rPr>
              <a:t>6.</a:t>
            </a:r>
            <a:r>
              <a:rPr lang="en-US" sz="4800" b="1" i="0" dirty="0">
                <a:solidFill>
                  <a:srgbClr val="00B0F0"/>
                </a:solidFill>
                <a:effectLst/>
              </a:rPr>
              <a:t> Programmable Automation Controllers (PACs) </a:t>
            </a:r>
            <a:r>
              <a:rPr lang="en-US" sz="4800" b="1" i="0" dirty="0">
                <a:solidFill>
                  <a:srgbClr val="212529"/>
                </a:solidFill>
                <a:effectLst/>
              </a:rPr>
              <a:t>–</a:t>
            </a:r>
            <a:r>
              <a:rPr lang="en-US" sz="4800" b="0" i="0" dirty="0">
                <a:solidFill>
                  <a:srgbClr val="212529"/>
                </a:solidFill>
                <a:effectLst/>
              </a:rPr>
              <a:t> Programmable Automation Controller (PAC) is a term that is used loosely to define any automation controller that comprises of higher-level instructions. The systems are used for equipment in a broad spectrum of sectors, including those engaged in critical infrastructure, in industrial control systems (ICS).</a:t>
            </a:r>
          </a:p>
          <a:p>
            <a:pPr marL="0" indent="0" algn="l">
              <a:buNone/>
            </a:pPr>
            <a:r>
              <a:rPr lang="en-US" sz="4800" b="1" i="0" dirty="0">
                <a:solidFill>
                  <a:srgbClr val="212529"/>
                </a:solidFill>
                <a:effectLst/>
              </a:rPr>
              <a:t>7. </a:t>
            </a:r>
            <a:r>
              <a:rPr lang="en-US" sz="4800" b="1" i="0" dirty="0">
                <a:solidFill>
                  <a:srgbClr val="00B0F0"/>
                </a:solidFill>
                <a:effectLst/>
              </a:rPr>
              <a:t>Intelligent Electronic Devices (IEDs) </a:t>
            </a:r>
            <a:r>
              <a:rPr lang="en-US" sz="4800" b="1" i="0" dirty="0">
                <a:solidFill>
                  <a:srgbClr val="212529"/>
                </a:solidFill>
                <a:effectLst/>
              </a:rPr>
              <a:t>-</a:t>
            </a:r>
            <a:r>
              <a:rPr lang="en-US" sz="4800" b="0" i="0" dirty="0">
                <a:solidFill>
                  <a:srgbClr val="212529"/>
                </a:solidFill>
                <a:effectLst/>
              </a:rPr>
              <a:t> An intelligent electronic device is an electronic component (such as a regulator and circuit control) that has a microprocessor and can communicate, typically digitally using Fieldbus, </a:t>
            </a:r>
            <a:r>
              <a:rPr lang="en-US" sz="4800" b="0" i="0" dirty="0" err="1">
                <a:solidFill>
                  <a:srgbClr val="212529"/>
                </a:solidFill>
                <a:effectLst/>
              </a:rPr>
              <a:t>real­time</a:t>
            </a:r>
            <a:r>
              <a:rPr lang="en-US" sz="4800" b="0" i="0" dirty="0">
                <a:solidFill>
                  <a:srgbClr val="212529"/>
                </a:solidFill>
                <a:effectLst/>
              </a:rPr>
              <a:t> Ethernet, or other industrial protocols.</a:t>
            </a:r>
          </a:p>
          <a:p>
            <a:endParaRPr lang="en-IN" sz="1600" b="1" u="sng" dirty="0">
              <a:solidFill>
                <a:schemeClr val="tx1"/>
              </a:solidFill>
            </a:endParaRPr>
          </a:p>
        </p:txBody>
      </p:sp>
    </p:spTree>
    <p:extLst>
      <p:ext uri="{BB962C8B-B14F-4D97-AF65-F5344CB8AC3E}">
        <p14:creationId xmlns:p14="http://schemas.microsoft.com/office/powerpoint/2010/main" xmlns="" val="181027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rgbClr val="FF0000"/>
                </a:solidFill>
              </a:rPr>
              <a:t>Types of industrial Control system ?</a:t>
            </a:r>
            <a:endParaRPr lang="en-IN" sz="4400" dirty="0"/>
          </a:p>
        </p:txBody>
      </p:sp>
      <p:sp>
        <p:nvSpPr>
          <p:cNvPr id="6" name="Slide Number Placeholder 5"/>
          <p:cNvSpPr>
            <a:spLocks noGrp="1"/>
          </p:cNvSpPr>
          <p:nvPr>
            <p:ph type="sldNum" sz="quarter" idx="12"/>
          </p:nvPr>
        </p:nvSpPr>
        <p:spPr>
          <a:xfrm>
            <a:off x="10360241" y="6459785"/>
            <a:ext cx="852242" cy="365125"/>
          </a:xfrm>
        </p:spPr>
        <p:txBody>
          <a:bodyPr/>
          <a:lstStyle/>
          <a:p>
            <a:fld id="{CA9F79F9-620A-454C-B44A-099229A02D1C}" type="slidenum">
              <a:rPr lang="en-IN" smtClean="0"/>
              <a:pPr/>
              <a:t>38</a:t>
            </a:fld>
            <a:endParaRPr lang="en-IN" dirty="0"/>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725526"/>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40000" lnSpcReduction="20000"/>
          </a:bodyPr>
          <a:lstStyle/>
          <a:p>
            <a:pPr marL="0" indent="0" algn="l">
              <a:buNone/>
            </a:pPr>
            <a:endParaRPr lang="en-US" sz="4800" b="0" i="0" dirty="0">
              <a:solidFill>
                <a:srgbClr val="212529"/>
              </a:solidFill>
              <a:effectLst/>
            </a:endParaRPr>
          </a:p>
          <a:p>
            <a:pPr marL="0" indent="0" algn="l">
              <a:buNone/>
            </a:pPr>
            <a:r>
              <a:rPr lang="en-US" sz="4800" b="1" i="0" u="sng" dirty="0">
                <a:solidFill>
                  <a:srgbClr val="28628F"/>
                </a:solidFill>
                <a:effectLst/>
                <a:hlinkClick r:id="rId3"/>
              </a:rPr>
              <a:t>4. Remote Terminal Units (RTUs)</a:t>
            </a:r>
            <a:r>
              <a:rPr lang="en-US" sz="4800" b="1" i="0" dirty="0">
                <a:solidFill>
                  <a:srgbClr val="212529"/>
                </a:solidFill>
                <a:effectLst/>
              </a:rPr>
              <a:t> -</a:t>
            </a:r>
            <a:r>
              <a:rPr lang="en-US" sz="4800" b="0" i="0" dirty="0">
                <a:solidFill>
                  <a:srgbClr val="212529"/>
                </a:solidFill>
                <a:effectLst/>
              </a:rPr>
              <a:t> A remote terminal unit (RTU) is a microprocessor-based electronic device used in industrial control systems (ICS) to connect different hardware to distributed control systems (DCS) or </a:t>
            </a:r>
            <a:r>
              <a:rPr lang="en-US" sz="4800" b="0" i="0" u="sng" dirty="0">
                <a:solidFill>
                  <a:srgbClr val="28628F"/>
                </a:solidFill>
                <a:effectLst/>
                <a:hlinkClick r:id="rId4" tooltip="Turner Integrated Systems - SCADA Development Services"/>
              </a:rPr>
              <a:t>SCADA</a:t>
            </a:r>
            <a:r>
              <a:rPr lang="en-US" sz="4800" b="0" i="0" dirty="0">
                <a:solidFill>
                  <a:srgbClr val="212529"/>
                </a:solidFill>
                <a:effectLst/>
              </a:rPr>
              <a:t>. RTUs are also known as remote units of telemetry or remote units of telecontrol. RTUs pass sensor data from input streams in the control loop to an output stream to be transmitted to ICS centralized command. RTUs negotiate links to local or remote controls.</a:t>
            </a:r>
          </a:p>
          <a:p>
            <a:pPr marL="0" indent="0" algn="l">
              <a:buNone/>
            </a:pPr>
            <a:r>
              <a:rPr lang="en-US" sz="4800" b="1" i="0" dirty="0">
                <a:solidFill>
                  <a:srgbClr val="212529"/>
                </a:solidFill>
                <a:effectLst/>
              </a:rPr>
              <a:t>5. </a:t>
            </a:r>
            <a:r>
              <a:rPr lang="en-US" sz="4800" b="1" i="0" dirty="0">
                <a:solidFill>
                  <a:srgbClr val="00B0F0"/>
                </a:solidFill>
                <a:effectLst/>
              </a:rPr>
              <a:t>Industrial Automation and Control Systems (IACS) </a:t>
            </a:r>
            <a:r>
              <a:rPr lang="en-US" sz="4800" b="1" i="0" dirty="0">
                <a:solidFill>
                  <a:srgbClr val="212529"/>
                </a:solidFill>
                <a:effectLst/>
              </a:rPr>
              <a:t>-</a:t>
            </a:r>
            <a:r>
              <a:rPr lang="en-US" sz="4800" b="0" i="0" dirty="0">
                <a:solidFill>
                  <a:srgbClr val="212529"/>
                </a:solidFill>
                <a:effectLst/>
              </a:rPr>
              <a:t> Industrial automation control system solutions involve safe infrastructure to allow information transfers and communications as well as smart devices for information collection. Sensors on machines and machinery usually achieve this. Industrial automation control systems also involve hardware, software and communication alternatives to transform sensor information into information</a:t>
            </a:r>
          </a:p>
          <a:p>
            <a:pPr marL="0" indent="0" algn="l">
              <a:buNone/>
            </a:pPr>
            <a:r>
              <a:rPr lang="en-US" sz="4800" b="1" i="0" dirty="0">
                <a:solidFill>
                  <a:srgbClr val="212529"/>
                </a:solidFill>
                <a:effectLst/>
              </a:rPr>
              <a:t>6.</a:t>
            </a:r>
            <a:r>
              <a:rPr lang="en-US" sz="4800" b="1" i="0" dirty="0">
                <a:solidFill>
                  <a:srgbClr val="00B0F0"/>
                </a:solidFill>
                <a:effectLst/>
              </a:rPr>
              <a:t> Programmable Automation Controllers (PACs) </a:t>
            </a:r>
            <a:r>
              <a:rPr lang="en-US" sz="4800" b="1" i="0" dirty="0">
                <a:solidFill>
                  <a:srgbClr val="212529"/>
                </a:solidFill>
                <a:effectLst/>
              </a:rPr>
              <a:t>–</a:t>
            </a:r>
            <a:r>
              <a:rPr lang="en-US" sz="4800" b="0" i="0" dirty="0">
                <a:solidFill>
                  <a:srgbClr val="212529"/>
                </a:solidFill>
                <a:effectLst/>
              </a:rPr>
              <a:t> Programmable Automation Controller (PAC) is a term that is used loosely to define any automation controller that comprises of higher-level instructions. The systems are used for equipment in a broad spectrum of sectors, including those engaged in critical infrastructure, in industrial control systems (ICS).</a:t>
            </a:r>
          </a:p>
          <a:p>
            <a:pPr marL="0" indent="0" algn="l">
              <a:buNone/>
            </a:pPr>
            <a:r>
              <a:rPr lang="en-US" sz="4800" b="1" i="0" dirty="0">
                <a:solidFill>
                  <a:srgbClr val="212529"/>
                </a:solidFill>
                <a:effectLst/>
              </a:rPr>
              <a:t>7. </a:t>
            </a:r>
            <a:r>
              <a:rPr lang="en-US" sz="4800" b="1" i="0" dirty="0">
                <a:solidFill>
                  <a:srgbClr val="00B0F0"/>
                </a:solidFill>
                <a:effectLst/>
              </a:rPr>
              <a:t>Intelligent Electronic Devices (IEDs) </a:t>
            </a:r>
            <a:r>
              <a:rPr lang="en-US" sz="4800" b="1" i="0" dirty="0">
                <a:solidFill>
                  <a:srgbClr val="212529"/>
                </a:solidFill>
                <a:effectLst/>
              </a:rPr>
              <a:t>-</a:t>
            </a:r>
            <a:r>
              <a:rPr lang="en-US" sz="4800" b="0" i="0" dirty="0">
                <a:solidFill>
                  <a:srgbClr val="212529"/>
                </a:solidFill>
                <a:effectLst/>
              </a:rPr>
              <a:t> An intelligent electronic device is an electronic component (such as a regulator and circuit control) that has a microprocessor and can communicate, typically digitally using Fieldbus, </a:t>
            </a:r>
            <a:r>
              <a:rPr lang="en-US" sz="4800" b="0" i="0" dirty="0" err="1">
                <a:solidFill>
                  <a:srgbClr val="212529"/>
                </a:solidFill>
                <a:effectLst/>
              </a:rPr>
              <a:t>real­time</a:t>
            </a:r>
            <a:r>
              <a:rPr lang="en-US" sz="4800" b="0" i="0" dirty="0">
                <a:solidFill>
                  <a:srgbClr val="212529"/>
                </a:solidFill>
                <a:effectLst/>
              </a:rPr>
              <a:t> Ethernet, or other industrial protocols.</a:t>
            </a:r>
          </a:p>
          <a:p>
            <a:endParaRPr lang="en-IN" sz="1600" b="1" u="sng" dirty="0">
              <a:solidFill>
                <a:schemeClr val="tx1"/>
              </a:solidFill>
            </a:endParaRPr>
          </a:p>
        </p:txBody>
      </p:sp>
    </p:spTree>
    <p:extLst>
      <p:ext uri="{BB962C8B-B14F-4D97-AF65-F5344CB8AC3E}">
        <p14:creationId xmlns:p14="http://schemas.microsoft.com/office/powerpoint/2010/main" xmlns="" val="1852921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3354" y="1695622"/>
            <a:ext cx="8376920" cy="3866515"/>
          </a:xfrm>
          <a:prstGeom prst="rect">
            <a:avLst/>
          </a:prstGeom>
        </p:spPr>
        <p:txBody>
          <a:bodyPr vert="horz" wrap="square" lIns="0" tIns="12065" rIns="0" bIns="0" rtlCol="0">
            <a:spAutoFit/>
          </a:bodyPr>
          <a:lstStyle/>
          <a:p>
            <a:pPr marL="355600" indent="-342900">
              <a:spcBef>
                <a:spcPts val="95"/>
              </a:spcBef>
              <a:buFont typeface="Wingdings"/>
              <a:buChar char=""/>
              <a:tabLst>
                <a:tab pos="355600" algn="l"/>
              </a:tabLst>
            </a:pPr>
            <a:r>
              <a:rPr sz="2800" spc="-5" dirty="0">
                <a:latin typeface="Calibri"/>
                <a:cs typeface="Calibri"/>
              </a:rPr>
              <a:t>If</a:t>
            </a:r>
            <a:r>
              <a:rPr sz="2800" spc="60" dirty="0">
                <a:latin typeface="Calibri"/>
                <a:cs typeface="Calibri"/>
              </a:rPr>
              <a:t> </a:t>
            </a:r>
            <a:r>
              <a:rPr sz="2800" spc="-5" dirty="0">
                <a:latin typeface="Calibri"/>
                <a:cs typeface="Calibri"/>
              </a:rPr>
              <a:t>the</a:t>
            </a:r>
            <a:r>
              <a:rPr sz="2800" spc="60" dirty="0">
                <a:latin typeface="Calibri"/>
                <a:cs typeface="Calibri"/>
              </a:rPr>
              <a:t> </a:t>
            </a:r>
            <a:r>
              <a:rPr sz="2800" spc="-25" dirty="0">
                <a:latin typeface="Calibri"/>
                <a:cs typeface="Calibri"/>
              </a:rPr>
              <a:t>system</a:t>
            </a:r>
            <a:r>
              <a:rPr sz="2800" spc="60" dirty="0">
                <a:latin typeface="Calibri"/>
                <a:cs typeface="Calibri"/>
              </a:rPr>
              <a:t> </a:t>
            </a:r>
            <a:r>
              <a:rPr sz="2800" spc="-10" dirty="0">
                <a:latin typeface="Calibri"/>
                <a:cs typeface="Calibri"/>
              </a:rPr>
              <a:t>is</a:t>
            </a:r>
            <a:r>
              <a:rPr sz="2800" spc="75" dirty="0">
                <a:latin typeface="Calibri"/>
                <a:cs typeface="Calibri"/>
              </a:rPr>
              <a:t> </a:t>
            </a:r>
            <a:r>
              <a:rPr sz="2800" spc="-5" dirty="0">
                <a:latin typeface="Calibri"/>
                <a:cs typeface="Calibri"/>
              </a:rPr>
              <a:t>simple</a:t>
            </a:r>
            <a:r>
              <a:rPr sz="2800" spc="60" dirty="0">
                <a:latin typeface="Calibri"/>
                <a:cs typeface="Calibri"/>
              </a:rPr>
              <a:t> </a:t>
            </a:r>
            <a:r>
              <a:rPr sz="2800" spc="-5" dirty="0">
                <a:latin typeface="Calibri"/>
                <a:cs typeface="Calibri"/>
              </a:rPr>
              <a:t>&amp;</a:t>
            </a:r>
            <a:r>
              <a:rPr sz="2800" spc="80" dirty="0">
                <a:latin typeface="Calibri"/>
                <a:cs typeface="Calibri"/>
              </a:rPr>
              <a:t> </a:t>
            </a:r>
            <a:r>
              <a:rPr sz="2800" spc="-10" dirty="0">
                <a:latin typeface="Calibri"/>
                <a:cs typeface="Calibri"/>
              </a:rPr>
              <a:t>has</a:t>
            </a:r>
            <a:r>
              <a:rPr sz="2800" spc="60" dirty="0">
                <a:latin typeface="Calibri"/>
                <a:cs typeface="Calibri"/>
              </a:rPr>
              <a:t> </a:t>
            </a:r>
            <a:r>
              <a:rPr sz="2800" spc="-5" dirty="0">
                <a:latin typeface="Calibri"/>
                <a:cs typeface="Calibri"/>
              </a:rPr>
              <a:t>limited</a:t>
            </a:r>
            <a:r>
              <a:rPr sz="2800" spc="65" dirty="0">
                <a:latin typeface="Calibri"/>
                <a:cs typeface="Calibri"/>
              </a:rPr>
              <a:t> </a:t>
            </a:r>
            <a:r>
              <a:rPr sz="2800" spc="-20" dirty="0">
                <a:latin typeface="Calibri"/>
                <a:cs typeface="Calibri"/>
              </a:rPr>
              <a:t>parameters</a:t>
            </a:r>
            <a:r>
              <a:rPr sz="2800" spc="70" dirty="0">
                <a:latin typeface="Calibri"/>
                <a:cs typeface="Calibri"/>
              </a:rPr>
              <a:t> </a:t>
            </a:r>
            <a:r>
              <a:rPr sz="2800" spc="-5" dirty="0">
                <a:latin typeface="Calibri"/>
                <a:cs typeface="Calibri"/>
              </a:rPr>
              <a:t>then</a:t>
            </a:r>
            <a:r>
              <a:rPr sz="2800" spc="65" dirty="0">
                <a:latin typeface="Calibri"/>
                <a:cs typeface="Calibri"/>
              </a:rPr>
              <a:t> </a:t>
            </a:r>
            <a:r>
              <a:rPr sz="2800" spc="-15" dirty="0">
                <a:latin typeface="Calibri"/>
                <a:cs typeface="Calibri"/>
              </a:rPr>
              <a:t>it</a:t>
            </a:r>
            <a:endParaRPr sz="2800" dirty="0">
              <a:latin typeface="Calibri"/>
              <a:cs typeface="Calibri"/>
            </a:endParaRPr>
          </a:p>
          <a:p>
            <a:pPr marL="355600" marR="5080" algn="just">
              <a:lnSpc>
                <a:spcPct val="200000"/>
              </a:lnSpc>
              <a:spcBef>
                <a:spcPts val="5"/>
              </a:spcBef>
            </a:pPr>
            <a:r>
              <a:rPr sz="2800" spc="-10" dirty="0">
                <a:latin typeface="Calibri"/>
                <a:cs typeface="Calibri"/>
              </a:rPr>
              <a:t>is</a:t>
            </a:r>
            <a:r>
              <a:rPr sz="2800" spc="-5" dirty="0">
                <a:latin typeface="Calibri"/>
                <a:cs typeface="Calibri"/>
              </a:rPr>
              <a:t> </a:t>
            </a:r>
            <a:r>
              <a:rPr sz="2800" spc="-15" dirty="0">
                <a:latin typeface="Calibri"/>
                <a:cs typeface="Calibri"/>
              </a:rPr>
              <a:t>easy</a:t>
            </a:r>
            <a:r>
              <a:rPr sz="2800" spc="-10" dirty="0">
                <a:latin typeface="Calibri"/>
                <a:cs typeface="Calibri"/>
              </a:rPr>
              <a:t> </a:t>
            </a:r>
            <a:r>
              <a:rPr sz="2800" spc="-15" dirty="0">
                <a:latin typeface="Calibri"/>
                <a:cs typeface="Calibri"/>
              </a:rPr>
              <a:t>to</a:t>
            </a:r>
            <a:r>
              <a:rPr sz="2800" spc="-10" dirty="0">
                <a:latin typeface="Calibri"/>
                <a:cs typeface="Calibri"/>
              </a:rPr>
              <a:t> </a:t>
            </a:r>
            <a:r>
              <a:rPr sz="2800" spc="-20" dirty="0">
                <a:latin typeface="Calibri"/>
                <a:cs typeface="Calibri"/>
              </a:rPr>
              <a:t>analyze</a:t>
            </a:r>
            <a:r>
              <a:rPr sz="2800" spc="-15" dirty="0">
                <a:latin typeface="Calibri"/>
                <a:cs typeface="Calibri"/>
              </a:rPr>
              <a:t> </a:t>
            </a:r>
            <a:r>
              <a:rPr sz="2800" spc="-5" dirty="0">
                <a:latin typeface="Calibri"/>
                <a:cs typeface="Calibri"/>
              </a:rPr>
              <a:t>such</a:t>
            </a:r>
            <a:r>
              <a:rPr sz="2800" dirty="0">
                <a:latin typeface="Calibri"/>
                <a:cs typeface="Calibri"/>
              </a:rPr>
              <a:t> </a:t>
            </a:r>
            <a:r>
              <a:rPr sz="2800" spc="-25" dirty="0">
                <a:latin typeface="Calibri"/>
                <a:cs typeface="Calibri"/>
              </a:rPr>
              <a:t>systems</a:t>
            </a:r>
            <a:r>
              <a:rPr sz="2800" spc="-20" dirty="0">
                <a:latin typeface="Calibri"/>
                <a:cs typeface="Calibri"/>
              </a:rPr>
              <a:t> </a:t>
            </a:r>
            <a:r>
              <a:rPr sz="2800" spc="-10" dirty="0">
                <a:latin typeface="Calibri"/>
                <a:cs typeface="Calibri"/>
              </a:rPr>
              <a:t>using</a:t>
            </a:r>
            <a:r>
              <a:rPr sz="2800" spc="-5" dirty="0">
                <a:latin typeface="Calibri"/>
                <a:cs typeface="Calibri"/>
              </a:rPr>
              <a:t> the</a:t>
            </a:r>
            <a:r>
              <a:rPr sz="2800" dirty="0">
                <a:latin typeface="Calibri"/>
                <a:cs typeface="Calibri"/>
              </a:rPr>
              <a:t> </a:t>
            </a:r>
            <a:r>
              <a:rPr sz="2800" spc="-5" dirty="0">
                <a:latin typeface="Calibri"/>
                <a:cs typeface="Calibri"/>
              </a:rPr>
              <a:t>methods </a:t>
            </a:r>
            <a:r>
              <a:rPr sz="2800" dirty="0">
                <a:latin typeface="Calibri"/>
                <a:cs typeface="Calibri"/>
              </a:rPr>
              <a:t> </a:t>
            </a:r>
            <a:r>
              <a:rPr sz="2800" spc="-5" dirty="0">
                <a:latin typeface="Calibri"/>
                <a:cs typeface="Calibri"/>
              </a:rPr>
              <a:t>discussed earlier </a:t>
            </a:r>
            <a:r>
              <a:rPr sz="2800" b="1" u="heavy" spc="-5" dirty="0">
                <a:uFill>
                  <a:solidFill>
                    <a:srgbClr val="000000"/>
                  </a:solidFill>
                </a:uFill>
                <a:latin typeface="Calibri"/>
                <a:cs typeface="Calibri"/>
              </a:rPr>
              <a:t>i.e. </a:t>
            </a:r>
            <a:r>
              <a:rPr sz="2800" b="1" u="heavy" spc="-20" dirty="0">
                <a:uFill>
                  <a:solidFill>
                    <a:srgbClr val="000000"/>
                  </a:solidFill>
                </a:uFill>
                <a:latin typeface="Calibri"/>
                <a:cs typeface="Calibri"/>
              </a:rPr>
              <a:t>transfer </a:t>
            </a:r>
            <a:r>
              <a:rPr sz="2800" b="1" u="heavy" spc="-5" dirty="0">
                <a:uFill>
                  <a:solidFill>
                    <a:srgbClr val="000000"/>
                  </a:solidFill>
                </a:uFill>
                <a:latin typeface="Calibri"/>
                <a:cs typeface="Calibri"/>
              </a:rPr>
              <a:t>function</a:t>
            </a:r>
            <a:r>
              <a:rPr sz="2800" spc="-5" dirty="0">
                <a:latin typeface="Calibri"/>
                <a:cs typeface="Calibri"/>
              </a:rPr>
              <a:t>, </a:t>
            </a:r>
            <a:r>
              <a:rPr sz="2800" spc="-10" dirty="0">
                <a:latin typeface="Calibri"/>
                <a:cs typeface="Calibri"/>
              </a:rPr>
              <a:t>if </a:t>
            </a:r>
            <a:r>
              <a:rPr sz="2800" spc="-5" dirty="0">
                <a:latin typeface="Calibri"/>
                <a:cs typeface="Calibri"/>
              </a:rPr>
              <a:t>the </a:t>
            </a:r>
            <a:r>
              <a:rPr sz="2800" spc="-25" dirty="0">
                <a:latin typeface="Calibri"/>
                <a:cs typeface="Calibri"/>
              </a:rPr>
              <a:t>system </a:t>
            </a:r>
            <a:r>
              <a:rPr sz="2800" dirty="0">
                <a:latin typeface="Calibri"/>
                <a:cs typeface="Calibri"/>
              </a:rPr>
              <a:t>is </a:t>
            </a:r>
            <a:r>
              <a:rPr sz="2800" spc="5" dirty="0">
                <a:latin typeface="Calibri"/>
                <a:cs typeface="Calibri"/>
              </a:rPr>
              <a:t> </a:t>
            </a:r>
            <a:r>
              <a:rPr sz="2800" spc="-15" dirty="0">
                <a:latin typeface="Calibri"/>
                <a:cs typeface="Calibri"/>
              </a:rPr>
              <a:t>complicated </a:t>
            </a:r>
            <a:r>
              <a:rPr sz="2800" dirty="0">
                <a:latin typeface="Calibri"/>
                <a:cs typeface="Calibri"/>
              </a:rPr>
              <a:t>and </a:t>
            </a:r>
            <a:r>
              <a:rPr sz="2800" spc="-5" dirty="0">
                <a:latin typeface="Calibri"/>
                <a:cs typeface="Calibri"/>
              </a:rPr>
              <a:t>also </a:t>
            </a:r>
            <a:r>
              <a:rPr sz="2800" spc="-25" dirty="0">
                <a:latin typeface="Calibri"/>
                <a:cs typeface="Calibri"/>
              </a:rPr>
              <a:t>have </a:t>
            </a:r>
            <a:r>
              <a:rPr sz="2800" spc="-5" dirty="0">
                <a:latin typeface="Calibri"/>
                <a:cs typeface="Calibri"/>
              </a:rPr>
              <a:t>number of </a:t>
            </a:r>
            <a:r>
              <a:rPr sz="2800" spc="-20" dirty="0">
                <a:latin typeface="Calibri"/>
                <a:cs typeface="Calibri"/>
              </a:rPr>
              <a:t>parameters </a:t>
            </a:r>
            <a:r>
              <a:rPr sz="2800" spc="-5" dirty="0">
                <a:latin typeface="Calibri"/>
                <a:cs typeface="Calibri"/>
              </a:rPr>
              <a:t>then </a:t>
            </a:r>
            <a:r>
              <a:rPr sz="2800" dirty="0">
                <a:latin typeface="Calibri"/>
                <a:cs typeface="Calibri"/>
              </a:rPr>
              <a:t> </a:t>
            </a:r>
            <a:r>
              <a:rPr sz="2800" spc="-10" dirty="0">
                <a:latin typeface="Calibri"/>
                <a:cs typeface="Calibri"/>
              </a:rPr>
              <a:t>it</a:t>
            </a:r>
            <a:r>
              <a:rPr sz="2800" spc="-5" dirty="0">
                <a:latin typeface="Calibri"/>
                <a:cs typeface="Calibri"/>
              </a:rPr>
              <a:t> </a:t>
            </a:r>
            <a:r>
              <a:rPr sz="2800" spc="-10" dirty="0">
                <a:latin typeface="Calibri"/>
                <a:cs typeface="Calibri"/>
              </a:rPr>
              <a:t>is</a:t>
            </a:r>
            <a:r>
              <a:rPr sz="2800" spc="10" dirty="0">
                <a:latin typeface="Calibri"/>
                <a:cs typeface="Calibri"/>
              </a:rPr>
              <a:t> </a:t>
            </a:r>
            <a:r>
              <a:rPr sz="2800" spc="-10" dirty="0">
                <a:latin typeface="Calibri"/>
                <a:cs typeface="Calibri"/>
              </a:rPr>
              <a:t>very</a:t>
            </a:r>
            <a:r>
              <a:rPr sz="2800" spc="10" dirty="0">
                <a:latin typeface="Calibri"/>
                <a:cs typeface="Calibri"/>
              </a:rPr>
              <a:t> </a:t>
            </a:r>
            <a:r>
              <a:rPr sz="2800" spc="-10" dirty="0">
                <a:latin typeface="Calibri"/>
                <a:cs typeface="Calibri"/>
              </a:rPr>
              <a:t>difficult</a:t>
            </a:r>
            <a:r>
              <a:rPr sz="2800" spc="20" dirty="0">
                <a:latin typeface="Calibri"/>
                <a:cs typeface="Calibri"/>
              </a:rPr>
              <a:t> </a:t>
            </a:r>
            <a:r>
              <a:rPr sz="2800" spc="-20" dirty="0">
                <a:latin typeface="Calibri"/>
                <a:cs typeface="Calibri"/>
              </a:rPr>
              <a:t>to</a:t>
            </a:r>
            <a:r>
              <a:rPr sz="2800" dirty="0">
                <a:latin typeface="Calibri"/>
                <a:cs typeface="Calibri"/>
              </a:rPr>
              <a:t> </a:t>
            </a:r>
            <a:r>
              <a:rPr sz="2800" spc="-20" dirty="0">
                <a:latin typeface="Calibri"/>
                <a:cs typeface="Calibri"/>
              </a:rPr>
              <a:t>analyze</a:t>
            </a:r>
            <a:r>
              <a:rPr sz="2800" dirty="0">
                <a:latin typeface="Calibri"/>
                <a:cs typeface="Calibri"/>
              </a:rPr>
              <a:t> </a:t>
            </a:r>
            <a:r>
              <a:rPr sz="2800" spc="-10" dirty="0">
                <a:latin typeface="Calibri"/>
                <a:cs typeface="Calibri"/>
              </a:rPr>
              <a:t>it.</a:t>
            </a:r>
            <a:endParaRPr sz="2800" dirty="0">
              <a:latin typeface="Calibri"/>
              <a:cs typeface="Calibri"/>
            </a:endParaRPr>
          </a:p>
        </p:txBody>
      </p:sp>
      <p:sp>
        <p:nvSpPr>
          <p:cNvPr id="3" name="object 3"/>
          <p:cNvSpPr txBox="1">
            <a:spLocks noGrp="1"/>
          </p:cNvSpPr>
          <p:nvPr>
            <p:ph type="title"/>
          </p:nvPr>
        </p:nvSpPr>
        <p:spPr>
          <a:xfrm>
            <a:off x="1208125" y="957551"/>
            <a:ext cx="4605655" cy="452120"/>
          </a:xfrm>
          <a:prstGeom prst="rect">
            <a:avLst/>
          </a:prstGeom>
        </p:spPr>
        <p:txBody>
          <a:bodyPr vert="horz" wrap="square" lIns="0" tIns="12065" rIns="0" bIns="0" rtlCol="0" anchor="b">
            <a:spAutoFit/>
          </a:bodyPr>
          <a:lstStyle/>
          <a:p>
            <a:pPr marL="12700">
              <a:lnSpc>
                <a:spcPct val="100000"/>
              </a:lnSpc>
              <a:spcBef>
                <a:spcPts val="95"/>
              </a:spcBef>
            </a:pPr>
            <a:r>
              <a:rPr sz="2800" spc="-10" dirty="0">
                <a:solidFill>
                  <a:srgbClr val="FF0000"/>
                </a:solidFill>
              </a:rPr>
              <a:t>Need</a:t>
            </a:r>
            <a:r>
              <a:rPr sz="2800" spc="15" dirty="0">
                <a:solidFill>
                  <a:srgbClr val="FF0000"/>
                </a:solidFill>
              </a:rPr>
              <a:t> </a:t>
            </a:r>
            <a:r>
              <a:rPr sz="2800" spc="-5" dirty="0">
                <a:solidFill>
                  <a:srgbClr val="FF0000"/>
                </a:solidFill>
              </a:rPr>
              <a:t>of</a:t>
            </a:r>
            <a:r>
              <a:rPr sz="2800" spc="-10" dirty="0">
                <a:solidFill>
                  <a:srgbClr val="FF0000"/>
                </a:solidFill>
              </a:rPr>
              <a:t> </a:t>
            </a:r>
            <a:r>
              <a:rPr sz="2800" spc="-5" dirty="0">
                <a:solidFill>
                  <a:srgbClr val="FF0000"/>
                </a:solidFill>
              </a:rPr>
              <a:t>Block</a:t>
            </a:r>
            <a:r>
              <a:rPr sz="2800" spc="10" dirty="0">
                <a:solidFill>
                  <a:srgbClr val="FF0000"/>
                </a:solidFill>
              </a:rPr>
              <a:t> </a:t>
            </a:r>
            <a:r>
              <a:rPr sz="2800" spc="-15" dirty="0">
                <a:solidFill>
                  <a:srgbClr val="FF0000"/>
                </a:solidFill>
              </a:rPr>
              <a:t>Diagram</a:t>
            </a:r>
            <a:r>
              <a:rPr sz="2800" spc="15" dirty="0">
                <a:solidFill>
                  <a:srgbClr val="FF0000"/>
                </a:solidFill>
              </a:rPr>
              <a:t> </a:t>
            </a:r>
            <a:r>
              <a:rPr sz="2800" spc="-20" dirty="0">
                <a:solidFill>
                  <a:srgbClr val="FF0000"/>
                </a:solidFill>
              </a:rPr>
              <a:t>Algebra</a:t>
            </a:r>
            <a:endParaRPr sz="2800" dirty="0">
              <a:solidFill>
                <a:srgbClr val="FF0000"/>
              </a:solidFill>
            </a:endParaRPr>
          </a:p>
        </p:txBody>
      </p:sp>
      <p:sp>
        <p:nvSpPr>
          <p:cNvPr id="4" name="object 4"/>
          <p:cNvSpPr/>
          <p:nvPr/>
        </p:nvSpPr>
        <p:spPr>
          <a:xfrm>
            <a:off x="1208125" y="1655694"/>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7" name="object 7"/>
          <p:cNvSpPr txBox="1">
            <a:spLocks noGrp="1"/>
          </p:cNvSpPr>
          <p:nvPr>
            <p:ph type="sldNum" sz="quarter" idx="7"/>
          </p:nvPr>
        </p:nvSpPr>
        <p:spPr>
          <a:xfrm>
            <a:off x="10080273" y="6498454"/>
            <a:ext cx="768239" cy="184666"/>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39</a:t>
            </a:fld>
            <a:endParaRPr dirty="0"/>
          </a:p>
        </p:txBody>
      </p:sp>
      <p:pic>
        <p:nvPicPr>
          <p:cNvPr id="9" name="Picture 8">
            <a:extLst>
              <a:ext uri="{FF2B5EF4-FFF2-40B4-BE49-F238E27FC236}">
                <a16:creationId xmlns:a16="http://schemas.microsoft.com/office/drawing/2014/main" xmlns="" id="{6ABD8969-77AD-4246-BD1A-0DC417F11E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7255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MODULE-01</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buNone/>
            </a:pPr>
            <a:r>
              <a:rPr lang="en-IN" sz="2200" dirty="0"/>
              <a:t>    </a:t>
            </a:r>
          </a:p>
          <a:p>
            <a:pPr lvl="1" algn="ctr">
              <a:buNone/>
            </a:pPr>
            <a:r>
              <a:rPr lang="en-US" sz="3600" dirty="0">
                <a:latin typeface="Algerian" panose="04020705040A02060702" pitchFamily="82" charset="0"/>
              </a:rPr>
              <a:t>INTRODUCTION </a:t>
            </a:r>
            <a:r>
              <a:rPr lang="en-US" sz="3600">
                <a:latin typeface="Algerian" panose="04020705040A02060702" pitchFamily="82" charset="0"/>
              </a:rPr>
              <a:t>TO CONTROL SYSTEM</a:t>
            </a:r>
            <a:endParaRPr lang="en-US" sz="3600" dirty="0">
              <a:latin typeface="Algerian" panose="04020705040A02060702" pitchFamily="82" charset="0"/>
            </a:endParaRP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4</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66447" y="288388"/>
            <a:ext cx="2792820" cy="12740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1" y="193294"/>
            <a:ext cx="5362575" cy="1971039"/>
          </a:xfrm>
          <a:prstGeom prst="rect">
            <a:avLst/>
          </a:prstGeom>
        </p:spPr>
        <p:txBody>
          <a:bodyPr vert="horz" wrap="square" lIns="0" tIns="12065" rIns="0" bIns="0" rtlCol="0">
            <a:spAutoFit/>
          </a:bodyPr>
          <a:lstStyle/>
          <a:p>
            <a:pPr marL="12700">
              <a:spcBef>
                <a:spcPts val="95"/>
              </a:spcBef>
            </a:pPr>
            <a:r>
              <a:rPr sz="2800" b="1" spc="-10" dirty="0">
                <a:solidFill>
                  <a:srgbClr val="FF0000"/>
                </a:solidFill>
                <a:latin typeface="Calibri"/>
                <a:cs typeface="Calibri"/>
              </a:rPr>
              <a:t>Need</a:t>
            </a:r>
            <a:r>
              <a:rPr sz="2800" b="1" spc="20" dirty="0">
                <a:solidFill>
                  <a:srgbClr val="FF0000"/>
                </a:solidFill>
                <a:latin typeface="Calibri"/>
                <a:cs typeface="Calibri"/>
              </a:rPr>
              <a:t> </a:t>
            </a:r>
            <a:r>
              <a:rPr sz="2800" b="1" spc="-5" dirty="0">
                <a:solidFill>
                  <a:srgbClr val="FF0000"/>
                </a:solidFill>
                <a:latin typeface="Calibri"/>
                <a:cs typeface="Calibri"/>
              </a:rPr>
              <a:t>of</a:t>
            </a:r>
            <a:r>
              <a:rPr sz="2800" b="1" spc="-10" dirty="0">
                <a:solidFill>
                  <a:srgbClr val="FF0000"/>
                </a:solidFill>
                <a:latin typeface="Calibri"/>
                <a:cs typeface="Calibri"/>
              </a:rPr>
              <a:t> </a:t>
            </a:r>
            <a:r>
              <a:rPr sz="2800" b="1" spc="-5" dirty="0">
                <a:solidFill>
                  <a:srgbClr val="FF0000"/>
                </a:solidFill>
                <a:latin typeface="Calibri"/>
                <a:cs typeface="Calibri"/>
              </a:rPr>
              <a:t>Block</a:t>
            </a:r>
            <a:r>
              <a:rPr sz="2800" b="1" spc="5" dirty="0">
                <a:solidFill>
                  <a:srgbClr val="FF0000"/>
                </a:solidFill>
                <a:latin typeface="Calibri"/>
                <a:cs typeface="Calibri"/>
              </a:rPr>
              <a:t> </a:t>
            </a:r>
            <a:r>
              <a:rPr sz="2800" b="1" spc="-15" dirty="0">
                <a:solidFill>
                  <a:srgbClr val="FF0000"/>
                </a:solidFill>
                <a:latin typeface="Calibri"/>
                <a:cs typeface="Calibri"/>
              </a:rPr>
              <a:t>Diagram</a:t>
            </a:r>
            <a:r>
              <a:rPr sz="2800" b="1" spc="20" dirty="0">
                <a:solidFill>
                  <a:srgbClr val="FF0000"/>
                </a:solidFill>
                <a:latin typeface="Calibri"/>
                <a:cs typeface="Calibri"/>
              </a:rPr>
              <a:t> </a:t>
            </a:r>
            <a:r>
              <a:rPr sz="2800" b="1" spc="-20" dirty="0">
                <a:solidFill>
                  <a:srgbClr val="FF0000"/>
                </a:solidFill>
                <a:latin typeface="Calibri"/>
                <a:cs typeface="Calibri"/>
              </a:rPr>
              <a:t>Algebra</a:t>
            </a:r>
            <a:endParaRPr sz="2800" dirty="0">
              <a:latin typeface="Calibri"/>
              <a:cs typeface="Calibri"/>
            </a:endParaRPr>
          </a:p>
          <a:p>
            <a:pPr marL="355600" marR="5080" indent="-342900">
              <a:lnSpc>
                <a:spcPct val="150000"/>
              </a:lnSpc>
              <a:spcBef>
                <a:spcPts val="1885"/>
              </a:spcBef>
              <a:buFont typeface="Wingdings"/>
              <a:buChar char=""/>
              <a:tabLst>
                <a:tab pos="355600" algn="l"/>
                <a:tab pos="1179830" algn="l"/>
                <a:tab pos="3108325" algn="l"/>
                <a:tab pos="4130675" algn="l"/>
              </a:tabLst>
            </a:pPr>
            <a:r>
              <a:rPr sz="2800" spc="-254" dirty="0">
                <a:latin typeface="Calibri"/>
                <a:cs typeface="Calibri"/>
              </a:rPr>
              <a:t>T</a:t>
            </a:r>
            <a:r>
              <a:rPr sz="2800" spc="-5" dirty="0">
                <a:latin typeface="Calibri"/>
                <a:cs typeface="Calibri"/>
              </a:rPr>
              <a:t>o</a:t>
            </a:r>
            <a:r>
              <a:rPr sz="2800" dirty="0">
                <a:latin typeface="Calibri"/>
                <a:cs typeface="Calibri"/>
              </a:rPr>
              <a:t>	</a:t>
            </a:r>
            <a:r>
              <a:rPr sz="2800" spc="-15" dirty="0">
                <a:latin typeface="Calibri"/>
                <a:cs typeface="Calibri"/>
              </a:rPr>
              <a:t>o</a:t>
            </a:r>
            <a:r>
              <a:rPr sz="2800" spc="-35" dirty="0">
                <a:latin typeface="Calibri"/>
                <a:cs typeface="Calibri"/>
              </a:rPr>
              <a:t>v</a:t>
            </a:r>
            <a:r>
              <a:rPr sz="2800" spc="-5" dirty="0">
                <a:latin typeface="Calibri"/>
                <a:cs typeface="Calibri"/>
              </a:rPr>
              <a:t>e</a:t>
            </a:r>
            <a:r>
              <a:rPr sz="2800" spc="-60" dirty="0">
                <a:latin typeface="Calibri"/>
                <a:cs typeface="Calibri"/>
              </a:rPr>
              <a:t>r</a:t>
            </a:r>
            <a:r>
              <a:rPr sz="2800" spc="-25" dirty="0">
                <a:latin typeface="Calibri"/>
                <a:cs typeface="Calibri"/>
              </a:rPr>
              <a:t>c</a:t>
            </a:r>
            <a:r>
              <a:rPr sz="2800" spc="-10" dirty="0">
                <a:latin typeface="Calibri"/>
                <a:cs typeface="Calibri"/>
              </a:rPr>
              <a:t>om</a:t>
            </a:r>
            <a:r>
              <a:rPr sz="2800" spc="-5" dirty="0">
                <a:latin typeface="Calibri"/>
                <a:cs typeface="Calibri"/>
              </a:rPr>
              <a:t>e</a:t>
            </a:r>
            <a:r>
              <a:rPr sz="2800" dirty="0">
                <a:latin typeface="Calibri"/>
                <a:cs typeface="Calibri"/>
              </a:rPr>
              <a:t>	</a:t>
            </a:r>
            <a:r>
              <a:rPr sz="2800" spc="-5" dirty="0">
                <a:latin typeface="Calibri"/>
                <a:cs typeface="Calibri"/>
              </a:rPr>
              <a:t>this</a:t>
            </a:r>
            <a:r>
              <a:rPr sz="2800" dirty="0">
                <a:latin typeface="Calibri"/>
                <a:cs typeface="Calibri"/>
              </a:rPr>
              <a:t>	</a:t>
            </a:r>
            <a:r>
              <a:rPr sz="2800" spc="-10" dirty="0">
                <a:latin typeface="Calibri"/>
                <a:cs typeface="Calibri"/>
              </a:rPr>
              <a:t>p</a:t>
            </a:r>
            <a:r>
              <a:rPr sz="2800" spc="-65" dirty="0">
                <a:latin typeface="Calibri"/>
                <a:cs typeface="Calibri"/>
              </a:rPr>
              <a:t>r</a:t>
            </a:r>
            <a:r>
              <a:rPr sz="2800" spc="5" dirty="0">
                <a:latin typeface="Calibri"/>
                <a:cs typeface="Calibri"/>
              </a:rPr>
              <a:t>o</a:t>
            </a:r>
            <a:r>
              <a:rPr sz="2800" spc="-10" dirty="0">
                <a:latin typeface="Calibri"/>
                <a:cs typeface="Calibri"/>
              </a:rPr>
              <a:t>b</a:t>
            </a:r>
            <a:r>
              <a:rPr sz="2800" spc="-20" dirty="0">
                <a:latin typeface="Calibri"/>
                <a:cs typeface="Calibri"/>
              </a:rPr>
              <a:t>l</a:t>
            </a:r>
            <a:r>
              <a:rPr sz="2800" spc="-5" dirty="0">
                <a:latin typeface="Calibri"/>
                <a:cs typeface="Calibri"/>
              </a:rPr>
              <a:t>em  </a:t>
            </a:r>
            <a:r>
              <a:rPr sz="2800" spc="-20" dirty="0">
                <a:latin typeface="Calibri"/>
                <a:cs typeface="Calibri"/>
              </a:rPr>
              <a:t>representation</a:t>
            </a:r>
            <a:r>
              <a:rPr sz="2800" spc="15" dirty="0">
                <a:latin typeface="Calibri"/>
                <a:cs typeface="Calibri"/>
              </a:rPr>
              <a:t> </a:t>
            </a:r>
            <a:r>
              <a:rPr sz="2800" spc="-5" dirty="0">
                <a:latin typeface="Calibri"/>
                <a:cs typeface="Calibri"/>
              </a:rPr>
              <a:t>method</a:t>
            </a:r>
            <a:r>
              <a:rPr sz="2800" spc="10" dirty="0">
                <a:latin typeface="Calibri"/>
                <a:cs typeface="Calibri"/>
              </a:rPr>
              <a:t> </a:t>
            </a:r>
            <a:r>
              <a:rPr sz="2800" spc="-10" dirty="0">
                <a:latin typeface="Calibri"/>
                <a:cs typeface="Calibri"/>
              </a:rPr>
              <a:t>is</a:t>
            </a:r>
            <a:r>
              <a:rPr sz="2800" spc="10" dirty="0">
                <a:latin typeface="Calibri"/>
                <a:cs typeface="Calibri"/>
              </a:rPr>
              <a:t> </a:t>
            </a:r>
            <a:r>
              <a:rPr sz="2800" spc="-10" dirty="0">
                <a:latin typeface="Calibri"/>
                <a:cs typeface="Calibri"/>
              </a:rPr>
              <a:t>used.</a:t>
            </a:r>
            <a:endParaRPr sz="2800" dirty="0">
              <a:latin typeface="Calibri"/>
              <a:cs typeface="Calibri"/>
            </a:endParaRPr>
          </a:p>
        </p:txBody>
      </p:sp>
      <p:sp>
        <p:nvSpPr>
          <p:cNvPr id="3" name="object 3"/>
          <p:cNvSpPr txBox="1"/>
          <p:nvPr/>
        </p:nvSpPr>
        <p:spPr>
          <a:xfrm>
            <a:off x="7742301" y="1072642"/>
            <a:ext cx="792480" cy="452120"/>
          </a:xfrm>
          <a:prstGeom prst="rect">
            <a:avLst/>
          </a:prstGeom>
        </p:spPr>
        <p:txBody>
          <a:bodyPr vert="horz" wrap="square" lIns="0" tIns="12065" rIns="0" bIns="0" rtlCol="0">
            <a:spAutoFit/>
          </a:bodyPr>
          <a:lstStyle/>
          <a:p>
            <a:pPr marL="12700">
              <a:spcBef>
                <a:spcPts val="95"/>
              </a:spcBef>
            </a:pPr>
            <a:r>
              <a:rPr sz="2800" spc="-10" dirty="0">
                <a:latin typeface="Calibri"/>
                <a:cs typeface="Calibri"/>
              </a:rPr>
              <a:t>blo</a:t>
            </a:r>
            <a:r>
              <a:rPr sz="2800" spc="-5" dirty="0">
                <a:latin typeface="Calibri"/>
                <a:cs typeface="Calibri"/>
              </a:rPr>
              <a:t>ck</a:t>
            </a:r>
            <a:endParaRPr sz="2800">
              <a:latin typeface="Calibri"/>
              <a:cs typeface="Calibri"/>
            </a:endParaRPr>
          </a:p>
        </p:txBody>
      </p:sp>
      <p:sp>
        <p:nvSpPr>
          <p:cNvPr id="4" name="object 4"/>
          <p:cNvSpPr txBox="1"/>
          <p:nvPr/>
        </p:nvSpPr>
        <p:spPr>
          <a:xfrm>
            <a:off x="9006079" y="1072642"/>
            <a:ext cx="1200785" cy="452120"/>
          </a:xfrm>
          <a:prstGeom prst="rect">
            <a:avLst/>
          </a:prstGeom>
        </p:spPr>
        <p:txBody>
          <a:bodyPr vert="horz" wrap="square" lIns="0" tIns="12065" rIns="0" bIns="0" rtlCol="0">
            <a:spAutoFit/>
          </a:bodyPr>
          <a:lstStyle/>
          <a:p>
            <a:pPr marL="12700">
              <a:spcBef>
                <a:spcPts val="95"/>
              </a:spcBef>
            </a:pPr>
            <a:r>
              <a:rPr sz="2800" spc="-10" dirty="0">
                <a:latin typeface="Calibri"/>
                <a:cs typeface="Calibri"/>
              </a:rPr>
              <a:t>d</a:t>
            </a:r>
            <a:r>
              <a:rPr sz="2800" spc="-20" dirty="0">
                <a:latin typeface="Calibri"/>
                <a:cs typeface="Calibri"/>
              </a:rPr>
              <a:t>i</a:t>
            </a:r>
            <a:r>
              <a:rPr sz="2800" spc="5" dirty="0">
                <a:latin typeface="Calibri"/>
                <a:cs typeface="Calibri"/>
              </a:rPr>
              <a:t>a</a:t>
            </a:r>
            <a:r>
              <a:rPr sz="2800" spc="-5" dirty="0">
                <a:latin typeface="Calibri"/>
                <a:cs typeface="Calibri"/>
              </a:rPr>
              <a:t>g</a:t>
            </a:r>
            <a:r>
              <a:rPr sz="2800" spc="-70" dirty="0">
                <a:latin typeface="Calibri"/>
                <a:cs typeface="Calibri"/>
              </a:rPr>
              <a:t>r</a:t>
            </a:r>
            <a:r>
              <a:rPr sz="2800" spc="-5" dirty="0">
                <a:latin typeface="Calibri"/>
                <a:cs typeface="Calibri"/>
              </a:rPr>
              <a:t>am</a:t>
            </a:r>
            <a:endParaRPr sz="2800">
              <a:latin typeface="Calibri"/>
              <a:cs typeface="Calibri"/>
            </a:endParaRPr>
          </a:p>
        </p:txBody>
      </p:sp>
      <p:sp>
        <p:nvSpPr>
          <p:cNvPr id="5" name="object 5"/>
          <p:cNvSpPr txBox="1"/>
          <p:nvPr/>
        </p:nvSpPr>
        <p:spPr>
          <a:xfrm>
            <a:off x="1907541" y="2224557"/>
            <a:ext cx="8301355" cy="331216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Wingdings"/>
              <a:buChar char=""/>
              <a:tabLst>
                <a:tab pos="355600" algn="l"/>
              </a:tabLst>
            </a:pPr>
            <a:r>
              <a:rPr sz="2800" spc="-5" dirty="0">
                <a:latin typeface="Calibri"/>
                <a:cs typeface="Calibri"/>
              </a:rPr>
              <a:t>It</a:t>
            </a:r>
            <a:r>
              <a:rPr sz="2800" dirty="0">
                <a:latin typeface="Calibri"/>
                <a:cs typeface="Calibri"/>
              </a:rPr>
              <a:t> </a:t>
            </a:r>
            <a:r>
              <a:rPr sz="2800" spc="-10" dirty="0">
                <a:latin typeface="Calibri"/>
                <a:cs typeface="Calibri"/>
              </a:rPr>
              <a:t>is</a:t>
            </a:r>
            <a:r>
              <a:rPr sz="2800" spc="-5" dirty="0">
                <a:latin typeface="Calibri"/>
                <a:cs typeface="Calibri"/>
              </a:rPr>
              <a:t> a</a:t>
            </a:r>
            <a:r>
              <a:rPr sz="2800" dirty="0">
                <a:latin typeface="Calibri"/>
                <a:cs typeface="Calibri"/>
              </a:rPr>
              <a:t> </a:t>
            </a:r>
            <a:r>
              <a:rPr sz="2800" spc="-5" dirty="0">
                <a:latin typeface="Calibri"/>
                <a:cs typeface="Calibri"/>
              </a:rPr>
              <a:t>simple</a:t>
            </a:r>
            <a:r>
              <a:rPr sz="2800" dirty="0">
                <a:latin typeface="Calibri"/>
                <a:cs typeface="Calibri"/>
              </a:rPr>
              <a:t> </a:t>
            </a:r>
            <a:r>
              <a:rPr sz="2800" spc="-35" dirty="0">
                <a:latin typeface="Calibri"/>
                <a:cs typeface="Calibri"/>
              </a:rPr>
              <a:t>way</a:t>
            </a:r>
            <a:r>
              <a:rPr sz="2800" spc="-30" dirty="0">
                <a:latin typeface="Calibri"/>
                <a:cs typeface="Calibri"/>
              </a:rPr>
              <a:t> </a:t>
            </a:r>
            <a:r>
              <a:rPr sz="2800" spc="-15" dirty="0">
                <a:latin typeface="Calibri"/>
                <a:cs typeface="Calibri"/>
              </a:rPr>
              <a:t>to</a:t>
            </a:r>
            <a:r>
              <a:rPr sz="2800" spc="605" dirty="0">
                <a:latin typeface="Calibri"/>
                <a:cs typeface="Calibri"/>
              </a:rPr>
              <a:t> </a:t>
            </a:r>
            <a:r>
              <a:rPr sz="2800" spc="-15" dirty="0">
                <a:latin typeface="Calibri"/>
                <a:cs typeface="Calibri"/>
              </a:rPr>
              <a:t>represent</a:t>
            </a:r>
            <a:r>
              <a:rPr sz="2800" spc="605" dirty="0">
                <a:latin typeface="Calibri"/>
                <a:cs typeface="Calibri"/>
              </a:rPr>
              <a:t> </a:t>
            </a:r>
            <a:r>
              <a:rPr sz="2800" spc="-20" dirty="0">
                <a:latin typeface="Calibri"/>
                <a:cs typeface="Calibri"/>
              </a:rPr>
              <a:t>any</a:t>
            </a:r>
            <a:r>
              <a:rPr sz="2800" spc="-15" dirty="0">
                <a:latin typeface="Calibri"/>
                <a:cs typeface="Calibri"/>
              </a:rPr>
              <a:t> practically </a:t>
            </a:r>
            <a:r>
              <a:rPr sz="2800" spc="-10" dirty="0">
                <a:latin typeface="Calibri"/>
                <a:cs typeface="Calibri"/>
              </a:rPr>
              <a:t> </a:t>
            </a:r>
            <a:r>
              <a:rPr sz="2800" spc="-15" dirty="0">
                <a:latin typeface="Calibri"/>
                <a:cs typeface="Calibri"/>
              </a:rPr>
              <a:t>complicated</a:t>
            </a:r>
            <a:r>
              <a:rPr sz="2800" spc="-10" dirty="0">
                <a:latin typeface="Calibri"/>
                <a:cs typeface="Calibri"/>
              </a:rPr>
              <a:t> </a:t>
            </a:r>
            <a:r>
              <a:rPr sz="2800" spc="-25" dirty="0">
                <a:latin typeface="Calibri"/>
                <a:cs typeface="Calibri"/>
              </a:rPr>
              <a:t>system.</a:t>
            </a:r>
            <a:r>
              <a:rPr sz="2800" spc="-2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this</a:t>
            </a:r>
            <a:r>
              <a:rPr sz="2800" dirty="0">
                <a:latin typeface="Calibri"/>
                <a:cs typeface="Calibri"/>
              </a:rPr>
              <a:t> </a:t>
            </a:r>
            <a:r>
              <a:rPr sz="2800" spc="-5" dirty="0">
                <a:latin typeface="Calibri"/>
                <a:cs typeface="Calibri"/>
              </a:rPr>
              <a:t>each</a:t>
            </a:r>
            <a:r>
              <a:rPr sz="2800" dirty="0">
                <a:latin typeface="Calibri"/>
                <a:cs typeface="Calibri"/>
              </a:rPr>
              <a:t> </a:t>
            </a:r>
            <a:r>
              <a:rPr sz="2800" spc="-15" dirty="0">
                <a:latin typeface="Calibri"/>
                <a:cs typeface="Calibri"/>
              </a:rPr>
              <a:t>component</a:t>
            </a:r>
            <a:r>
              <a:rPr sz="2800" spc="-1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the </a:t>
            </a:r>
            <a:r>
              <a:rPr sz="2800" spc="-620" dirty="0">
                <a:latin typeface="Calibri"/>
                <a:cs typeface="Calibri"/>
              </a:rPr>
              <a:t> </a:t>
            </a:r>
            <a:r>
              <a:rPr sz="2800" spc="-30" dirty="0">
                <a:latin typeface="Calibri"/>
                <a:cs typeface="Calibri"/>
              </a:rPr>
              <a:t>system </a:t>
            </a:r>
            <a:r>
              <a:rPr sz="2800" spc="-10" dirty="0">
                <a:latin typeface="Calibri"/>
                <a:cs typeface="Calibri"/>
              </a:rPr>
              <a:t>is </a:t>
            </a:r>
            <a:r>
              <a:rPr sz="2800" spc="-15" dirty="0">
                <a:latin typeface="Calibri"/>
                <a:cs typeface="Calibri"/>
              </a:rPr>
              <a:t>represented </a:t>
            </a:r>
            <a:r>
              <a:rPr sz="2800" spc="-5" dirty="0">
                <a:latin typeface="Calibri"/>
                <a:cs typeface="Calibri"/>
              </a:rPr>
              <a:t>by a </a:t>
            </a:r>
            <a:r>
              <a:rPr sz="2800" spc="-20" dirty="0">
                <a:latin typeface="Calibri"/>
                <a:cs typeface="Calibri"/>
              </a:rPr>
              <a:t>separate </a:t>
            </a:r>
            <a:r>
              <a:rPr sz="2800" spc="-10" dirty="0">
                <a:latin typeface="Calibri"/>
                <a:cs typeface="Calibri"/>
              </a:rPr>
              <a:t>block </a:t>
            </a:r>
            <a:r>
              <a:rPr sz="2800" spc="-5" dirty="0">
                <a:latin typeface="Calibri"/>
                <a:cs typeface="Calibri"/>
              </a:rPr>
              <a:t>known as </a:t>
            </a:r>
            <a:r>
              <a:rPr sz="2800" dirty="0">
                <a:latin typeface="Calibri"/>
                <a:cs typeface="Calibri"/>
              </a:rPr>
              <a:t> </a:t>
            </a:r>
            <a:r>
              <a:rPr sz="2800" spc="-5" dirty="0">
                <a:latin typeface="Calibri"/>
                <a:cs typeface="Calibri"/>
              </a:rPr>
              <a:t>functional</a:t>
            </a:r>
            <a:r>
              <a:rPr sz="2800" spc="15" dirty="0">
                <a:latin typeface="Calibri"/>
                <a:cs typeface="Calibri"/>
              </a:rPr>
              <a:t> </a:t>
            </a:r>
            <a:r>
              <a:rPr sz="2800" spc="-5" dirty="0">
                <a:latin typeface="Calibri"/>
                <a:cs typeface="Calibri"/>
              </a:rPr>
              <a:t>block.</a:t>
            </a:r>
            <a:endParaRPr sz="2800">
              <a:latin typeface="Calibri"/>
              <a:cs typeface="Calibri"/>
            </a:endParaRPr>
          </a:p>
          <a:p>
            <a:pPr marL="355600" indent="-342900" algn="just">
              <a:spcBef>
                <a:spcPts val="2355"/>
              </a:spcBef>
              <a:buFont typeface="Wingdings"/>
              <a:buChar char=""/>
              <a:tabLst>
                <a:tab pos="355600" algn="l"/>
              </a:tabLst>
            </a:pPr>
            <a:r>
              <a:rPr sz="2800" spc="-10" dirty="0">
                <a:latin typeface="Calibri"/>
                <a:cs typeface="Calibri"/>
              </a:rPr>
              <a:t>These</a:t>
            </a:r>
            <a:r>
              <a:rPr sz="2800" spc="5" dirty="0">
                <a:latin typeface="Calibri"/>
                <a:cs typeface="Calibri"/>
              </a:rPr>
              <a:t> </a:t>
            </a:r>
            <a:r>
              <a:rPr sz="2800" spc="-10" dirty="0">
                <a:latin typeface="Calibri"/>
                <a:cs typeface="Calibri"/>
              </a:rPr>
              <a:t>blocks</a:t>
            </a:r>
            <a:r>
              <a:rPr sz="2800" spc="35" dirty="0">
                <a:latin typeface="Calibri"/>
                <a:cs typeface="Calibri"/>
              </a:rPr>
              <a:t> </a:t>
            </a:r>
            <a:r>
              <a:rPr sz="2800" spc="-20" dirty="0">
                <a:latin typeface="Calibri"/>
                <a:cs typeface="Calibri"/>
              </a:rPr>
              <a:t>are</a:t>
            </a:r>
            <a:r>
              <a:rPr sz="2800" spc="5" dirty="0">
                <a:latin typeface="Calibri"/>
                <a:cs typeface="Calibri"/>
              </a:rPr>
              <a:t> </a:t>
            </a:r>
            <a:r>
              <a:rPr sz="2800" spc="-15" dirty="0">
                <a:latin typeface="Calibri"/>
                <a:cs typeface="Calibri"/>
              </a:rPr>
              <a:t>interconnected</a:t>
            </a:r>
            <a:r>
              <a:rPr sz="2800" spc="20" dirty="0">
                <a:latin typeface="Calibri"/>
                <a:cs typeface="Calibri"/>
              </a:rPr>
              <a:t> </a:t>
            </a:r>
            <a:r>
              <a:rPr sz="2800" spc="-10" dirty="0">
                <a:latin typeface="Calibri"/>
                <a:cs typeface="Calibri"/>
              </a:rPr>
              <a:t>in</a:t>
            </a:r>
            <a:r>
              <a:rPr sz="2800" spc="10" dirty="0">
                <a:latin typeface="Calibri"/>
                <a:cs typeface="Calibri"/>
              </a:rPr>
              <a:t> </a:t>
            </a:r>
            <a:r>
              <a:rPr sz="2800" spc="-5" dirty="0">
                <a:latin typeface="Calibri"/>
                <a:cs typeface="Calibri"/>
              </a:rPr>
              <a:t>a</a:t>
            </a:r>
            <a:r>
              <a:rPr sz="2800" spc="10" dirty="0">
                <a:latin typeface="Calibri"/>
                <a:cs typeface="Calibri"/>
              </a:rPr>
              <a:t> </a:t>
            </a:r>
            <a:r>
              <a:rPr sz="2800" spc="-20" dirty="0">
                <a:latin typeface="Calibri"/>
                <a:cs typeface="Calibri"/>
              </a:rPr>
              <a:t>proper</a:t>
            </a:r>
            <a:r>
              <a:rPr sz="2800" spc="25" dirty="0">
                <a:latin typeface="Calibri"/>
                <a:cs typeface="Calibri"/>
              </a:rPr>
              <a:t> </a:t>
            </a:r>
            <a:r>
              <a:rPr sz="2800" spc="-10" dirty="0">
                <a:latin typeface="Calibri"/>
                <a:cs typeface="Calibri"/>
              </a:rPr>
              <a:t>sequence.</a:t>
            </a:r>
            <a:endParaRPr sz="2800">
              <a:latin typeface="Calibri"/>
              <a:cs typeface="Calibri"/>
            </a:endParaRPr>
          </a:p>
        </p:txBody>
      </p:sp>
      <p:sp>
        <p:nvSpPr>
          <p:cNvPr id="6" name="object 6"/>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9" name="object 9"/>
          <p:cNvSpPr txBox="1">
            <a:spLocks noGrp="1"/>
          </p:cNvSpPr>
          <p:nvPr>
            <p:ph type="sldNum" sz="quarter" idx="7"/>
          </p:nvPr>
        </p:nvSpPr>
        <p:spPr>
          <a:xfrm>
            <a:off x="9837930" y="6548476"/>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40</a:t>
            </a:fld>
            <a:endParaRPr dirty="0"/>
          </a:p>
        </p:txBody>
      </p:sp>
      <p:pic>
        <p:nvPicPr>
          <p:cNvPr id="10" name="Picture 9">
            <a:extLst>
              <a:ext uri="{FF2B5EF4-FFF2-40B4-BE49-F238E27FC236}">
                <a16:creationId xmlns:a16="http://schemas.microsoft.com/office/drawing/2014/main" xmlns="" id="{967BC894-4E24-4BC1-BFFD-190A74FD33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621280" y="1845735"/>
            <a:ext cx="10058400" cy="874983"/>
          </a:xfrm>
          <a:prstGeom prst="rect">
            <a:avLst/>
          </a:prstGeom>
        </p:spPr>
        <p:txBody>
          <a:bodyPr vert="horz" wrap="square" lIns="0" tIns="12065" rIns="0" bIns="0" rtlCol="0">
            <a:spAutoFit/>
          </a:bodyPr>
          <a:lstStyle/>
          <a:p>
            <a:pPr marL="356235" indent="-342900">
              <a:lnSpc>
                <a:spcPct val="100000"/>
              </a:lnSpc>
              <a:spcBef>
                <a:spcPts val="95"/>
              </a:spcBef>
              <a:buFont typeface="Wingdings"/>
              <a:buChar char=""/>
              <a:tabLst>
                <a:tab pos="356235" algn="l"/>
              </a:tabLst>
            </a:pPr>
            <a:r>
              <a:rPr b="1" u="heavy" spc="-5" dirty="0">
                <a:uFill>
                  <a:solidFill>
                    <a:srgbClr val="000000"/>
                  </a:solidFill>
                </a:uFill>
                <a:latin typeface="Calibri"/>
                <a:cs typeface="Calibri"/>
              </a:rPr>
              <a:t>Block</a:t>
            </a:r>
            <a:r>
              <a:rPr b="1" u="heavy" spc="90" dirty="0">
                <a:uFill>
                  <a:solidFill>
                    <a:srgbClr val="000000"/>
                  </a:solidFill>
                </a:uFill>
                <a:latin typeface="Calibri"/>
                <a:cs typeface="Calibri"/>
              </a:rPr>
              <a:t> </a:t>
            </a:r>
            <a:r>
              <a:rPr b="1" u="heavy" spc="-10" dirty="0">
                <a:uFill>
                  <a:solidFill>
                    <a:srgbClr val="000000"/>
                  </a:solidFill>
                </a:uFill>
                <a:latin typeface="Calibri"/>
                <a:cs typeface="Calibri"/>
              </a:rPr>
              <a:t>Diagram:</a:t>
            </a:r>
            <a:r>
              <a:rPr b="1" spc="85" dirty="0">
                <a:latin typeface="Calibri"/>
                <a:cs typeface="Calibri"/>
              </a:rPr>
              <a:t> </a:t>
            </a:r>
            <a:r>
              <a:rPr spc="-5" dirty="0"/>
              <a:t>It</a:t>
            </a:r>
            <a:r>
              <a:rPr spc="85" dirty="0"/>
              <a:t> </a:t>
            </a:r>
            <a:r>
              <a:rPr dirty="0"/>
              <a:t>is</a:t>
            </a:r>
            <a:r>
              <a:rPr spc="95" dirty="0"/>
              <a:t> </a:t>
            </a:r>
            <a:r>
              <a:rPr spc="-5" dirty="0"/>
              <a:t>shorthand,</a:t>
            </a:r>
            <a:r>
              <a:rPr spc="114" dirty="0"/>
              <a:t> </a:t>
            </a:r>
            <a:r>
              <a:rPr spc="-10" dirty="0"/>
              <a:t>pictorial</a:t>
            </a:r>
            <a:r>
              <a:rPr spc="90" dirty="0"/>
              <a:t> </a:t>
            </a:r>
            <a:r>
              <a:rPr spc="-15" dirty="0"/>
              <a:t>representation</a:t>
            </a:r>
          </a:p>
          <a:p>
            <a:pPr marL="356235" marR="5080">
              <a:lnSpc>
                <a:spcPct val="200000"/>
              </a:lnSpc>
              <a:spcBef>
                <a:spcPts val="5"/>
              </a:spcBef>
            </a:pPr>
            <a:r>
              <a:rPr spc="-5" dirty="0"/>
              <a:t>of</a:t>
            </a:r>
            <a:r>
              <a:rPr spc="100" dirty="0"/>
              <a:t> </a:t>
            </a:r>
            <a:r>
              <a:rPr spc="-5" dirty="0"/>
              <a:t>the</a:t>
            </a:r>
            <a:r>
              <a:rPr spc="105" dirty="0"/>
              <a:t> </a:t>
            </a:r>
            <a:r>
              <a:rPr spc="-5" dirty="0"/>
              <a:t>cause</a:t>
            </a:r>
            <a:r>
              <a:rPr spc="100" dirty="0"/>
              <a:t> </a:t>
            </a:r>
            <a:r>
              <a:rPr dirty="0"/>
              <a:t>and</a:t>
            </a:r>
            <a:r>
              <a:rPr spc="105" dirty="0"/>
              <a:t> </a:t>
            </a:r>
            <a:r>
              <a:rPr spc="-25" dirty="0"/>
              <a:t>effect</a:t>
            </a:r>
            <a:r>
              <a:rPr spc="100" dirty="0"/>
              <a:t> </a:t>
            </a:r>
            <a:r>
              <a:rPr spc="-10" dirty="0"/>
              <a:t>relationship</a:t>
            </a:r>
            <a:r>
              <a:rPr spc="110" dirty="0"/>
              <a:t> </a:t>
            </a:r>
            <a:r>
              <a:rPr spc="-10" dirty="0"/>
              <a:t>between</a:t>
            </a:r>
            <a:r>
              <a:rPr spc="100" dirty="0"/>
              <a:t> </a:t>
            </a:r>
            <a:r>
              <a:rPr spc="-5" dirty="0"/>
              <a:t>input</a:t>
            </a:r>
            <a:r>
              <a:rPr spc="105" dirty="0"/>
              <a:t> </a:t>
            </a:r>
            <a:r>
              <a:rPr dirty="0"/>
              <a:t>and </a:t>
            </a:r>
            <a:r>
              <a:rPr spc="-620" dirty="0"/>
              <a:t> </a:t>
            </a:r>
            <a:r>
              <a:rPr spc="-10" dirty="0"/>
              <a:t>output</a:t>
            </a:r>
            <a:r>
              <a:rPr spc="35" dirty="0"/>
              <a:t> </a:t>
            </a:r>
            <a:r>
              <a:rPr spc="-5" dirty="0"/>
              <a:t>of</a:t>
            </a:r>
            <a:r>
              <a:rPr dirty="0"/>
              <a:t> </a:t>
            </a:r>
            <a:r>
              <a:rPr spc="-5" dirty="0"/>
              <a:t>a</a:t>
            </a:r>
            <a:r>
              <a:rPr spc="5" dirty="0"/>
              <a:t> </a:t>
            </a:r>
            <a:r>
              <a:rPr spc="-20" dirty="0"/>
              <a:t>physical</a:t>
            </a:r>
            <a:r>
              <a:rPr spc="30" dirty="0"/>
              <a:t> </a:t>
            </a:r>
            <a:r>
              <a:rPr spc="-25" dirty="0"/>
              <a:t>system.</a:t>
            </a:r>
          </a:p>
        </p:txBody>
      </p:sp>
      <p:sp>
        <p:nvSpPr>
          <p:cNvPr id="3" name="object 3"/>
          <p:cNvSpPr txBox="1">
            <a:spLocks noGrp="1"/>
          </p:cNvSpPr>
          <p:nvPr>
            <p:ph type="title"/>
          </p:nvPr>
        </p:nvSpPr>
        <p:spPr>
          <a:xfrm>
            <a:off x="1179572" y="1041990"/>
            <a:ext cx="431736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 </a:t>
            </a:r>
            <a:r>
              <a:rPr sz="2800" spc="-15" dirty="0">
                <a:solidFill>
                  <a:srgbClr val="FF0000"/>
                </a:solidFill>
              </a:rPr>
              <a:t>Diagram</a:t>
            </a:r>
            <a:r>
              <a:rPr sz="2800" spc="10" dirty="0">
                <a:solidFill>
                  <a:srgbClr val="FF0000"/>
                </a:solidFill>
              </a:rPr>
              <a:t> </a:t>
            </a:r>
            <a:r>
              <a:rPr sz="2800" spc="-10" dirty="0">
                <a:solidFill>
                  <a:srgbClr val="FF0000"/>
                </a:solidFill>
              </a:rPr>
              <a:t>Fundamentals</a:t>
            </a:r>
            <a:endParaRPr sz="2800" dirty="0">
              <a:solidFill>
                <a:srgbClr val="FF0000"/>
              </a:solidFill>
            </a:endParaRPr>
          </a:p>
        </p:txBody>
      </p:sp>
      <p:sp>
        <p:nvSpPr>
          <p:cNvPr id="4" name="object 4"/>
          <p:cNvSpPr txBox="1"/>
          <p:nvPr/>
        </p:nvSpPr>
        <p:spPr>
          <a:xfrm>
            <a:off x="4572761" y="4572761"/>
            <a:ext cx="2971800" cy="789960"/>
          </a:xfrm>
          <a:prstGeom prst="rect">
            <a:avLst/>
          </a:prstGeom>
          <a:ln w="32003">
            <a:solidFill>
              <a:srgbClr val="000000"/>
            </a:solidFill>
          </a:ln>
        </p:spPr>
        <p:txBody>
          <a:bodyPr vert="horz" wrap="square" lIns="0" tIns="294640" rIns="0" bIns="0" rtlCol="0">
            <a:spAutoFit/>
          </a:bodyPr>
          <a:lstStyle/>
          <a:p>
            <a:pPr marL="931544">
              <a:spcBef>
                <a:spcPts val="2320"/>
              </a:spcBef>
            </a:pPr>
            <a:r>
              <a:rPr sz="3200" b="1" spc="-15" dirty="0">
                <a:latin typeface="Calibri"/>
                <a:cs typeface="Calibri"/>
              </a:rPr>
              <a:t>BLOCK</a:t>
            </a:r>
            <a:endParaRPr sz="3200" dirty="0">
              <a:latin typeface="Calibri"/>
              <a:cs typeface="Calibri"/>
            </a:endParaRPr>
          </a:p>
        </p:txBody>
      </p:sp>
      <p:sp>
        <p:nvSpPr>
          <p:cNvPr id="5" name="object 5"/>
          <p:cNvSpPr/>
          <p:nvPr/>
        </p:nvSpPr>
        <p:spPr>
          <a:xfrm>
            <a:off x="3048001" y="5190213"/>
            <a:ext cx="1524635" cy="287655"/>
          </a:xfrm>
          <a:custGeom>
            <a:avLst/>
            <a:gdLst/>
            <a:ahLst/>
            <a:cxnLst/>
            <a:rect l="l" t="t" r="r" b="b"/>
            <a:pathLst>
              <a:path w="1524635" h="287654">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2" y="283487"/>
                </a:lnTo>
                <a:lnTo>
                  <a:pt x="1469283" y="175791"/>
                </a:lnTo>
                <a:lnTo>
                  <a:pt x="1460627" y="175791"/>
                </a:lnTo>
                <a:lnTo>
                  <a:pt x="1460627" y="171473"/>
                </a:lnTo>
                <a:lnTo>
                  <a:pt x="1444498" y="171473"/>
                </a:lnTo>
                <a:lnTo>
                  <a:pt x="1397036" y="143787"/>
                </a:lnTo>
                <a:close/>
              </a:path>
              <a:path w="1524635" h="287654">
                <a:moveTo>
                  <a:pt x="1342172" y="111783"/>
                </a:moveTo>
                <a:lnTo>
                  <a:pt x="0" y="111783"/>
                </a:lnTo>
                <a:lnTo>
                  <a:pt x="0" y="175791"/>
                </a:lnTo>
                <a:lnTo>
                  <a:pt x="1342172" y="175791"/>
                </a:lnTo>
                <a:lnTo>
                  <a:pt x="1397036" y="143787"/>
                </a:lnTo>
                <a:lnTo>
                  <a:pt x="1342172" y="111783"/>
                </a:lnTo>
                <a:close/>
              </a:path>
              <a:path w="1524635" h="287654">
                <a:moveTo>
                  <a:pt x="1469283" y="111783"/>
                </a:moveTo>
                <a:lnTo>
                  <a:pt x="1460627" y="111783"/>
                </a:lnTo>
                <a:lnTo>
                  <a:pt x="1460627" y="175791"/>
                </a:lnTo>
                <a:lnTo>
                  <a:pt x="1469283" y="175791"/>
                </a:lnTo>
                <a:lnTo>
                  <a:pt x="1524127" y="143787"/>
                </a:lnTo>
                <a:lnTo>
                  <a:pt x="1469283" y="111783"/>
                </a:lnTo>
                <a:close/>
              </a:path>
              <a:path w="1524635" h="287654">
                <a:moveTo>
                  <a:pt x="1444498" y="116101"/>
                </a:moveTo>
                <a:lnTo>
                  <a:pt x="1397036" y="143787"/>
                </a:lnTo>
                <a:lnTo>
                  <a:pt x="1444498" y="171473"/>
                </a:lnTo>
                <a:lnTo>
                  <a:pt x="1444498" y="116101"/>
                </a:lnTo>
                <a:close/>
              </a:path>
              <a:path w="1524635" h="287654">
                <a:moveTo>
                  <a:pt x="1460627" y="116101"/>
                </a:moveTo>
                <a:lnTo>
                  <a:pt x="1444498" y="116101"/>
                </a:lnTo>
                <a:lnTo>
                  <a:pt x="1444498" y="171473"/>
                </a:lnTo>
                <a:lnTo>
                  <a:pt x="1460627" y="171473"/>
                </a:lnTo>
                <a:lnTo>
                  <a:pt x="1460627" y="116101"/>
                </a:lnTo>
                <a:close/>
              </a:path>
              <a:path w="1524635" h="287654">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2" y="4087"/>
                </a:lnTo>
                <a:lnTo>
                  <a:pt x="1272706" y="0"/>
                </a:lnTo>
                <a:close/>
              </a:path>
            </a:pathLst>
          </a:custGeom>
          <a:solidFill>
            <a:srgbClr val="000000"/>
          </a:solidFill>
        </p:spPr>
        <p:txBody>
          <a:bodyPr wrap="square" lIns="0" tIns="0" rIns="0" bIns="0" rtlCol="0"/>
          <a:lstStyle/>
          <a:p>
            <a:endParaRPr/>
          </a:p>
        </p:txBody>
      </p:sp>
      <p:sp>
        <p:nvSpPr>
          <p:cNvPr id="6" name="object 6"/>
          <p:cNvSpPr/>
          <p:nvPr/>
        </p:nvSpPr>
        <p:spPr>
          <a:xfrm>
            <a:off x="7543801" y="5190213"/>
            <a:ext cx="1524635" cy="287655"/>
          </a:xfrm>
          <a:custGeom>
            <a:avLst/>
            <a:gdLst/>
            <a:ahLst/>
            <a:cxnLst/>
            <a:rect l="l" t="t" r="r" b="b"/>
            <a:pathLst>
              <a:path w="1524634" h="287654">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1" y="283487"/>
                </a:lnTo>
                <a:lnTo>
                  <a:pt x="1469283" y="175791"/>
                </a:lnTo>
                <a:lnTo>
                  <a:pt x="1460627" y="175791"/>
                </a:lnTo>
                <a:lnTo>
                  <a:pt x="1460627" y="171473"/>
                </a:lnTo>
                <a:lnTo>
                  <a:pt x="1444498" y="171473"/>
                </a:lnTo>
                <a:lnTo>
                  <a:pt x="1397036" y="143787"/>
                </a:lnTo>
                <a:close/>
              </a:path>
              <a:path w="1524634" h="287654">
                <a:moveTo>
                  <a:pt x="1342172" y="111783"/>
                </a:moveTo>
                <a:lnTo>
                  <a:pt x="0" y="111783"/>
                </a:lnTo>
                <a:lnTo>
                  <a:pt x="0" y="175791"/>
                </a:lnTo>
                <a:lnTo>
                  <a:pt x="1342172" y="175791"/>
                </a:lnTo>
                <a:lnTo>
                  <a:pt x="1397036" y="143787"/>
                </a:lnTo>
                <a:lnTo>
                  <a:pt x="1342172" y="111783"/>
                </a:lnTo>
                <a:close/>
              </a:path>
              <a:path w="1524634" h="287654">
                <a:moveTo>
                  <a:pt x="1469283" y="111783"/>
                </a:moveTo>
                <a:lnTo>
                  <a:pt x="1460627" y="111783"/>
                </a:lnTo>
                <a:lnTo>
                  <a:pt x="1460627" y="175791"/>
                </a:lnTo>
                <a:lnTo>
                  <a:pt x="1469283" y="175791"/>
                </a:lnTo>
                <a:lnTo>
                  <a:pt x="1524127" y="143787"/>
                </a:lnTo>
                <a:lnTo>
                  <a:pt x="1469283" y="111783"/>
                </a:lnTo>
                <a:close/>
              </a:path>
              <a:path w="1524634" h="287654">
                <a:moveTo>
                  <a:pt x="1444498" y="116101"/>
                </a:moveTo>
                <a:lnTo>
                  <a:pt x="1397036" y="143787"/>
                </a:lnTo>
                <a:lnTo>
                  <a:pt x="1444498" y="171473"/>
                </a:lnTo>
                <a:lnTo>
                  <a:pt x="1444498" y="116101"/>
                </a:lnTo>
                <a:close/>
              </a:path>
              <a:path w="1524634" h="287654">
                <a:moveTo>
                  <a:pt x="1460627" y="116101"/>
                </a:moveTo>
                <a:lnTo>
                  <a:pt x="1444498" y="116101"/>
                </a:lnTo>
                <a:lnTo>
                  <a:pt x="1444498" y="171473"/>
                </a:lnTo>
                <a:lnTo>
                  <a:pt x="1460627" y="171473"/>
                </a:lnTo>
                <a:lnTo>
                  <a:pt x="1460627" y="116101"/>
                </a:lnTo>
                <a:close/>
              </a:path>
              <a:path w="1524634" h="287654">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1" y="4087"/>
                </a:lnTo>
                <a:lnTo>
                  <a:pt x="1272706" y="0"/>
                </a:lnTo>
                <a:close/>
              </a:path>
            </a:pathLst>
          </a:custGeom>
          <a:solidFill>
            <a:srgbClr val="000000"/>
          </a:solidFill>
        </p:spPr>
        <p:txBody>
          <a:bodyPr wrap="square" lIns="0" tIns="0" rIns="0" bIns="0" rtlCol="0"/>
          <a:lstStyle/>
          <a:p>
            <a:endParaRPr/>
          </a:p>
        </p:txBody>
      </p:sp>
      <p:sp>
        <p:nvSpPr>
          <p:cNvPr id="7" name="object 7"/>
          <p:cNvSpPr txBox="1"/>
          <p:nvPr/>
        </p:nvSpPr>
        <p:spPr>
          <a:xfrm>
            <a:off x="3126994" y="4756784"/>
            <a:ext cx="75057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Inp</a:t>
            </a:r>
            <a:r>
              <a:rPr sz="2400" dirty="0">
                <a:latin typeface="Tahoma"/>
                <a:cs typeface="Tahoma"/>
              </a:rPr>
              <a:t>ut</a:t>
            </a:r>
            <a:endParaRPr sz="2400">
              <a:latin typeface="Tahoma"/>
              <a:cs typeface="Tahoma"/>
            </a:endParaRPr>
          </a:p>
        </p:txBody>
      </p:sp>
      <p:sp>
        <p:nvSpPr>
          <p:cNvPr id="8" name="object 8"/>
          <p:cNvSpPr txBox="1"/>
          <p:nvPr/>
        </p:nvSpPr>
        <p:spPr>
          <a:xfrm>
            <a:off x="7928229" y="4756784"/>
            <a:ext cx="95567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O</a:t>
            </a:r>
            <a:r>
              <a:rPr sz="2400" spc="5" dirty="0">
                <a:latin typeface="Tahoma"/>
                <a:cs typeface="Tahoma"/>
              </a:rPr>
              <a:t>u</a:t>
            </a:r>
            <a:r>
              <a:rPr sz="2400" spc="-5" dirty="0">
                <a:latin typeface="Tahoma"/>
                <a:cs typeface="Tahoma"/>
              </a:rPr>
              <a:t>t</a:t>
            </a:r>
            <a:r>
              <a:rPr sz="2400" dirty="0">
                <a:latin typeface="Tahoma"/>
                <a:cs typeface="Tahoma"/>
              </a:rPr>
              <a:t>put</a:t>
            </a:r>
            <a:endParaRPr sz="2400">
              <a:latin typeface="Tahoma"/>
              <a:cs typeface="Tahoma"/>
            </a:endParaRPr>
          </a:p>
        </p:txBody>
      </p:sp>
      <p:sp>
        <p:nvSpPr>
          <p:cNvPr id="9" name="object 9"/>
          <p:cNvSpPr/>
          <p:nvPr/>
        </p:nvSpPr>
        <p:spPr>
          <a:xfrm>
            <a:off x="1101592" y="1611318"/>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2" name="object 12"/>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41</a:t>
            </a:fld>
            <a:endParaRPr dirty="0"/>
          </a:p>
        </p:txBody>
      </p:sp>
      <p:pic>
        <p:nvPicPr>
          <p:cNvPr id="14" name="Picture 13">
            <a:extLst>
              <a:ext uri="{FF2B5EF4-FFF2-40B4-BE49-F238E27FC236}">
                <a16:creationId xmlns:a16="http://schemas.microsoft.com/office/drawing/2014/main" xmlns="" id="{40A3AF62-608A-4BD8-B0D5-78DA6853BB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9561" y="2064115"/>
            <a:ext cx="8070215" cy="1238031"/>
          </a:xfrm>
          <a:prstGeom prst="rect">
            <a:avLst/>
          </a:prstGeom>
        </p:spPr>
        <p:txBody>
          <a:bodyPr vert="horz" wrap="square" lIns="0" tIns="12065" rIns="0" bIns="0" rtlCol="0">
            <a:spAutoFit/>
          </a:bodyPr>
          <a:lstStyle/>
          <a:p>
            <a:pPr marL="355600" marR="5080" indent="-342900">
              <a:lnSpc>
                <a:spcPct val="150000"/>
              </a:lnSpc>
              <a:spcBef>
                <a:spcPts val="95"/>
              </a:spcBef>
              <a:buFont typeface="Wingdings"/>
              <a:buChar char=""/>
              <a:tabLst>
                <a:tab pos="355600" algn="l"/>
                <a:tab pos="1647825" algn="l"/>
                <a:tab pos="2319655" algn="l"/>
                <a:tab pos="3227070" algn="l"/>
                <a:tab pos="3658235" algn="l"/>
                <a:tab pos="4277360" algn="l"/>
                <a:tab pos="5175250" algn="l"/>
                <a:tab pos="5531485" algn="l"/>
                <a:tab pos="7133590" algn="l"/>
                <a:tab pos="7574280" algn="l"/>
              </a:tabLst>
            </a:pPr>
            <a:r>
              <a:rPr sz="2800" b="1" u="heavy" spc="-10" dirty="0">
                <a:uFill>
                  <a:solidFill>
                    <a:srgbClr val="000000"/>
                  </a:solidFill>
                </a:uFill>
                <a:latin typeface="Calibri"/>
                <a:cs typeface="Calibri"/>
              </a:rPr>
              <a:t>Ou</a:t>
            </a:r>
            <a:r>
              <a:rPr sz="2800" b="1" u="heavy" spc="-5" dirty="0">
                <a:uFill>
                  <a:solidFill>
                    <a:srgbClr val="000000"/>
                  </a:solidFill>
                </a:uFill>
                <a:latin typeface="Calibri"/>
                <a:cs typeface="Calibri"/>
              </a:rPr>
              <a:t>tpu</a:t>
            </a:r>
            <a:r>
              <a:rPr sz="2800" b="1" u="heavy" dirty="0">
                <a:uFill>
                  <a:solidFill>
                    <a:srgbClr val="000000"/>
                  </a:solidFill>
                </a:uFill>
                <a:latin typeface="Calibri"/>
                <a:cs typeface="Calibri"/>
              </a:rPr>
              <a:t>t</a:t>
            </a:r>
            <a:r>
              <a:rPr sz="2800" b="1" u="heavy" spc="-5" dirty="0">
                <a:uFill>
                  <a:solidFill>
                    <a:srgbClr val="000000"/>
                  </a:solidFill>
                </a:uFill>
                <a:latin typeface="Calibri"/>
                <a:cs typeface="Calibri"/>
              </a:rPr>
              <a:t>:</a:t>
            </a:r>
            <a:r>
              <a:rPr sz="2800" b="1" dirty="0">
                <a:latin typeface="Calibri"/>
                <a:cs typeface="Calibri"/>
              </a:rPr>
              <a:t>	</a:t>
            </a:r>
            <a:r>
              <a:rPr sz="2800" spc="-10" dirty="0">
                <a:latin typeface="Calibri"/>
                <a:cs typeface="Calibri"/>
              </a:rPr>
              <a:t>Th</a:t>
            </a:r>
            <a:r>
              <a:rPr sz="2800" spc="-5" dirty="0">
                <a:latin typeface="Calibri"/>
                <a:cs typeface="Calibri"/>
              </a:rPr>
              <a:t>e</a:t>
            </a:r>
            <a:r>
              <a:rPr sz="2800" dirty="0">
                <a:latin typeface="Calibri"/>
                <a:cs typeface="Calibri"/>
              </a:rPr>
              <a:t>	</a:t>
            </a:r>
            <a:r>
              <a:rPr sz="2800" spc="-45" dirty="0">
                <a:latin typeface="Calibri"/>
                <a:cs typeface="Calibri"/>
              </a:rPr>
              <a:t>v</a:t>
            </a:r>
            <a:r>
              <a:rPr sz="2800" spc="-5" dirty="0">
                <a:latin typeface="Calibri"/>
                <a:cs typeface="Calibri"/>
              </a:rPr>
              <a:t>alue</a:t>
            </a:r>
            <a:r>
              <a:rPr sz="280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the</a:t>
            </a:r>
            <a:r>
              <a:rPr sz="2800" dirty="0">
                <a:latin typeface="Calibri"/>
                <a:cs typeface="Calibri"/>
              </a:rPr>
              <a:t>	</a:t>
            </a:r>
            <a:r>
              <a:rPr sz="2800" spc="-5" dirty="0">
                <a:latin typeface="Calibri"/>
                <a:cs typeface="Calibri"/>
              </a:rPr>
              <a:t>in</a:t>
            </a:r>
            <a:r>
              <a:rPr sz="2800" dirty="0">
                <a:latin typeface="Calibri"/>
                <a:cs typeface="Calibri"/>
              </a:rPr>
              <a:t>p</a:t>
            </a:r>
            <a:r>
              <a:rPr sz="2800" spc="-10" dirty="0">
                <a:latin typeface="Calibri"/>
                <a:cs typeface="Calibri"/>
              </a:rPr>
              <a:t>u</a:t>
            </a:r>
            <a:r>
              <a:rPr sz="2800" spc="-5" dirty="0">
                <a:latin typeface="Calibri"/>
                <a:cs typeface="Calibri"/>
              </a:rPr>
              <a:t>t</a:t>
            </a:r>
            <a:r>
              <a:rPr sz="2800" dirty="0">
                <a:latin typeface="Calibri"/>
                <a:cs typeface="Calibri"/>
              </a:rPr>
              <a:t>	</a:t>
            </a:r>
            <a:r>
              <a:rPr sz="2800" spc="-15" dirty="0">
                <a:latin typeface="Calibri"/>
                <a:cs typeface="Calibri"/>
              </a:rPr>
              <a:t>i</a:t>
            </a:r>
            <a:r>
              <a:rPr sz="2800" spc="-5" dirty="0">
                <a:latin typeface="Calibri"/>
                <a:cs typeface="Calibri"/>
              </a:rPr>
              <a:t>s</a:t>
            </a:r>
            <a:r>
              <a:rPr sz="2800" dirty="0">
                <a:latin typeface="Calibri"/>
                <a:cs typeface="Calibri"/>
              </a:rPr>
              <a:t>	m</a:t>
            </a:r>
            <a:r>
              <a:rPr sz="2800" spc="-10" dirty="0">
                <a:latin typeface="Calibri"/>
                <a:cs typeface="Calibri"/>
              </a:rPr>
              <a:t>ultipl</a:t>
            </a:r>
            <a:r>
              <a:rPr sz="2800" spc="-25" dirty="0">
                <a:latin typeface="Calibri"/>
                <a:cs typeface="Calibri"/>
              </a:rPr>
              <a:t>i</a:t>
            </a:r>
            <a:r>
              <a:rPr sz="2800" dirty="0">
                <a:latin typeface="Calibri"/>
                <a:cs typeface="Calibri"/>
              </a:rPr>
              <a:t>e</a:t>
            </a:r>
            <a:r>
              <a:rPr sz="2800" spc="-5" dirty="0">
                <a:latin typeface="Calibri"/>
                <a:cs typeface="Calibri"/>
              </a:rPr>
              <a:t>d</a:t>
            </a:r>
            <a:r>
              <a:rPr sz="2800" dirty="0">
                <a:latin typeface="Calibri"/>
                <a:cs typeface="Calibri"/>
              </a:rPr>
              <a:t>	</a:t>
            </a:r>
            <a:r>
              <a:rPr sz="2800" spc="-30" dirty="0">
                <a:latin typeface="Calibri"/>
                <a:cs typeface="Calibri"/>
              </a:rPr>
              <a:t>t</a:t>
            </a:r>
            <a:r>
              <a:rPr sz="2800" spc="-5" dirty="0">
                <a:latin typeface="Calibri"/>
                <a:cs typeface="Calibri"/>
              </a:rPr>
              <a:t>o</a:t>
            </a:r>
            <a:r>
              <a:rPr sz="2800" dirty="0">
                <a:latin typeface="Calibri"/>
                <a:cs typeface="Calibri"/>
              </a:rPr>
              <a:t>	t</a:t>
            </a:r>
            <a:r>
              <a:rPr sz="2800" spc="-10" dirty="0">
                <a:latin typeface="Calibri"/>
                <a:cs typeface="Calibri"/>
              </a:rPr>
              <a:t>he  </a:t>
            </a:r>
            <a:r>
              <a:rPr sz="2800" spc="-15" dirty="0">
                <a:latin typeface="Calibri"/>
                <a:cs typeface="Calibri"/>
              </a:rPr>
              <a:t>value</a:t>
            </a:r>
            <a:r>
              <a:rPr sz="2800" spc="5" dirty="0">
                <a:latin typeface="Calibri"/>
                <a:cs typeface="Calibri"/>
              </a:rPr>
              <a:t> </a:t>
            </a:r>
            <a:r>
              <a:rPr sz="2800" spc="-5" dirty="0">
                <a:latin typeface="Calibri"/>
                <a:cs typeface="Calibri"/>
              </a:rPr>
              <a:t>of </a:t>
            </a:r>
            <a:r>
              <a:rPr sz="2800" spc="-10" dirty="0">
                <a:latin typeface="Calibri"/>
                <a:cs typeface="Calibri"/>
              </a:rPr>
              <a:t>block</a:t>
            </a:r>
            <a:r>
              <a:rPr sz="2800" spc="25" dirty="0">
                <a:latin typeface="Calibri"/>
                <a:cs typeface="Calibri"/>
              </a:rPr>
              <a:t> </a:t>
            </a:r>
            <a:r>
              <a:rPr sz="2800" spc="-15" dirty="0">
                <a:latin typeface="Calibri"/>
                <a:cs typeface="Calibri"/>
              </a:rPr>
              <a:t>gain</a:t>
            </a:r>
            <a:r>
              <a:rPr sz="2800" spc="-5" dirty="0">
                <a:latin typeface="Calibri"/>
                <a:cs typeface="Calibri"/>
              </a:rPr>
              <a:t> </a:t>
            </a:r>
            <a:r>
              <a:rPr sz="2800" spc="-20" dirty="0">
                <a:latin typeface="Calibri"/>
                <a:cs typeface="Calibri"/>
              </a:rPr>
              <a:t>to</a:t>
            </a:r>
            <a:r>
              <a:rPr sz="2800" dirty="0">
                <a:latin typeface="Calibri"/>
                <a:cs typeface="Calibri"/>
              </a:rPr>
              <a:t> </a:t>
            </a:r>
            <a:r>
              <a:rPr sz="2800" spc="-15" dirty="0">
                <a:latin typeface="Calibri"/>
                <a:cs typeface="Calibri"/>
              </a:rPr>
              <a:t>get</a:t>
            </a:r>
            <a:r>
              <a:rPr sz="2800" spc="-10" dirty="0">
                <a:latin typeface="Calibri"/>
                <a:cs typeface="Calibri"/>
              </a:rPr>
              <a:t> </a:t>
            </a:r>
            <a:r>
              <a:rPr sz="2800" spc="-5" dirty="0">
                <a:latin typeface="Calibri"/>
                <a:cs typeface="Calibri"/>
              </a:rPr>
              <a:t>the</a:t>
            </a:r>
            <a:r>
              <a:rPr sz="2800" spc="5" dirty="0">
                <a:latin typeface="Calibri"/>
                <a:cs typeface="Calibri"/>
              </a:rPr>
              <a:t> </a:t>
            </a:r>
            <a:r>
              <a:rPr sz="2800" spc="-10" dirty="0">
                <a:latin typeface="Calibri"/>
                <a:cs typeface="Calibri"/>
              </a:rPr>
              <a:t>output.</a:t>
            </a:r>
            <a:endParaRPr sz="2800" dirty="0">
              <a:latin typeface="Calibri"/>
              <a:cs typeface="Calibri"/>
            </a:endParaRPr>
          </a:p>
        </p:txBody>
      </p:sp>
      <p:sp>
        <p:nvSpPr>
          <p:cNvPr id="3" name="object 3"/>
          <p:cNvSpPr txBox="1"/>
          <p:nvPr/>
        </p:nvSpPr>
        <p:spPr>
          <a:xfrm>
            <a:off x="4648961" y="3806191"/>
            <a:ext cx="2971800" cy="789319"/>
          </a:xfrm>
          <a:prstGeom prst="rect">
            <a:avLst/>
          </a:prstGeom>
          <a:ln w="32003">
            <a:solidFill>
              <a:srgbClr val="000000"/>
            </a:solidFill>
          </a:ln>
        </p:spPr>
        <p:txBody>
          <a:bodyPr vert="horz" wrap="square" lIns="0" tIns="294005" rIns="0" bIns="0" rtlCol="0">
            <a:spAutoFit/>
          </a:bodyPr>
          <a:lstStyle/>
          <a:p>
            <a:pPr algn="ctr">
              <a:spcBef>
                <a:spcPts val="2315"/>
              </a:spcBef>
            </a:pPr>
            <a:r>
              <a:rPr sz="3200" b="1" spc="-10" dirty="0">
                <a:latin typeface="Calibri"/>
                <a:cs typeface="Calibri"/>
              </a:rPr>
              <a:t>3s</a:t>
            </a:r>
            <a:endParaRPr sz="3200">
              <a:latin typeface="Calibri"/>
              <a:cs typeface="Calibri"/>
            </a:endParaRPr>
          </a:p>
        </p:txBody>
      </p:sp>
      <p:sp>
        <p:nvSpPr>
          <p:cNvPr id="4" name="object 4"/>
          <p:cNvSpPr/>
          <p:nvPr/>
        </p:nvSpPr>
        <p:spPr>
          <a:xfrm>
            <a:off x="3124201" y="4423641"/>
            <a:ext cx="1524635" cy="287655"/>
          </a:xfrm>
          <a:custGeom>
            <a:avLst/>
            <a:gdLst/>
            <a:ahLst/>
            <a:cxnLst/>
            <a:rect l="l" t="t" r="r" b="b"/>
            <a:pathLst>
              <a:path w="1524635" h="287654">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2" y="283487"/>
                </a:lnTo>
                <a:lnTo>
                  <a:pt x="1469283" y="175791"/>
                </a:lnTo>
                <a:lnTo>
                  <a:pt x="1460627" y="175791"/>
                </a:lnTo>
                <a:lnTo>
                  <a:pt x="1460627" y="171473"/>
                </a:lnTo>
                <a:lnTo>
                  <a:pt x="1444498" y="171473"/>
                </a:lnTo>
                <a:lnTo>
                  <a:pt x="1397036" y="143787"/>
                </a:lnTo>
                <a:close/>
              </a:path>
              <a:path w="1524635" h="287654">
                <a:moveTo>
                  <a:pt x="1342172" y="111783"/>
                </a:moveTo>
                <a:lnTo>
                  <a:pt x="0" y="111783"/>
                </a:lnTo>
                <a:lnTo>
                  <a:pt x="0" y="175791"/>
                </a:lnTo>
                <a:lnTo>
                  <a:pt x="1342172" y="175791"/>
                </a:lnTo>
                <a:lnTo>
                  <a:pt x="1397036" y="143787"/>
                </a:lnTo>
                <a:lnTo>
                  <a:pt x="1342172" y="111783"/>
                </a:lnTo>
                <a:close/>
              </a:path>
              <a:path w="1524635" h="287654">
                <a:moveTo>
                  <a:pt x="1469283" y="111783"/>
                </a:moveTo>
                <a:lnTo>
                  <a:pt x="1460627" y="111783"/>
                </a:lnTo>
                <a:lnTo>
                  <a:pt x="1460627" y="175791"/>
                </a:lnTo>
                <a:lnTo>
                  <a:pt x="1469283" y="175791"/>
                </a:lnTo>
                <a:lnTo>
                  <a:pt x="1524127" y="143787"/>
                </a:lnTo>
                <a:lnTo>
                  <a:pt x="1469283" y="111783"/>
                </a:lnTo>
                <a:close/>
              </a:path>
              <a:path w="1524635" h="287654">
                <a:moveTo>
                  <a:pt x="1444498" y="116101"/>
                </a:moveTo>
                <a:lnTo>
                  <a:pt x="1397036" y="143787"/>
                </a:lnTo>
                <a:lnTo>
                  <a:pt x="1444498" y="171473"/>
                </a:lnTo>
                <a:lnTo>
                  <a:pt x="1444498" y="116101"/>
                </a:lnTo>
                <a:close/>
              </a:path>
              <a:path w="1524635" h="287654">
                <a:moveTo>
                  <a:pt x="1460627" y="116101"/>
                </a:moveTo>
                <a:lnTo>
                  <a:pt x="1444498" y="116101"/>
                </a:lnTo>
                <a:lnTo>
                  <a:pt x="1444498" y="171473"/>
                </a:lnTo>
                <a:lnTo>
                  <a:pt x="1460627" y="171473"/>
                </a:lnTo>
                <a:lnTo>
                  <a:pt x="1460627" y="116101"/>
                </a:lnTo>
                <a:close/>
              </a:path>
              <a:path w="1524635" h="287654">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2" y="4087"/>
                </a:lnTo>
                <a:lnTo>
                  <a:pt x="1272706" y="0"/>
                </a:lnTo>
                <a:close/>
              </a:path>
            </a:pathLst>
          </a:custGeom>
          <a:solidFill>
            <a:srgbClr val="000000"/>
          </a:solidFill>
        </p:spPr>
        <p:txBody>
          <a:bodyPr wrap="square" lIns="0" tIns="0" rIns="0" bIns="0" rtlCol="0"/>
          <a:lstStyle/>
          <a:p>
            <a:endParaRPr/>
          </a:p>
        </p:txBody>
      </p:sp>
      <p:sp>
        <p:nvSpPr>
          <p:cNvPr id="5" name="object 5"/>
          <p:cNvSpPr/>
          <p:nvPr/>
        </p:nvSpPr>
        <p:spPr>
          <a:xfrm>
            <a:off x="7620001" y="4423641"/>
            <a:ext cx="1524635" cy="287655"/>
          </a:xfrm>
          <a:custGeom>
            <a:avLst/>
            <a:gdLst/>
            <a:ahLst/>
            <a:cxnLst/>
            <a:rect l="l" t="t" r="r" b="b"/>
            <a:pathLst>
              <a:path w="1524634" h="287654">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1" y="283487"/>
                </a:lnTo>
                <a:lnTo>
                  <a:pt x="1469283" y="175791"/>
                </a:lnTo>
                <a:lnTo>
                  <a:pt x="1460627" y="175791"/>
                </a:lnTo>
                <a:lnTo>
                  <a:pt x="1460627" y="171473"/>
                </a:lnTo>
                <a:lnTo>
                  <a:pt x="1444498" y="171473"/>
                </a:lnTo>
                <a:lnTo>
                  <a:pt x="1397036" y="143787"/>
                </a:lnTo>
                <a:close/>
              </a:path>
              <a:path w="1524634" h="287654">
                <a:moveTo>
                  <a:pt x="1342172" y="111783"/>
                </a:moveTo>
                <a:lnTo>
                  <a:pt x="0" y="111783"/>
                </a:lnTo>
                <a:lnTo>
                  <a:pt x="0" y="175791"/>
                </a:lnTo>
                <a:lnTo>
                  <a:pt x="1342172" y="175791"/>
                </a:lnTo>
                <a:lnTo>
                  <a:pt x="1397036" y="143787"/>
                </a:lnTo>
                <a:lnTo>
                  <a:pt x="1342172" y="111783"/>
                </a:lnTo>
                <a:close/>
              </a:path>
              <a:path w="1524634" h="287654">
                <a:moveTo>
                  <a:pt x="1469283" y="111783"/>
                </a:moveTo>
                <a:lnTo>
                  <a:pt x="1460627" y="111783"/>
                </a:lnTo>
                <a:lnTo>
                  <a:pt x="1460627" y="175791"/>
                </a:lnTo>
                <a:lnTo>
                  <a:pt x="1469283" y="175791"/>
                </a:lnTo>
                <a:lnTo>
                  <a:pt x="1524127" y="143787"/>
                </a:lnTo>
                <a:lnTo>
                  <a:pt x="1469283" y="111783"/>
                </a:lnTo>
                <a:close/>
              </a:path>
              <a:path w="1524634" h="287654">
                <a:moveTo>
                  <a:pt x="1444498" y="116101"/>
                </a:moveTo>
                <a:lnTo>
                  <a:pt x="1397036" y="143787"/>
                </a:lnTo>
                <a:lnTo>
                  <a:pt x="1444498" y="171473"/>
                </a:lnTo>
                <a:lnTo>
                  <a:pt x="1444498" y="116101"/>
                </a:lnTo>
                <a:close/>
              </a:path>
              <a:path w="1524634" h="287654">
                <a:moveTo>
                  <a:pt x="1460627" y="116101"/>
                </a:moveTo>
                <a:lnTo>
                  <a:pt x="1444498" y="116101"/>
                </a:lnTo>
                <a:lnTo>
                  <a:pt x="1444498" y="171473"/>
                </a:lnTo>
                <a:lnTo>
                  <a:pt x="1460627" y="171473"/>
                </a:lnTo>
                <a:lnTo>
                  <a:pt x="1460627" y="116101"/>
                </a:lnTo>
                <a:close/>
              </a:path>
              <a:path w="1524634" h="287654">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1" y="4087"/>
                </a:lnTo>
                <a:lnTo>
                  <a:pt x="1272706" y="0"/>
                </a:lnTo>
                <a:close/>
              </a:path>
            </a:pathLst>
          </a:custGeom>
          <a:solidFill>
            <a:srgbClr val="000000"/>
          </a:solidFill>
        </p:spPr>
        <p:txBody>
          <a:bodyPr wrap="square" lIns="0" tIns="0" rIns="0" bIns="0" rtlCol="0"/>
          <a:lstStyle/>
          <a:p>
            <a:endParaRPr/>
          </a:p>
        </p:txBody>
      </p:sp>
      <p:sp>
        <p:nvSpPr>
          <p:cNvPr id="6" name="object 6"/>
          <p:cNvSpPr txBox="1"/>
          <p:nvPr/>
        </p:nvSpPr>
        <p:spPr>
          <a:xfrm>
            <a:off x="2288540" y="3989958"/>
            <a:ext cx="57277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X(s)</a:t>
            </a:r>
            <a:endParaRPr sz="2400">
              <a:latin typeface="Tahoma"/>
              <a:cs typeface="Tahoma"/>
            </a:endParaRPr>
          </a:p>
        </p:txBody>
      </p:sp>
      <p:sp>
        <p:nvSpPr>
          <p:cNvPr id="7" name="object 7"/>
          <p:cNvSpPr txBox="1"/>
          <p:nvPr/>
        </p:nvSpPr>
        <p:spPr>
          <a:xfrm>
            <a:off x="9171558" y="3989958"/>
            <a:ext cx="57023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Y(s)</a:t>
            </a:r>
            <a:endParaRPr sz="2400">
              <a:latin typeface="Tahoma"/>
              <a:cs typeface="Tahoma"/>
            </a:endParaRPr>
          </a:p>
        </p:txBody>
      </p:sp>
      <p:sp>
        <p:nvSpPr>
          <p:cNvPr id="8" name="object 8"/>
          <p:cNvSpPr txBox="1"/>
          <p:nvPr/>
        </p:nvSpPr>
        <p:spPr>
          <a:xfrm>
            <a:off x="4117594" y="5971134"/>
            <a:ext cx="1096010" cy="391795"/>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Tahoma"/>
                <a:cs typeface="Tahoma"/>
              </a:rPr>
              <a:t>Outp</a:t>
            </a:r>
            <a:r>
              <a:rPr sz="2400" b="1" spc="-10" dirty="0">
                <a:solidFill>
                  <a:srgbClr val="FF0000"/>
                </a:solidFill>
                <a:latin typeface="Tahoma"/>
                <a:cs typeface="Tahoma"/>
              </a:rPr>
              <a:t>u</a:t>
            </a:r>
            <a:r>
              <a:rPr sz="2400" b="1" dirty="0">
                <a:solidFill>
                  <a:srgbClr val="FF0000"/>
                </a:solidFill>
                <a:latin typeface="Tahoma"/>
                <a:cs typeface="Tahoma"/>
              </a:rPr>
              <a:t>t</a:t>
            </a:r>
            <a:endParaRPr sz="2400">
              <a:latin typeface="Tahoma"/>
              <a:cs typeface="Tahoma"/>
            </a:endParaRPr>
          </a:p>
        </p:txBody>
      </p:sp>
      <p:sp>
        <p:nvSpPr>
          <p:cNvPr id="9" name="object 9"/>
          <p:cNvSpPr txBox="1"/>
          <p:nvPr/>
        </p:nvSpPr>
        <p:spPr>
          <a:xfrm>
            <a:off x="5989898" y="5971134"/>
            <a:ext cx="2179955" cy="391795"/>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Y(s)=</a:t>
            </a:r>
            <a:r>
              <a:rPr sz="2400" b="1" spc="-50" dirty="0">
                <a:solidFill>
                  <a:srgbClr val="FF0000"/>
                </a:solidFill>
                <a:latin typeface="Tahoma"/>
                <a:cs typeface="Tahoma"/>
              </a:rPr>
              <a:t> </a:t>
            </a:r>
            <a:r>
              <a:rPr sz="2400" b="1" spc="-5" dirty="0">
                <a:solidFill>
                  <a:srgbClr val="FF0000"/>
                </a:solidFill>
                <a:latin typeface="Tahoma"/>
                <a:cs typeface="Tahoma"/>
              </a:rPr>
              <a:t>3s.</a:t>
            </a:r>
            <a:r>
              <a:rPr sz="2400" b="1" spc="-35" dirty="0">
                <a:solidFill>
                  <a:srgbClr val="FF0000"/>
                </a:solidFill>
                <a:latin typeface="Tahoma"/>
                <a:cs typeface="Tahoma"/>
              </a:rPr>
              <a:t> </a:t>
            </a:r>
            <a:r>
              <a:rPr sz="2400" b="1" dirty="0">
                <a:solidFill>
                  <a:srgbClr val="FF0000"/>
                </a:solidFill>
                <a:latin typeface="Tahoma"/>
                <a:cs typeface="Tahoma"/>
              </a:rPr>
              <a:t>X(s)</a:t>
            </a:r>
            <a:endParaRPr sz="2400">
              <a:latin typeface="Tahoma"/>
              <a:cs typeface="Tahoma"/>
            </a:endParaRPr>
          </a:p>
        </p:txBody>
      </p:sp>
      <p:sp>
        <p:nvSpPr>
          <p:cNvPr id="10" name="object 10"/>
          <p:cNvSpPr/>
          <p:nvPr/>
        </p:nvSpPr>
        <p:spPr>
          <a:xfrm>
            <a:off x="1270268" y="160244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1" name="object 11"/>
          <p:cNvSpPr txBox="1">
            <a:spLocks noGrp="1"/>
          </p:cNvSpPr>
          <p:nvPr>
            <p:ph type="title"/>
          </p:nvPr>
        </p:nvSpPr>
        <p:spPr>
          <a:xfrm>
            <a:off x="1381759" y="1020260"/>
            <a:ext cx="4779344"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 </a:t>
            </a:r>
            <a:r>
              <a:rPr sz="2800" spc="-15" dirty="0">
                <a:solidFill>
                  <a:srgbClr val="FF0000"/>
                </a:solidFill>
              </a:rPr>
              <a:t>Diagram</a:t>
            </a:r>
            <a:r>
              <a:rPr sz="2800" spc="10" dirty="0">
                <a:solidFill>
                  <a:srgbClr val="FF0000"/>
                </a:solidFill>
              </a:rPr>
              <a:t> </a:t>
            </a:r>
            <a:r>
              <a:rPr sz="2800" spc="-10" dirty="0">
                <a:solidFill>
                  <a:srgbClr val="FF0000"/>
                </a:solidFill>
              </a:rPr>
              <a:t>Fundamentals</a:t>
            </a:r>
            <a:endParaRPr sz="2800" dirty="0">
              <a:solidFill>
                <a:srgbClr val="FF0000"/>
              </a:solidFill>
            </a:endParaRPr>
          </a:p>
        </p:txBody>
      </p:sp>
      <p:sp>
        <p:nvSpPr>
          <p:cNvPr id="14" name="object 14"/>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42</a:t>
            </a:fld>
            <a:endParaRPr dirty="0"/>
          </a:p>
        </p:txBody>
      </p:sp>
      <p:pic>
        <p:nvPicPr>
          <p:cNvPr id="16" name="Picture 15">
            <a:extLst>
              <a:ext uri="{FF2B5EF4-FFF2-40B4-BE49-F238E27FC236}">
                <a16:creationId xmlns:a16="http://schemas.microsoft.com/office/drawing/2014/main" xmlns="" id="{26A6D7FC-23FB-4F87-9E33-5A93AE35BC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2778" y="4147184"/>
            <a:ext cx="2336800" cy="391160"/>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Output</a:t>
            </a:r>
            <a:r>
              <a:rPr sz="2400" b="1" spc="-60" dirty="0">
                <a:solidFill>
                  <a:srgbClr val="FF0000"/>
                </a:solidFill>
                <a:latin typeface="Tahoma"/>
                <a:cs typeface="Tahoma"/>
              </a:rPr>
              <a:t> </a:t>
            </a:r>
            <a:r>
              <a:rPr sz="2400" b="1" spc="-5" dirty="0">
                <a:solidFill>
                  <a:srgbClr val="FF0000"/>
                </a:solidFill>
                <a:latin typeface="Tahoma"/>
                <a:cs typeface="Tahoma"/>
              </a:rPr>
              <a:t>=x+y-z</a:t>
            </a:r>
            <a:endParaRPr sz="2400">
              <a:latin typeface="Tahoma"/>
              <a:cs typeface="Tahoma"/>
            </a:endParaRPr>
          </a:p>
        </p:txBody>
      </p:sp>
      <p:grpSp>
        <p:nvGrpSpPr>
          <p:cNvPr id="3" name="object 3"/>
          <p:cNvGrpSpPr/>
          <p:nvPr/>
        </p:nvGrpSpPr>
        <p:grpSpPr>
          <a:xfrm>
            <a:off x="2192293" y="3493571"/>
            <a:ext cx="3126702" cy="2925226"/>
            <a:chOff x="1143761" y="2896361"/>
            <a:chExt cx="3048635" cy="3129280"/>
          </a:xfrm>
        </p:grpSpPr>
        <p:sp>
          <p:nvSpPr>
            <p:cNvPr id="4" name="object 4"/>
            <p:cNvSpPr/>
            <p:nvPr/>
          </p:nvSpPr>
          <p:spPr>
            <a:xfrm>
              <a:off x="2210561" y="3734561"/>
              <a:ext cx="914400" cy="1143000"/>
            </a:xfrm>
            <a:custGeom>
              <a:avLst/>
              <a:gdLst/>
              <a:ahLst/>
              <a:cxnLst/>
              <a:rect l="l" t="t" r="r" b="b"/>
              <a:pathLst>
                <a:path w="914400" h="1143000">
                  <a:moveTo>
                    <a:pt x="0" y="571500"/>
                  </a:moveTo>
                  <a:lnTo>
                    <a:pt x="1868" y="519487"/>
                  </a:lnTo>
                  <a:lnTo>
                    <a:pt x="7367" y="468781"/>
                  </a:lnTo>
                  <a:lnTo>
                    <a:pt x="16333" y="419585"/>
                  </a:lnTo>
                  <a:lnTo>
                    <a:pt x="28606" y="372099"/>
                  </a:lnTo>
                  <a:lnTo>
                    <a:pt x="44025" y="326526"/>
                  </a:lnTo>
                  <a:lnTo>
                    <a:pt x="62427" y="283068"/>
                  </a:lnTo>
                  <a:lnTo>
                    <a:pt x="83651" y="241927"/>
                  </a:lnTo>
                  <a:lnTo>
                    <a:pt x="107537" y="203304"/>
                  </a:lnTo>
                  <a:lnTo>
                    <a:pt x="133921" y="167401"/>
                  </a:lnTo>
                  <a:lnTo>
                    <a:pt x="162643" y="134421"/>
                  </a:lnTo>
                  <a:lnTo>
                    <a:pt x="193541" y="104564"/>
                  </a:lnTo>
                  <a:lnTo>
                    <a:pt x="226455" y="78034"/>
                  </a:lnTo>
                  <a:lnTo>
                    <a:pt x="261221" y="55031"/>
                  </a:lnTo>
                  <a:lnTo>
                    <a:pt x="297679" y="35758"/>
                  </a:lnTo>
                  <a:lnTo>
                    <a:pt x="335668" y="20417"/>
                  </a:lnTo>
                  <a:lnTo>
                    <a:pt x="375025" y="9208"/>
                  </a:lnTo>
                  <a:lnTo>
                    <a:pt x="415589" y="2335"/>
                  </a:lnTo>
                  <a:lnTo>
                    <a:pt x="457200" y="0"/>
                  </a:lnTo>
                  <a:lnTo>
                    <a:pt x="498810" y="2335"/>
                  </a:lnTo>
                  <a:lnTo>
                    <a:pt x="539374" y="9208"/>
                  </a:lnTo>
                  <a:lnTo>
                    <a:pt x="578731" y="20417"/>
                  </a:lnTo>
                  <a:lnTo>
                    <a:pt x="616720" y="35758"/>
                  </a:lnTo>
                  <a:lnTo>
                    <a:pt x="653178" y="55031"/>
                  </a:lnTo>
                  <a:lnTo>
                    <a:pt x="687944" y="78034"/>
                  </a:lnTo>
                  <a:lnTo>
                    <a:pt x="720858" y="104564"/>
                  </a:lnTo>
                  <a:lnTo>
                    <a:pt x="751756" y="134421"/>
                  </a:lnTo>
                  <a:lnTo>
                    <a:pt x="780478" y="167401"/>
                  </a:lnTo>
                  <a:lnTo>
                    <a:pt x="806862" y="203304"/>
                  </a:lnTo>
                  <a:lnTo>
                    <a:pt x="830748" y="241927"/>
                  </a:lnTo>
                  <a:lnTo>
                    <a:pt x="851972" y="283068"/>
                  </a:lnTo>
                  <a:lnTo>
                    <a:pt x="870374" y="326526"/>
                  </a:lnTo>
                  <a:lnTo>
                    <a:pt x="885793" y="372099"/>
                  </a:lnTo>
                  <a:lnTo>
                    <a:pt x="898066" y="419585"/>
                  </a:lnTo>
                  <a:lnTo>
                    <a:pt x="907032" y="468781"/>
                  </a:lnTo>
                  <a:lnTo>
                    <a:pt x="912531" y="519487"/>
                  </a:lnTo>
                  <a:lnTo>
                    <a:pt x="914400" y="571500"/>
                  </a:lnTo>
                  <a:lnTo>
                    <a:pt x="912531" y="623512"/>
                  </a:lnTo>
                  <a:lnTo>
                    <a:pt x="907032" y="674218"/>
                  </a:lnTo>
                  <a:lnTo>
                    <a:pt x="898066" y="723414"/>
                  </a:lnTo>
                  <a:lnTo>
                    <a:pt x="885793" y="770900"/>
                  </a:lnTo>
                  <a:lnTo>
                    <a:pt x="870374" y="816473"/>
                  </a:lnTo>
                  <a:lnTo>
                    <a:pt x="851972" y="859931"/>
                  </a:lnTo>
                  <a:lnTo>
                    <a:pt x="830748" y="901072"/>
                  </a:lnTo>
                  <a:lnTo>
                    <a:pt x="806862" y="939695"/>
                  </a:lnTo>
                  <a:lnTo>
                    <a:pt x="780478" y="975598"/>
                  </a:lnTo>
                  <a:lnTo>
                    <a:pt x="751756" y="1008578"/>
                  </a:lnTo>
                  <a:lnTo>
                    <a:pt x="720858" y="1038435"/>
                  </a:lnTo>
                  <a:lnTo>
                    <a:pt x="687944" y="1064965"/>
                  </a:lnTo>
                  <a:lnTo>
                    <a:pt x="653178" y="1087968"/>
                  </a:lnTo>
                  <a:lnTo>
                    <a:pt x="616720" y="1107241"/>
                  </a:lnTo>
                  <a:lnTo>
                    <a:pt x="578731" y="1122582"/>
                  </a:lnTo>
                  <a:lnTo>
                    <a:pt x="539374" y="1133791"/>
                  </a:lnTo>
                  <a:lnTo>
                    <a:pt x="498810" y="1140664"/>
                  </a:lnTo>
                  <a:lnTo>
                    <a:pt x="457200" y="1143000"/>
                  </a:lnTo>
                  <a:lnTo>
                    <a:pt x="415589" y="1140664"/>
                  </a:lnTo>
                  <a:lnTo>
                    <a:pt x="375025" y="1133791"/>
                  </a:lnTo>
                  <a:lnTo>
                    <a:pt x="335668" y="1122582"/>
                  </a:lnTo>
                  <a:lnTo>
                    <a:pt x="297679" y="1107241"/>
                  </a:lnTo>
                  <a:lnTo>
                    <a:pt x="261221" y="1087968"/>
                  </a:lnTo>
                  <a:lnTo>
                    <a:pt x="226455" y="1064965"/>
                  </a:lnTo>
                  <a:lnTo>
                    <a:pt x="193541" y="1038435"/>
                  </a:lnTo>
                  <a:lnTo>
                    <a:pt x="162643" y="1008578"/>
                  </a:lnTo>
                  <a:lnTo>
                    <a:pt x="133921" y="975598"/>
                  </a:lnTo>
                  <a:lnTo>
                    <a:pt x="107537" y="939695"/>
                  </a:lnTo>
                  <a:lnTo>
                    <a:pt x="83651" y="901072"/>
                  </a:lnTo>
                  <a:lnTo>
                    <a:pt x="62427" y="859931"/>
                  </a:lnTo>
                  <a:lnTo>
                    <a:pt x="44025" y="816473"/>
                  </a:lnTo>
                  <a:lnTo>
                    <a:pt x="28606" y="770900"/>
                  </a:lnTo>
                  <a:lnTo>
                    <a:pt x="16333" y="723414"/>
                  </a:lnTo>
                  <a:lnTo>
                    <a:pt x="7367" y="674218"/>
                  </a:lnTo>
                  <a:lnTo>
                    <a:pt x="1868" y="623512"/>
                  </a:lnTo>
                  <a:lnTo>
                    <a:pt x="0" y="571500"/>
                  </a:lnTo>
                  <a:close/>
                </a:path>
              </a:pathLst>
            </a:custGeom>
            <a:ln w="32004">
              <a:solidFill>
                <a:srgbClr val="000000"/>
              </a:solidFill>
            </a:ln>
          </p:spPr>
          <p:txBody>
            <a:bodyPr wrap="square" lIns="0" tIns="0" rIns="0" bIns="0" rtlCol="0"/>
            <a:lstStyle/>
            <a:p>
              <a:endParaRPr/>
            </a:p>
          </p:txBody>
        </p:sp>
        <p:sp>
          <p:nvSpPr>
            <p:cNvPr id="5" name="object 5"/>
            <p:cNvSpPr/>
            <p:nvPr/>
          </p:nvSpPr>
          <p:spPr>
            <a:xfrm>
              <a:off x="1143762" y="2896361"/>
              <a:ext cx="3048635" cy="3129280"/>
            </a:xfrm>
            <a:custGeom>
              <a:avLst/>
              <a:gdLst/>
              <a:ahLst/>
              <a:cxnLst/>
              <a:rect l="l" t="t" r="r" b="b"/>
              <a:pathLst>
                <a:path w="3048635" h="3129279">
                  <a:moveTo>
                    <a:pt x="1066927" y="1447800"/>
                  </a:moveTo>
                  <a:lnTo>
                    <a:pt x="1042073" y="1433322"/>
                  </a:lnTo>
                  <a:lnTo>
                    <a:pt x="951611" y="1380617"/>
                  </a:lnTo>
                  <a:lnTo>
                    <a:pt x="942848" y="1382903"/>
                  </a:lnTo>
                  <a:lnTo>
                    <a:pt x="938784" y="1389888"/>
                  </a:lnTo>
                  <a:lnTo>
                    <a:pt x="934720" y="1396746"/>
                  </a:lnTo>
                  <a:lnTo>
                    <a:pt x="937006" y="1405636"/>
                  </a:lnTo>
                  <a:lnTo>
                    <a:pt x="943991" y="1409573"/>
                  </a:lnTo>
                  <a:lnTo>
                    <a:pt x="984694" y="1433322"/>
                  </a:lnTo>
                  <a:lnTo>
                    <a:pt x="0" y="1433322"/>
                  </a:lnTo>
                  <a:lnTo>
                    <a:pt x="0" y="1462278"/>
                  </a:lnTo>
                  <a:lnTo>
                    <a:pt x="984694" y="1462278"/>
                  </a:lnTo>
                  <a:lnTo>
                    <a:pt x="943991" y="1486027"/>
                  </a:lnTo>
                  <a:lnTo>
                    <a:pt x="937006" y="1489964"/>
                  </a:lnTo>
                  <a:lnTo>
                    <a:pt x="934720" y="1498854"/>
                  </a:lnTo>
                  <a:lnTo>
                    <a:pt x="938784" y="1505712"/>
                  </a:lnTo>
                  <a:lnTo>
                    <a:pt x="942848" y="1512697"/>
                  </a:lnTo>
                  <a:lnTo>
                    <a:pt x="951611" y="1514983"/>
                  </a:lnTo>
                  <a:lnTo>
                    <a:pt x="1042073" y="1462278"/>
                  </a:lnTo>
                  <a:lnTo>
                    <a:pt x="1066927" y="1447800"/>
                  </a:lnTo>
                  <a:close/>
                </a:path>
                <a:path w="3048635" h="3129279">
                  <a:moveTo>
                    <a:pt x="1591183" y="2096389"/>
                  </a:moveTo>
                  <a:lnTo>
                    <a:pt x="1540789" y="2009902"/>
                  </a:lnTo>
                  <a:lnTo>
                    <a:pt x="1524000" y="1981073"/>
                  </a:lnTo>
                  <a:lnTo>
                    <a:pt x="1456817" y="2096389"/>
                  </a:lnTo>
                  <a:lnTo>
                    <a:pt x="1459103" y="2105152"/>
                  </a:lnTo>
                  <a:lnTo>
                    <a:pt x="1466088" y="2109216"/>
                  </a:lnTo>
                  <a:lnTo>
                    <a:pt x="1472946" y="2113280"/>
                  </a:lnTo>
                  <a:lnTo>
                    <a:pt x="1481836" y="2110994"/>
                  </a:lnTo>
                  <a:lnTo>
                    <a:pt x="1485773" y="2104009"/>
                  </a:lnTo>
                  <a:lnTo>
                    <a:pt x="1509522" y="2063305"/>
                  </a:lnTo>
                  <a:lnTo>
                    <a:pt x="1509522" y="3128962"/>
                  </a:lnTo>
                  <a:lnTo>
                    <a:pt x="1538478" y="3128962"/>
                  </a:lnTo>
                  <a:lnTo>
                    <a:pt x="1538478" y="2063305"/>
                  </a:lnTo>
                  <a:lnTo>
                    <a:pt x="1562227" y="2104009"/>
                  </a:lnTo>
                  <a:lnTo>
                    <a:pt x="1566164" y="2110994"/>
                  </a:lnTo>
                  <a:lnTo>
                    <a:pt x="1575054" y="2113280"/>
                  </a:lnTo>
                  <a:lnTo>
                    <a:pt x="1581912" y="2109216"/>
                  </a:lnTo>
                  <a:lnTo>
                    <a:pt x="1588897" y="2105152"/>
                  </a:lnTo>
                  <a:lnTo>
                    <a:pt x="1591183" y="2096389"/>
                  </a:lnTo>
                  <a:close/>
                </a:path>
                <a:path w="3048635" h="3129279">
                  <a:moveTo>
                    <a:pt x="1591183" y="723011"/>
                  </a:moveTo>
                  <a:lnTo>
                    <a:pt x="1588897" y="714248"/>
                  </a:lnTo>
                  <a:lnTo>
                    <a:pt x="1581912" y="710196"/>
                  </a:lnTo>
                  <a:lnTo>
                    <a:pt x="1575054" y="706132"/>
                  </a:lnTo>
                  <a:lnTo>
                    <a:pt x="1566164" y="708406"/>
                  </a:lnTo>
                  <a:lnTo>
                    <a:pt x="1562227" y="715391"/>
                  </a:lnTo>
                  <a:lnTo>
                    <a:pt x="1538478" y="756107"/>
                  </a:lnTo>
                  <a:lnTo>
                    <a:pt x="1538478" y="0"/>
                  </a:lnTo>
                  <a:lnTo>
                    <a:pt x="1509522" y="0"/>
                  </a:lnTo>
                  <a:lnTo>
                    <a:pt x="1509522" y="756107"/>
                  </a:lnTo>
                  <a:lnTo>
                    <a:pt x="1485773" y="715391"/>
                  </a:lnTo>
                  <a:lnTo>
                    <a:pt x="1481836" y="708406"/>
                  </a:lnTo>
                  <a:lnTo>
                    <a:pt x="1472946" y="706132"/>
                  </a:lnTo>
                  <a:lnTo>
                    <a:pt x="1466088" y="710196"/>
                  </a:lnTo>
                  <a:lnTo>
                    <a:pt x="1459103" y="714248"/>
                  </a:lnTo>
                  <a:lnTo>
                    <a:pt x="1456817" y="723011"/>
                  </a:lnTo>
                  <a:lnTo>
                    <a:pt x="1524000" y="838327"/>
                  </a:lnTo>
                  <a:lnTo>
                    <a:pt x="1540789" y="809498"/>
                  </a:lnTo>
                  <a:lnTo>
                    <a:pt x="1591183" y="723011"/>
                  </a:lnTo>
                  <a:close/>
                </a:path>
                <a:path w="3048635" h="3129279">
                  <a:moveTo>
                    <a:pt x="3048127" y="1447800"/>
                  </a:moveTo>
                  <a:lnTo>
                    <a:pt x="3023273" y="1433322"/>
                  </a:lnTo>
                  <a:lnTo>
                    <a:pt x="2932811" y="1380617"/>
                  </a:lnTo>
                  <a:lnTo>
                    <a:pt x="2924048" y="1382903"/>
                  </a:lnTo>
                  <a:lnTo>
                    <a:pt x="2919984" y="1389888"/>
                  </a:lnTo>
                  <a:lnTo>
                    <a:pt x="2915920" y="1396746"/>
                  </a:lnTo>
                  <a:lnTo>
                    <a:pt x="2918206" y="1405636"/>
                  </a:lnTo>
                  <a:lnTo>
                    <a:pt x="2925191" y="1409573"/>
                  </a:lnTo>
                  <a:lnTo>
                    <a:pt x="2965894" y="1433322"/>
                  </a:lnTo>
                  <a:lnTo>
                    <a:pt x="1981200" y="1433322"/>
                  </a:lnTo>
                  <a:lnTo>
                    <a:pt x="1981200" y="1462278"/>
                  </a:lnTo>
                  <a:lnTo>
                    <a:pt x="2965894" y="1462278"/>
                  </a:lnTo>
                  <a:lnTo>
                    <a:pt x="2925191" y="1486027"/>
                  </a:lnTo>
                  <a:lnTo>
                    <a:pt x="2918206" y="1489964"/>
                  </a:lnTo>
                  <a:lnTo>
                    <a:pt x="2915920" y="1498854"/>
                  </a:lnTo>
                  <a:lnTo>
                    <a:pt x="2919984" y="1505712"/>
                  </a:lnTo>
                  <a:lnTo>
                    <a:pt x="2924048" y="1512697"/>
                  </a:lnTo>
                  <a:lnTo>
                    <a:pt x="2932811" y="1514983"/>
                  </a:lnTo>
                  <a:lnTo>
                    <a:pt x="3023273" y="1462278"/>
                  </a:lnTo>
                  <a:lnTo>
                    <a:pt x="3048127" y="1447800"/>
                  </a:lnTo>
                  <a:close/>
                </a:path>
              </a:pathLst>
            </a:custGeom>
            <a:solidFill>
              <a:srgbClr val="000000"/>
            </a:solidFill>
          </p:spPr>
          <p:txBody>
            <a:bodyPr wrap="square" lIns="0" tIns="0" rIns="0" bIns="0" rtlCol="0"/>
            <a:lstStyle/>
            <a:p>
              <a:endParaRPr/>
            </a:p>
          </p:txBody>
        </p:sp>
      </p:grpSp>
      <p:sp>
        <p:nvSpPr>
          <p:cNvPr id="6" name="object 6"/>
          <p:cNvSpPr txBox="1"/>
          <p:nvPr/>
        </p:nvSpPr>
        <p:spPr>
          <a:xfrm>
            <a:off x="3507994" y="3989958"/>
            <a:ext cx="24765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7" name="object 7"/>
          <p:cNvSpPr txBox="1"/>
          <p:nvPr/>
        </p:nvSpPr>
        <p:spPr>
          <a:xfrm>
            <a:off x="2822194" y="3837558"/>
            <a:ext cx="17653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x</a:t>
            </a:r>
            <a:endParaRPr sz="2400">
              <a:latin typeface="Tahoma"/>
              <a:cs typeface="Tahoma"/>
            </a:endParaRPr>
          </a:p>
        </p:txBody>
      </p:sp>
      <p:sp>
        <p:nvSpPr>
          <p:cNvPr id="8" name="object 8"/>
          <p:cNvSpPr txBox="1"/>
          <p:nvPr/>
        </p:nvSpPr>
        <p:spPr>
          <a:xfrm>
            <a:off x="3965195" y="4756785"/>
            <a:ext cx="441325" cy="996315"/>
          </a:xfrm>
          <a:prstGeom prst="rect">
            <a:avLst/>
          </a:prstGeom>
        </p:spPr>
        <p:txBody>
          <a:bodyPr vert="horz" wrap="square" lIns="0" tIns="12700" rIns="0" bIns="0" rtlCol="0">
            <a:spAutoFit/>
          </a:bodyPr>
          <a:lstStyle/>
          <a:p>
            <a:pPr marR="5080" algn="r">
              <a:spcBef>
                <a:spcPts val="100"/>
              </a:spcBef>
            </a:pPr>
            <a:r>
              <a:rPr sz="2400" dirty="0">
                <a:latin typeface="Tahoma"/>
                <a:cs typeface="Tahoma"/>
              </a:rPr>
              <a:t>-</a:t>
            </a:r>
          </a:p>
          <a:p>
            <a:pPr marL="12700">
              <a:spcBef>
                <a:spcPts val="1885"/>
              </a:spcBef>
            </a:pPr>
            <a:r>
              <a:rPr sz="2400" dirty="0">
                <a:latin typeface="Tahoma"/>
                <a:cs typeface="Tahoma"/>
              </a:rPr>
              <a:t>z</a:t>
            </a:r>
          </a:p>
        </p:txBody>
      </p:sp>
      <p:sp>
        <p:nvSpPr>
          <p:cNvPr id="9" name="object 9"/>
          <p:cNvSpPr txBox="1"/>
          <p:nvPr/>
        </p:nvSpPr>
        <p:spPr>
          <a:xfrm>
            <a:off x="1635761" y="1693637"/>
            <a:ext cx="8450580" cy="2684145"/>
          </a:xfrm>
          <a:prstGeom prst="rect">
            <a:avLst/>
          </a:prstGeom>
        </p:spPr>
        <p:txBody>
          <a:bodyPr vert="horz" wrap="square" lIns="0" tIns="12065" rIns="0" bIns="0" rtlCol="0">
            <a:spAutoFit/>
          </a:bodyPr>
          <a:lstStyle/>
          <a:p>
            <a:pPr marL="355600" marR="5080" indent="-342900">
              <a:lnSpc>
                <a:spcPct val="150000"/>
              </a:lnSpc>
              <a:spcBef>
                <a:spcPts val="95"/>
              </a:spcBef>
              <a:buFont typeface="Wingdings"/>
              <a:buChar char=""/>
              <a:tabLst>
                <a:tab pos="355600" algn="l"/>
                <a:tab pos="1898014" algn="l"/>
                <a:tab pos="2926080" algn="l"/>
                <a:tab pos="3684270" algn="l"/>
                <a:tab pos="4155440" algn="l"/>
                <a:tab pos="5081905" algn="l"/>
                <a:tab pos="6205220" algn="l"/>
                <a:tab pos="6870065" algn="l"/>
                <a:tab pos="7392670" algn="l"/>
              </a:tabLst>
            </a:pPr>
            <a:r>
              <a:rPr sz="2800" b="1" u="heavy" spc="-5" dirty="0">
                <a:uFill>
                  <a:solidFill>
                    <a:srgbClr val="000000"/>
                  </a:solidFill>
                </a:uFill>
                <a:latin typeface="Calibri"/>
                <a:cs typeface="Calibri"/>
              </a:rPr>
              <a:t>Sum</a:t>
            </a:r>
            <a:r>
              <a:rPr sz="2800" b="1" u="heavy" dirty="0">
                <a:uFill>
                  <a:solidFill>
                    <a:srgbClr val="000000"/>
                  </a:solidFill>
                </a:uFill>
                <a:latin typeface="Calibri"/>
                <a:cs typeface="Calibri"/>
              </a:rPr>
              <a:t>m</a:t>
            </a:r>
            <a:r>
              <a:rPr sz="2800" b="1" u="heavy" spc="-5" dirty="0">
                <a:uFill>
                  <a:solidFill>
                    <a:srgbClr val="000000"/>
                  </a:solidFill>
                </a:uFill>
                <a:latin typeface="Calibri"/>
                <a:cs typeface="Calibri"/>
              </a:rPr>
              <a:t>ing</a:t>
            </a:r>
            <a:r>
              <a:rPr sz="2800" b="1" u="heavy" dirty="0">
                <a:uFill>
                  <a:solidFill>
                    <a:srgbClr val="000000"/>
                  </a:solidFill>
                </a:uFill>
                <a:latin typeface="Calibri"/>
                <a:cs typeface="Calibri"/>
              </a:rPr>
              <a:t>	</a:t>
            </a:r>
            <a:r>
              <a:rPr sz="2800" b="1" u="heavy" spc="-55" dirty="0">
                <a:uFill>
                  <a:solidFill>
                    <a:srgbClr val="000000"/>
                  </a:solidFill>
                </a:uFill>
                <a:latin typeface="Calibri"/>
                <a:cs typeface="Calibri"/>
              </a:rPr>
              <a:t>P</a:t>
            </a:r>
            <a:r>
              <a:rPr sz="2800" b="1" u="heavy" spc="-5" dirty="0">
                <a:uFill>
                  <a:solidFill>
                    <a:srgbClr val="000000"/>
                  </a:solidFill>
                </a:uFill>
                <a:latin typeface="Calibri"/>
                <a:cs typeface="Calibri"/>
              </a:rPr>
              <a:t>oi</a:t>
            </a:r>
            <a:r>
              <a:rPr sz="2800" b="1" u="heavy" spc="-40" dirty="0">
                <a:uFill>
                  <a:solidFill>
                    <a:srgbClr val="000000"/>
                  </a:solidFill>
                </a:uFill>
                <a:latin typeface="Calibri"/>
                <a:cs typeface="Calibri"/>
              </a:rPr>
              <a:t>n</a:t>
            </a:r>
            <a:r>
              <a:rPr sz="2800" b="1" u="heavy" spc="-5" dirty="0">
                <a:uFill>
                  <a:solidFill>
                    <a:srgbClr val="000000"/>
                  </a:solidFill>
                </a:uFill>
                <a:latin typeface="Calibri"/>
                <a:cs typeface="Calibri"/>
              </a:rPr>
              <a:t>t:</a:t>
            </a:r>
            <a:r>
              <a:rPr sz="2800" b="1" u="heavy" dirty="0">
                <a:uFill>
                  <a:solidFill>
                    <a:srgbClr val="000000"/>
                  </a:solidFill>
                </a:uFill>
                <a:latin typeface="Calibri"/>
                <a:cs typeface="Calibri"/>
              </a:rPr>
              <a:t>	</a:t>
            </a:r>
            <a:r>
              <a:rPr sz="2800" spc="-125" dirty="0">
                <a:latin typeface="Calibri"/>
                <a:cs typeface="Calibri"/>
              </a:rPr>
              <a:t>T</a:t>
            </a:r>
            <a:r>
              <a:rPr sz="2800" spc="-25" dirty="0">
                <a:latin typeface="Calibri"/>
                <a:cs typeface="Calibri"/>
              </a:rPr>
              <a:t>w</a:t>
            </a:r>
            <a:r>
              <a:rPr sz="2800" spc="-5" dirty="0">
                <a:latin typeface="Calibri"/>
                <a:cs typeface="Calibri"/>
              </a:rPr>
              <a:t>o</a:t>
            </a:r>
            <a:r>
              <a:rPr sz="2800" dirty="0">
                <a:latin typeface="Calibri"/>
                <a:cs typeface="Calibri"/>
              </a:rPr>
              <a:t>	</a:t>
            </a:r>
            <a:r>
              <a:rPr sz="2800" spc="-5" dirty="0">
                <a:latin typeface="Calibri"/>
                <a:cs typeface="Calibri"/>
              </a:rPr>
              <a:t>or</a:t>
            </a:r>
            <a:r>
              <a:rPr sz="2800" dirty="0">
                <a:latin typeface="Calibri"/>
                <a:cs typeface="Calibri"/>
              </a:rPr>
              <a:t>	</a:t>
            </a:r>
            <a:r>
              <a:rPr sz="2800" spc="-5" dirty="0">
                <a:latin typeface="Calibri"/>
                <a:cs typeface="Calibri"/>
              </a:rPr>
              <a:t>mo</a:t>
            </a:r>
            <a:r>
              <a:rPr sz="2800" spc="-45" dirty="0">
                <a:latin typeface="Calibri"/>
                <a:cs typeface="Calibri"/>
              </a:rPr>
              <a:t>r</a:t>
            </a:r>
            <a:r>
              <a:rPr sz="2800" spc="-5" dirty="0">
                <a:latin typeface="Calibri"/>
                <a:cs typeface="Calibri"/>
              </a:rPr>
              <a:t>e</a:t>
            </a:r>
            <a:r>
              <a:rPr sz="2800" dirty="0">
                <a:latin typeface="Calibri"/>
                <a:cs typeface="Calibri"/>
              </a:rPr>
              <a:t>	</a:t>
            </a:r>
            <a:r>
              <a:rPr sz="2800" spc="-10" dirty="0">
                <a:latin typeface="Calibri"/>
                <a:cs typeface="Calibri"/>
              </a:rPr>
              <a:t>sig</a:t>
            </a:r>
            <a:r>
              <a:rPr sz="2800" spc="-15" dirty="0">
                <a:latin typeface="Calibri"/>
                <a:cs typeface="Calibri"/>
              </a:rPr>
              <a:t>n</a:t>
            </a:r>
            <a:r>
              <a:rPr sz="2800" spc="-5" dirty="0">
                <a:latin typeface="Calibri"/>
                <a:cs typeface="Calibri"/>
              </a:rPr>
              <a:t>als</a:t>
            </a:r>
            <a:r>
              <a:rPr sz="2800" dirty="0">
                <a:latin typeface="Calibri"/>
                <a:cs typeface="Calibri"/>
              </a:rPr>
              <a:t>	</a:t>
            </a:r>
            <a:r>
              <a:rPr sz="2800" spc="-25" dirty="0">
                <a:latin typeface="Calibri"/>
                <a:cs typeface="Calibri"/>
              </a:rPr>
              <a:t>c</a:t>
            </a:r>
            <a:r>
              <a:rPr sz="2800" spc="-5" dirty="0">
                <a:latin typeface="Calibri"/>
                <a:cs typeface="Calibri"/>
              </a:rPr>
              <a:t>an</a:t>
            </a:r>
            <a:r>
              <a:rPr sz="2800" dirty="0">
                <a:latin typeface="Calibri"/>
                <a:cs typeface="Calibri"/>
              </a:rPr>
              <a:t>	</a:t>
            </a:r>
            <a:r>
              <a:rPr sz="2800" spc="-10" dirty="0">
                <a:latin typeface="Calibri"/>
                <a:cs typeface="Calibri"/>
              </a:rPr>
              <a:t>b</a:t>
            </a:r>
            <a:r>
              <a:rPr sz="2800" spc="-5" dirty="0">
                <a:latin typeface="Calibri"/>
                <a:cs typeface="Calibri"/>
              </a:rPr>
              <a:t>e</a:t>
            </a:r>
            <a:r>
              <a:rPr sz="2800" dirty="0">
                <a:latin typeface="Calibri"/>
                <a:cs typeface="Calibri"/>
              </a:rPr>
              <a:t>	</a:t>
            </a:r>
            <a:r>
              <a:rPr sz="2800" spc="-5" dirty="0">
                <a:latin typeface="Calibri"/>
                <a:cs typeface="Calibri"/>
              </a:rPr>
              <a:t>a</a:t>
            </a:r>
            <a:r>
              <a:rPr sz="2800" spc="5" dirty="0">
                <a:latin typeface="Calibri"/>
                <a:cs typeface="Calibri"/>
              </a:rPr>
              <a:t>d</a:t>
            </a:r>
            <a:r>
              <a:rPr sz="2800" spc="-10" dirty="0">
                <a:latin typeface="Calibri"/>
                <a:cs typeface="Calibri"/>
              </a:rPr>
              <a:t>ded/  </a:t>
            </a:r>
            <a:r>
              <a:rPr sz="2800" spc="-20" dirty="0">
                <a:latin typeface="Calibri"/>
                <a:cs typeface="Calibri"/>
              </a:rPr>
              <a:t>substracted</a:t>
            </a:r>
            <a:r>
              <a:rPr sz="2800" spc="45" dirty="0">
                <a:latin typeface="Calibri"/>
                <a:cs typeface="Calibri"/>
              </a:rPr>
              <a:t> </a:t>
            </a:r>
            <a:r>
              <a:rPr sz="2800" spc="-15" dirty="0">
                <a:latin typeface="Calibri"/>
                <a:cs typeface="Calibri"/>
              </a:rPr>
              <a:t>at </a:t>
            </a:r>
            <a:r>
              <a:rPr sz="2800" spc="-10" dirty="0">
                <a:latin typeface="Calibri"/>
                <a:cs typeface="Calibri"/>
              </a:rPr>
              <a:t>summing</a:t>
            </a:r>
            <a:r>
              <a:rPr sz="2800" spc="30" dirty="0">
                <a:latin typeface="Calibri"/>
                <a:cs typeface="Calibri"/>
              </a:rPr>
              <a:t> </a:t>
            </a:r>
            <a:r>
              <a:rPr sz="2800" spc="-15" dirty="0">
                <a:latin typeface="Calibri"/>
                <a:cs typeface="Calibri"/>
              </a:rPr>
              <a:t>point.</a:t>
            </a:r>
            <a:endParaRPr sz="2800" dirty="0">
              <a:latin typeface="Calibri"/>
              <a:cs typeface="Calibri"/>
            </a:endParaRPr>
          </a:p>
          <a:p>
            <a:pPr>
              <a:spcBef>
                <a:spcPts val="5"/>
              </a:spcBef>
            </a:pPr>
            <a:endParaRPr sz="4100" dirty="0">
              <a:latin typeface="Calibri"/>
              <a:cs typeface="Calibri"/>
            </a:endParaRPr>
          </a:p>
          <a:p>
            <a:pPr marL="2451100"/>
            <a:r>
              <a:rPr sz="2400" dirty="0">
                <a:latin typeface="Tahoma"/>
                <a:cs typeface="Tahoma"/>
              </a:rPr>
              <a:t>y</a:t>
            </a:r>
          </a:p>
          <a:p>
            <a:pPr marL="2374900">
              <a:spcBef>
                <a:spcPts val="85"/>
              </a:spcBef>
            </a:pPr>
            <a:r>
              <a:rPr sz="2400" dirty="0">
                <a:latin typeface="Tahoma"/>
                <a:cs typeface="Tahoma"/>
              </a:rPr>
              <a:t>+</a:t>
            </a:r>
          </a:p>
        </p:txBody>
      </p:sp>
      <p:sp>
        <p:nvSpPr>
          <p:cNvPr id="10" name="object 10"/>
          <p:cNvSpPr txBox="1"/>
          <p:nvPr/>
        </p:nvSpPr>
        <p:spPr>
          <a:xfrm>
            <a:off x="4956176" y="3766184"/>
            <a:ext cx="90487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o</a:t>
            </a:r>
            <a:r>
              <a:rPr sz="2400" spc="5" dirty="0">
                <a:latin typeface="Tahoma"/>
                <a:cs typeface="Tahoma"/>
              </a:rPr>
              <a:t>u</a:t>
            </a:r>
            <a:r>
              <a:rPr sz="2400" spc="-5" dirty="0">
                <a:latin typeface="Tahoma"/>
                <a:cs typeface="Tahoma"/>
              </a:rPr>
              <a:t>t</a:t>
            </a:r>
            <a:r>
              <a:rPr sz="2400" dirty="0">
                <a:latin typeface="Tahoma"/>
                <a:cs typeface="Tahoma"/>
              </a:rPr>
              <a:t>put</a:t>
            </a:r>
            <a:endParaRPr sz="2400">
              <a:latin typeface="Tahoma"/>
              <a:cs typeface="Tahoma"/>
            </a:endParaRPr>
          </a:p>
        </p:txBody>
      </p:sp>
      <p:sp>
        <p:nvSpPr>
          <p:cNvPr id="11" name="object 11"/>
          <p:cNvSpPr/>
          <p:nvPr/>
        </p:nvSpPr>
        <p:spPr>
          <a:xfrm>
            <a:off x="1141413" y="1620196"/>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2" name="object 12"/>
          <p:cNvSpPr txBox="1">
            <a:spLocks noGrp="1"/>
          </p:cNvSpPr>
          <p:nvPr>
            <p:ph type="title"/>
          </p:nvPr>
        </p:nvSpPr>
        <p:spPr>
          <a:xfrm>
            <a:off x="1241716" y="1069372"/>
            <a:ext cx="431736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 </a:t>
            </a:r>
            <a:r>
              <a:rPr sz="2800" spc="-15" dirty="0">
                <a:solidFill>
                  <a:srgbClr val="FF0000"/>
                </a:solidFill>
              </a:rPr>
              <a:t>Diagram</a:t>
            </a:r>
            <a:r>
              <a:rPr sz="2800" spc="10" dirty="0">
                <a:solidFill>
                  <a:srgbClr val="FF0000"/>
                </a:solidFill>
              </a:rPr>
              <a:t> </a:t>
            </a:r>
            <a:r>
              <a:rPr sz="2800" spc="-10" dirty="0">
                <a:solidFill>
                  <a:srgbClr val="FF0000"/>
                </a:solidFill>
              </a:rPr>
              <a:t>Fundamentals</a:t>
            </a:r>
            <a:endParaRPr sz="2800" dirty="0">
              <a:solidFill>
                <a:srgbClr val="FF0000"/>
              </a:solidFill>
            </a:endParaRPr>
          </a:p>
        </p:txBody>
      </p:sp>
      <p:sp>
        <p:nvSpPr>
          <p:cNvPr id="15" name="object 15"/>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43</a:t>
            </a:fld>
            <a:endParaRPr dirty="0"/>
          </a:p>
        </p:txBody>
      </p:sp>
      <p:pic>
        <p:nvPicPr>
          <p:cNvPr id="16" name="Picture 15">
            <a:extLst>
              <a:ext uri="{FF2B5EF4-FFF2-40B4-BE49-F238E27FC236}">
                <a16:creationId xmlns:a16="http://schemas.microsoft.com/office/drawing/2014/main" xmlns="" id="{2161D290-772F-43E7-8A2E-6667CFA12D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5945" y="1820656"/>
            <a:ext cx="8376920" cy="1238031"/>
          </a:xfrm>
          <a:prstGeom prst="rect">
            <a:avLst/>
          </a:prstGeom>
        </p:spPr>
        <p:txBody>
          <a:bodyPr vert="horz" wrap="square" lIns="0" tIns="12065" rIns="0" bIns="0" rtlCol="0">
            <a:spAutoFit/>
          </a:bodyPr>
          <a:lstStyle/>
          <a:p>
            <a:pPr marL="355600" marR="5080" indent="-342900">
              <a:lnSpc>
                <a:spcPct val="150000"/>
              </a:lnSpc>
              <a:spcBef>
                <a:spcPts val="95"/>
              </a:spcBef>
              <a:buFont typeface="Wingdings"/>
              <a:buChar char=""/>
              <a:tabLst>
                <a:tab pos="355600" algn="l"/>
              </a:tabLst>
            </a:pPr>
            <a:r>
              <a:rPr sz="2800" b="1" u="heavy" spc="-75" dirty="0">
                <a:uFill>
                  <a:solidFill>
                    <a:srgbClr val="000000"/>
                  </a:solidFill>
                </a:uFill>
                <a:latin typeface="Calibri"/>
                <a:cs typeface="Calibri"/>
              </a:rPr>
              <a:t>Take</a:t>
            </a:r>
            <a:r>
              <a:rPr sz="2800" b="1" u="heavy" spc="75" dirty="0">
                <a:uFill>
                  <a:solidFill>
                    <a:srgbClr val="000000"/>
                  </a:solidFill>
                </a:uFill>
                <a:latin typeface="Calibri"/>
                <a:cs typeface="Calibri"/>
              </a:rPr>
              <a:t> </a:t>
            </a:r>
            <a:r>
              <a:rPr sz="2800" b="1" u="heavy" spc="-5" dirty="0">
                <a:uFill>
                  <a:solidFill>
                    <a:srgbClr val="000000"/>
                  </a:solidFill>
                </a:uFill>
                <a:latin typeface="Calibri"/>
                <a:cs typeface="Calibri"/>
              </a:rPr>
              <a:t>off</a:t>
            </a:r>
            <a:r>
              <a:rPr sz="2800" b="1" u="heavy" spc="75" dirty="0">
                <a:uFill>
                  <a:solidFill>
                    <a:srgbClr val="000000"/>
                  </a:solidFill>
                </a:uFill>
                <a:latin typeface="Calibri"/>
                <a:cs typeface="Calibri"/>
              </a:rPr>
              <a:t> </a:t>
            </a:r>
            <a:r>
              <a:rPr sz="2800" b="1" u="heavy" spc="-15" dirty="0">
                <a:uFill>
                  <a:solidFill>
                    <a:srgbClr val="000000"/>
                  </a:solidFill>
                </a:uFill>
                <a:latin typeface="Calibri"/>
                <a:cs typeface="Calibri"/>
              </a:rPr>
              <a:t>Point:</a:t>
            </a:r>
            <a:r>
              <a:rPr sz="2800" b="1" spc="65" dirty="0">
                <a:latin typeface="Calibri"/>
                <a:cs typeface="Calibri"/>
              </a:rPr>
              <a:t> </a:t>
            </a:r>
            <a:r>
              <a:rPr sz="2800" dirty="0">
                <a:latin typeface="Calibri"/>
                <a:cs typeface="Calibri"/>
              </a:rPr>
              <a:t>The</a:t>
            </a:r>
            <a:r>
              <a:rPr sz="2800" spc="85" dirty="0">
                <a:latin typeface="Calibri"/>
                <a:cs typeface="Calibri"/>
              </a:rPr>
              <a:t> </a:t>
            </a:r>
            <a:r>
              <a:rPr sz="2800" spc="-5" dirty="0">
                <a:latin typeface="Calibri"/>
                <a:cs typeface="Calibri"/>
              </a:rPr>
              <a:t>output</a:t>
            </a:r>
            <a:r>
              <a:rPr sz="2800" spc="85" dirty="0">
                <a:latin typeface="Calibri"/>
                <a:cs typeface="Calibri"/>
              </a:rPr>
              <a:t> </a:t>
            </a:r>
            <a:r>
              <a:rPr sz="2800" spc="-10" dirty="0">
                <a:latin typeface="Calibri"/>
                <a:cs typeface="Calibri"/>
              </a:rPr>
              <a:t>signal</a:t>
            </a:r>
            <a:r>
              <a:rPr sz="2800" spc="80" dirty="0">
                <a:latin typeface="Calibri"/>
                <a:cs typeface="Calibri"/>
              </a:rPr>
              <a:t> </a:t>
            </a:r>
            <a:r>
              <a:rPr sz="2800" spc="-10" dirty="0">
                <a:latin typeface="Calibri"/>
                <a:cs typeface="Calibri"/>
              </a:rPr>
              <a:t>can</a:t>
            </a:r>
            <a:r>
              <a:rPr sz="2800" spc="95" dirty="0">
                <a:latin typeface="Calibri"/>
                <a:cs typeface="Calibri"/>
              </a:rPr>
              <a:t> </a:t>
            </a:r>
            <a:r>
              <a:rPr sz="2800" spc="-5" dirty="0">
                <a:latin typeface="Calibri"/>
                <a:cs typeface="Calibri"/>
              </a:rPr>
              <a:t>be</a:t>
            </a:r>
            <a:r>
              <a:rPr sz="2800" spc="70" dirty="0">
                <a:latin typeface="Calibri"/>
                <a:cs typeface="Calibri"/>
              </a:rPr>
              <a:t> </a:t>
            </a:r>
            <a:r>
              <a:rPr sz="2800" spc="-5" dirty="0">
                <a:latin typeface="Calibri"/>
                <a:cs typeface="Calibri"/>
              </a:rPr>
              <a:t>applied</a:t>
            </a:r>
            <a:r>
              <a:rPr sz="2800" spc="80" dirty="0">
                <a:latin typeface="Calibri"/>
                <a:cs typeface="Calibri"/>
              </a:rPr>
              <a:t> </a:t>
            </a:r>
            <a:r>
              <a:rPr sz="2800" spc="-15" dirty="0">
                <a:latin typeface="Calibri"/>
                <a:cs typeface="Calibri"/>
              </a:rPr>
              <a:t>to</a:t>
            </a:r>
            <a:r>
              <a:rPr sz="2800" spc="80" dirty="0">
                <a:latin typeface="Calibri"/>
                <a:cs typeface="Calibri"/>
              </a:rPr>
              <a:t> </a:t>
            </a:r>
            <a:r>
              <a:rPr sz="2800" spc="-10" dirty="0">
                <a:latin typeface="Calibri"/>
                <a:cs typeface="Calibri"/>
              </a:rPr>
              <a:t>two </a:t>
            </a:r>
            <a:r>
              <a:rPr sz="2800" spc="-615" dirty="0">
                <a:latin typeface="Calibri"/>
                <a:cs typeface="Calibri"/>
              </a:rPr>
              <a:t> </a:t>
            </a:r>
            <a:r>
              <a:rPr sz="2800" spc="-5" dirty="0">
                <a:latin typeface="Calibri"/>
                <a:cs typeface="Calibri"/>
              </a:rPr>
              <a:t>or </a:t>
            </a:r>
            <a:r>
              <a:rPr sz="2800" spc="-15" dirty="0">
                <a:latin typeface="Calibri"/>
                <a:cs typeface="Calibri"/>
              </a:rPr>
              <a:t>more</a:t>
            </a:r>
            <a:r>
              <a:rPr sz="2800" spc="10" dirty="0">
                <a:latin typeface="Calibri"/>
                <a:cs typeface="Calibri"/>
              </a:rPr>
              <a:t> </a:t>
            </a:r>
            <a:r>
              <a:rPr sz="2800" spc="-10" dirty="0">
                <a:latin typeface="Calibri"/>
                <a:cs typeface="Calibri"/>
              </a:rPr>
              <a:t>points</a:t>
            </a:r>
            <a:r>
              <a:rPr sz="2800" spc="20" dirty="0">
                <a:latin typeface="Calibri"/>
                <a:cs typeface="Calibri"/>
              </a:rPr>
              <a:t> </a:t>
            </a:r>
            <a:r>
              <a:rPr sz="2800" spc="-20" dirty="0">
                <a:latin typeface="Calibri"/>
                <a:cs typeface="Calibri"/>
              </a:rPr>
              <a:t>from</a:t>
            </a:r>
            <a:r>
              <a:rPr sz="2800" spc="10" dirty="0">
                <a:latin typeface="Calibri"/>
                <a:cs typeface="Calibri"/>
              </a:rPr>
              <a:t> </a:t>
            </a:r>
            <a:r>
              <a:rPr sz="2800" spc="-5" dirty="0">
                <a:latin typeface="Calibri"/>
                <a:cs typeface="Calibri"/>
              </a:rPr>
              <a:t>a</a:t>
            </a:r>
            <a:r>
              <a:rPr sz="2800" spc="5" dirty="0">
                <a:latin typeface="Calibri"/>
                <a:cs typeface="Calibri"/>
              </a:rPr>
              <a:t> </a:t>
            </a:r>
            <a:r>
              <a:rPr sz="2800" spc="-35" dirty="0">
                <a:latin typeface="Calibri"/>
                <a:cs typeface="Calibri"/>
              </a:rPr>
              <a:t>take</a:t>
            </a:r>
            <a:r>
              <a:rPr sz="2800" spc="-10" dirty="0">
                <a:latin typeface="Calibri"/>
                <a:cs typeface="Calibri"/>
              </a:rPr>
              <a:t> </a:t>
            </a:r>
            <a:r>
              <a:rPr sz="2800" spc="-15" dirty="0">
                <a:latin typeface="Calibri"/>
                <a:cs typeface="Calibri"/>
              </a:rPr>
              <a:t>off</a:t>
            </a:r>
            <a:r>
              <a:rPr sz="2800" spc="-10" dirty="0">
                <a:latin typeface="Calibri"/>
                <a:cs typeface="Calibri"/>
              </a:rPr>
              <a:t> </a:t>
            </a:r>
            <a:r>
              <a:rPr sz="2800" spc="-15" dirty="0">
                <a:latin typeface="Calibri"/>
                <a:cs typeface="Calibri"/>
              </a:rPr>
              <a:t>point.</a:t>
            </a:r>
            <a:endParaRPr sz="2800" dirty="0">
              <a:latin typeface="Calibri"/>
              <a:cs typeface="Calibri"/>
            </a:endParaRPr>
          </a:p>
        </p:txBody>
      </p:sp>
      <p:grpSp>
        <p:nvGrpSpPr>
          <p:cNvPr id="3" name="object 3"/>
          <p:cNvGrpSpPr/>
          <p:nvPr/>
        </p:nvGrpSpPr>
        <p:grpSpPr>
          <a:xfrm>
            <a:off x="1905762" y="3586460"/>
            <a:ext cx="4496435" cy="2815590"/>
            <a:chOff x="381761" y="3586460"/>
            <a:chExt cx="4496435" cy="2815590"/>
          </a:xfrm>
        </p:grpSpPr>
        <p:sp>
          <p:nvSpPr>
            <p:cNvPr id="4" name="object 4"/>
            <p:cNvSpPr/>
            <p:nvPr/>
          </p:nvSpPr>
          <p:spPr>
            <a:xfrm>
              <a:off x="381762" y="3586467"/>
              <a:ext cx="4496435" cy="2815590"/>
            </a:xfrm>
            <a:custGeom>
              <a:avLst/>
              <a:gdLst/>
              <a:ahLst/>
              <a:cxnLst/>
              <a:rect l="l" t="t" r="r" b="b"/>
              <a:pathLst>
                <a:path w="4496435" h="2815590">
                  <a:moveTo>
                    <a:pt x="4495927" y="1291094"/>
                  </a:moveTo>
                  <a:lnTo>
                    <a:pt x="4468482" y="1275092"/>
                  </a:lnTo>
                  <a:lnTo>
                    <a:pt x="4376166" y="1221244"/>
                  </a:lnTo>
                  <a:lnTo>
                    <a:pt x="4370159" y="1219200"/>
                  </a:lnTo>
                  <a:lnTo>
                    <a:pt x="4364050" y="1219593"/>
                  </a:lnTo>
                  <a:lnTo>
                    <a:pt x="4358538" y="1222286"/>
                  </a:lnTo>
                  <a:lnTo>
                    <a:pt x="4354322" y="1227086"/>
                  </a:lnTo>
                  <a:lnTo>
                    <a:pt x="4352264" y="1233093"/>
                  </a:lnTo>
                  <a:lnTo>
                    <a:pt x="4352645" y="1239202"/>
                  </a:lnTo>
                  <a:lnTo>
                    <a:pt x="4355300" y="1244714"/>
                  </a:lnTo>
                  <a:lnTo>
                    <a:pt x="4360037" y="1248930"/>
                  </a:lnTo>
                  <a:lnTo>
                    <a:pt x="4404880" y="1275092"/>
                  </a:lnTo>
                  <a:lnTo>
                    <a:pt x="2073402" y="1275092"/>
                  </a:lnTo>
                  <a:lnTo>
                    <a:pt x="2073402" y="162814"/>
                  </a:lnTo>
                  <a:lnTo>
                    <a:pt x="2099564" y="207657"/>
                  </a:lnTo>
                  <a:lnTo>
                    <a:pt x="2103780" y="212394"/>
                  </a:lnTo>
                  <a:lnTo>
                    <a:pt x="2109292" y="215049"/>
                  </a:lnTo>
                  <a:lnTo>
                    <a:pt x="2115401" y="215430"/>
                  </a:lnTo>
                  <a:lnTo>
                    <a:pt x="2121408" y="213372"/>
                  </a:lnTo>
                  <a:lnTo>
                    <a:pt x="2126208" y="209156"/>
                  </a:lnTo>
                  <a:lnTo>
                    <a:pt x="2128901" y="203644"/>
                  </a:lnTo>
                  <a:lnTo>
                    <a:pt x="2129294" y="197535"/>
                  </a:lnTo>
                  <a:lnTo>
                    <a:pt x="2127250" y="191528"/>
                  </a:lnTo>
                  <a:lnTo>
                    <a:pt x="2075916" y="103517"/>
                  </a:lnTo>
                  <a:lnTo>
                    <a:pt x="2066798" y="87896"/>
                  </a:lnTo>
                  <a:lnTo>
                    <a:pt x="4100080" y="87896"/>
                  </a:lnTo>
                  <a:lnTo>
                    <a:pt x="4055237" y="114058"/>
                  </a:lnTo>
                  <a:lnTo>
                    <a:pt x="4050500" y="118287"/>
                  </a:lnTo>
                  <a:lnTo>
                    <a:pt x="4047845" y="123799"/>
                  </a:lnTo>
                  <a:lnTo>
                    <a:pt x="4047464" y="129908"/>
                  </a:lnTo>
                  <a:lnTo>
                    <a:pt x="4049522" y="135902"/>
                  </a:lnTo>
                  <a:lnTo>
                    <a:pt x="4053738" y="140716"/>
                  </a:lnTo>
                  <a:lnTo>
                    <a:pt x="4059250" y="143395"/>
                  </a:lnTo>
                  <a:lnTo>
                    <a:pt x="4065359" y="143802"/>
                  </a:lnTo>
                  <a:lnTo>
                    <a:pt x="4071366" y="141744"/>
                  </a:lnTo>
                  <a:lnTo>
                    <a:pt x="4163682" y="87896"/>
                  </a:lnTo>
                  <a:lnTo>
                    <a:pt x="4191127" y="71894"/>
                  </a:lnTo>
                  <a:lnTo>
                    <a:pt x="4163682" y="55892"/>
                  </a:lnTo>
                  <a:lnTo>
                    <a:pt x="4071366" y="2044"/>
                  </a:lnTo>
                  <a:lnTo>
                    <a:pt x="4065359" y="0"/>
                  </a:lnTo>
                  <a:lnTo>
                    <a:pt x="4059250" y="393"/>
                  </a:lnTo>
                  <a:lnTo>
                    <a:pt x="4053738" y="3086"/>
                  </a:lnTo>
                  <a:lnTo>
                    <a:pt x="4049522" y="7886"/>
                  </a:lnTo>
                  <a:lnTo>
                    <a:pt x="4047464" y="13893"/>
                  </a:lnTo>
                  <a:lnTo>
                    <a:pt x="4047845" y="20002"/>
                  </a:lnTo>
                  <a:lnTo>
                    <a:pt x="4050500" y="25514"/>
                  </a:lnTo>
                  <a:lnTo>
                    <a:pt x="4055237" y="29730"/>
                  </a:lnTo>
                  <a:lnTo>
                    <a:pt x="4100080" y="55892"/>
                  </a:lnTo>
                  <a:lnTo>
                    <a:pt x="2057400" y="55892"/>
                  </a:lnTo>
                  <a:lnTo>
                    <a:pt x="2057400" y="71767"/>
                  </a:lnTo>
                  <a:lnTo>
                    <a:pt x="1987550" y="191528"/>
                  </a:lnTo>
                  <a:lnTo>
                    <a:pt x="1985492" y="197535"/>
                  </a:lnTo>
                  <a:lnTo>
                    <a:pt x="1985899" y="203644"/>
                  </a:lnTo>
                  <a:lnTo>
                    <a:pt x="1988578" y="209156"/>
                  </a:lnTo>
                  <a:lnTo>
                    <a:pt x="1993392" y="213372"/>
                  </a:lnTo>
                  <a:lnTo>
                    <a:pt x="1999386" y="215430"/>
                  </a:lnTo>
                  <a:lnTo>
                    <a:pt x="2005495" y="215049"/>
                  </a:lnTo>
                  <a:lnTo>
                    <a:pt x="2011006" y="212394"/>
                  </a:lnTo>
                  <a:lnTo>
                    <a:pt x="2015236" y="207657"/>
                  </a:lnTo>
                  <a:lnTo>
                    <a:pt x="2041398" y="162814"/>
                  </a:lnTo>
                  <a:lnTo>
                    <a:pt x="2041398" y="1275092"/>
                  </a:lnTo>
                  <a:lnTo>
                    <a:pt x="1143000" y="1275092"/>
                  </a:lnTo>
                  <a:lnTo>
                    <a:pt x="1143000" y="1291031"/>
                  </a:lnTo>
                  <a:lnTo>
                    <a:pt x="1115682" y="1275092"/>
                  </a:lnTo>
                  <a:lnTo>
                    <a:pt x="1023366" y="1221244"/>
                  </a:lnTo>
                  <a:lnTo>
                    <a:pt x="1017358" y="1219200"/>
                  </a:lnTo>
                  <a:lnTo>
                    <a:pt x="1011250" y="1219593"/>
                  </a:lnTo>
                  <a:lnTo>
                    <a:pt x="1005738" y="1222286"/>
                  </a:lnTo>
                  <a:lnTo>
                    <a:pt x="1001522" y="1227086"/>
                  </a:lnTo>
                  <a:lnTo>
                    <a:pt x="999464" y="1233093"/>
                  </a:lnTo>
                  <a:lnTo>
                    <a:pt x="999845" y="1239202"/>
                  </a:lnTo>
                  <a:lnTo>
                    <a:pt x="1002499" y="1244714"/>
                  </a:lnTo>
                  <a:lnTo>
                    <a:pt x="1007237" y="1248930"/>
                  </a:lnTo>
                  <a:lnTo>
                    <a:pt x="1052080" y="1275092"/>
                  </a:lnTo>
                  <a:lnTo>
                    <a:pt x="0" y="1275092"/>
                  </a:lnTo>
                  <a:lnTo>
                    <a:pt x="0" y="1307096"/>
                  </a:lnTo>
                  <a:lnTo>
                    <a:pt x="1052080" y="1307096"/>
                  </a:lnTo>
                  <a:lnTo>
                    <a:pt x="1007237" y="1333258"/>
                  </a:lnTo>
                  <a:lnTo>
                    <a:pt x="1002499" y="1337487"/>
                  </a:lnTo>
                  <a:lnTo>
                    <a:pt x="999845" y="1342999"/>
                  </a:lnTo>
                  <a:lnTo>
                    <a:pt x="999464" y="1349108"/>
                  </a:lnTo>
                  <a:lnTo>
                    <a:pt x="1001522" y="1355102"/>
                  </a:lnTo>
                  <a:lnTo>
                    <a:pt x="1005738" y="1359916"/>
                  </a:lnTo>
                  <a:lnTo>
                    <a:pt x="1011250" y="1362595"/>
                  </a:lnTo>
                  <a:lnTo>
                    <a:pt x="1017358" y="1363002"/>
                  </a:lnTo>
                  <a:lnTo>
                    <a:pt x="1023366" y="1360944"/>
                  </a:lnTo>
                  <a:lnTo>
                    <a:pt x="1115682" y="1307096"/>
                  </a:lnTo>
                  <a:lnTo>
                    <a:pt x="1143000" y="1291170"/>
                  </a:lnTo>
                  <a:lnTo>
                    <a:pt x="1143000" y="1307096"/>
                  </a:lnTo>
                  <a:lnTo>
                    <a:pt x="2041398" y="1307096"/>
                  </a:lnTo>
                  <a:lnTo>
                    <a:pt x="2041398" y="2724188"/>
                  </a:lnTo>
                  <a:lnTo>
                    <a:pt x="2015236" y="2679331"/>
                  </a:lnTo>
                  <a:lnTo>
                    <a:pt x="2011006" y="2674594"/>
                  </a:lnTo>
                  <a:lnTo>
                    <a:pt x="2005495" y="2671927"/>
                  </a:lnTo>
                  <a:lnTo>
                    <a:pt x="1999386" y="2671534"/>
                  </a:lnTo>
                  <a:lnTo>
                    <a:pt x="1993392" y="2673578"/>
                  </a:lnTo>
                  <a:lnTo>
                    <a:pt x="1988578" y="2677807"/>
                  </a:lnTo>
                  <a:lnTo>
                    <a:pt x="1985899" y="2683332"/>
                  </a:lnTo>
                  <a:lnTo>
                    <a:pt x="1985492" y="2689453"/>
                  </a:lnTo>
                  <a:lnTo>
                    <a:pt x="1987550" y="2695460"/>
                  </a:lnTo>
                  <a:lnTo>
                    <a:pt x="2057400" y="2815171"/>
                  </a:lnTo>
                  <a:lnTo>
                    <a:pt x="2075929" y="2783408"/>
                  </a:lnTo>
                  <a:lnTo>
                    <a:pt x="2127250" y="2695460"/>
                  </a:lnTo>
                  <a:lnTo>
                    <a:pt x="2129294" y="2689453"/>
                  </a:lnTo>
                  <a:lnTo>
                    <a:pt x="2128901" y="2683332"/>
                  </a:lnTo>
                  <a:lnTo>
                    <a:pt x="2126208" y="2677807"/>
                  </a:lnTo>
                  <a:lnTo>
                    <a:pt x="2121408" y="2673578"/>
                  </a:lnTo>
                  <a:lnTo>
                    <a:pt x="2115401" y="2671534"/>
                  </a:lnTo>
                  <a:lnTo>
                    <a:pt x="2109292" y="2671927"/>
                  </a:lnTo>
                  <a:lnTo>
                    <a:pt x="2103780" y="2674594"/>
                  </a:lnTo>
                  <a:lnTo>
                    <a:pt x="2099564" y="2679331"/>
                  </a:lnTo>
                  <a:lnTo>
                    <a:pt x="2073402" y="2724188"/>
                  </a:lnTo>
                  <a:lnTo>
                    <a:pt x="2057400" y="2751620"/>
                  </a:lnTo>
                  <a:lnTo>
                    <a:pt x="2073389" y="2724188"/>
                  </a:lnTo>
                  <a:lnTo>
                    <a:pt x="2073389" y="1307096"/>
                  </a:lnTo>
                  <a:lnTo>
                    <a:pt x="4404880" y="1307096"/>
                  </a:lnTo>
                  <a:lnTo>
                    <a:pt x="4360037" y="1333258"/>
                  </a:lnTo>
                  <a:lnTo>
                    <a:pt x="4355300" y="1337487"/>
                  </a:lnTo>
                  <a:lnTo>
                    <a:pt x="4352645" y="1342999"/>
                  </a:lnTo>
                  <a:lnTo>
                    <a:pt x="4352264" y="1349108"/>
                  </a:lnTo>
                  <a:lnTo>
                    <a:pt x="4354322" y="1355102"/>
                  </a:lnTo>
                  <a:lnTo>
                    <a:pt x="4358538" y="1359916"/>
                  </a:lnTo>
                  <a:lnTo>
                    <a:pt x="4364050" y="1362595"/>
                  </a:lnTo>
                  <a:lnTo>
                    <a:pt x="4370159" y="1363002"/>
                  </a:lnTo>
                  <a:lnTo>
                    <a:pt x="4376166" y="1360944"/>
                  </a:lnTo>
                  <a:lnTo>
                    <a:pt x="4468482" y="1307096"/>
                  </a:lnTo>
                  <a:lnTo>
                    <a:pt x="4495927" y="1291094"/>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print"/>
            <a:stretch>
              <a:fillRect/>
            </a:stretch>
          </p:blipFill>
          <p:spPr>
            <a:xfrm>
              <a:off x="2357628" y="4796027"/>
              <a:ext cx="123444" cy="121920"/>
            </a:xfrm>
            <a:prstGeom prst="rect">
              <a:avLst/>
            </a:prstGeom>
          </p:spPr>
        </p:pic>
        <p:sp>
          <p:nvSpPr>
            <p:cNvPr id="6" name="object 6"/>
            <p:cNvSpPr/>
            <p:nvPr/>
          </p:nvSpPr>
          <p:spPr>
            <a:xfrm>
              <a:off x="2591561" y="5029961"/>
              <a:ext cx="1608455" cy="1078865"/>
            </a:xfrm>
            <a:custGeom>
              <a:avLst/>
              <a:gdLst/>
              <a:ahLst/>
              <a:cxnLst/>
              <a:rect l="l" t="t" r="r" b="b"/>
              <a:pathLst>
                <a:path w="1608454" h="1078864">
                  <a:moveTo>
                    <a:pt x="47729" y="31825"/>
                  </a:moveTo>
                  <a:lnTo>
                    <a:pt x="60369" y="57686"/>
                  </a:lnTo>
                  <a:lnTo>
                    <a:pt x="1592199" y="1078852"/>
                  </a:lnTo>
                  <a:lnTo>
                    <a:pt x="1608201" y="1054747"/>
                  </a:lnTo>
                  <a:lnTo>
                    <a:pt x="76461" y="33534"/>
                  </a:lnTo>
                  <a:lnTo>
                    <a:pt x="47729" y="31825"/>
                  </a:lnTo>
                  <a:close/>
                </a:path>
                <a:path w="1608454" h="1078864">
                  <a:moveTo>
                    <a:pt x="0" y="0"/>
                  </a:moveTo>
                  <a:lnTo>
                    <a:pt x="54990" y="112649"/>
                  </a:lnTo>
                  <a:lnTo>
                    <a:pt x="58546" y="119761"/>
                  </a:lnTo>
                  <a:lnTo>
                    <a:pt x="67182" y="122808"/>
                  </a:lnTo>
                  <a:lnTo>
                    <a:pt x="81533" y="115696"/>
                  </a:lnTo>
                  <a:lnTo>
                    <a:pt x="84581" y="107061"/>
                  </a:lnTo>
                  <a:lnTo>
                    <a:pt x="81025" y="99949"/>
                  </a:lnTo>
                  <a:lnTo>
                    <a:pt x="60369" y="57686"/>
                  </a:lnTo>
                  <a:lnTo>
                    <a:pt x="15748" y="27939"/>
                  </a:lnTo>
                  <a:lnTo>
                    <a:pt x="31876" y="3810"/>
                  </a:lnTo>
                  <a:lnTo>
                    <a:pt x="63607" y="3810"/>
                  </a:lnTo>
                  <a:lnTo>
                    <a:pt x="0" y="0"/>
                  </a:lnTo>
                  <a:close/>
                </a:path>
                <a:path w="1608454" h="1078864">
                  <a:moveTo>
                    <a:pt x="31876" y="3810"/>
                  </a:moveTo>
                  <a:lnTo>
                    <a:pt x="15748" y="27939"/>
                  </a:lnTo>
                  <a:lnTo>
                    <a:pt x="60369" y="57686"/>
                  </a:lnTo>
                  <a:lnTo>
                    <a:pt x="47729" y="31825"/>
                  </a:lnTo>
                  <a:lnTo>
                    <a:pt x="22987" y="30352"/>
                  </a:lnTo>
                  <a:lnTo>
                    <a:pt x="36830" y="9525"/>
                  </a:lnTo>
                  <a:lnTo>
                    <a:pt x="40449" y="9525"/>
                  </a:lnTo>
                  <a:lnTo>
                    <a:pt x="31876" y="3810"/>
                  </a:lnTo>
                  <a:close/>
                </a:path>
                <a:path w="1608454" h="1078864">
                  <a:moveTo>
                    <a:pt x="63607" y="3810"/>
                  </a:moveTo>
                  <a:lnTo>
                    <a:pt x="31876" y="3810"/>
                  </a:lnTo>
                  <a:lnTo>
                    <a:pt x="76461" y="33534"/>
                  </a:lnTo>
                  <a:lnTo>
                    <a:pt x="131318" y="36830"/>
                  </a:lnTo>
                  <a:lnTo>
                    <a:pt x="138175" y="30733"/>
                  </a:lnTo>
                  <a:lnTo>
                    <a:pt x="139192" y="14858"/>
                  </a:lnTo>
                  <a:lnTo>
                    <a:pt x="133095" y="8000"/>
                  </a:lnTo>
                  <a:lnTo>
                    <a:pt x="63607" y="3810"/>
                  </a:lnTo>
                  <a:close/>
                </a:path>
                <a:path w="1608454" h="1078864">
                  <a:moveTo>
                    <a:pt x="40449" y="9525"/>
                  </a:moveTo>
                  <a:lnTo>
                    <a:pt x="36830" y="9525"/>
                  </a:lnTo>
                  <a:lnTo>
                    <a:pt x="47729" y="31825"/>
                  </a:lnTo>
                  <a:lnTo>
                    <a:pt x="76461" y="33534"/>
                  </a:lnTo>
                  <a:lnTo>
                    <a:pt x="40449" y="9525"/>
                  </a:lnTo>
                  <a:close/>
                </a:path>
                <a:path w="1608454" h="1078864">
                  <a:moveTo>
                    <a:pt x="36830" y="9525"/>
                  </a:moveTo>
                  <a:lnTo>
                    <a:pt x="22987" y="30352"/>
                  </a:lnTo>
                  <a:lnTo>
                    <a:pt x="47729" y="31825"/>
                  </a:lnTo>
                  <a:lnTo>
                    <a:pt x="36830" y="9525"/>
                  </a:lnTo>
                  <a:close/>
                </a:path>
              </a:pathLst>
            </a:custGeom>
            <a:solidFill>
              <a:srgbClr val="FF0000"/>
            </a:solidFill>
          </p:spPr>
          <p:txBody>
            <a:bodyPr wrap="square" lIns="0" tIns="0" rIns="0" bIns="0" rtlCol="0"/>
            <a:lstStyle/>
            <a:p>
              <a:endParaRPr/>
            </a:p>
          </p:txBody>
        </p:sp>
      </p:grpSp>
      <p:sp>
        <p:nvSpPr>
          <p:cNvPr id="7" name="object 7"/>
          <p:cNvSpPr txBox="1"/>
          <p:nvPr/>
        </p:nvSpPr>
        <p:spPr>
          <a:xfrm>
            <a:off x="6175376" y="3460827"/>
            <a:ext cx="196215"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Z</a:t>
            </a:r>
            <a:endParaRPr sz="2400">
              <a:latin typeface="Tahoma"/>
              <a:cs typeface="Tahoma"/>
            </a:endParaRPr>
          </a:p>
        </p:txBody>
      </p:sp>
      <p:sp>
        <p:nvSpPr>
          <p:cNvPr id="8" name="object 8"/>
          <p:cNvSpPr txBox="1"/>
          <p:nvPr/>
        </p:nvSpPr>
        <p:spPr>
          <a:xfrm>
            <a:off x="6429503" y="4676013"/>
            <a:ext cx="1962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Z</a:t>
            </a:r>
            <a:endParaRPr sz="2400">
              <a:latin typeface="Tahoma"/>
              <a:cs typeface="Tahoma"/>
            </a:endParaRPr>
          </a:p>
        </p:txBody>
      </p:sp>
      <p:sp>
        <p:nvSpPr>
          <p:cNvPr id="9" name="object 9"/>
          <p:cNvSpPr txBox="1"/>
          <p:nvPr/>
        </p:nvSpPr>
        <p:spPr>
          <a:xfrm>
            <a:off x="4067049" y="6276543"/>
            <a:ext cx="1962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Z</a:t>
            </a:r>
            <a:endParaRPr sz="2400">
              <a:latin typeface="Tahoma"/>
              <a:cs typeface="Tahoma"/>
            </a:endParaRPr>
          </a:p>
        </p:txBody>
      </p:sp>
      <p:sp>
        <p:nvSpPr>
          <p:cNvPr id="10" name="object 10"/>
          <p:cNvSpPr txBox="1"/>
          <p:nvPr/>
        </p:nvSpPr>
        <p:spPr>
          <a:xfrm>
            <a:off x="1856944" y="4523613"/>
            <a:ext cx="1962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Z</a:t>
            </a:r>
            <a:endParaRPr sz="2400">
              <a:latin typeface="Tahoma"/>
              <a:cs typeface="Tahoma"/>
            </a:endParaRPr>
          </a:p>
        </p:txBody>
      </p:sp>
      <p:sp>
        <p:nvSpPr>
          <p:cNvPr id="13" name="object 13"/>
          <p:cNvSpPr txBox="1"/>
          <p:nvPr/>
        </p:nvSpPr>
        <p:spPr>
          <a:xfrm>
            <a:off x="9813798" y="6418885"/>
            <a:ext cx="318135" cy="228909"/>
          </a:xfrm>
          <a:prstGeom prst="rect">
            <a:avLst/>
          </a:prstGeom>
        </p:spPr>
        <p:txBody>
          <a:bodyPr vert="horz" wrap="square" lIns="0" tIns="13335" rIns="0" bIns="0" rtlCol="0">
            <a:spAutoFit/>
          </a:bodyPr>
          <a:lstStyle/>
          <a:p>
            <a:pPr marL="12700">
              <a:spcBef>
                <a:spcPts val="105"/>
              </a:spcBef>
            </a:pPr>
            <a:r>
              <a:rPr lang="en-US" sz="1400" dirty="0">
                <a:latin typeface="Tahoma"/>
                <a:cs typeface="Tahoma"/>
              </a:rPr>
              <a:t>44</a:t>
            </a:r>
            <a:endParaRPr sz="1400" dirty="0">
              <a:latin typeface="Tahoma"/>
              <a:cs typeface="Tahoma"/>
            </a:endParaRPr>
          </a:p>
        </p:txBody>
      </p:sp>
      <p:sp>
        <p:nvSpPr>
          <p:cNvPr id="14" name="object 14"/>
          <p:cNvSpPr/>
          <p:nvPr/>
        </p:nvSpPr>
        <p:spPr>
          <a:xfrm>
            <a:off x="1190368" y="1611319"/>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5" name="object 15"/>
          <p:cNvSpPr txBox="1">
            <a:spLocks noGrp="1"/>
          </p:cNvSpPr>
          <p:nvPr>
            <p:ph type="title"/>
          </p:nvPr>
        </p:nvSpPr>
        <p:spPr>
          <a:xfrm>
            <a:off x="1190368" y="1037808"/>
            <a:ext cx="431736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 </a:t>
            </a:r>
            <a:r>
              <a:rPr sz="2800" spc="-15" dirty="0">
                <a:solidFill>
                  <a:srgbClr val="FF0000"/>
                </a:solidFill>
              </a:rPr>
              <a:t>Diagram</a:t>
            </a:r>
            <a:r>
              <a:rPr sz="2800" spc="10" dirty="0">
                <a:solidFill>
                  <a:srgbClr val="FF0000"/>
                </a:solidFill>
              </a:rPr>
              <a:t> </a:t>
            </a:r>
            <a:r>
              <a:rPr sz="2800" spc="-10" dirty="0">
                <a:solidFill>
                  <a:srgbClr val="FF0000"/>
                </a:solidFill>
              </a:rPr>
              <a:t>Fundamentals</a:t>
            </a:r>
            <a:endParaRPr sz="2800" dirty="0">
              <a:solidFill>
                <a:srgbClr val="FF0000"/>
              </a:solidFill>
            </a:endParaRPr>
          </a:p>
        </p:txBody>
      </p:sp>
      <p:pic>
        <p:nvPicPr>
          <p:cNvPr id="16" name="Picture 15">
            <a:extLst>
              <a:ext uri="{FF2B5EF4-FFF2-40B4-BE49-F238E27FC236}">
                <a16:creationId xmlns:a16="http://schemas.microsoft.com/office/drawing/2014/main" xmlns="" id="{041C7B64-E17B-4848-918B-CD40343DD5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32066" y="2638552"/>
            <a:ext cx="2302510" cy="641985"/>
            <a:chOff x="762723" y="2579941"/>
            <a:chExt cx="2302510" cy="641985"/>
          </a:xfrm>
        </p:grpSpPr>
        <p:sp>
          <p:nvSpPr>
            <p:cNvPr id="3" name="object 3"/>
            <p:cNvSpPr/>
            <p:nvPr/>
          </p:nvSpPr>
          <p:spPr>
            <a:xfrm>
              <a:off x="2439162" y="2596134"/>
              <a:ext cx="609600" cy="609600"/>
            </a:xfrm>
            <a:custGeom>
              <a:avLst/>
              <a:gdLst/>
              <a:ahLst/>
              <a:cxnLst/>
              <a:rect l="l" t="t" r="r" b="b"/>
              <a:pathLst>
                <a:path w="609600" h="609600">
                  <a:moveTo>
                    <a:pt x="0" y="304800"/>
                  </a:moveTo>
                  <a:lnTo>
                    <a:pt x="3990" y="255374"/>
                  </a:lnTo>
                  <a:lnTo>
                    <a:pt x="15544" y="208483"/>
                  </a:lnTo>
                  <a:lnTo>
                    <a:pt x="34032" y="164753"/>
                  </a:lnTo>
                  <a:lnTo>
                    <a:pt x="58826" y="124815"/>
                  </a:lnTo>
                  <a:lnTo>
                    <a:pt x="89296" y="89296"/>
                  </a:lnTo>
                  <a:lnTo>
                    <a:pt x="124815" y="58826"/>
                  </a:lnTo>
                  <a:lnTo>
                    <a:pt x="164753" y="34032"/>
                  </a:lnTo>
                  <a:lnTo>
                    <a:pt x="208483" y="15544"/>
                  </a:lnTo>
                  <a:lnTo>
                    <a:pt x="255374" y="3990"/>
                  </a:lnTo>
                  <a:lnTo>
                    <a:pt x="304800" y="0"/>
                  </a:lnTo>
                  <a:lnTo>
                    <a:pt x="354225" y="3990"/>
                  </a:lnTo>
                  <a:lnTo>
                    <a:pt x="401116" y="15544"/>
                  </a:lnTo>
                  <a:lnTo>
                    <a:pt x="444846" y="34032"/>
                  </a:lnTo>
                  <a:lnTo>
                    <a:pt x="484784" y="58826"/>
                  </a:lnTo>
                  <a:lnTo>
                    <a:pt x="520303" y="89296"/>
                  </a:lnTo>
                  <a:lnTo>
                    <a:pt x="550773" y="124815"/>
                  </a:lnTo>
                  <a:lnTo>
                    <a:pt x="575567" y="164753"/>
                  </a:lnTo>
                  <a:lnTo>
                    <a:pt x="594055" y="208483"/>
                  </a:lnTo>
                  <a:lnTo>
                    <a:pt x="605609" y="255374"/>
                  </a:lnTo>
                  <a:lnTo>
                    <a:pt x="609600" y="304800"/>
                  </a:lnTo>
                  <a:lnTo>
                    <a:pt x="605609" y="354225"/>
                  </a:lnTo>
                  <a:lnTo>
                    <a:pt x="594055" y="401116"/>
                  </a:lnTo>
                  <a:lnTo>
                    <a:pt x="575567" y="444846"/>
                  </a:lnTo>
                  <a:lnTo>
                    <a:pt x="550773" y="484784"/>
                  </a:lnTo>
                  <a:lnTo>
                    <a:pt x="520303" y="520303"/>
                  </a:lnTo>
                  <a:lnTo>
                    <a:pt x="484784" y="550773"/>
                  </a:lnTo>
                  <a:lnTo>
                    <a:pt x="444846" y="575567"/>
                  </a:lnTo>
                  <a:lnTo>
                    <a:pt x="401116" y="594055"/>
                  </a:lnTo>
                  <a:lnTo>
                    <a:pt x="354225" y="605609"/>
                  </a:lnTo>
                  <a:lnTo>
                    <a:pt x="304800" y="609600"/>
                  </a:lnTo>
                  <a:lnTo>
                    <a:pt x="255374" y="605609"/>
                  </a:lnTo>
                  <a:lnTo>
                    <a:pt x="208483" y="594055"/>
                  </a:lnTo>
                  <a:lnTo>
                    <a:pt x="164753" y="575567"/>
                  </a:lnTo>
                  <a:lnTo>
                    <a:pt x="124815" y="550773"/>
                  </a:lnTo>
                  <a:lnTo>
                    <a:pt x="89296" y="520303"/>
                  </a:lnTo>
                  <a:lnTo>
                    <a:pt x="58826" y="484784"/>
                  </a:lnTo>
                  <a:lnTo>
                    <a:pt x="34032" y="444846"/>
                  </a:lnTo>
                  <a:lnTo>
                    <a:pt x="15544" y="401116"/>
                  </a:lnTo>
                  <a:lnTo>
                    <a:pt x="3990" y="354225"/>
                  </a:lnTo>
                  <a:lnTo>
                    <a:pt x="0" y="304800"/>
                  </a:lnTo>
                  <a:close/>
                </a:path>
                <a:path w="609600" h="609600">
                  <a:moveTo>
                    <a:pt x="88392" y="88391"/>
                  </a:moveTo>
                  <a:lnTo>
                    <a:pt x="520192" y="520191"/>
                  </a:lnTo>
                </a:path>
                <a:path w="609600" h="609600">
                  <a:moveTo>
                    <a:pt x="88392" y="520191"/>
                  </a:moveTo>
                  <a:lnTo>
                    <a:pt x="520192" y="88391"/>
                  </a:lnTo>
                </a:path>
              </a:pathLst>
            </a:custGeom>
            <a:ln w="32004">
              <a:solidFill>
                <a:srgbClr val="000000"/>
              </a:solidFill>
            </a:ln>
          </p:spPr>
          <p:txBody>
            <a:bodyPr wrap="square" lIns="0" tIns="0" rIns="0" bIns="0" rtlCol="0"/>
            <a:lstStyle/>
            <a:p>
              <a:endParaRPr/>
            </a:p>
          </p:txBody>
        </p:sp>
        <p:sp>
          <p:nvSpPr>
            <p:cNvPr id="4" name="object 4"/>
            <p:cNvSpPr/>
            <p:nvPr/>
          </p:nvSpPr>
          <p:spPr>
            <a:xfrm>
              <a:off x="762723" y="2834005"/>
              <a:ext cx="1677035" cy="134620"/>
            </a:xfrm>
            <a:custGeom>
              <a:avLst/>
              <a:gdLst/>
              <a:ahLst/>
              <a:cxnLst/>
              <a:rect l="l" t="t" r="r" b="b"/>
              <a:pathLst>
                <a:path w="1677035" h="134619">
                  <a:moveTo>
                    <a:pt x="1651777" y="52578"/>
                  </a:moveTo>
                  <a:lnTo>
                    <a:pt x="1647736" y="52578"/>
                  </a:lnTo>
                  <a:lnTo>
                    <a:pt x="1647863" y="81534"/>
                  </a:lnTo>
                  <a:lnTo>
                    <a:pt x="1594161" y="81687"/>
                  </a:lnTo>
                  <a:lnTo>
                    <a:pt x="1546771" y="109474"/>
                  </a:lnTo>
                  <a:lnTo>
                    <a:pt x="1544485" y="118364"/>
                  </a:lnTo>
                  <a:lnTo>
                    <a:pt x="1548549" y="125222"/>
                  </a:lnTo>
                  <a:lnTo>
                    <a:pt x="1552613" y="132207"/>
                  </a:lnTo>
                  <a:lnTo>
                    <a:pt x="1561503" y="134493"/>
                  </a:lnTo>
                  <a:lnTo>
                    <a:pt x="1676565" y="66929"/>
                  </a:lnTo>
                  <a:lnTo>
                    <a:pt x="1651777" y="52578"/>
                  </a:lnTo>
                  <a:close/>
                </a:path>
                <a:path w="1677035" h="134619">
                  <a:moveTo>
                    <a:pt x="1594304" y="52730"/>
                  </a:moveTo>
                  <a:lnTo>
                    <a:pt x="0" y="57277"/>
                  </a:lnTo>
                  <a:lnTo>
                    <a:pt x="76" y="86233"/>
                  </a:lnTo>
                  <a:lnTo>
                    <a:pt x="1594161" y="81687"/>
                  </a:lnTo>
                  <a:lnTo>
                    <a:pt x="1619052" y="67073"/>
                  </a:lnTo>
                  <a:lnTo>
                    <a:pt x="1594304" y="52730"/>
                  </a:lnTo>
                  <a:close/>
                </a:path>
                <a:path w="1677035" h="134619">
                  <a:moveTo>
                    <a:pt x="1619052" y="67073"/>
                  </a:moveTo>
                  <a:lnTo>
                    <a:pt x="1594161" y="81687"/>
                  </a:lnTo>
                  <a:lnTo>
                    <a:pt x="1647863" y="81534"/>
                  </a:lnTo>
                  <a:lnTo>
                    <a:pt x="1647854" y="79502"/>
                  </a:lnTo>
                  <a:lnTo>
                    <a:pt x="1640497" y="79502"/>
                  </a:lnTo>
                  <a:lnTo>
                    <a:pt x="1619052" y="67073"/>
                  </a:lnTo>
                  <a:close/>
                </a:path>
                <a:path w="1677035" h="134619">
                  <a:moveTo>
                    <a:pt x="1640497" y="54483"/>
                  </a:moveTo>
                  <a:lnTo>
                    <a:pt x="1619052" y="67073"/>
                  </a:lnTo>
                  <a:lnTo>
                    <a:pt x="1640497" y="79502"/>
                  </a:lnTo>
                  <a:lnTo>
                    <a:pt x="1640497" y="54483"/>
                  </a:lnTo>
                  <a:close/>
                </a:path>
                <a:path w="1677035" h="134619">
                  <a:moveTo>
                    <a:pt x="1647744" y="54483"/>
                  </a:moveTo>
                  <a:lnTo>
                    <a:pt x="1640497" y="54483"/>
                  </a:lnTo>
                  <a:lnTo>
                    <a:pt x="1640497" y="79502"/>
                  </a:lnTo>
                  <a:lnTo>
                    <a:pt x="1647854" y="79502"/>
                  </a:lnTo>
                  <a:lnTo>
                    <a:pt x="1647744" y="54483"/>
                  </a:lnTo>
                  <a:close/>
                </a:path>
                <a:path w="1677035" h="134619">
                  <a:moveTo>
                    <a:pt x="1647736" y="52578"/>
                  </a:moveTo>
                  <a:lnTo>
                    <a:pt x="1594304" y="52730"/>
                  </a:lnTo>
                  <a:lnTo>
                    <a:pt x="1619052" y="67073"/>
                  </a:lnTo>
                  <a:lnTo>
                    <a:pt x="1640497" y="54483"/>
                  </a:lnTo>
                  <a:lnTo>
                    <a:pt x="1647744" y="54483"/>
                  </a:lnTo>
                  <a:lnTo>
                    <a:pt x="1647736" y="52578"/>
                  </a:lnTo>
                  <a:close/>
                </a:path>
                <a:path w="1677035" h="134619">
                  <a:moveTo>
                    <a:pt x="1561122" y="0"/>
                  </a:moveTo>
                  <a:lnTo>
                    <a:pt x="1552232" y="2412"/>
                  </a:lnTo>
                  <a:lnTo>
                    <a:pt x="1548295" y="9271"/>
                  </a:lnTo>
                  <a:lnTo>
                    <a:pt x="1544231" y="16256"/>
                  </a:lnTo>
                  <a:lnTo>
                    <a:pt x="1546644" y="25146"/>
                  </a:lnTo>
                  <a:lnTo>
                    <a:pt x="1594304" y="52730"/>
                  </a:lnTo>
                  <a:lnTo>
                    <a:pt x="1651777" y="52578"/>
                  </a:lnTo>
                  <a:lnTo>
                    <a:pt x="1567980" y="4064"/>
                  </a:lnTo>
                  <a:lnTo>
                    <a:pt x="1561122" y="0"/>
                  </a:lnTo>
                  <a:close/>
                </a:path>
              </a:pathLst>
            </a:custGeom>
            <a:solidFill>
              <a:srgbClr val="000000"/>
            </a:solidFill>
          </p:spPr>
          <p:txBody>
            <a:bodyPr wrap="square" lIns="0" tIns="0" rIns="0" bIns="0" rtlCol="0"/>
            <a:lstStyle/>
            <a:p>
              <a:endParaRPr/>
            </a:p>
          </p:txBody>
        </p:sp>
      </p:grpSp>
      <p:sp>
        <p:nvSpPr>
          <p:cNvPr id="5" name="object 5"/>
          <p:cNvSpPr txBox="1"/>
          <p:nvPr/>
        </p:nvSpPr>
        <p:spPr>
          <a:xfrm>
            <a:off x="5261436" y="2893170"/>
            <a:ext cx="609600" cy="307135"/>
          </a:xfrm>
          <a:prstGeom prst="rect">
            <a:avLst/>
          </a:prstGeom>
          <a:ln w="32003">
            <a:solidFill>
              <a:srgbClr val="000000"/>
            </a:solidFill>
          </a:ln>
        </p:spPr>
        <p:txBody>
          <a:bodyPr vert="horz" wrap="square" lIns="0" tIns="29845" rIns="0" bIns="0" rtlCol="0">
            <a:spAutoFit/>
          </a:bodyPr>
          <a:lstStyle/>
          <a:p>
            <a:pPr marL="142875">
              <a:spcBef>
                <a:spcPts val="235"/>
              </a:spcBef>
            </a:pPr>
            <a:r>
              <a:rPr dirty="0">
                <a:latin typeface="Calibri"/>
                <a:cs typeface="Calibri"/>
              </a:rPr>
              <a:t>G1</a:t>
            </a:r>
          </a:p>
        </p:txBody>
      </p:sp>
      <p:sp>
        <p:nvSpPr>
          <p:cNvPr id="6" name="object 6"/>
          <p:cNvSpPr txBox="1"/>
          <p:nvPr/>
        </p:nvSpPr>
        <p:spPr>
          <a:xfrm>
            <a:off x="6483958" y="2766096"/>
            <a:ext cx="609600" cy="307135"/>
          </a:xfrm>
          <a:prstGeom prst="rect">
            <a:avLst/>
          </a:prstGeom>
          <a:ln w="32003">
            <a:solidFill>
              <a:srgbClr val="000000"/>
            </a:solidFill>
          </a:ln>
        </p:spPr>
        <p:txBody>
          <a:bodyPr vert="horz" wrap="square" lIns="0" tIns="29845" rIns="0" bIns="0" rtlCol="0">
            <a:spAutoFit/>
          </a:bodyPr>
          <a:lstStyle/>
          <a:p>
            <a:pPr marL="142875">
              <a:spcBef>
                <a:spcPts val="235"/>
              </a:spcBef>
            </a:pPr>
            <a:r>
              <a:rPr dirty="0">
                <a:latin typeface="Calibri"/>
                <a:cs typeface="Calibri"/>
              </a:rPr>
              <a:t>G2</a:t>
            </a:r>
          </a:p>
        </p:txBody>
      </p:sp>
      <p:sp>
        <p:nvSpPr>
          <p:cNvPr id="7" name="object 7"/>
          <p:cNvSpPr txBox="1"/>
          <p:nvPr/>
        </p:nvSpPr>
        <p:spPr>
          <a:xfrm>
            <a:off x="5881315" y="4287015"/>
            <a:ext cx="609600" cy="307777"/>
          </a:xfrm>
          <a:prstGeom prst="rect">
            <a:avLst/>
          </a:prstGeom>
          <a:ln w="32003">
            <a:solidFill>
              <a:srgbClr val="000000"/>
            </a:solidFill>
          </a:ln>
        </p:spPr>
        <p:txBody>
          <a:bodyPr vert="horz" wrap="square" lIns="0" tIns="30480" rIns="0" bIns="0" rtlCol="0">
            <a:spAutoFit/>
          </a:bodyPr>
          <a:lstStyle/>
          <a:p>
            <a:pPr marL="142875">
              <a:spcBef>
                <a:spcPts val="240"/>
              </a:spcBef>
            </a:pPr>
            <a:r>
              <a:rPr spc="-10" dirty="0">
                <a:latin typeface="Calibri"/>
                <a:cs typeface="Calibri"/>
              </a:rPr>
              <a:t>H1</a:t>
            </a:r>
            <a:endParaRPr dirty="0">
              <a:latin typeface="Calibri"/>
              <a:cs typeface="Calibri"/>
            </a:endParaRPr>
          </a:p>
        </p:txBody>
      </p:sp>
      <p:sp>
        <p:nvSpPr>
          <p:cNvPr id="8" name="object 8"/>
          <p:cNvSpPr/>
          <p:nvPr/>
        </p:nvSpPr>
        <p:spPr>
          <a:xfrm>
            <a:off x="5874358" y="2903783"/>
            <a:ext cx="610235" cy="134620"/>
          </a:xfrm>
          <a:custGeom>
            <a:avLst/>
            <a:gdLst/>
            <a:ahLst/>
            <a:cxnLst/>
            <a:rect l="l" t="t" r="r" b="b"/>
            <a:pathLst>
              <a:path w="610235" h="134619">
                <a:moveTo>
                  <a:pt x="552323" y="67183"/>
                </a:moveTo>
                <a:lnTo>
                  <a:pt x="486790" y="105410"/>
                </a:lnTo>
                <a:lnTo>
                  <a:pt x="479805" y="109347"/>
                </a:lnTo>
                <a:lnTo>
                  <a:pt x="477520" y="118237"/>
                </a:lnTo>
                <a:lnTo>
                  <a:pt x="481584" y="125095"/>
                </a:lnTo>
                <a:lnTo>
                  <a:pt x="485648" y="132079"/>
                </a:lnTo>
                <a:lnTo>
                  <a:pt x="494411" y="134365"/>
                </a:lnTo>
                <a:lnTo>
                  <a:pt x="584876" y="81661"/>
                </a:lnTo>
                <a:lnTo>
                  <a:pt x="580898" y="81661"/>
                </a:lnTo>
                <a:lnTo>
                  <a:pt x="580898" y="79628"/>
                </a:lnTo>
                <a:lnTo>
                  <a:pt x="573659" y="79628"/>
                </a:lnTo>
                <a:lnTo>
                  <a:pt x="552323" y="67183"/>
                </a:lnTo>
                <a:close/>
              </a:path>
              <a:path w="610235" h="134619">
                <a:moveTo>
                  <a:pt x="527503" y="52704"/>
                </a:moveTo>
                <a:lnTo>
                  <a:pt x="0" y="52704"/>
                </a:lnTo>
                <a:lnTo>
                  <a:pt x="0" y="81661"/>
                </a:lnTo>
                <a:lnTo>
                  <a:pt x="527503" y="81661"/>
                </a:lnTo>
                <a:lnTo>
                  <a:pt x="552323" y="67183"/>
                </a:lnTo>
                <a:lnTo>
                  <a:pt x="527503" y="52704"/>
                </a:lnTo>
                <a:close/>
              </a:path>
              <a:path w="610235" h="134619">
                <a:moveTo>
                  <a:pt x="584878" y="52704"/>
                </a:moveTo>
                <a:lnTo>
                  <a:pt x="580898" y="52704"/>
                </a:lnTo>
                <a:lnTo>
                  <a:pt x="580898" y="81661"/>
                </a:lnTo>
                <a:lnTo>
                  <a:pt x="584876" y="81661"/>
                </a:lnTo>
                <a:lnTo>
                  <a:pt x="609726" y="67183"/>
                </a:lnTo>
                <a:lnTo>
                  <a:pt x="584878" y="52704"/>
                </a:lnTo>
                <a:close/>
              </a:path>
              <a:path w="610235" h="134619">
                <a:moveTo>
                  <a:pt x="573659" y="54737"/>
                </a:moveTo>
                <a:lnTo>
                  <a:pt x="552323" y="67183"/>
                </a:lnTo>
                <a:lnTo>
                  <a:pt x="573659" y="79628"/>
                </a:lnTo>
                <a:lnTo>
                  <a:pt x="573659" y="54737"/>
                </a:lnTo>
                <a:close/>
              </a:path>
              <a:path w="610235" h="134619">
                <a:moveTo>
                  <a:pt x="580898" y="54737"/>
                </a:moveTo>
                <a:lnTo>
                  <a:pt x="573659" y="54737"/>
                </a:lnTo>
                <a:lnTo>
                  <a:pt x="573659" y="79628"/>
                </a:lnTo>
                <a:lnTo>
                  <a:pt x="580898" y="79628"/>
                </a:lnTo>
                <a:lnTo>
                  <a:pt x="580898" y="54737"/>
                </a:lnTo>
                <a:close/>
              </a:path>
              <a:path w="610235" h="134619">
                <a:moveTo>
                  <a:pt x="494411" y="0"/>
                </a:moveTo>
                <a:lnTo>
                  <a:pt x="485648" y="2286"/>
                </a:lnTo>
                <a:lnTo>
                  <a:pt x="481584" y="9271"/>
                </a:lnTo>
                <a:lnTo>
                  <a:pt x="477520" y="16128"/>
                </a:lnTo>
                <a:lnTo>
                  <a:pt x="479805" y="25019"/>
                </a:lnTo>
                <a:lnTo>
                  <a:pt x="486790" y="28956"/>
                </a:lnTo>
                <a:lnTo>
                  <a:pt x="552323" y="67183"/>
                </a:lnTo>
                <a:lnTo>
                  <a:pt x="573659" y="54737"/>
                </a:lnTo>
                <a:lnTo>
                  <a:pt x="580898" y="54737"/>
                </a:lnTo>
                <a:lnTo>
                  <a:pt x="580898" y="52704"/>
                </a:lnTo>
                <a:lnTo>
                  <a:pt x="584878" y="52704"/>
                </a:lnTo>
                <a:lnTo>
                  <a:pt x="494411" y="0"/>
                </a:lnTo>
                <a:close/>
              </a:path>
            </a:pathLst>
          </a:custGeom>
          <a:solidFill>
            <a:srgbClr val="000000"/>
          </a:solidFill>
        </p:spPr>
        <p:txBody>
          <a:bodyPr wrap="square" lIns="0" tIns="0" rIns="0" bIns="0" rtlCol="0"/>
          <a:lstStyle/>
          <a:p>
            <a:endParaRPr/>
          </a:p>
        </p:txBody>
      </p:sp>
      <p:sp>
        <p:nvSpPr>
          <p:cNvPr id="9" name="object 9"/>
          <p:cNvSpPr/>
          <p:nvPr/>
        </p:nvSpPr>
        <p:spPr>
          <a:xfrm>
            <a:off x="6470511" y="2887723"/>
            <a:ext cx="2896235" cy="1658620"/>
          </a:xfrm>
          <a:custGeom>
            <a:avLst/>
            <a:gdLst/>
            <a:ahLst/>
            <a:cxnLst/>
            <a:rect l="l" t="t" r="r" b="b"/>
            <a:pathLst>
              <a:path w="2896234" h="1658620">
                <a:moveTo>
                  <a:pt x="2895854" y="67183"/>
                </a:moveTo>
                <a:lnTo>
                  <a:pt x="2871000" y="52705"/>
                </a:lnTo>
                <a:lnTo>
                  <a:pt x="2780538" y="0"/>
                </a:lnTo>
                <a:lnTo>
                  <a:pt x="2771775" y="2286"/>
                </a:lnTo>
                <a:lnTo>
                  <a:pt x="2767711" y="9271"/>
                </a:lnTo>
                <a:lnTo>
                  <a:pt x="2763647" y="16129"/>
                </a:lnTo>
                <a:lnTo>
                  <a:pt x="2765933" y="25019"/>
                </a:lnTo>
                <a:lnTo>
                  <a:pt x="2772918" y="28956"/>
                </a:lnTo>
                <a:lnTo>
                  <a:pt x="2813621" y="52705"/>
                </a:lnTo>
                <a:lnTo>
                  <a:pt x="609727" y="52705"/>
                </a:lnTo>
                <a:lnTo>
                  <a:pt x="609727" y="81661"/>
                </a:lnTo>
                <a:lnTo>
                  <a:pt x="1204849" y="81661"/>
                </a:lnTo>
                <a:lnTo>
                  <a:pt x="1204849" y="1509090"/>
                </a:lnTo>
                <a:lnTo>
                  <a:pt x="1181100" y="1468374"/>
                </a:lnTo>
                <a:lnTo>
                  <a:pt x="1177163" y="1461389"/>
                </a:lnTo>
                <a:lnTo>
                  <a:pt x="1168273" y="1459103"/>
                </a:lnTo>
                <a:lnTo>
                  <a:pt x="1161415" y="1463167"/>
                </a:lnTo>
                <a:lnTo>
                  <a:pt x="1154430" y="1467231"/>
                </a:lnTo>
                <a:lnTo>
                  <a:pt x="1152144" y="1475994"/>
                </a:lnTo>
                <a:lnTo>
                  <a:pt x="1210818" y="1576705"/>
                </a:lnTo>
                <a:lnTo>
                  <a:pt x="82219" y="1576705"/>
                </a:lnTo>
                <a:lnTo>
                  <a:pt x="122936" y="1552956"/>
                </a:lnTo>
                <a:lnTo>
                  <a:pt x="129921" y="1549019"/>
                </a:lnTo>
                <a:lnTo>
                  <a:pt x="132207" y="1540129"/>
                </a:lnTo>
                <a:lnTo>
                  <a:pt x="128143" y="1533271"/>
                </a:lnTo>
                <a:lnTo>
                  <a:pt x="124079" y="1526286"/>
                </a:lnTo>
                <a:lnTo>
                  <a:pt x="115316" y="1524000"/>
                </a:lnTo>
                <a:lnTo>
                  <a:pt x="57404" y="1557756"/>
                </a:lnTo>
                <a:lnTo>
                  <a:pt x="57404" y="1591195"/>
                </a:lnTo>
                <a:lnTo>
                  <a:pt x="36068" y="1603629"/>
                </a:lnTo>
                <a:lnTo>
                  <a:pt x="57391" y="1591195"/>
                </a:lnTo>
                <a:lnTo>
                  <a:pt x="57404" y="1557756"/>
                </a:lnTo>
                <a:lnTo>
                  <a:pt x="0" y="1591195"/>
                </a:lnTo>
                <a:lnTo>
                  <a:pt x="115316" y="1658366"/>
                </a:lnTo>
                <a:lnTo>
                  <a:pt x="124079" y="1656080"/>
                </a:lnTo>
                <a:lnTo>
                  <a:pt x="128143" y="1649095"/>
                </a:lnTo>
                <a:lnTo>
                  <a:pt x="132207" y="1642237"/>
                </a:lnTo>
                <a:lnTo>
                  <a:pt x="129921" y="1633347"/>
                </a:lnTo>
                <a:lnTo>
                  <a:pt x="122936" y="1629410"/>
                </a:lnTo>
                <a:lnTo>
                  <a:pt x="82219" y="1605661"/>
                </a:lnTo>
                <a:lnTo>
                  <a:pt x="1219327" y="1605661"/>
                </a:lnTo>
                <a:lnTo>
                  <a:pt x="1219327" y="1591310"/>
                </a:lnTo>
                <a:lnTo>
                  <a:pt x="1236116" y="1562481"/>
                </a:lnTo>
                <a:lnTo>
                  <a:pt x="1286510" y="1475994"/>
                </a:lnTo>
                <a:lnTo>
                  <a:pt x="1284224" y="1467231"/>
                </a:lnTo>
                <a:lnTo>
                  <a:pt x="1277239" y="1463167"/>
                </a:lnTo>
                <a:lnTo>
                  <a:pt x="1270381" y="1459103"/>
                </a:lnTo>
                <a:lnTo>
                  <a:pt x="1261491" y="1461389"/>
                </a:lnTo>
                <a:lnTo>
                  <a:pt x="1257554" y="1468374"/>
                </a:lnTo>
                <a:lnTo>
                  <a:pt x="1233805" y="1509090"/>
                </a:lnTo>
                <a:lnTo>
                  <a:pt x="1233805" y="81661"/>
                </a:lnTo>
                <a:lnTo>
                  <a:pt x="2813621" y="81661"/>
                </a:lnTo>
                <a:lnTo>
                  <a:pt x="2772918" y="105410"/>
                </a:lnTo>
                <a:lnTo>
                  <a:pt x="2765933" y="109347"/>
                </a:lnTo>
                <a:lnTo>
                  <a:pt x="2763647" y="118237"/>
                </a:lnTo>
                <a:lnTo>
                  <a:pt x="2767711" y="125095"/>
                </a:lnTo>
                <a:lnTo>
                  <a:pt x="2771775" y="132080"/>
                </a:lnTo>
                <a:lnTo>
                  <a:pt x="2780538" y="134366"/>
                </a:lnTo>
                <a:lnTo>
                  <a:pt x="2871000" y="81661"/>
                </a:lnTo>
                <a:lnTo>
                  <a:pt x="2895854" y="67183"/>
                </a:lnTo>
                <a:close/>
              </a:path>
            </a:pathLst>
          </a:custGeom>
          <a:solidFill>
            <a:srgbClr val="000000"/>
          </a:solidFill>
        </p:spPr>
        <p:txBody>
          <a:bodyPr wrap="square" lIns="0" tIns="0" rIns="0" bIns="0" rtlCol="0"/>
          <a:lstStyle/>
          <a:p>
            <a:endParaRPr/>
          </a:p>
        </p:txBody>
      </p:sp>
      <p:sp>
        <p:nvSpPr>
          <p:cNvPr id="10" name="object 10"/>
          <p:cNvSpPr/>
          <p:nvPr/>
        </p:nvSpPr>
        <p:spPr>
          <a:xfrm>
            <a:off x="4213805" y="2887723"/>
            <a:ext cx="1667510" cy="1658620"/>
          </a:xfrm>
          <a:custGeom>
            <a:avLst/>
            <a:gdLst/>
            <a:ahLst/>
            <a:cxnLst/>
            <a:rect l="l" t="t" r="r" b="b"/>
            <a:pathLst>
              <a:path w="1667510" h="1658620">
                <a:moveTo>
                  <a:pt x="1057910" y="67183"/>
                </a:moveTo>
                <a:lnTo>
                  <a:pt x="1033056" y="52705"/>
                </a:lnTo>
                <a:lnTo>
                  <a:pt x="942594" y="0"/>
                </a:lnTo>
                <a:lnTo>
                  <a:pt x="933831" y="2286"/>
                </a:lnTo>
                <a:lnTo>
                  <a:pt x="929767" y="9271"/>
                </a:lnTo>
                <a:lnTo>
                  <a:pt x="925703" y="16129"/>
                </a:lnTo>
                <a:lnTo>
                  <a:pt x="927989" y="25019"/>
                </a:lnTo>
                <a:lnTo>
                  <a:pt x="934974" y="28956"/>
                </a:lnTo>
                <a:lnTo>
                  <a:pt x="975677" y="52705"/>
                </a:lnTo>
                <a:lnTo>
                  <a:pt x="371983" y="52705"/>
                </a:lnTo>
                <a:lnTo>
                  <a:pt x="371983" y="81661"/>
                </a:lnTo>
                <a:lnTo>
                  <a:pt x="975677" y="81661"/>
                </a:lnTo>
                <a:lnTo>
                  <a:pt x="934974" y="105410"/>
                </a:lnTo>
                <a:lnTo>
                  <a:pt x="927989" y="109347"/>
                </a:lnTo>
                <a:lnTo>
                  <a:pt x="925703" y="118237"/>
                </a:lnTo>
                <a:lnTo>
                  <a:pt x="929767" y="125095"/>
                </a:lnTo>
                <a:lnTo>
                  <a:pt x="933831" y="132080"/>
                </a:lnTo>
                <a:lnTo>
                  <a:pt x="942594" y="134366"/>
                </a:lnTo>
                <a:lnTo>
                  <a:pt x="1033056" y="81661"/>
                </a:lnTo>
                <a:lnTo>
                  <a:pt x="1057910" y="67183"/>
                </a:lnTo>
                <a:close/>
              </a:path>
              <a:path w="1667510" h="1658620">
                <a:moveTo>
                  <a:pt x="1667383" y="1576705"/>
                </a:moveTo>
                <a:lnTo>
                  <a:pt x="149275" y="1576705"/>
                </a:lnTo>
                <a:lnTo>
                  <a:pt x="189992" y="1552956"/>
                </a:lnTo>
                <a:lnTo>
                  <a:pt x="196977" y="1549019"/>
                </a:lnTo>
                <a:lnTo>
                  <a:pt x="199263" y="1540129"/>
                </a:lnTo>
                <a:lnTo>
                  <a:pt x="195199" y="1533271"/>
                </a:lnTo>
                <a:lnTo>
                  <a:pt x="191135" y="1526286"/>
                </a:lnTo>
                <a:lnTo>
                  <a:pt x="182372" y="1524000"/>
                </a:lnTo>
                <a:lnTo>
                  <a:pt x="81661" y="1582686"/>
                </a:lnTo>
                <a:lnTo>
                  <a:pt x="81661" y="454088"/>
                </a:lnTo>
                <a:lnTo>
                  <a:pt x="105410" y="494792"/>
                </a:lnTo>
                <a:lnTo>
                  <a:pt x="109347" y="501777"/>
                </a:lnTo>
                <a:lnTo>
                  <a:pt x="118237" y="504063"/>
                </a:lnTo>
                <a:lnTo>
                  <a:pt x="125095" y="499999"/>
                </a:lnTo>
                <a:lnTo>
                  <a:pt x="132080" y="495935"/>
                </a:lnTo>
                <a:lnTo>
                  <a:pt x="134366" y="487172"/>
                </a:lnTo>
                <a:lnTo>
                  <a:pt x="83972" y="400685"/>
                </a:lnTo>
                <a:lnTo>
                  <a:pt x="67183" y="371856"/>
                </a:lnTo>
                <a:lnTo>
                  <a:pt x="0" y="487172"/>
                </a:lnTo>
                <a:lnTo>
                  <a:pt x="2286" y="495935"/>
                </a:lnTo>
                <a:lnTo>
                  <a:pt x="9271" y="499999"/>
                </a:lnTo>
                <a:lnTo>
                  <a:pt x="16129" y="504063"/>
                </a:lnTo>
                <a:lnTo>
                  <a:pt x="25019" y="501777"/>
                </a:lnTo>
                <a:lnTo>
                  <a:pt x="28956" y="494792"/>
                </a:lnTo>
                <a:lnTo>
                  <a:pt x="52705" y="454088"/>
                </a:lnTo>
                <a:lnTo>
                  <a:pt x="52705" y="1591183"/>
                </a:lnTo>
                <a:lnTo>
                  <a:pt x="67068" y="1591183"/>
                </a:lnTo>
                <a:lnTo>
                  <a:pt x="182372" y="1658366"/>
                </a:lnTo>
                <a:lnTo>
                  <a:pt x="191135" y="1656080"/>
                </a:lnTo>
                <a:lnTo>
                  <a:pt x="195199" y="1649095"/>
                </a:lnTo>
                <a:lnTo>
                  <a:pt x="199263" y="1642237"/>
                </a:lnTo>
                <a:lnTo>
                  <a:pt x="196977" y="1633347"/>
                </a:lnTo>
                <a:lnTo>
                  <a:pt x="189992" y="1629410"/>
                </a:lnTo>
                <a:lnTo>
                  <a:pt x="149275" y="1605661"/>
                </a:lnTo>
                <a:lnTo>
                  <a:pt x="1667383" y="1605661"/>
                </a:lnTo>
                <a:lnTo>
                  <a:pt x="1667383" y="1576705"/>
                </a:lnTo>
                <a:close/>
              </a:path>
            </a:pathLst>
          </a:custGeom>
          <a:solidFill>
            <a:srgbClr val="000000"/>
          </a:solidFill>
        </p:spPr>
        <p:txBody>
          <a:bodyPr wrap="square" lIns="0" tIns="0" rIns="0" bIns="0" rtlCol="0"/>
          <a:lstStyle/>
          <a:p>
            <a:endParaRPr/>
          </a:p>
        </p:txBody>
      </p:sp>
      <p:sp>
        <p:nvSpPr>
          <p:cNvPr id="11" name="object 11"/>
          <p:cNvSpPr txBox="1"/>
          <p:nvPr/>
        </p:nvSpPr>
        <p:spPr>
          <a:xfrm>
            <a:off x="4346195" y="3084957"/>
            <a:ext cx="13652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12" name="object 12"/>
          <p:cNvSpPr txBox="1"/>
          <p:nvPr/>
        </p:nvSpPr>
        <p:spPr>
          <a:xfrm>
            <a:off x="2059940" y="2474799"/>
            <a:ext cx="1924050" cy="391795"/>
          </a:xfrm>
          <a:prstGeom prst="rect">
            <a:avLst/>
          </a:prstGeom>
        </p:spPr>
        <p:txBody>
          <a:bodyPr vert="horz" wrap="square" lIns="0" tIns="12700" rIns="0" bIns="0" rtlCol="0">
            <a:spAutoFit/>
          </a:bodyPr>
          <a:lstStyle/>
          <a:p>
            <a:pPr marL="12700">
              <a:spcBef>
                <a:spcPts val="100"/>
              </a:spcBef>
              <a:tabLst>
                <a:tab pos="1689100" algn="l"/>
              </a:tabLst>
            </a:pPr>
            <a:r>
              <a:rPr sz="3600" baseline="1157" dirty="0">
                <a:latin typeface="Tahoma"/>
                <a:cs typeface="Tahoma"/>
              </a:rPr>
              <a:t>R(s)	</a:t>
            </a:r>
            <a:r>
              <a:rPr sz="2400" dirty="0">
                <a:latin typeface="Tahoma"/>
                <a:cs typeface="Tahoma"/>
              </a:rPr>
              <a:t>+</a:t>
            </a:r>
            <a:endParaRPr sz="2400">
              <a:latin typeface="Tahoma"/>
              <a:cs typeface="Tahoma"/>
            </a:endParaRPr>
          </a:p>
        </p:txBody>
      </p:sp>
      <p:sp>
        <p:nvSpPr>
          <p:cNvPr id="13" name="object 13"/>
          <p:cNvSpPr txBox="1"/>
          <p:nvPr/>
        </p:nvSpPr>
        <p:spPr>
          <a:xfrm>
            <a:off x="8690610" y="2394330"/>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4" name="object 14"/>
          <p:cNvSpPr/>
          <p:nvPr/>
        </p:nvSpPr>
        <p:spPr>
          <a:xfrm>
            <a:off x="3277362" y="2131829"/>
            <a:ext cx="5334635" cy="157480"/>
          </a:xfrm>
          <a:custGeom>
            <a:avLst/>
            <a:gdLst/>
            <a:ahLst/>
            <a:cxnLst/>
            <a:rect l="l" t="t" r="r" b="b"/>
            <a:pathLst>
              <a:path w="5334634" h="157480">
                <a:moveTo>
                  <a:pt x="5264531" y="78732"/>
                </a:moveTo>
                <a:lnTo>
                  <a:pt x="5185283" y="124960"/>
                </a:lnTo>
                <a:lnTo>
                  <a:pt x="5180077" y="129567"/>
                </a:lnTo>
                <a:lnTo>
                  <a:pt x="5177170" y="135628"/>
                </a:lnTo>
                <a:lnTo>
                  <a:pt x="5176764" y="142355"/>
                </a:lnTo>
                <a:lnTo>
                  <a:pt x="5179060" y="148963"/>
                </a:lnTo>
                <a:lnTo>
                  <a:pt x="5183647" y="154114"/>
                </a:lnTo>
                <a:lnTo>
                  <a:pt x="5189664" y="157027"/>
                </a:lnTo>
                <a:lnTo>
                  <a:pt x="5196347" y="157464"/>
                </a:lnTo>
                <a:lnTo>
                  <a:pt x="5202936" y="155186"/>
                </a:lnTo>
                <a:lnTo>
                  <a:pt x="5304053" y="96258"/>
                </a:lnTo>
                <a:lnTo>
                  <a:pt x="5299456" y="96258"/>
                </a:lnTo>
                <a:lnTo>
                  <a:pt x="5299456" y="93845"/>
                </a:lnTo>
                <a:lnTo>
                  <a:pt x="5290439" y="93845"/>
                </a:lnTo>
                <a:lnTo>
                  <a:pt x="5264531" y="78732"/>
                </a:lnTo>
                <a:close/>
              </a:path>
              <a:path w="5334634" h="157480">
                <a:moveTo>
                  <a:pt x="5234486" y="61206"/>
                </a:moveTo>
                <a:lnTo>
                  <a:pt x="0" y="61206"/>
                </a:lnTo>
                <a:lnTo>
                  <a:pt x="0" y="96258"/>
                </a:lnTo>
                <a:lnTo>
                  <a:pt x="5234486" y="96258"/>
                </a:lnTo>
                <a:lnTo>
                  <a:pt x="5264531" y="78732"/>
                </a:lnTo>
                <a:lnTo>
                  <a:pt x="5234486" y="61206"/>
                </a:lnTo>
                <a:close/>
              </a:path>
              <a:path w="5334634" h="157480">
                <a:moveTo>
                  <a:pt x="5304053" y="61206"/>
                </a:moveTo>
                <a:lnTo>
                  <a:pt x="5299456" y="61206"/>
                </a:lnTo>
                <a:lnTo>
                  <a:pt x="5299456" y="96258"/>
                </a:lnTo>
                <a:lnTo>
                  <a:pt x="5304053" y="96258"/>
                </a:lnTo>
                <a:lnTo>
                  <a:pt x="5334127" y="78732"/>
                </a:lnTo>
                <a:lnTo>
                  <a:pt x="5304053" y="61206"/>
                </a:lnTo>
                <a:close/>
              </a:path>
              <a:path w="5334634" h="157480">
                <a:moveTo>
                  <a:pt x="5290439" y="63619"/>
                </a:moveTo>
                <a:lnTo>
                  <a:pt x="5264531" y="78732"/>
                </a:lnTo>
                <a:lnTo>
                  <a:pt x="5290439" y="93845"/>
                </a:lnTo>
                <a:lnTo>
                  <a:pt x="5290439" y="63619"/>
                </a:lnTo>
                <a:close/>
              </a:path>
              <a:path w="5334634" h="157480">
                <a:moveTo>
                  <a:pt x="5299456" y="63619"/>
                </a:moveTo>
                <a:lnTo>
                  <a:pt x="5290439" y="63619"/>
                </a:lnTo>
                <a:lnTo>
                  <a:pt x="5290439" y="93845"/>
                </a:lnTo>
                <a:lnTo>
                  <a:pt x="5299456" y="93845"/>
                </a:lnTo>
                <a:lnTo>
                  <a:pt x="5299456" y="63619"/>
                </a:lnTo>
                <a:close/>
              </a:path>
              <a:path w="5334634" h="157480">
                <a:moveTo>
                  <a:pt x="5196347" y="0"/>
                </a:moveTo>
                <a:lnTo>
                  <a:pt x="5189664" y="436"/>
                </a:lnTo>
                <a:lnTo>
                  <a:pt x="5183647" y="3349"/>
                </a:lnTo>
                <a:lnTo>
                  <a:pt x="5179060" y="8501"/>
                </a:lnTo>
                <a:lnTo>
                  <a:pt x="5176764" y="15109"/>
                </a:lnTo>
                <a:lnTo>
                  <a:pt x="5177170" y="21836"/>
                </a:lnTo>
                <a:lnTo>
                  <a:pt x="5180077" y="27896"/>
                </a:lnTo>
                <a:lnTo>
                  <a:pt x="5185283" y="32504"/>
                </a:lnTo>
                <a:lnTo>
                  <a:pt x="5264531" y="78732"/>
                </a:lnTo>
                <a:lnTo>
                  <a:pt x="5290439" y="63619"/>
                </a:lnTo>
                <a:lnTo>
                  <a:pt x="5299456" y="63619"/>
                </a:lnTo>
                <a:lnTo>
                  <a:pt x="5299456" y="61206"/>
                </a:lnTo>
                <a:lnTo>
                  <a:pt x="5304053" y="61206"/>
                </a:lnTo>
                <a:lnTo>
                  <a:pt x="5202936" y="2278"/>
                </a:lnTo>
                <a:lnTo>
                  <a:pt x="5196347" y="0"/>
                </a:lnTo>
                <a:close/>
              </a:path>
            </a:pathLst>
          </a:custGeom>
          <a:solidFill>
            <a:srgbClr val="FF0000"/>
          </a:solidFill>
        </p:spPr>
        <p:txBody>
          <a:bodyPr wrap="square" lIns="0" tIns="0" rIns="0" bIns="0" rtlCol="0"/>
          <a:lstStyle/>
          <a:p>
            <a:endParaRPr/>
          </a:p>
        </p:txBody>
      </p:sp>
      <p:sp>
        <p:nvSpPr>
          <p:cNvPr id="15" name="object 15"/>
          <p:cNvSpPr txBox="1"/>
          <p:nvPr/>
        </p:nvSpPr>
        <p:spPr>
          <a:xfrm>
            <a:off x="1829561" y="1591968"/>
            <a:ext cx="8379459" cy="1361440"/>
          </a:xfrm>
          <a:prstGeom prst="rect">
            <a:avLst/>
          </a:prstGeom>
        </p:spPr>
        <p:txBody>
          <a:bodyPr vert="horz" wrap="square" lIns="0" tIns="12700" rIns="0" bIns="0" rtlCol="0">
            <a:spAutoFit/>
          </a:bodyPr>
          <a:lstStyle/>
          <a:p>
            <a:pPr marL="355600" marR="5080" indent="-342900">
              <a:lnSpc>
                <a:spcPct val="130000"/>
              </a:lnSpc>
              <a:spcBef>
                <a:spcPts val="100"/>
              </a:spcBef>
              <a:buFont typeface="Wingdings"/>
              <a:buChar char=""/>
              <a:tabLst>
                <a:tab pos="355600" algn="l"/>
              </a:tabLst>
            </a:pPr>
            <a:r>
              <a:rPr sz="2600" b="1" u="heavy" spc="-15" dirty="0">
                <a:uFill>
                  <a:solidFill>
                    <a:srgbClr val="000000"/>
                  </a:solidFill>
                </a:uFill>
                <a:latin typeface="Calibri"/>
                <a:cs typeface="Calibri"/>
              </a:rPr>
              <a:t>Forward</a:t>
            </a:r>
            <a:r>
              <a:rPr sz="2600" b="1" u="heavy" spc="180" dirty="0">
                <a:uFill>
                  <a:solidFill>
                    <a:srgbClr val="000000"/>
                  </a:solidFill>
                </a:uFill>
                <a:latin typeface="Calibri"/>
                <a:cs typeface="Calibri"/>
              </a:rPr>
              <a:t> </a:t>
            </a:r>
            <a:r>
              <a:rPr sz="2600" b="1" u="heavy" spc="-20" dirty="0">
                <a:uFill>
                  <a:solidFill>
                    <a:srgbClr val="000000"/>
                  </a:solidFill>
                </a:uFill>
                <a:latin typeface="Calibri"/>
                <a:cs typeface="Calibri"/>
              </a:rPr>
              <a:t>Path:</a:t>
            </a:r>
            <a:r>
              <a:rPr sz="2600" b="1" spc="190" dirty="0">
                <a:latin typeface="Calibri"/>
                <a:cs typeface="Calibri"/>
              </a:rPr>
              <a:t> </a:t>
            </a:r>
            <a:r>
              <a:rPr sz="2600" spc="-5" dirty="0">
                <a:latin typeface="Calibri"/>
                <a:cs typeface="Calibri"/>
              </a:rPr>
              <a:t>The</a:t>
            </a:r>
            <a:r>
              <a:rPr sz="2600" spc="185" dirty="0">
                <a:latin typeface="Calibri"/>
                <a:cs typeface="Calibri"/>
              </a:rPr>
              <a:t> </a:t>
            </a:r>
            <a:r>
              <a:rPr sz="2600" spc="-5" dirty="0">
                <a:latin typeface="Calibri"/>
                <a:cs typeface="Calibri"/>
              </a:rPr>
              <a:t>direction</a:t>
            </a:r>
            <a:r>
              <a:rPr sz="2600" spc="190" dirty="0">
                <a:latin typeface="Calibri"/>
                <a:cs typeface="Calibri"/>
              </a:rPr>
              <a:t> </a:t>
            </a:r>
            <a:r>
              <a:rPr sz="2600" spc="-5" dirty="0">
                <a:latin typeface="Calibri"/>
                <a:cs typeface="Calibri"/>
              </a:rPr>
              <a:t>of</a:t>
            </a:r>
            <a:r>
              <a:rPr sz="2600" spc="185" dirty="0">
                <a:latin typeface="Calibri"/>
                <a:cs typeface="Calibri"/>
              </a:rPr>
              <a:t> </a:t>
            </a:r>
            <a:r>
              <a:rPr sz="2600" spc="-5" dirty="0">
                <a:latin typeface="Calibri"/>
                <a:cs typeface="Calibri"/>
              </a:rPr>
              <a:t>flow</a:t>
            </a:r>
            <a:r>
              <a:rPr sz="2600" spc="195" dirty="0">
                <a:latin typeface="Calibri"/>
                <a:cs typeface="Calibri"/>
              </a:rPr>
              <a:t> </a:t>
            </a:r>
            <a:r>
              <a:rPr sz="2600" spc="-5" dirty="0">
                <a:latin typeface="Calibri"/>
                <a:cs typeface="Calibri"/>
              </a:rPr>
              <a:t>of</a:t>
            </a:r>
            <a:r>
              <a:rPr sz="2600" spc="185" dirty="0">
                <a:latin typeface="Calibri"/>
                <a:cs typeface="Calibri"/>
              </a:rPr>
              <a:t> </a:t>
            </a:r>
            <a:r>
              <a:rPr sz="2600" spc="-5" dirty="0">
                <a:latin typeface="Calibri"/>
                <a:cs typeface="Calibri"/>
              </a:rPr>
              <a:t>signal</a:t>
            </a:r>
            <a:r>
              <a:rPr sz="2600" spc="195" dirty="0">
                <a:latin typeface="Calibri"/>
                <a:cs typeface="Calibri"/>
              </a:rPr>
              <a:t> </a:t>
            </a:r>
            <a:r>
              <a:rPr sz="2600" dirty="0">
                <a:latin typeface="Calibri"/>
                <a:cs typeface="Calibri"/>
              </a:rPr>
              <a:t>is</a:t>
            </a:r>
            <a:r>
              <a:rPr sz="2600" spc="195" dirty="0">
                <a:latin typeface="Calibri"/>
                <a:cs typeface="Calibri"/>
              </a:rPr>
              <a:t> </a:t>
            </a:r>
            <a:r>
              <a:rPr sz="2600" spc="-10" dirty="0">
                <a:latin typeface="Calibri"/>
                <a:cs typeface="Calibri"/>
              </a:rPr>
              <a:t>from</a:t>
            </a:r>
            <a:r>
              <a:rPr sz="2600" spc="185" dirty="0">
                <a:latin typeface="Calibri"/>
                <a:cs typeface="Calibri"/>
              </a:rPr>
              <a:t> </a:t>
            </a:r>
            <a:r>
              <a:rPr sz="2600" dirty="0">
                <a:latin typeface="Calibri"/>
                <a:cs typeface="Calibri"/>
              </a:rPr>
              <a:t>input </a:t>
            </a:r>
            <a:r>
              <a:rPr sz="2600" spc="-575" dirty="0">
                <a:latin typeface="Calibri"/>
                <a:cs typeface="Calibri"/>
              </a:rPr>
              <a:t> </a:t>
            </a:r>
            <a:r>
              <a:rPr sz="2600" spc="-15" dirty="0">
                <a:latin typeface="Calibri"/>
                <a:cs typeface="Calibri"/>
              </a:rPr>
              <a:t>to</a:t>
            </a:r>
            <a:r>
              <a:rPr sz="2600" spc="-10" dirty="0">
                <a:latin typeface="Calibri"/>
                <a:cs typeface="Calibri"/>
              </a:rPr>
              <a:t> </a:t>
            </a:r>
            <a:r>
              <a:rPr sz="2600" spc="-5" dirty="0">
                <a:latin typeface="Calibri"/>
                <a:cs typeface="Calibri"/>
              </a:rPr>
              <a:t>output</a:t>
            </a:r>
            <a:endParaRPr sz="2600" dirty="0">
              <a:latin typeface="Calibri"/>
              <a:cs typeface="Calibri"/>
            </a:endParaRPr>
          </a:p>
          <a:p>
            <a:pPr marL="193040" algn="ctr">
              <a:lnSpc>
                <a:spcPts val="2410"/>
              </a:lnSpc>
            </a:pPr>
            <a:r>
              <a:rPr sz="2400" b="1" spc="-5" dirty="0">
                <a:solidFill>
                  <a:srgbClr val="FF0000"/>
                </a:solidFill>
                <a:latin typeface="Tahoma"/>
                <a:cs typeface="Tahoma"/>
              </a:rPr>
              <a:t>Forward</a:t>
            </a:r>
            <a:r>
              <a:rPr sz="2400" b="1" spc="-40" dirty="0">
                <a:solidFill>
                  <a:srgbClr val="FF0000"/>
                </a:solidFill>
                <a:latin typeface="Tahoma"/>
                <a:cs typeface="Tahoma"/>
              </a:rPr>
              <a:t> </a:t>
            </a:r>
            <a:r>
              <a:rPr sz="2400" b="1" spc="-5" dirty="0">
                <a:solidFill>
                  <a:srgbClr val="FF0000"/>
                </a:solidFill>
                <a:latin typeface="Tahoma"/>
                <a:cs typeface="Tahoma"/>
              </a:rPr>
              <a:t>Path</a:t>
            </a:r>
            <a:endParaRPr sz="2400" dirty="0">
              <a:latin typeface="Tahoma"/>
              <a:cs typeface="Tahoma"/>
            </a:endParaRPr>
          </a:p>
        </p:txBody>
      </p:sp>
      <p:sp>
        <p:nvSpPr>
          <p:cNvPr id="16" name="object 16"/>
          <p:cNvSpPr txBox="1"/>
          <p:nvPr/>
        </p:nvSpPr>
        <p:spPr>
          <a:xfrm>
            <a:off x="1983740" y="5034952"/>
            <a:ext cx="8300084" cy="1356652"/>
          </a:xfrm>
          <a:prstGeom prst="rect">
            <a:avLst/>
          </a:prstGeom>
        </p:spPr>
        <p:txBody>
          <a:bodyPr vert="horz" wrap="square" lIns="0" tIns="39369" rIns="0" bIns="0" rtlCol="0">
            <a:spAutoFit/>
          </a:bodyPr>
          <a:lstStyle/>
          <a:p>
            <a:pPr marL="599440" algn="ctr">
              <a:spcBef>
                <a:spcPts val="309"/>
              </a:spcBef>
            </a:pPr>
            <a:r>
              <a:rPr sz="2400" b="1" spc="-5" dirty="0">
                <a:solidFill>
                  <a:srgbClr val="FF0000"/>
                </a:solidFill>
                <a:latin typeface="Tahoma"/>
                <a:cs typeface="Tahoma"/>
              </a:rPr>
              <a:t>Feedback</a:t>
            </a:r>
            <a:r>
              <a:rPr sz="2400" b="1" spc="-50" dirty="0">
                <a:solidFill>
                  <a:srgbClr val="FF0000"/>
                </a:solidFill>
                <a:latin typeface="Tahoma"/>
                <a:cs typeface="Tahoma"/>
              </a:rPr>
              <a:t> </a:t>
            </a:r>
            <a:r>
              <a:rPr sz="2400" b="1" spc="-5" dirty="0">
                <a:solidFill>
                  <a:srgbClr val="FF0000"/>
                </a:solidFill>
                <a:latin typeface="Tahoma"/>
                <a:cs typeface="Tahoma"/>
              </a:rPr>
              <a:t>Path</a:t>
            </a:r>
            <a:endParaRPr sz="2400">
              <a:latin typeface="Tahoma"/>
              <a:cs typeface="Tahoma"/>
            </a:endParaRPr>
          </a:p>
          <a:p>
            <a:pPr marL="355600" marR="5080" indent="-342900">
              <a:lnSpc>
                <a:spcPts val="3360"/>
              </a:lnSpc>
              <a:spcBef>
                <a:spcPts val="650"/>
              </a:spcBef>
              <a:buClr>
                <a:srgbClr val="0000FF"/>
              </a:buClr>
              <a:buSzPct val="108928"/>
              <a:buFont typeface="Wingdings"/>
              <a:buChar char=""/>
              <a:tabLst>
                <a:tab pos="355600" algn="l"/>
              </a:tabLst>
            </a:pPr>
            <a:r>
              <a:rPr sz="2800" b="1" u="heavy" spc="-10" dirty="0">
                <a:uFill>
                  <a:solidFill>
                    <a:srgbClr val="000000"/>
                  </a:solidFill>
                </a:uFill>
                <a:latin typeface="Calibri"/>
                <a:cs typeface="Calibri"/>
              </a:rPr>
              <a:t>Feedback</a:t>
            </a:r>
            <a:r>
              <a:rPr sz="2800" b="1" u="heavy" spc="250" dirty="0">
                <a:uFill>
                  <a:solidFill>
                    <a:srgbClr val="000000"/>
                  </a:solidFill>
                </a:uFill>
                <a:latin typeface="Calibri"/>
                <a:cs typeface="Calibri"/>
              </a:rPr>
              <a:t> </a:t>
            </a:r>
            <a:r>
              <a:rPr sz="2800" b="1" u="heavy" spc="-20" dirty="0">
                <a:uFill>
                  <a:solidFill>
                    <a:srgbClr val="000000"/>
                  </a:solidFill>
                </a:uFill>
                <a:latin typeface="Calibri"/>
                <a:cs typeface="Calibri"/>
              </a:rPr>
              <a:t>Path:</a:t>
            </a:r>
            <a:r>
              <a:rPr sz="2800" b="1" spc="215" dirty="0">
                <a:latin typeface="Calibri"/>
                <a:cs typeface="Calibri"/>
              </a:rPr>
              <a:t> </a:t>
            </a:r>
            <a:r>
              <a:rPr sz="2800" dirty="0">
                <a:latin typeface="Calibri"/>
                <a:cs typeface="Calibri"/>
              </a:rPr>
              <a:t>The</a:t>
            </a:r>
            <a:r>
              <a:rPr sz="2800" spc="225" dirty="0">
                <a:latin typeface="Calibri"/>
                <a:cs typeface="Calibri"/>
              </a:rPr>
              <a:t> </a:t>
            </a:r>
            <a:r>
              <a:rPr sz="2800" spc="-10" dirty="0">
                <a:latin typeface="Calibri"/>
                <a:cs typeface="Calibri"/>
              </a:rPr>
              <a:t>direction</a:t>
            </a:r>
            <a:r>
              <a:rPr sz="2800" spc="225" dirty="0">
                <a:latin typeface="Calibri"/>
                <a:cs typeface="Calibri"/>
              </a:rPr>
              <a:t> </a:t>
            </a:r>
            <a:r>
              <a:rPr sz="2800" spc="-5" dirty="0">
                <a:latin typeface="Calibri"/>
                <a:cs typeface="Calibri"/>
              </a:rPr>
              <a:t>of</a:t>
            </a:r>
            <a:r>
              <a:rPr sz="2800" spc="215" dirty="0">
                <a:latin typeface="Calibri"/>
                <a:cs typeface="Calibri"/>
              </a:rPr>
              <a:t> </a:t>
            </a:r>
            <a:r>
              <a:rPr sz="2800" spc="-10" dirty="0">
                <a:latin typeface="Calibri"/>
                <a:cs typeface="Calibri"/>
              </a:rPr>
              <a:t>flow</a:t>
            </a:r>
            <a:r>
              <a:rPr sz="2800" spc="225" dirty="0">
                <a:latin typeface="Calibri"/>
                <a:cs typeface="Calibri"/>
              </a:rPr>
              <a:t> </a:t>
            </a:r>
            <a:r>
              <a:rPr sz="2800" spc="-5" dirty="0">
                <a:latin typeface="Calibri"/>
                <a:cs typeface="Calibri"/>
              </a:rPr>
              <a:t>of</a:t>
            </a:r>
            <a:r>
              <a:rPr sz="2800" spc="215" dirty="0">
                <a:latin typeface="Calibri"/>
                <a:cs typeface="Calibri"/>
              </a:rPr>
              <a:t> </a:t>
            </a:r>
            <a:r>
              <a:rPr sz="2800" spc="-10" dirty="0">
                <a:latin typeface="Calibri"/>
                <a:cs typeface="Calibri"/>
              </a:rPr>
              <a:t>signal</a:t>
            </a:r>
            <a:r>
              <a:rPr sz="2800" spc="220" dirty="0">
                <a:latin typeface="Calibri"/>
                <a:cs typeface="Calibri"/>
              </a:rPr>
              <a:t> </a:t>
            </a:r>
            <a:r>
              <a:rPr sz="2800" dirty="0">
                <a:latin typeface="Calibri"/>
                <a:cs typeface="Calibri"/>
              </a:rPr>
              <a:t>is</a:t>
            </a:r>
            <a:r>
              <a:rPr sz="2800" spc="215" dirty="0">
                <a:latin typeface="Calibri"/>
                <a:cs typeface="Calibri"/>
              </a:rPr>
              <a:t> </a:t>
            </a:r>
            <a:r>
              <a:rPr sz="2800" spc="-15" dirty="0">
                <a:latin typeface="Calibri"/>
                <a:cs typeface="Calibri"/>
              </a:rPr>
              <a:t>from </a:t>
            </a:r>
            <a:r>
              <a:rPr sz="2800" spc="-620" dirty="0">
                <a:latin typeface="Calibri"/>
                <a:cs typeface="Calibri"/>
              </a:rPr>
              <a:t> </a:t>
            </a:r>
            <a:r>
              <a:rPr sz="2800" spc="-10" dirty="0">
                <a:latin typeface="Calibri"/>
                <a:cs typeface="Calibri"/>
              </a:rPr>
              <a:t>output</a:t>
            </a:r>
            <a:r>
              <a:rPr sz="2800" spc="35" dirty="0">
                <a:latin typeface="Calibri"/>
                <a:cs typeface="Calibri"/>
              </a:rPr>
              <a:t> </a:t>
            </a:r>
            <a:r>
              <a:rPr sz="2800" spc="-15" dirty="0">
                <a:latin typeface="Calibri"/>
                <a:cs typeface="Calibri"/>
              </a:rPr>
              <a:t>to</a:t>
            </a:r>
            <a:r>
              <a:rPr sz="2800" dirty="0">
                <a:latin typeface="Calibri"/>
                <a:cs typeface="Calibri"/>
              </a:rPr>
              <a:t> </a:t>
            </a:r>
            <a:r>
              <a:rPr sz="2800" spc="-10" dirty="0">
                <a:latin typeface="Calibri"/>
                <a:cs typeface="Calibri"/>
              </a:rPr>
              <a:t>input</a:t>
            </a:r>
            <a:endParaRPr sz="2800">
              <a:latin typeface="Calibri"/>
              <a:cs typeface="Calibri"/>
            </a:endParaRPr>
          </a:p>
        </p:txBody>
      </p:sp>
      <p:sp>
        <p:nvSpPr>
          <p:cNvPr id="17" name="object 17"/>
          <p:cNvSpPr/>
          <p:nvPr/>
        </p:nvSpPr>
        <p:spPr>
          <a:xfrm>
            <a:off x="4267836" y="4875029"/>
            <a:ext cx="3963035" cy="157480"/>
          </a:xfrm>
          <a:custGeom>
            <a:avLst/>
            <a:gdLst/>
            <a:ahLst/>
            <a:cxnLst/>
            <a:rect l="l" t="t" r="r" b="b"/>
            <a:pathLst>
              <a:path w="3963034" h="157479">
                <a:moveTo>
                  <a:pt x="137779" y="0"/>
                </a:moveTo>
                <a:lnTo>
                  <a:pt x="131190" y="2278"/>
                </a:lnTo>
                <a:lnTo>
                  <a:pt x="0" y="78732"/>
                </a:lnTo>
                <a:lnTo>
                  <a:pt x="131190" y="155186"/>
                </a:lnTo>
                <a:lnTo>
                  <a:pt x="137779" y="157464"/>
                </a:lnTo>
                <a:lnTo>
                  <a:pt x="144462" y="157027"/>
                </a:lnTo>
                <a:lnTo>
                  <a:pt x="150479" y="154114"/>
                </a:lnTo>
                <a:lnTo>
                  <a:pt x="155066" y="148963"/>
                </a:lnTo>
                <a:lnTo>
                  <a:pt x="157362" y="142355"/>
                </a:lnTo>
                <a:lnTo>
                  <a:pt x="156956" y="135628"/>
                </a:lnTo>
                <a:lnTo>
                  <a:pt x="154049" y="129567"/>
                </a:lnTo>
                <a:lnTo>
                  <a:pt x="148844" y="124960"/>
                </a:lnTo>
                <a:lnTo>
                  <a:pt x="99640" y="96258"/>
                </a:lnTo>
                <a:lnTo>
                  <a:pt x="34797" y="96258"/>
                </a:lnTo>
                <a:lnTo>
                  <a:pt x="34797" y="61206"/>
                </a:lnTo>
                <a:lnTo>
                  <a:pt x="99640" y="61206"/>
                </a:lnTo>
                <a:lnTo>
                  <a:pt x="148844" y="32504"/>
                </a:lnTo>
                <a:lnTo>
                  <a:pt x="154049" y="27896"/>
                </a:lnTo>
                <a:lnTo>
                  <a:pt x="156956" y="21836"/>
                </a:lnTo>
                <a:lnTo>
                  <a:pt x="157362" y="15109"/>
                </a:lnTo>
                <a:lnTo>
                  <a:pt x="155066" y="8501"/>
                </a:lnTo>
                <a:lnTo>
                  <a:pt x="150479" y="3349"/>
                </a:lnTo>
                <a:lnTo>
                  <a:pt x="144462" y="436"/>
                </a:lnTo>
                <a:lnTo>
                  <a:pt x="137779" y="0"/>
                </a:lnTo>
                <a:close/>
              </a:path>
              <a:path w="3963034" h="157479">
                <a:moveTo>
                  <a:pt x="99640" y="61206"/>
                </a:moveTo>
                <a:lnTo>
                  <a:pt x="34797" y="61206"/>
                </a:lnTo>
                <a:lnTo>
                  <a:pt x="34797" y="96258"/>
                </a:lnTo>
                <a:lnTo>
                  <a:pt x="99640" y="96258"/>
                </a:lnTo>
                <a:lnTo>
                  <a:pt x="95504" y="93845"/>
                </a:lnTo>
                <a:lnTo>
                  <a:pt x="43687" y="93845"/>
                </a:lnTo>
                <a:lnTo>
                  <a:pt x="43687" y="63619"/>
                </a:lnTo>
                <a:lnTo>
                  <a:pt x="95503" y="63619"/>
                </a:lnTo>
                <a:lnTo>
                  <a:pt x="99640" y="61206"/>
                </a:lnTo>
                <a:close/>
              </a:path>
              <a:path w="3963034" h="157479">
                <a:moveTo>
                  <a:pt x="3962526" y="61206"/>
                </a:moveTo>
                <a:lnTo>
                  <a:pt x="99640" y="61206"/>
                </a:lnTo>
                <a:lnTo>
                  <a:pt x="69595" y="78732"/>
                </a:lnTo>
                <a:lnTo>
                  <a:pt x="99640" y="96258"/>
                </a:lnTo>
                <a:lnTo>
                  <a:pt x="3962526" y="96258"/>
                </a:lnTo>
                <a:lnTo>
                  <a:pt x="3962526" y="61206"/>
                </a:lnTo>
                <a:close/>
              </a:path>
              <a:path w="3963034" h="157479">
                <a:moveTo>
                  <a:pt x="43687" y="63619"/>
                </a:moveTo>
                <a:lnTo>
                  <a:pt x="43687" y="93845"/>
                </a:lnTo>
                <a:lnTo>
                  <a:pt x="69595" y="78732"/>
                </a:lnTo>
                <a:lnTo>
                  <a:pt x="43687" y="63619"/>
                </a:lnTo>
                <a:close/>
              </a:path>
              <a:path w="3963034" h="157479">
                <a:moveTo>
                  <a:pt x="69595" y="78732"/>
                </a:moveTo>
                <a:lnTo>
                  <a:pt x="43687" y="93845"/>
                </a:lnTo>
                <a:lnTo>
                  <a:pt x="95504" y="93845"/>
                </a:lnTo>
                <a:lnTo>
                  <a:pt x="69595" y="78732"/>
                </a:lnTo>
                <a:close/>
              </a:path>
              <a:path w="3963034" h="157479">
                <a:moveTo>
                  <a:pt x="95503" y="63619"/>
                </a:moveTo>
                <a:lnTo>
                  <a:pt x="43687" y="63619"/>
                </a:lnTo>
                <a:lnTo>
                  <a:pt x="69595" y="78732"/>
                </a:lnTo>
                <a:lnTo>
                  <a:pt x="95503" y="63619"/>
                </a:lnTo>
                <a:close/>
              </a:path>
            </a:pathLst>
          </a:custGeom>
          <a:solidFill>
            <a:srgbClr val="FF0000"/>
          </a:solidFill>
        </p:spPr>
        <p:txBody>
          <a:bodyPr wrap="square" lIns="0" tIns="0" rIns="0" bIns="0" rtlCol="0"/>
          <a:lstStyle/>
          <a:p>
            <a:endParaRPr/>
          </a:p>
        </p:txBody>
      </p:sp>
      <p:sp>
        <p:nvSpPr>
          <p:cNvPr id="18" name="object 18"/>
          <p:cNvSpPr/>
          <p:nvPr/>
        </p:nvSpPr>
        <p:spPr>
          <a:xfrm>
            <a:off x="1322762" y="1587550"/>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9" name="object 19"/>
          <p:cNvSpPr txBox="1">
            <a:spLocks noGrp="1"/>
          </p:cNvSpPr>
          <p:nvPr>
            <p:ph type="title"/>
          </p:nvPr>
        </p:nvSpPr>
        <p:spPr>
          <a:xfrm>
            <a:off x="1437024" y="970854"/>
            <a:ext cx="5123574" cy="504625"/>
          </a:xfrm>
          <a:prstGeom prst="rect">
            <a:avLst/>
          </a:prstGeom>
        </p:spPr>
        <p:txBody>
          <a:bodyPr vert="horz" wrap="square" lIns="0" tIns="12065" rIns="0" bIns="0" rtlCol="0" anchor="b">
            <a:spAutoFit/>
          </a:bodyPr>
          <a:lstStyle/>
          <a:p>
            <a:pPr marL="12700">
              <a:lnSpc>
                <a:spcPct val="100000"/>
              </a:lnSpc>
              <a:spcBef>
                <a:spcPts val="95"/>
              </a:spcBef>
            </a:pPr>
            <a:r>
              <a:rPr sz="3200" spc="-5" dirty="0">
                <a:solidFill>
                  <a:srgbClr val="FF0000"/>
                </a:solidFill>
              </a:rPr>
              <a:t>Block </a:t>
            </a:r>
            <a:r>
              <a:rPr sz="3200" spc="-15" dirty="0">
                <a:solidFill>
                  <a:srgbClr val="FF0000"/>
                </a:solidFill>
              </a:rPr>
              <a:t>Diagram</a:t>
            </a:r>
            <a:r>
              <a:rPr sz="3200" spc="10" dirty="0">
                <a:solidFill>
                  <a:srgbClr val="FF0000"/>
                </a:solidFill>
              </a:rPr>
              <a:t> </a:t>
            </a:r>
            <a:r>
              <a:rPr sz="3200" spc="-10" dirty="0">
                <a:solidFill>
                  <a:srgbClr val="FF0000"/>
                </a:solidFill>
              </a:rPr>
              <a:t>Fundamentals</a:t>
            </a:r>
            <a:endParaRPr sz="3200" dirty="0">
              <a:solidFill>
                <a:srgbClr val="FF0000"/>
              </a:solidFill>
            </a:endParaRPr>
          </a:p>
        </p:txBody>
      </p:sp>
      <p:sp>
        <p:nvSpPr>
          <p:cNvPr id="22" name="object 22"/>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45</a:t>
            </a:fld>
            <a:endParaRPr dirty="0"/>
          </a:p>
        </p:txBody>
      </p:sp>
      <p:pic>
        <p:nvPicPr>
          <p:cNvPr id="23" name="Picture 22">
            <a:extLst>
              <a:ext uri="{FF2B5EF4-FFF2-40B4-BE49-F238E27FC236}">
                <a16:creationId xmlns:a16="http://schemas.microsoft.com/office/drawing/2014/main" xmlns="" id="{A5A3ADCA-68D6-42EB-9E85-4E81AC77CAB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9077" y="1986095"/>
            <a:ext cx="6852284" cy="1670685"/>
          </a:xfrm>
          <a:prstGeom prst="rect">
            <a:avLst/>
          </a:prstGeom>
        </p:spPr>
        <p:txBody>
          <a:bodyPr vert="horz" wrap="square" lIns="0" tIns="100330" rIns="0" bIns="0" rtlCol="0">
            <a:spAutoFit/>
          </a:bodyPr>
          <a:lstStyle/>
          <a:p>
            <a:pPr marL="12700">
              <a:spcBef>
                <a:spcPts val="790"/>
              </a:spcBef>
            </a:pPr>
            <a:r>
              <a:rPr sz="2400" b="1" u="heavy" dirty="0">
                <a:uFill>
                  <a:solidFill>
                    <a:srgbClr val="000000"/>
                  </a:solidFill>
                </a:uFill>
                <a:latin typeface="Calibri"/>
                <a:cs typeface="Calibri"/>
              </a:rPr>
              <a:t>Rule</a:t>
            </a:r>
            <a:r>
              <a:rPr sz="2400" b="1" u="heavy" spc="-20" dirty="0">
                <a:uFill>
                  <a:solidFill>
                    <a:srgbClr val="000000"/>
                  </a:solidFill>
                </a:uFill>
                <a:latin typeface="Calibri"/>
                <a:cs typeface="Calibri"/>
              </a:rPr>
              <a:t> </a:t>
            </a:r>
            <a:r>
              <a:rPr sz="2400" b="1" u="heavy" spc="-5" dirty="0">
                <a:uFill>
                  <a:solidFill>
                    <a:srgbClr val="000000"/>
                  </a:solidFill>
                </a:uFill>
                <a:latin typeface="Calibri"/>
                <a:cs typeface="Calibri"/>
              </a:rPr>
              <a:t>1:</a:t>
            </a:r>
            <a:r>
              <a:rPr sz="2400" b="1" u="heavy" spc="-15" dirty="0">
                <a:uFill>
                  <a:solidFill>
                    <a:srgbClr val="000000"/>
                  </a:solidFill>
                </a:uFill>
                <a:latin typeface="Calibri"/>
                <a:cs typeface="Calibri"/>
              </a:rPr>
              <a:t> </a:t>
            </a:r>
            <a:r>
              <a:rPr sz="2400" b="1" u="heavy" spc="-10" dirty="0">
                <a:uFill>
                  <a:solidFill>
                    <a:srgbClr val="000000"/>
                  </a:solidFill>
                </a:uFill>
                <a:latin typeface="Calibri"/>
                <a:cs typeface="Calibri"/>
              </a:rPr>
              <a:t>For</a:t>
            </a:r>
            <a:r>
              <a:rPr sz="2400" b="1" u="heavy" spc="-35" dirty="0">
                <a:uFill>
                  <a:solidFill>
                    <a:srgbClr val="000000"/>
                  </a:solidFill>
                </a:uFill>
                <a:latin typeface="Calibri"/>
                <a:cs typeface="Calibri"/>
              </a:rPr>
              <a:t> </a:t>
            </a:r>
            <a:r>
              <a:rPr sz="2400" b="1" u="heavy" spc="-5" dirty="0">
                <a:uFill>
                  <a:solidFill>
                    <a:srgbClr val="000000"/>
                  </a:solidFill>
                </a:uFill>
                <a:latin typeface="Calibri"/>
                <a:cs typeface="Calibri"/>
              </a:rPr>
              <a:t>blocks</a:t>
            </a:r>
            <a:r>
              <a:rPr sz="2400" b="1" u="heavy" spc="-25" dirty="0">
                <a:uFill>
                  <a:solidFill>
                    <a:srgbClr val="000000"/>
                  </a:solidFill>
                </a:uFill>
                <a:latin typeface="Calibri"/>
                <a:cs typeface="Calibri"/>
              </a:rPr>
              <a:t> </a:t>
            </a:r>
            <a:r>
              <a:rPr sz="2400" b="1" u="heavy" spc="-5" dirty="0">
                <a:uFill>
                  <a:solidFill>
                    <a:srgbClr val="000000"/>
                  </a:solidFill>
                </a:uFill>
                <a:latin typeface="Calibri"/>
                <a:cs typeface="Calibri"/>
              </a:rPr>
              <a:t>in</a:t>
            </a:r>
            <a:r>
              <a:rPr sz="2400" b="1" u="heavy" spc="-15" dirty="0">
                <a:uFill>
                  <a:solidFill>
                    <a:srgbClr val="000000"/>
                  </a:solidFill>
                </a:uFill>
                <a:latin typeface="Calibri"/>
                <a:cs typeface="Calibri"/>
              </a:rPr>
              <a:t> </a:t>
            </a:r>
            <a:r>
              <a:rPr sz="2400" b="1" u="heavy" spc="-5" dirty="0">
                <a:uFill>
                  <a:solidFill>
                    <a:srgbClr val="000000"/>
                  </a:solidFill>
                </a:uFill>
                <a:latin typeface="Calibri"/>
                <a:cs typeface="Calibri"/>
              </a:rPr>
              <a:t>cascade</a:t>
            </a:r>
            <a:endParaRPr sz="2400" dirty="0">
              <a:latin typeface="Calibri"/>
              <a:cs typeface="Calibri"/>
            </a:endParaRPr>
          </a:p>
          <a:p>
            <a:pPr marL="128270" marR="5080">
              <a:lnSpc>
                <a:spcPct val="120100"/>
              </a:lnSpc>
              <a:spcBef>
                <a:spcPts val="155"/>
              </a:spcBef>
            </a:pPr>
            <a:r>
              <a:rPr sz="3200" dirty="0">
                <a:latin typeface="Calibri"/>
                <a:cs typeface="Calibri"/>
              </a:rPr>
              <a:t>Gain</a:t>
            </a:r>
            <a:r>
              <a:rPr sz="3200" spc="5" dirty="0">
                <a:latin typeface="Calibri"/>
                <a:cs typeface="Calibri"/>
              </a:rPr>
              <a:t> </a:t>
            </a:r>
            <a:r>
              <a:rPr sz="3200" dirty="0">
                <a:latin typeface="Calibri"/>
                <a:cs typeface="Calibri"/>
              </a:rPr>
              <a:t>of</a:t>
            </a:r>
            <a:r>
              <a:rPr sz="3200" spc="-15" dirty="0">
                <a:latin typeface="Calibri"/>
                <a:cs typeface="Calibri"/>
              </a:rPr>
              <a:t> </a:t>
            </a:r>
            <a:r>
              <a:rPr sz="3200" spc="-10" dirty="0">
                <a:latin typeface="Calibri"/>
                <a:cs typeface="Calibri"/>
              </a:rPr>
              <a:t>blocks</a:t>
            </a:r>
            <a:r>
              <a:rPr sz="3200" spc="10" dirty="0">
                <a:latin typeface="Calibri"/>
                <a:cs typeface="Calibri"/>
              </a:rPr>
              <a:t> </a:t>
            </a:r>
            <a:r>
              <a:rPr sz="3200" spc="-10" dirty="0">
                <a:latin typeface="Calibri"/>
                <a:cs typeface="Calibri"/>
              </a:rPr>
              <a:t>connected </a:t>
            </a:r>
            <a:r>
              <a:rPr sz="3200" spc="-5" dirty="0">
                <a:latin typeface="Calibri"/>
                <a:cs typeface="Calibri"/>
              </a:rPr>
              <a:t>in</a:t>
            </a:r>
            <a:r>
              <a:rPr sz="3200" dirty="0">
                <a:latin typeface="Calibri"/>
                <a:cs typeface="Calibri"/>
              </a:rPr>
              <a:t> </a:t>
            </a:r>
            <a:r>
              <a:rPr sz="3200" spc="-10" dirty="0">
                <a:latin typeface="Calibri"/>
                <a:cs typeface="Calibri"/>
              </a:rPr>
              <a:t>cascade</a:t>
            </a:r>
            <a:r>
              <a:rPr sz="3200" spc="-20" dirty="0">
                <a:latin typeface="Calibri"/>
                <a:cs typeface="Calibri"/>
              </a:rPr>
              <a:t> </a:t>
            </a:r>
            <a:r>
              <a:rPr sz="3200" spc="-10" dirty="0">
                <a:latin typeface="Calibri"/>
                <a:cs typeface="Calibri"/>
              </a:rPr>
              <a:t>gets </a:t>
            </a:r>
            <a:r>
              <a:rPr sz="3200" spc="-710" dirty="0">
                <a:latin typeface="Calibri"/>
                <a:cs typeface="Calibri"/>
              </a:rPr>
              <a:t> </a:t>
            </a:r>
            <a:r>
              <a:rPr sz="3200" spc="-5" dirty="0">
                <a:latin typeface="Calibri"/>
                <a:cs typeface="Calibri"/>
              </a:rPr>
              <a:t>multiplied</a:t>
            </a:r>
            <a:r>
              <a:rPr sz="3200" spc="25" dirty="0">
                <a:latin typeface="Calibri"/>
                <a:cs typeface="Calibri"/>
              </a:rPr>
              <a:t> </a:t>
            </a:r>
            <a:r>
              <a:rPr sz="3200" dirty="0">
                <a:latin typeface="Calibri"/>
                <a:cs typeface="Calibri"/>
              </a:rPr>
              <a:t>with</a:t>
            </a:r>
            <a:r>
              <a:rPr sz="3200" spc="10" dirty="0">
                <a:latin typeface="Calibri"/>
                <a:cs typeface="Calibri"/>
              </a:rPr>
              <a:t> </a:t>
            </a:r>
            <a:r>
              <a:rPr sz="3200" dirty="0">
                <a:latin typeface="Calibri"/>
                <a:cs typeface="Calibri"/>
              </a:rPr>
              <a:t>each</a:t>
            </a:r>
            <a:r>
              <a:rPr sz="3200" spc="-10" dirty="0">
                <a:latin typeface="Calibri"/>
                <a:cs typeface="Calibri"/>
              </a:rPr>
              <a:t> </a:t>
            </a:r>
            <a:r>
              <a:rPr sz="3200" spc="-60" dirty="0">
                <a:latin typeface="Calibri"/>
                <a:cs typeface="Calibri"/>
              </a:rPr>
              <a:t>other.</a:t>
            </a:r>
            <a:endParaRPr sz="3200" dirty="0">
              <a:latin typeface="Calibri"/>
              <a:cs typeface="Calibri"/>
            </a:endParaRPr>
          </a:p>
        </p:txBody>
      </p:sp>
      <p:sp>
        <p:nvSpPr>
          <p:cNvPr id="3" name="object 3"/>
          <p:cNvSpPr txBox="1">
            <a:spLocks noGrp="1"/>
          </p:cNvSpPr>
          <p:nvPr>
            <p:ph type="title"/>
          </p:nvPr>
        </p:nvSpPr>
        <p:spPr>
          <a:xfrm>
            <a:off x="1219961" y="1032136"/>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a:t>
            </a:r>
            <a:r>
              <a:rPr sz="2800" spc="15" dirty="0">
                <a:solidFill>
                  <a:srgbClr val="FF0000"/>
                </a:solidFill>
              </a:rPr>
              <a:t> </a:t>
            </a:r>
            <a:r>
              <a:rPr sz="2800" spc="-15" dirty="0">
                <a:solidFill>
                  <a:srgbClr val="FF0000"/>
                </a:solidFill>
              </a:rPr>
              <a:t>Diagram</a:t>
            </a:r>
            <a:r>
              <a:rPr sz="2800" spc="30" dirty="0">
                <a:solidFill>
                  <a:srgbClr val="FF0000"/>
                </a:solidFill>
              </a:rPr>
              <a:t> </a:t>
            </a:r>
            <a:r>
              <a:rPr sz="2800" spc="-15" dirty="0">
                <a:solidFill>
                  <a:srgbClr val="FF0000"/>
                </a:solidFill>
              </a:rPr>
              <a:t>Reduction</a:t>
            </a:r>
            <a:r>
              <a:rPr sz="2800" dirty="0">
                <a:solidFill>
                  <a:srgbClr val="FF0000"/>
                </a:solidFill>
              </a:rPr>
              <a:t> </a:t>
            </a:r>
            <a:r>
              <a:rPr sz="2800" spc="-35" dirty="0">
                <a:solidFill>
                  <a:srgbClr val="FF0000"/>
                </a:solidFill>
              </a:rPr>
              <a:t>Techniques</a:t>
            </a:r>
            <a:endParaRPr sz="2800" dirty="0">
              <a:solidFill>
                <a:srgbClr val="FF0000"/>
              </a:solidFill>
            </a:endParaRPr>
          </a:p>
        </p:txBody>
      </p:sp>
      <p:sp>
        <p:nvSpPr>
          <p:cNvPr id="4" name="object 4"/>
          <p:cNvSpPr txBox="1"/>
          <p:nvPr/>
        </p:nvSpPr>
        <p:spPr>
          <a:xfrm>
            <a:off x="2439161" y="3830574"/>
            <a:ext cx="609600" cy="394339"/>
          </a:xfrm>
          <a:prstGeom prst="rect">
            <a:avLst/>
          </a:prstGeom>
          <a:ln w="32004">
            <a:solidFill>
              <a:srgbClr val="000000"/>
            </a:solidFill>
          </a:ln>
        </p:spPr>
        <p:txBody>
          <a:bodyPr vert="horz" wrap="square" lIns="0" tIns="24765" rIns="0" bIns="0" rtlCol="0">
            <a:spAutoFit/>
          </a:bodyPr>
          <a:lstStyle/>
          <a:p>
            <a:pPr marL="130810">
              <a:spcBef>
                <a:spcPts val="195"/>
              </a:spcBef>
            </a:pPr>
            <a:r>
              <a:rPr sz="2400" spc="-5" dirty="0">
                <a:latin typeface="Calibri"/>
                <a:cs typeface="Calibri"/>
              </a:rPr>
              <a:t>G1</a:t>
            </a:r>
            <a:endParaRPr sz="2400">
              <a:latin typeface="Calibri"/>
              <a:cs typeface="Calibri"/>
            </a:endParaRPr>
          </a:p>
        </p:txBody>
      </p:sp>
      <p:sp>
        <p:nvSpPr>
          <p:cNvPr id="5" name="object 5"/>
          <p:cNvSpPr/>
          <p:nvPr/>
        </p:nvSpPr>
        <p:spPr>
          <a:xfrm>
            <a:off x="1677163" y="4063473"/>
            <a:ext cx="762635" cy="144145"/>
          </a:xfrm>
          <a:custGeom>
            <a:avLst/>
            <a:gdLst/>
            <a:ahLst/>
            <a:cxnLst/>
            <a:rect l="l" t="t" r="r" b="b"/>
            <a:pathLst>
              <a:path w="762635" h="144145">
                <a:moveTo>
                  <a:pt x="698518" y="71901"/>
                </a:moveTo>
                <a:lnTo>
                  <a:pt x="626236" y="114065"/>
                </a:lnTo>
                <a:lnTo>
                  <a:pt x="621491" y="118282"/>
                </a:lnTo>
                <a:lnTo>
                  <a:pt x="618826" y="123797"/>
                </a:lnTo>
                <a:lnTo>
                  <a:pt x="618428" y="129907"/>
                </a:lnTo>
                <a:lnTo>
                  <a:pt x="620483" y="135909"/>
                </a:lnTo>
                <a:lnTo>
                  <a:pt x="624704" y="140716"/>
                </a:lnTo>
                <a:lnTo>
                  <a:pt x="630229" y="143402"/>
                </a:lnTo>
                <a:lnTo>
                  <a:pt x="636351" y="143803"/>
                </a:lnTo>
                <a:lnTo>
                  <a:pt x="642366" y="141751"/>
                </a:lnTo>
                <a:lnTo>
                  <a:pt x="734651" y="87903"/>
                </a:lnTo>
                <a:lnTo>
                  <a:pt x="730313" y="87903"/>
                </a:lnTo>
                <a:lnTo>
                  <a:pt x="730313" y="85744"/>
                </a:lnTo>
                <a:lnTo>
                  <a:pt x="722249" y="85744"/>
                </a:lnTo>
                <a:lnTo>
                  <a:pt x="698518" y="71901"/>
                </a:lnTo>
                <a:close/>
              </a:path>
              <a:path w="762635" h="144145">
                <a:moveTo>
                  <a:pt x="671086" y="55899"/>
                </a:moveTo>
                <a:lnTo>
                  <a:pt x="0" y="55899"/>
                </a:lnTo>
                <a:lnTo>
                  <a:pt x="0" y="87903"/>
                </a:lnTo>
                <a:lnTo>
                  <a:pt x="671086" y="87903"/>
                </a:lnTo>
                <a:lnTo>
                  <a:pt x="698518" y="71901"/>
                </a:lnTo>
                <a:lnTo>
                  <a:pt x="671086" y="55899"/>
                </a:lnTo>
                <a:close/>
              </a:path>
              <a:path w="762635" h="144145">
                <a:moveTo>
                  <a:pt x="734651" y="55899"/>
                </a:moveTo>
                <a:lnTo>
                  <a:pt x="730313" y="55899"/>
                </a:lnTo>
                <a:lnTo>
                  <a:pt x="730313" y="87903"/>
                </a:lnTo>
                <a:lnTo>
                  <a:pt x="734651" y="87903"/>
                </a:lnTo>
                <a:lnTo>
                  <a:pt x="762076" y="71901"/>
                </a:lnTo>
                <a:lnTo>
                  <a:pt x="734651" y="55899"/>
                </a:lnTo>
                <a:close/>
              </a:path>
              <a:path w="762635" h="144145">
                <a:moveTo>
                  <a:pt x="722249" y="58058"/>
                </a:moveTo>
                <a:lnTo>
                  <a:pt x="698518" y="71901"/>
                </a:lnTo>
                <a:lnTo>
                  <a:pt x="722249" y="85744"/>
                </a:lnTo>
                <a:lnTo>
                  <a:pt x="722249" y="58058"/>
                </a:lnTo>
                <a:close/>
              </a:path>
              <a:path w="762635" h="144145">
                <a:moveTo>
                  <a:pt x="730313" y="58058"/>
                </a:moveTo>
                <a:lnTo>
                  <a:pt x="722249" y="58058"/>
                </a:lnTo>
                <a:lnTo>
                  <a:pt x="722249" y="85744"/>
                </a:lnTo>
                <a:lnTo>
                  <a:pt x="730313" y="85744"/>
                </a:lnTo>
                <a:lnTo>
                  <a:pt x="730313" y="58058"/>
                </a:lnTo>
                <a:close/>
              </a:path>
              <a:path w="762635" h="144145">
                <a:moveTo>
                  <a:pt x="636351" y="0"/>
                </a:moveTo>
                <a:lnTo>
                  <a:pt x="630229" y="400"/>
                </a:lnTo>
                <a:lnTo>
                  <a:pt x="624704" y="3087"/>
                </a:lnTo>
                <a:lnTo>
                  <a:pt x="620483" y="7893"/>
                </a:lnTo>
                <a:lnTo>
                  <a:pt x="618428" y="13896"/>
                </a:lnTo>
                <a:lnTo>
                  <a:pt x="618826" y="20006"/>
                </a:lnTo>
                <a:lnTo>
                  <a:pt x="621491" y="25521"/>
                </a:lnTo>
                <a:lnTo>
                  <a:pt x="626236" y="29737"/>
                </a:lnTo>
                <a:lnTo>
                  <a:pt x="698518" y="71901"/>
                </a:lnTo>
                <a:lnTo>
                  <a:pt x="722249" y="58058"/>
                </a:lnTo>
                <a:lnTo>
                  <a:pt x="730313" y="58058"/>
                </a:lnTo>
                <a:lnTo>
                  <a:pt x="730313" y="55899"/>
                </a:lnTo>
                <a:lnTo>
                  <a:pt x="734651" y="55899"/>
                </a:lnTo>
                <a:lnTo>
                  <a:pt x="642366" y="2051"/>
                </a:lnTo>
                <a:lnTo>
                  <a:pt x="636351" y="0"/>
                </a:lnTo>
                <a:close/>
              </a:path>
            </a:pathLst>
          </a:custGeom>
          <a:solidFill>
            <a:srgbClr val="000000"/>
          </a:solidFill>
        </p:spPr>
        <p:txBody>
          <a:bodyPr wrap="square" lIns="0" tIns="0" rIns="0" bIns="0" rtlCol="0"/>
          <a:lstStyle/>
          <a:p>
            <a:endParaRPr/>
          </a:p>
        </p:txBody>
      </p:sp>
      <p:grpSp>
        <p:nvGrpSpPr>
          <p:cNvPr id="6" name="object 6"/>
          <p:cNvGrpSpPr/>
          <p:nvPr/>
        </p:nvGrpSpPr>
        <p:grpSpPr>
          <a:xfrm>
            <a:off x="3048762" y="3814572"/>
            <a:ext cx="1905635" cy="641985"/>
            <a:chOff x="1524761" y="3814571"/>
            <a:chExt cx="1905635" cy="641985"/>
          </a:xfrm>
        </p:grpSpPr>
        <p:sp>
          <p:nvSpPr>
            <p:cNvPr id="7" name="object 7"/>
            <p:cNvSpPr/>
            <p:nvPr/>
          </p:nvSpPr>
          <p:spPr>
            <a:xfrm>
              <a:off x="2210561" y="3830573"/>
              <a:ext cx="609600" cy="609600"/>
            </a:xfrm>
            <a:custGeom>
              <a:avLst/>
              <a:gdLst/>
              <a:ahLst/>
              <a:cxnLst/>
              <a:rect l="l" t="t" r="r" b="b"/>
              <a:pathLst>
                <a:path w="609600" h="609600">
                  <a:moveTo>
                    <a:pt x="0" y="609600"/>
                  </a:moveTo>
                  <a:lnTo>
                    <a:pt x="609600" y="609600"/>
                  </a:lnTo>
                  <a:lnTo>
                    <a:pt x="609600" y="0"/>
                  </a:lnTo>
                  <a:lnTo>
                    <a:pt x="0" y="0"/>
                  </a:lnTo>
                  <a:lnTo>
                    <a:pt x="0" y="609600"/>
                  </a:lnTo>
                  <a:close/>
                </a:path>
              </a:pathLst>
            </a:custGeom>
            <a:ln w="32004">
              <a:solidFill>
                <a:srgbClr val="000000"/>
              </a:solidFill>
            </a:ln>
          </p:spPr>
          <p:txBody>
            <a:bodyPr wrap="square" lIns="0" tIns="0" rIns="0" bIns="0" rtlCol="0"/>
            <a:lstStyle/>
            <a:p>
              <a:endParaRPr/>
            </a:p>
          </p:txBody>
        </p:sp>
        <p:sp>
          <p:nvSpPr>
            <p:cNvPr id="8" name="object 8"/>
            <p:cNvSpPr/>
            <p:nvPr/>
          </p:nvSpPr>
          <p:spPr>
            <a:xfrm>
              <a:off x="1524762" y="4063478"/>
              <a:ext cx="1905635" cy="144145"/>
            </a:xfrm>
            <a:custGeom>
              <a:avLst/>
              <a:gdLst/>
              <a:ahLst/>
              <a:cxnLst/>
              <a:rect l="l" t="t" r="r" b="b"/>
              <a:pathLst>
                <a:path w="1905635" h="144145">
                  <a:moveTo>
                    <a:pt x="685927" y="71894"/>
                  </a:moveTo>
                  <a:lnTo>
                    <a:pt x="658482" y="55892"/>
                  </a:lnTo>
                  <a:lnTo>
                    <a:pt x="566166" y="2044"/>
                  </a:lnTo>
                  <a:lnTo>
                    <a:pt x="560158" y="0"/>
                  </a:lnTo>
                  <a:lnTo>
                    <a:pt x="554050" y="393"/>
                  </a:lnTo>
                  <a:lnTo>
                    <a:pt x="548538" y="3086"/>
                  </a:lnTo>
                  <a:lnTo>
                    <a:pt x="544322" y="7886"/>
                  </a:lnTo>
                  <a:lnTo>
                    <a:pt x="542264" y="13893"/>
                  </a:lnTo>
                  <a:lnTo>
                    <a:pt x="542645" y="20002"/>
                  </a:lnTo>
                  <a:lnTo>
                    <a:pt x="545299" y="25514"/>
                  </a:lnTo>
                  <a:lnTo>
                    <a:pt x="550037" y="29730"/>
                  </a:lnTo>
                  <a:lnTo>
                    <a:pt x="594880" y="55892"/>
                  </a:lnTo>
                  <a:lnTo>
                    <a:pt x="0" y="55892"/>
                  </a:lnTo>
                  <a:lnTo>
                    <a:pt x="0" y="87896"/>
                  </a:lnTo>
                  <a:lnTo>
                    <a:pt x="594880" y="87896"/>
                  </a:lnTo>
                  <a:lnTo>
                    <a:pt x="550037" y="114058"/>
                  </a:lnTo>
                  <a:lnTo>
                    <a:pt x="545299" y="118287"/>
                  </a:lnTo>
                  <a:lnTo>
                    <a:pt x="542645" y="123799"/>
                  </a:lnTo>
                  <a:lnTo>
                    <a:pt x="542264" y="129908"/>
                  </a:lnTo>
                  <a:lnTo>
                    <a:pt x="544322" y="135902"/>
                  </a:lnTo>
                  <a:lnTo>
                    <a:pt x="548538" y="140716"/>
                  </a:lnTo>
                  <a:lnTo>
                    <a:pt x="554050" y="143395"/>
                  </a:lnTo>
                  <a:lnTo>
                    <a:pt x="560158" y="143802"/>
                  </a:lnTo>
                  <a:lnTo>
                    <a:pt x="566166" y="141744"/>
                  </a:lnTo>
                  <a:lnTo>
                    <a:pt x="658482" y="87896"/>
                  </a:lnTo>
                  <a:lnTo>
                    <a:pt x="685927" y="71894"/>
                  </a:lnTo>
                  <a:close/>
                </a:path>
                <a:path w="1905635" h="144145">
                  <a:moveTo>
                    <a:pt x="1905127" y="71894"/>
                  </a:moveTo>
                  <a:lnTo>
                    <a:pt x="1877682" y="55892"/>
                  </a:lnTo>
                  <a:lnTo>
                    <a:pt x="1785366" y="2044"/>
                  </a:lnTo>
                  <a:lnTo>
                    <a:pt x="1779358" y="0"/>
                  </a:lnTo>
                  <a:lnTo>
                    <a:pt x="1773250" y="393"/>
                  </a:lnTo>
                  <a:lnTo>
                    <a:pt x="1767738" y="3086"/>
                  </a:lnTo>
                  <a:lnTo>
                    <a:pt x="1763522" y="7886"/>
                  </a:lnTo>
                  <a:lnTo>
                    <a:pt x="1761464" y="13893"/>
                  </a:lnTo>
                  <a:lnTo>
                    <a:pt x="1761845" y="20002"/>
                  </a:lnTo>
                  <a:lnTo>
                    <a:pt x="1764499" y="25514"/>
                  </a:lnTo>
                  <a:lnTo>
                    <a:pt x="1769237" y="29730"/>
                  </a:lnTo>
                  <a:lnTo>
                    <a:pt x="1814080" y="55892"/>
                  </a:lnTo>
                  <a:lnTo>
                    <a:pt x="1295400" y="55892"/>
                  </a:lnTo>
                  <a:lnTo>
                    <a:pt x="1295400" y="87896"/>
                  </a:lnTo>
                  <a:lnTo>
                    <a:pt x="1814080" y="87896"/>
                  </a:lnTo>
                  <a:lnTo>
                    <a:pt x="1769237" y="114058"/>
                  </a:lnTo>
                  <a:lnTo>
                    <a:pt x="1764499" y="118287"/>
                  </a:lnTo>
                  <a:lnTo>
                    <a:pt x="1761845" y="123799"/>
                  </a:lnTo>
                  <a:lnTo>
                    <a:pt x="1761464" y="129908"/>
                  </a:lnTo>
                  <a:lnTo>
                    <a:pt x="1763522" y="135902"/>
                  </a:lnTo>
                  <a:lnTo>
                    <a:pt x="1767738" y="140716"/>
                  </a:lnTo>
                  <a:lnTo>
                    <a:pt x="1773250" y="143395"/>
                  </a:lnTo>
                  <a:lnTo>
                    <a:pt x="1779358" y="143802"/>
                  </a:lnTo>
                  <a:lnTo>
                    <a:pt x="1785366" y="141744"/>
                  </a:lnTo>
                  <a:lnTo>
                    <a:pt x="1877682" y="87896"/>
                  </a:lnTo>
                  <a:lnTo>
                    <a:pt x="1905127" y="71894"/>
                  </a:lnTo>
                  <a:close/>
                </a:path>
              </a:pathLst>
            </a:custGeom>
            <a:solidFill>
              <a:srgbClr val="000000"/>
            </a:solidFill>
          </p:spPr>
          <p:txBody>
            <a:bodyPr wrap="square" lIns="0" tIns="0" rIns="0" bIns="0" rtlCol="0"/>
            <a:lstStyle/>
            <a:p>
              <a:endParaRPr/>
            </a:p>
          </p:txBody>
        </p:sp>
      </p:grpSp>
      <p:sp>
        <p:nvSpPr>
          <p:cNvPr id="9" name="object 9"/>
          <p:cNvSpPr txBox="1"/>
          <p:nvPr/>
        </p:nvSpPr>
        <p:spPr>
          <a:xfrm>
            <a:off x="1831341" y="3785109"/>
            <a:ext cx="493395"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0" name="object 10"/>
          <p:cNvSpPr txBox="1"/>
          <p:nvPr/>
        </p:nvSpPr>
        <p:spPr>
          <a:xfrm>
            <a:off x="3101595" y="3715892"/>
            <a:ext cx="1148715" cy="391160"/>
          </a:xfrm>
          <a:prstGeom prst="rect">
            <a:avLst/>
          </a:prstGeom>
        </p:spPr>
        <p:txBody>
          <a:bodyPr vert="horz" wrap="square" lIns="0" tIns="12700" rIns="0" bIns="0" rtlCol="0">
            <a:spAutoFit/>
          </a:bodyPr>
          <a:lstStyle/>
          <a:p>
            <a:pPr marL="38100">
              <a:spcBef>
                <a:spcPts val="100"/>
              </a:spcBef>
            </a:pPr>
            <a:r>
              <a:rPr sz="2000" dirty="0">
                <a:latin typeface="Tahoma"/>
                <a:cs typeface="Tahoma"/>
              </a:rPr>
              <a:t>R1(s)</a:t>
            </a:r>
            <a:r>
              <a:rPr sz="2000" spc="250" dirty="0">
                <a:latin typeface="Tahoma"/>
                <a:cs typeface="Tahoma"/>
              </a:rPr>
              <a:t> </a:t>
            </a:r>
            <a:r>
              <a:rPr sz="3600" spc="-7" baseline="-23148" dirty="0">
                <a:latin typeface="Calibri"/>
                <a:cs typeface="Calibri"/>
              </a:rPr>
              <a:t>G2</a:t>
            </a:r>
            <a:endParaRPr sz="3600" baseline="-23148">
              <a:latin typeface="Calibri"/>
              <a:cs typeface="Calibri"/>
            </a:endParaRPr>
          </a:p>
        </p:txBody>
      </p:sp>
      <p:sp>
        <p:nvSpPr>
          <p:cNvPr id="11" name="object 11"/>
          <p:cNvSpPr txBox="1"/>
          <p:nvPr/>
        </p:nvSpPr>
        <p:spPr>
          <a:xfrm>
            <a:off x="4455922" y="3785109"/>
            <a:ext cx="487680"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C(s)</a:t>
            </a:r>
            <a:endParaRPr sz="2000">
              <a:latin typeface="Tahoma"/>
              <a:cs typeface="Tahoma"/>
            </a:endParaRPr>
          </a:p>
        </p:txBody>
      </p:sp>
      <p:sp>
        <p:nvSpPr>
          <p:cNvPr id="12" name="object 12"/>
          <p:cNvSpPr/>
          <p:nvPr/>
        </p:nvSpPr>
        <p:spPr>
          <a:xfrm>
            <a:off x="5487161" y="37345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sp>
        <p:nvSpPr>
          <p:cNvPr id="13" name="object 13"/>
          <p:cNvSpPr txBox="1"/>
          <p:nvPr/>
        </p:nvSpPr>
        <p:spPr>
          <a:xfrm>
            <a:off x="2288541" y="4908880"/>
            <a:ext cx="1588135" cy="331470"/>
          </a:xfrm>
          <a:prstGeom prst="rect">
            <a:avLst/>
          </a:prstGeom>
        </p:spPr>
        <p:txBody>
          <a:bodyPr vert="horz" wrap="square" lIns="0" tIns="13335" rIns="0" bIns="0" rtlCol="0">
            <a:spAutoFit/>
          </a:bodyPr>
          <a:lstStyle/>
          <a:p>
            <a:pPr marL="12700">
              <a:spcBef>
                <a:spcPts val="105"/>
              </a:spcBef>
            </a:pPr>
            <a:r>
              <a:rPr sz="2000" spc="-5" dirty="0">
                <a:latin typeface="Tahoma"/>
                <a:cs typeface="Tahoma"/>
              </a:rPr>
              <a:t>R1(s)=G1R(s)</a:t>
            </a:r>
            <a:endParaRPr sz="2000">
              <a:latin typeface="Tahoma"/>
              <a:cs typeface="Tahoma"/>
            </a:endParaRPr>
          </a:p>
        </p:txBody>
      </p:sp>
      <p:sp>
        <p:nvSpPr>
          <p:cNvPr id="14" name="object 14"/>
          <p:cNvSpPr txBox="1"/>
          <p:nvPr/>
        </p:nvSpPr>
        <p:spPr>
          <a:xfrm>
            <a:off x="2288541" y="5519116"/>
            <a:ext cx="1849755" cy="635635"/>
          </a:xfrm>
          <a:prstGeom prst="rect">
            <a:avLst/>
          </a:prstGeom>
        </p:spPr>
        <p:txBody>
          <a:bodyPr vert="horz" wrap="square" lIns="0" tIns="12700" rIns="0" bIns="0" rtlCol="0">
            <a:spAutoFit/>
          </a:bodyPr>
          <a:lstStyle/>
          <a:p>
            <a:pPr marL="12700">
              <a:spcBef>
                <a:spcPts val="100"/>
              </a:spcBef>
            </a:pPr>
            <a:r>
              <a:rPr sz="2000" dirty="0">
                <a:latin typeface="Tahoma"/>
                <a:cs typeface="Tahoma"/>
              </a:rPr>
              <a:t>C(s)</a:t>
            </a:r>
            <a:r>
              <a:rPr sz="2000" spc="-55" dirty="0">
                <a:latin typeface="Tahoma"/>
                <a:cs typeface="Tahoma"/>
              </a:rPr>
              <a:t> </a:t>
            </a:r>
            <a:r>
              <a:rPr sz="2000" spc="-5" dirty="0">
                <a:latin typeface="Tahoma"/>
                <a:cs typeface="Tahoma"/>
              </a:rPr>
              <a:t>=G2R1(s)</a:t>
            </a:r>
            <a:endParaRPr sz="2000">
              <a:latin typeface="Tahoma"/>
              <a:cs typeface="Tahoma"/>
            </a:endParaRPr>
          </a:p>
          <a:p>
            <a:pPr marL="568960">
              <a:spcBef>
                <a:spcPts val="5"/>
              </a:spcBef>
            </a:pPr>
            <a:r>
              <a:rPr sz="2000" spc="-5" dirty="0">
                <a:latin typeface="Tahoma"/>
                <a:cs typeface="Tahoma"/>
              </a:rPr>
              <a:t>=G1G2R(s)</a:t>
            </a:r>
            <a:endParaRPr sz="2000">
              <a:latin typeface="Tahoma"/>
              <a:cs typeface="Tahoma"/>
            </a:endParaRPr>
          </a:p>
        </p:txBody>
      </p:sp>
      <p:sp>
        <p:nvSpPr>
          <p:cNvPr id="15" name="object 15"/>
          <p:cNvSpPr txBox="1"/>
          <p:nvPr/>
        </p:nvSpPr>
        <p:spPr>
          <a:xfrm>
            <a:off x="7623429" y="5195062"/>
            <a:ext cx="1831975"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C(s)=</a:t>
            </a:r>
            <a:r>
              <a:rPr sz="2000" spc="-80" dirty="0">
                <a:latin typeface="Tahoma"/>
                <a:cs typeface="Tahoma"/>
              </a:rPr>
              <a:t> </a:t>
            </a:r>
            <a:r>
              <a:rPr sz="2000" spc="-5" dirty="0">
                <a:latin typeface="Tahoma"/>
                <a:cs typeface="Tahoma"/>
              </a:rPr>
              <a:t>G1G2R(s)</a:t>
            </a:r>
            <a:endParaRPr sz="2000">
              <a:latin typeface="Tahoma"/>
              <a:cs typeface="Tahoma"/>
            </a:endParaRPr>
          </a:p>
        </p:txBody>
      </p:sp>
      <p:sp>
        <p:nvSpPr>
          <p:cNvPr id="16" name="object 16"/>
          <p:cNvSpPr txBox="1"/>
          <p:nvPr/>
        </p:nvSpPr>
        <p:spPr>
          <a:xfrm>
            <a:off x="8001761" y="3754374"/>
            <a:ext cx="1219200" cy="394339"/>
          </a:xfrm>
          <a:prstGeom prst="rect">
            <a:avLst/>
          </a:prstGeom>
          <a:ln w="32003">
            <a:solidFill>
              <a:srgbClr val="000000"/>
            </a:solidFill>
          </a:ln>
        </p:spPr>
        <p:txBody>
          <a:bodyPr vert="horz" wrap="square" lIns="0" tIns="24765" rIns="0" bIns="0" rtlCol="0">
            <a:spAutoFit/>
          </a:bodyPr>
          <a:lstStyle/>
          <a:p>
            <a:pPr marL="288925">
              <a:spcBef>
                <a:spcPts val="195"/>
              </a:spcBef>
            </a:pPr>
            <a:r>
              <a:rPr sz="2400" spc="-5" dirty="0">
                <a:latin typeface="Calibri"/>
                <a:cs typeface="Calibri"/>
              </a:rPr>
              <a:t>G1G2</a:t>
            </a:r>
            <a:endParaRPr sz="2400">
              <a:latin typeface="Calibri"/>
              <a:cs typeface="Calibri"/>
            </a:endParaRPr>
          </a:p>
        </p:txBody>
      </p:sp>
      <p:sp>
        <p:nvSpPr>
          <p:cNvPr id="17" name="object 17"/>
          <p:cNvSpPr/>
          <p:nvPr/>
        </p:nvSpPr>
        <p:spPr>
          <a:xfrm>
            <a:off x="7087362" y="3987273"/>
            <a:ext cx="915035" cy="144145"/>
          </a:xfrm>
          <a:custGeom>
            <a:avLst/>
            <a:gdLst/>
            <a:ahLst/>
            <a:cxnLst/>
            <a:rect l="l" t="t" r="r" b="b"/>
            <a:pathLst>
              <a:path w="915035" h="144145">
                <a:moveTo>
                  <a:pt x="850918" y="71901"/>
                </a:moveTo>
                <a:lnTo>
                  <a:pt x="778637" y="114065"/>
                </a:lnTo>
                <a:lnTo>
                  <a:pt x="773904" y="118282"/>
                </a:lnTo>
                <a:lnTo>
                  <a:pt x="771255" y="123797"/>
                </a:lnTo>
                <a:lnTo>
                  <a:pt x="770868" y="129907"/>
                </a:lnTo>
                <a:lnTo>
                  <a:pt x="772922" y="135909"/>
                </a:lnTo>
                <a:lnTo>
                  <a:pt x="777138" y="140716"/>
                </a:lnTo>
                <a:lnTo>
                  <a:pt x="782653" y="143402"/>
                </a:lnTo>
                <a:lnTo>
                  <a:pt x="788763" y="143803"/>
                </a:lnTo>
                <a:lnTo>
                  <a:pt x="794765" y="141751"/>
                </a:lnTo>
                <a:lnTo>
                  <a:pt x="887090" y="87903"/>
                </a:lnTo>
                <a:lnTo>
                  <a:pt x="882776" y="87903"/>
                </a:lnTo>
                <a:lnTo>
                  <a:pt x="882776" y="85744"/>
                </a:lnTo>
                <a:lnTo>
                  <a:pt x="874649" y="85744"/>
                </a:lnTo>
                <a:lnTo>
                  <a:pt x="850918" y="71901"/>
                </a:lnTo>
                <a:close/>
              </a:path>
              <a:path w="915035" h="144145">
                <a:moveTo>
                  <a:pt x="823486" y="55899"/>
                </a:moveTo>
                <a:lnTo>
                  <a:pt x="0" y="55899"/>
                </a:lnTo>
                <a:lnTo>
                  <a:pt x="0" y="87903"/>
                </a:lnTo>
                <a:lnTo>
                  <a:pt x="823486" y="87903"/>
                </a:lnTo>
                <a:lnTo>
                  <a:pt x="850918" y="71901"/>
                </a:lnTo>
                <a:lnTo>
                  <a:pt x="823486" y="55899"/>
                </a:lnTo>
                <a:close/>
              </a:path>
              <a:path w="915035" h="144145">
                <a:moveTo>
                  <a:pt x="887090" y="55899"/>
                </a:moveTo>
                <a:lnTo>
                  <a:pt x="882776" y="55899"/>
                </a:lnTo>
                <a:lnTo>
                  <a:pt x="882776" y="87903"/>
                </a:lnTo>
                <a:lnTo>
                  <a:pt x="887090" y="87903"/>
                </a:lnTo>
                <a:lnTo>
                  <a:pt x="914526" y="71901"/>
                </a:lnTo>
                <a:lnTo>
                  <a:pt x="887090" y="55899"/>
                </a:lnTo>
                <a:close/>
              </a:path>
              <a:path w="915035" h="144145">
                <a:moveTo>
                  <a:pt x="874649" y="58058"/>
                </a:moveTo>
                <a:lnTo>
                  <a:pt x="850918" y="71901"/>
                </a:lnTo>
                <a:lnTo>
                  <a:pt x="874649" y="85744"/>
                </a:lnTo>
                <a:lnTo>
                  <a:pt x="874649" y="58058"/>
                </a:lnTo>
                <a:close/>
              </a:path>
              <a:path w="915035" h="144145">
                <a:moveTo>
                  <a:pt x="882776" y="58058"/>
                </a:moveTo>
                <a:lnTo>
                  <a:pt x="874649" y="58058"/>
                </a:lnTo>
                <a:lnTo>
                  <a:pt x="874649" y="85744"/>
                </a:lnTo>
                <a:lnTo>
                  <a:pt x="882776" y="85744"/>
                </a:lnTo>
                <a:lnTo>
                  <a:pt x="882776" y="58058"/>
                </a:lnTo>
                <a:close/>
              </a:path>
              <a:path w="915035" h="144145">
                <a:moveTo>
                  <a:pt x="788763" y="0"/>
                </a:moveTo>
                <a:lnTo>
                  <a:pt x="782653" y="400"/>
                </a:lnTo>
                <a:lnTo>
                  <a:pt x="777138" y="3087"/>
                </a:lnTo>
                <a:lnTo>
                  <a:pt x="772922" y="7893"/>
                </a:lnTo>
                <a:lnTo>
                  <a:pt x="770868" y="13896"/>
                </a:lnTo>
                <a:lnTo>
                  <a:pt x="771255" y="20006"/>
                </a:lnTo>
                <a:lnTo>
                  <a:pt x="773904" y="25521"/>
                </a:lnTo>
                <a:lnTo>
                  <a:pt x="778637" y="29737"/>
                </a:lnTo>
                <a:lnTo>
                  <a:pt x="850918" y="71901"/>
                </a:lnTo>
                <a:lnTo>
                  <a:pt x="874649" y="58058"/>
                </a:lnTo>
                <a:lnTo>
                  <a:pt x="882776" y="58058"/>
                </a:lnTo>
                <a:lnTo>
                  <a:pt x="882776" y="55899"/>
                </a:lnTo>
                <a:lnTo>
                  <a:pt x="887090" y="55899"/>
                </a:lnTo>
                <a:lnTo>
                  <a:pt x="794765" y="2051"/>
                </a:lnTo>
                <a:lnTo>
                  <a:pt x="788763" y="0"/>
                </a:lnTo>
                <a:close/>
              </a:path>
            </a:pathLst>
          </a:custGeom>
          <a:solidFill>
            <a:srgbClr val="000000"/>
          </a:solidFill>
        </p:spPr>
        <p:txBody>
          <a:bodyPr wrap="square" lIns="0" tIns="0" rIns="0" bIns="0" rtlCol="0"/>
          <a:lstStyle/>
          <a:p>
            <a:endParaRPr/>
          </a:p>
        </p:txBody>
      </p:sp>
      <p:sp>
        <p:nvSpPr>
          <p:cNvPr id="18" name="object 18"/>
          <p:cNvSpPr/>
          <p:nvPr/>
        </p:nvSpPr>
        <p:spPr>
          <a:xfrm>
            <a:off x="9220962" y="3996417"/>
            <a:ext cx="991235" cy="144145"/>
          </a:xfrm>
          <a:custGeom>
            <a:avLst/>
            <a:gdLst/>
            <a:ahLst/>
            <a:cxnLst/>
            <a:rect l="l" t="t" r="r" b="b"/>
            <a:pathLst>
              <a:path w="991234" h="144145">
                <a:moveTo>
                  <a:pt x="927118" y="71901"/>
                </a:moveTo>
                <a:lnTo>
                  <a:pt x="854837" y="114065"/>
                </a:lnTo>
                <a:lnTo>
                  <a:pt x="850104" y="118282"/>
                </a:lnTo>
                <a:lnTo>
                  <a:pt x="847455" y="123797"/>
                </a:lnTo>
                <a:lnTo>
                  <a:pt x="847068" y="129907"/>
                </a:lnTo>
                <a:lnTo>
                  <a:pt x="849122" y="135909"/>
                </a:lnTo>
                <a:lnTo>
                  <a:pt x="853338" y="140716"/>
                </a:lnTo>
                <a:lnTo>
                  <a:pt x="858853" y="143402"/>
                </a:lnTo>
                <a:lnTo>
                  <a:pt x="864963" y="143803"/>
                </a:lnTo>
                <a:lnTo>
                  <a:pt x="870966" y="141751"/>
                </a:lnTo>
                <a:lnTo>
                  <a:pt x="963290" y="87903"/>
                </a:lnTo>
                <a:lnTo>
                  <a:pt x="958977" y="87903"/>
                </a:lnTo>
                <a:lnTo>
                  <a:pt x="958977" y="85744"/>
                </a:lnTo>
                <a:lnTo>
                  <a:pt x="950849" y="85744"/>
                </a:lnTo>
                <a:lnTo>
                  <a:pt x="927118" y="71901"/>
                </a:lnTo>
                <a:close/>
              </a:path>
              <a:path w="991234" h="144145">
                <a:moveTo>
                  <a:pt x="899686" y="55899"/>
                </a:moveTo>
                <a:lnTo>
                  <a:pt x="0" y="55899"/>
                </a:lnTo>
                <a:lnTo>
                  <a:pt x="0" y="87903"/>
                </a:lnTo>
                <a:lnTo>
                  <a:pt x="899686" y="87903"/>
                </a:lnTo>
                <a:lnTo>
                  <a:pt x="927118" y="71901"/>
                </a:lnTo>
                <a:lnTo>
                  <a:pt x="899686" y="55899"/>
                </a:lnTo>
                <a:close/>
              </a:path>
              <a:path w="991234" h="144145">
                <a:moveTo>
                  <a:pt x="963290" y="55899"/>
                </a:moveTo>
                <a:lnTo>
                  <a:pt x="958977" y="55899"/>
                </a:lnTo>
                <a:lnTo>
                  <a:pt x="958977" y="87903"/>
                </a:lnTo>
                <a:lnTo>
                  <a:pt x="963290" y="87903"/>
                </a:lnTo>
                <a:lnTo>
                  <a:pt x="990727" y="71901"/>
                </a:lnTo>
                <a:lnTo>
                  <a:pt x="963290" y="55899"/>
                </a:lnTo>
                <a:close/>
              </a:path>
              <a:path w="991234" h="144145">
                <a:moveTo>
                  <a:pt x="950849" y="58058"/>
                </a:moveTo>
                <a:lnTo>
                  <a:pt x="927118" y="71901"/>
                </a:lnTo>
                <a:lnTo>
                  <a:pt x="950849" y="85744"/>
                </a:lnTo>
                <a:lnTo>
                  <a:pt x="950849" y="58058"/>
                </a:lnTo>
                <a:close/>
              </a:path>
              <a:path w="991234" h="144145">
                <a:moveTo>
                  <a:pt x="958977" y="58058"/>
                </a:moveTo>
                <a:lnTo>
                  <a:pt x="950849" y="58058"/>
                </a:lnTo>
                <a:lnTo>
                  <a:pt x="950849" y="85744"/>
                </a:lnTo>
                <a:lnTo>
                  <a:pt x="958977" y="85744"/>
                </a:lnTo>
                <a:lnTo>
                  <a:pt x="958977" y="58058"/>
                </a:lnTo>
                <a:close/>
              </a:path>
              <a:path w="991234" h="144145">
                <a:moveTo>
                  <a:pt x="864963" y="0"/>
                </a:moveTo>
                <a:lnTo>
                  <a:pt x="858853" y="400"/>
                </a:lnTo>
                <a:lnTo>
                  <a:pt x="853338" y="3087"/>
                </a:lnTo>
                <a:lnTo>
                  <a:pt x="849122" y="7893"/>
                </a:lnTo>
                <a:lnTo>
                  <a:pt x="847068" y="13896"/>
                </a:lnTo>
                <a:lnTo>
                  <a:pt x="847455" y="20006"/>
                </a:lnTo>
                <a:lnTo>
                  <a:pt x="850104" y="25521"/>
                </a:lnTo>
                <a:lnTo>
                  <a:pt x="854837" y="29737"/>
                </a:lnTo>
                <a:lnTo>
                  <a:pt x="927118" y="71901"/>
                </a:lnTo>
                <a:lnTo>
                  <a:pt x="950849" y="58058"/>
                </a:lnTo>
                <a:lnTo>
                  <a:pt x="958977" y="58058"/>
                </a:lnTo>
                <a:lnTo>
                  <a:pt x="958977" y="55899"/>
                </a:lnTo>
                <a:lnTo>
                  <a:pt x="963290" y="55899"/>
                </a:lnTo>
                <a:lnTo>
                  <a:pt x="870966" y="2051"/>
                </a:lnTo>
                <a:lnTo>
                  <a:pt x="864963" y="0"/>
                </a:lnTo>
                <a:close/>
              </a:path>
            </a:pathLst>
          </a:custGeom>
          <a:solidFill>
            <a:srgbClr val="000000"/>
          </a:solidFill>
        </p:spPr>
        <p:txBody>
          <a:bodyPr wrap="square" lIns="0" tIns="0" rIns="0" bIns="0" rtlCol="0"/>
          <a:lstStyle/>
          <a:p>
            <a:endParaRPr/>
          </a:p>
        </p:txBody>
      </p:sp>
      <p:sp>
        <p:nvSpPr>
          <p:cNvPr id="19" name="object 19"/>
          <p:cNvSpPr txBox="1"/>
          <p:nvPr/>
        </p:nvSpPr>
        <p:spPr>
          <a:xfrm>
            <a:off x="7275704" y="3689985"/>
            <a:ext cx="493395"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20" name="object 20"/>
          <p:cNvSpPr txBox="1"/>
          <p:nvPr/>
        </p:nvSpPr>
        <p:spPr>
          <a:xfrm>
            <a:off x="9485756" y="3708909"/>
            <a:ext cx="487680"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C(s)</a:t>
            </a:r>
            <a:endParaRPr sz="2000">
              <a:latin typeface="Tahoma"/>
              <a:cs typeface="Tahoma"/>
            </a:endParaRPr>
          </a:p>
        </p:txBody>
      </p:sp>
      <p:sp>
        <p:nvSpPr>
          <p:cNvPr id="21" name="object 21"/>
          <p:cNvSpPr/>
          <p:nvPr/>
        </p:nvSpPr>
        <p:spPr>
          <a:xfrm>
            <a:off x="1219961" y="1620196"/>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4" name="object 24"/>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46</a:t>
            </a:fld>
            <a:endParaRPr dirty="0"/>
          </a:p>
        </p:txBody>
      </p:sp>
      <p:pic>
        <p:nvPicPr>
          <p:cNvPr id="25" name="Picture 24">
            <a:extLst>
              <a:ext uri="{FF2B5EF4-FFF2-40B4-BE49-F238E27FC236}">
                <a16:creationId xmlns:a16="http://schemas.microsoft.com/office/drawing/2014/main" xmlns="" id="{4FD21B0C-8CC2-4D62-B046-6CB3244F7E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761" y="1219961"/>
            <a:ext cx="914400" cy="452688"/>
          </a:xfrm>
          <a:prstGeom prst="rect">
            <a:avLst/>
          </a:prstGeom>
          <a:ln w="32003">
            <a:solidFill>
              <a:srgbClr val="000000"/>
            </a:solidFill>
          </a:ln>
        </p:spPr>
        <p:txBody>
          <a:bodyPr vert="horz" wrap="square" lIns="0" tIns="21590" rIns="0" bIns="0" rtlCol="0">
            <a:spAutoFit/>
          </a:bodyPr>
          <a:lstStyle/>
          <a:p>
            <a:pPr marL="306070">
              <a:spcBef>
                <a:spcPts val="170"/>
              </a:spcBef>
            </a:pPr>
            <a:r>
              <a:rPr sz="2800" spc="-5" dirty="0">
                <a:latin typeface="Calibri"/>
                <a:cs typeface="Calibri"/>
              </a:rPr>
              <a:t>G1</a:t>
            </a:r>
            <a:endParaRPr sz="2800">
              <a:latin typeface="Calibri"/>
              <a:cs typeface="Calibri"/>
            </a:endParaRPr>
          </a:p>
        </p:txBody>
      </p:sp>
      <p:sp>
        <p:nvSpPr>
          <p:cNvPr id="3" name="object 3"/>
          <p:cNvSpPr txBox="1"/>
          <p:nvPr/>
        </p:nvSpPr>
        <p:spPr>
          <a:xfrm>
            <a:off x="5334761" y="1219961"/>
            <a:ext cx="914400" cy="452688"/>
          </a:xfrm>
          <a:prstGeom prst="rect">
            <a:avLst/>
          </a:prstGeom>
          <a:ln w="32003">
            <a:solidFill>
              <a:srgbClr val="000000"/>
            </a:solidFill>
          </a:ln>
        </p:spPr>
        <p:txBody>
          <a:bodyPr vert="horz" wrap="square" lIns="0" tIns="21590" rIns="0" bIns="0" rtlCol="0">
            <a:spAutoFit/>
          </a:bodyPr>
          <a:lstStyle/>
          <a:p>
            <a:pPr marL="306705">
              <a:spcBef>
                <a:spcPts val="170"/>
              </a:spcBef>
            </a:pPr>
            <a:r>
              <a:rPr sz="2800" spc="-5" dirty="0">
                <a:latin typeface="Calibri"/>
                <a:cs typeface="Calibri"/>
              </a:rPr>
              <a:t>G2</a:t>
            </a:r>
            <a:endParaRPr sz="2800">
              <a:latin typeface="Calibri"/>
              <a:cs typeface="Calibri"/>
            </a:endParaRPr>
          </a:p>
        </p:txBody>
      </p:sp>
      <p:sp>
        <p:nvSpPr>
          <p:cNvPr id="4" name="object 4"/>
          <p:cNvSpPr txBox="1"/>
          <p:nvPr/>
        </p:nvSpPr>
        <p:spPr>
          <a:xfrm>
            <a:off x="6858761" y="1219961"/>
            <a:ext cx="914400" cy="452688"/>
          </a:xfrm>
          <a:prstGeom prst="rect">
            <a:avLst/>
          </a:prstGeom>
          <a:ln w="32003">
            <a:solidFill>
              <a:srgbClr val="000000"/>
            </a:solidFill>
          </a:ln>
        </p:spPr>
        <p:txBody>
          <a:bodyPr vert="horz" wrap="square" lIns="0" tIns="21590" rIns="0" bIns="0" rtlCol="0">
            <a:spAutoFit/>
          </a:bodyPr>
          <a:lstStyle/>
          <a:p>
            <a:pPr marL="306705">
              <a:spcBef>
                <a:spcPts val="170"/>
              </a:spcBef>
            </a:pPr>
            <a:r>
              <a:rPr sz="2800" spc="-5" dirty="0">
                <a:latin typeface="Calibri"/>
                <a:cs typeface="Calibri"/>
              </a:rPr>
              <a:t>G3</a:t>
            </a:r>
            <a:endParaRPr sz="2800">
              <a:latin typeface="Calibri"/>
              <a:cs typeface="Calibri"/>
            </a:endParaRPr>
          </a:p>
        </p:txBody>
      </p:sp>
      <p:sp>
        <p:nvSpPr>
          <p:cNvPr id="5" name="object 5"/>
          <p:cNvSpPr/>
          <p:nvPr/>
        </p:nvSpPr>
        <p:spPr>
          <a:xfrm>
            <a:off x="2896362" y="1452861"/>
            <a:ext cx="915035" cy="144145"/>
          </a:xfrm>
          <a:custGeom>
            <a:avLst/>
            <a:gdLst/>
            <a:ahLst/>
            <a:cxnLst/>
            <a:rect l="l" t="t" r="r" b="b"/>
            <a:pathLst>
              <a:path w="915035" h="144144">
                <a:moveTo>
                  <a:pt x="850918" y="71901"/>
                </a:moveTo>
                <a:lnTo>
                  <a:pt x="778637" y="114065"/>
                </a:lnTo>
                <a:lnTo>
                  <a:pt x="773904" y="118282"/>
                </a:lnTo>
                <a:lnTo>
                  <a:pt x="771255" y="123797"/>
                </a:lnTo>
                <a:lnTo>
                  <a:pt x="770868" y="129907"/>
                </a:lnTo>
                <a:lnTo>
                  <a:pt x="772921" y="135909"/>
                </a:lnTo>
                <a:lnTo>
                  <a:pt x="777138" y="140715"/>
                </a:lnTo>
                <a:lnTo>
                  <a:pt x="782653" y="143402"/>
                </a:lnTo>
                <a:lnTo>
                  <a:pt x="788763" y="143803"/>
                </a:lnTo>
                <a:lnTo>
                  <a:pt x="794765" y="141751"/>
                </a:lnTo>
                <a:lnTo>
                  <a:pt x="887090" y="87903"/>
                </a:lnTo>
                <a:lnTo>
                  <a:pt x="882776" y="87903"/>
                </a:lnTo>
                <a:lnTo>
                  <a:pt x="882776" y="85744"/>
                </a:lnTo>
                <a:lnTo>
                  <a:pt x="874649" y="85744"/>
                </a:lnTo>
                <a:lnTo>
                  <a:pt x="850918" y="71901"/>
                </a:lnTo>
                <a:close/>
              </a:path>
              <a:path w="915035" h="144144">
                <a:moveTo>
                  <a:pt x="823486" y="55899"/>
                </a:moveTo>
                <a:lnTo>
                  <a:pt x="0" y="55899"/>
                </a:lnTo>
                <a:lnTo>
                  <a:pt x="0" y="87903"/>
                </a:lnTo>
                <a:lnTo>
                  <a:pt x="823486" y="87903"/>
                </a:lnTo>
                <a:lnTo>
                  <a:pt x="850918" y="71901"/>
                </a:lnTo>
                <a:lnTo>
                  <a:pt x="823486" y="55899"/>
                </a:lnTo>
                <a:close/>
              </a:path>
              <a:path w="915035" h="144144">
                <a:moveTo>
                  <a:pt x="887090" y="55899"/>
                </a:moveTo>
                <a:lnTo>
                  <a:pt x="882776" y="55899"/>
                </a:lnTo>
                <a:lnTo>
                  <a:pt x="882776" y="87903"/>
                </a:lnTo>
                <a:lnTo>
                  <a:pt x="887090" y="87903"/>
                </a:lnTo>
                <a:lnTo>
                  <a:pt x="914526" y="71901"/>
                </a:lnTo>
                <a:lnTo>
                  <a:pt x="887090" y="55899"/>
                </a:lnTo>
                <a:close/>
              </a:path>
              <a:path w="915035" h="144144">
                <a:moveTo>
                  <a:pt x="874649" y="58058"/>
                </a:moveTo>
                <a:lnTo>
                  <a:pt x="850918" y="71901"/>
                </a:lnTo>
                <a:lnTo>
                  <a:pt x="874649" y="85744"/>
                </a:lnTo>
                <a:lnTo>
                  <a:pt x="874649" y="58058"/>
                </a:lnTo>
                <a:close/>
              </a:path>
              <a:path w="915035" h="144144">
                <a:moveTo>
                  <a:pt x="882776" y="58058"/>
                </a:moveTo>
                <a:lnTo>
                  <a:pt x="874649" y="58058"/>
                </a:lnTo>
                <a:lnTo>
                  <a:pt x="874649" y="85744"/>
                </a:lnTo>
                <a:lnTo>
                  <a:pt x="882776" y="85744"/>
                </a:lnTo>
                <a:lnTo>
                  <a:pt x="882776" y="58058"/>
                </a:lnTo>
                <a:close/>
              </a:path>
              <a:path w="915035" h="144144">
                <a:moveTo>
                  <a:pt x="788763" y="0"/>
                </a:moveTo>
                <a:lnTo>
                  <a:pt x="782653" y="400"/>
                </a:lnTo>
                <a:lnTo>
                  <a:pt x="777138" y="3087"/>
                </a:lnTo>
                <a:lnTo>
                  <a:pt x="772921" y="7893"/>
                </a:lnTo>
                <a:lnTo>
                  <a:pt x="770868" y="13896"/>
                </a:lnTo>
                <a:lnTo>
                  <a:pt x="771255" y="20006"/>
                </a:lnTo>
                <a:lnTo>
                  <a:pt x="773904" y="25521"/>
                </a:lnTo>
                <a:lnTo>
                  <a:pt x="778637" y="29737"/>
                </a:lnTo>
                <a:lnTo>
                  <a:pt x="850918" y="71901"/>
                </a:lnTo>
                <a:lnTo>
                  <a:pt x="874649" y="58058"/>
                </a:lnTo>
                <a:lnTo>
                  <a:pt x="882776" y="58058"/>
                </a:lnTo>
                <a:lnTo>
                  <a:pt x="882776" y="55899"/>
                </a:lnTo>
                <a:lnTo>
                  <a:pt x="887090" y="55899"/>
                </a:lnTo>
                <a:lnTo>
                  <a:pt x="794765" y="2051"/>
                </a:lnTo>
                <a:lnTo>
                  <a:pt x="788763" y="0"/>
                </a:lnTo>
                <a:close/>
              </a:path>
            </a:pathLst>
          </a:custGeom>
          <a:solidFill>
            <a:srgbClr val="000000"/>
          </a:solidFill>
        </p:spPr>
        <p:txBody>
          <a:bodyPr wrap="square" lIns="0" tIns="0" rIns="0" bIns="0" rtlCol="0"/>
          <a:lstStyle/>
          <a:p>
            <a:endParaRPr/>
          </a:p>
        </p:txBody>
      </p:sp>
      <p:sp>
        <p:nvSpPr>
          <p:cNvPr id="6" name="object 6"/>
          <p:cNvSpPr/>
          <p:nvPr/>
        </p:nvSpPr>
        <p:spPr>
          <a:xfrm>
            <a:off x="4725162" y="1452861"/>
            <a:ext cx="610235" cy="144145"/>
          </a:xfrm>
          <a:custGeom>
            <a:avLst/>
            <a:gdLst/>
            <a:ahLst/>
            <a:cxnLst/>
            <a:rect l="l" t="t" r="r" b="b"/>
            <a:pathLst>
              <a:path w="610235" h="144144">
                <a:moveTo>
                  <a:pt x="546118" y="71901"/>
                </a:moveTo>
                <a:lnTo>
                  <a:pt x="473837" y="114065"/>
                </a:lnTo>
                <a:lnTo>
                  <a:pt x="469104" y="118282"/>
                </a:lnTo>
                <a:lnTo>
                  <a:pt x="466455" y="123797"/>
                </a:lnTo>
                <a:lnTo>
                  <a:pt x="466068" y="129907"/>
                </a:lnTo>
                <a:lnTo>
                  <a:pt x="468122" y="135909"/>
                </a:lnTo>
                <a:lnTo>
                  <a:pt x="472338" y="140715"/>
                </a:lnTo>
                <a:lnTo>
                  <a:pt x="477853" y="143402"/>
                </a:lnTo>
                <a:lnTo>
                  <a:pt x="483963" y="143803"/>
                </a:lnTo>
                <a:lnTo>
                  <a:pt x="489965" y="141751"/>
                </a:lnTo>
                <a:lnTo>
                  <a:pt x="582290" y="87903"/>
                </a:lnTo>
                <a:lnTo>
                  <a:pt x="577976" y="87903"/>
                </a:lnTo>
                <a:lnTo>
                  <a:pt x="577976" y="85744"/>
                </a:lnTo>
                <a:lnTo>
                  <a:pt x="569849" y="85744"/>
                </a:lnTo>
                <a:lnTo>
                  <a:pt x="546118" y="71901"/>
                </a:lnTo>
                <a:close/>
              </a:path>
              <a:path w="610235" h="144144">
                <a:moveTo>
                  <a:pt x="518686" y="55899"/>
                </a:moveTo>
                <a:lnTo>
                  <a:pt x="0" y="55899"/>
                </a:lnTo>
                <a:lnTo>
                  <a:pt x="0" y="87903"/>
                </a:lnTo>
                <a:lnTo>
                  <a:pt x="518686" y="87903"/>
                </a:lnTo>
                <a:lnTo>
                  <a:pt x="546118" y="71901"/>
                </a:lnTo>
                <a:lnTo>
                  <a:pt x="518686" y="55899"/>
                </a:lnTo>
                <a:close/>
              </a:path>
              <a:path w="610235" h="144144">
                <a:moveTo>
                  <a:pt x="582290" y="55899"/>
                </a:moveTo>
                <a:lnTo>
                  <a:pt x="577976" y="55899"/>
                </a:lnTo>
                <a:lnTo>
                  <a:pt x="577976" y="87903"/>
                </a:lnTo>
                <a:lnTo>
                  <a:pt x="582290" y="87903"/>
                </a:lnTo>
                <a:lnTo>
                  <a:pt x="609726" y="71901"/>
                </a:lnTo>
                <a:lnTo>
                  <a:pt x="582290" y="55899"/>
                </a:lnTo>
                <a:close/>
              </a:path>
              <a:path w="610235" h="144144">
                <a:moveTo>
                  <a:pt x="569849" y="58058"/>
                </a:moveTo>
                <a:lnTo>
                  <a:pt x="546118" y="71901"/>
                </a:lnTo>
                <a:lnTo>
                  <a:pt x="569849" y="85744"/>
                </a:lnTo>
                <a:lnTo>
                  <a:pt x="569849" y="58058"/>
                </a:lnTo>
                <a:close/>
              </a:path>
              <a:path w="610235" h="144144">
                <a:moveTo>
                  <a:pt x="577976" y="58058"/>
                </a:moveTo>
                <a:lnTo>
                  <a:pt x="569849" y="58058"/>
                </a:lnTo>
                <a:lnTo>
                  <a:pt x="569849" y="85744"/>
                </a:lnTo>
                <a:lnTo>
                  <a:pt x="577976" y="85744"/>
                </a:lnTo>
                <a:lnTo>
                  <a:pt x="577976" y="58058"/>
                </a:lnTo>
                <a:close/>
              </a:path>
              <a:path w="610235" h="144144">
                <a:moveTo>
                  <a:pt x="483963" y="0"/>
                </a:moveTo>
                <a:lnTo>
                  <a:pt x="477853" y="400"/>
                </a:lnTo>
                <a:lnTo>
                  <a:pt x="472338" y="3087"/>
                </a:lnTo>
                <a:lnTo>
                  <a:pt x="468122" y="7893"/>
                </a:lnTo>
                <a:lnTo>
                  <a:pt x="466068" y="13896"/>
                </a:lnTo>
                <a:lnTo>
                  <a:pt x="466455" y="20006"/>
                </a:lnTo>
                <a:lnTo>
                  <a:pt x="469104" y="25521"/>
                </a:lnTo>
                <a:lnTo>
                  <a:pt x="473837" y="29737"/>
                </a:lnTo>
                <a:lnTo>
                  <a:pt x="546118" y="71901"/>
                </a:lnTo>
                <a:lnTo>
                  <a:pt x="569849" y="58058"/>
                </a:lnTo>
                <a:lnTo>
                  <a:pt x="577976" y="58058"/>
                </a:lnTo>
                <a:lnTo>
                  <a:pt x="577976" y="55899"/>
                </a:lnTo>
                <a:lnTo>
                  <a:pt x="582290" y="55899"/>
                </a:lnTo>
                <a:lnTo>
                  <a:pt x="489965" y="2051"/>
                </a:lnTo>
                <a:lnTo>
                  <a:pt x="483963" y="0"/>
                </a:lnTo>
                <a:close/>
              </a:path>
            </a:pathLst>
          </a:custGeom>
          <a:solidFill>
            <a:srgbClr val="000000"/>
          </a:solidFill>
        </p:spPr>
        <p:txBody>
          <a:bodyPr wrap="square" lIns="0" tIns="0" rIns="0" bIns="0" rtlCol="0"/>
          <a:lstStyle/>
          <a:p>
            <a:endParaRPr/>
          </a:p>
        </p:txBody>
      </p:sp>
      <p:sp>
        <p:nvSpPr>
          <p:cNvPr id="7" name="object 7"/>
          <p:cNvSpPr/>
          <p:nvPr/>
        </p:nvSpPr>
        <p:spPr>
          <a:xfrm>
            <a:off x="6249162" y="1452861"/>
            <a:ext cx="610235" cy="144145"/>
          </a:xfrm>
          <a:custGeom>
            <a:avLst/>
            <a:gdLst/>
            <a:ahLst/>
            <a:cxnLst/>
            <a:rect l="l" t="t" r="r" b="b"/>
            <a:pathLst>
              <a:path w="610235" h="144144">
                <a:moveTo>
                  <a:pt x="546118" y="71901"/>
                </a:moveTo>
                <a:lnTo>
                  <a:pt x="473837" y="114065"/>
                </a:lnTo>
                <a:lnTo>
                  <a:pt x="469104" y="118282"/>
                </a:lnTo>
                <a:lnTo>
                  <a:pt x="466455" y="123797"/>
                </a:lnTo>
                <a:lnTo>
                  <a:pt x="466068" y="129907"/>
                </a:lnTo>
                <a:lnTo>
                  <a:pt x="468122" y="135909"/>
                </a:lnTo>
                <a:lnTo>
                  <a:pt x="472338" y="140715"/>
                </a:lnTo>
                <a:lnTo>
                  <a:pt x="477853" y="143402"/>
                </a:lnTo>
                <a:lnTo>
                  <a:pt x="483963" y="143803"/>
                </a:lnTo>
                <a:lnTo>
                  <a:pt x="489965" y="141751"/>
                </a:lnTo>
                <a:lnTo>
                  <a:pt x="582290" y="87903"/>
                </a:lnTo>
                <a:lnTo>
                  <a:pt x="577976" y="87903"/>
                </a:lnTo>
                <a:lnTo>
                  <a:pt x="577976" y="85744"/>
                </a:lnTo>
                <a:lnTo>
                  <a:pt x="569849" y="85744"/>
                </a:lnTo>
                <a:lnTo>
                  <a:pt x="546118" y="71901"/>
                </a:lnTo>
                <a:close/>
              </a:path>
              <a:path w="610235" h="144144">
                <a:moveTo>
                  <a:pt x="518686" y="55899"/>
                </a:moveTo>
                <a:lnTo>
                  <a:pt x="0" y="55899"/>
                </a:lnTo>
                <a:lnTo>
                  <a:pt x="0" y="87903"/>
                </a:lnTo>
                <a:lnTo>
                  <a:pt x="518686" y="87903"/>
                </a:lnTo>
                <a:lnTo>
                  <a:pt x="546118" y="71901"/>
                </a:lnTo>
                <a:lnTo>
                  <a:pt x="518686" y="55899"/>
                </a:lnTo>
                <a:close/>
              </a:path>
              <a:path w="610235" h="144144">
                <a:moveTo>
                  <a:pt x="582290" y="55899"/>
                </a:moveTo>
                <a:lnTo>
                  <a:pt x="577976" y="55899"/>
                </a:lnTo>
                <a:lnTo>
                  <a:pt x="577976" y="87903"/>
                </a:lnTo>
                <a:lnTo>
                  <a:pt x="582290" y="87903"/>
                </a:lnTo>
                <a:lnTo>
                  <a:pt x="609726" y="71901"/>
                </a:lnTo>
                <a:lnTo>
                  <a:pt x="582290" y="55899"/>
                </a:lnTo>
                <a:close/>
              </a:path>
              <a:path w="610235" h="144144">
                <a:moveTo>
                  <a:pt x="569849" y="58058"/>
                </a:moveTo>
                <a:lnTo>
                  <a:pt x="546118" y="71901"/>
                </a:lnTo>
                <a:lnTo>
                  <a:pt x="569849" y="85744"/>
                </a:lnTo>
                <a:lnTo>
                  <a:pt x="569849" y="58058"/>
                </a:lnTo>
                <a:close/>
              </a:path>
              <a:path w="610235" h="144144">
                <a:moveTo>
                  <a:pt x="577976" y="58058"/>
                </a:moveTo>
                <a:lnTo>
                  <a:pt x="569849" y="58058"/>
                </a:lnTo>
                <a:lnTo>
                  <a:pt x="569849" y="85744"/>
                </a:lnTo>
                <a:lnTo>
                  <a:pt x="577976" y="85744"/>
                </a:lnTo>
                <a:lnTo>
                  <a:pt x="577976" y="58058"/>
                </a:lnTo>
                <a:close/>
              </a:path>
              <a:path w="610235" h="144144">
                <a:moveTo>
                  <a:pt x="483963" y="0"/>
                </a:moveTo>
                <a:lnTo>
                  <a:pt x="477853" y="400"/>
                </a:lnTo>
                <a:lnTo>
                  <a:pt x="472338" y="3087"/>
                </a:lnTo>
                <a:lnTo>
                  <a:pt x="468122" y="7893"/>
                </a:lnTo>
                <a:lnTo>
                  <a:pt x="466068" y="13896"/>
                </a:lnTo>
                <a:lnTo>
                  <a:pt x="466455" y="20006"/>
                </a:lnTo>
                <a:lnTo>
                  <a:pt x="469104" y="25521"/>
                </a:lnTo>
                <a:lnTo>
                  <a:pt x="473837" y="29737"/>
                </a:lnTo>
                <a:lnTo>
                  <a:pt x="546118" y="71901"/>
                </a:lnTo>
                <a:lnTo>
                  <a:pt x="569849" y="58058"/>
                </a:lnTo>
                <a:lnTo>
                  <a:pt x="577976" y="58058"/>
                </a:lnTo>
                <a:lnTo>
                  <a:pt x="577976" y="55899"/>
                </a:lnTo>
                <a:lnTo>
                  <a:pt x="582290" y="55899"/>
                </a:lnTo>
                <a:lnTo>
                  <a:pt x="489965" y="2051"/>
                </a:lnTo>
                <a:lnTo>
                  <a:pt x="483963" y="0"/>
                </a:lnTo>
                <a:close/>
              </a:path>
            </a:pathLst>
          </a:custGeom>
          <a:solidFill>
            <a:srgbClr val="000000"/>
          </a:solidFill>
        </p:spPr>
        <p:txBody>
          <a:bodyPr wrap="square" lIns="0" tIns="0" rIns="0" bIns="0" rtlCol="0"/>
          <a:lstStyle/>
          <a:p>
            <a:endParaRPr/>
          </a:p>
        </p:txBody>
      </p:sp>
      <p:sp>
        <p:nvSpPr>
          <p:cNvPr id="8" name="object 8"/>
          <p:cNvSpPr/>
          <p:nvPr/>
        </p:nvSpPr>
        <p:spPr>
          <a:xfrm>
            <a:off x="7773162" y="1452861"/>
            <a:ext cx="1067435" cy="144145"/>
          </a:xfrm>
          <a:custGeom>
            <a:avLst/>
            <a:gdLst/>
            <a:ahLst/>
            <a:cxnLst/>
            <a:rect l="l" t="t" r="r" b="b"/>
            <a:pathLst>
              <a:path w="1067434" h="144144">
                <a:moveTo>
                  <a:pt x="1003318" y="71901"/>
                </a:moveTo>
                <a:lnTo>
                  <a:pt x="931037" y="114065"/>
                </a:lnTo>
                <a:lnTo>
                  <a:pt x="926304" y="118282"/>
                </a:lnTo>
                <a:lnTo>
                  <a:pt x="923655" y="123797"/>
                </a:lnTo>
                <a:lnTo>
                  <a:pt x="923268" y="129907"/>
                </a:lnTo>
                <a:lnTo>
                  <a:pt x="925321" y="135909"/>
                </a:lnTo>
                <a:lnTo>
                  <a:pt x="929538" y="140715"/>
                </a:lnTo>
                <a:lnTo>
                  <a:pt x="935053" y="143402"/>
                </a:lnTo>
                <a:lnTo>
                  <a:pt x="941163" y="143803"/>
                </a:lnTo>
                <a:lnTo>
                  <a:pt x="947165" y="141751"/>
                </a:lnTo>
                <a:lnTo>
                  <a:pt x="1039490" y="87903"/>
                </a:lnTo>
                <a:lnTo>
                  <a:pt x="1035049" y="87903"/>
                </a:lnTo>
                <a:lnTo>
                  <a:pt x="1035049" y="85744"/>
                </a:lnTo>
                <a:lnTo>
                  <a:pt x="1027048" y="85744"/>
                </a:lnTo>
                <a:lnTo>
                  <a:pt x="1003318" y="71901"/>
                </a:lnTo>
                <a:close/>
              </a:path>
              <a:path w="1067434" h="144144">
                <a:moveTo>
                  <a:pt x="975886" y="55899"/>
                </a:moveTo>
                <a:lnTo>
                  <a:pt x="0" y="55899"/>
                </a:lnTo>
                <a:lnTo>
                  <a:pt x="0" y="87903"/>
                </a:lnTo>
                <a:lnTo>
                  <a:pt x="975886" y="87903"/>
                </a:lnTo>
                <a:lnTo>
                  <a:pt x="1003318" y="71901"/>
                </a:lnTo>
                <a:lnTo>
                  <a:pt x="975886" y="55899"/>
                </a:lnTo>
                <a:close/>
              </a:path>
              <a:path w="1067434" h="144144">
                <a:moveTo>
                  <a:pt x="1039490" y="55899"/>
                </a:moveTo>
                <a:lnTo>
                  <a:pt x="1035049" y="55899"/>
                </a:lnTo>
                <a:lnTo>
                  <a:pt x="1035049" y="87903"/>
                </a:lnTo>
                <a:lnTo>
                  <a:pt x="1039490" y="87903"/>
                </a:lnTo>
                <a:lnTo>
                  <a:pt x="1066927" y="71901"/>
                </a:lnTo>
                <a:lnTo>
                  <a:pt x="1039490" y="55899"/>
                </a:lnTo>
                <a:close/>
              </a:path>
              <a:path w="1067434" h="144144">
                <a:moveTo>
                  <a:pt x="1027048" y="58058"/>
                </a:moveTo>
                <a:lnTo>
                  <a:pt x="1003318" y="71901"/>
                </a:lnTo>
                <a:lnTo>
                  <a:pt x="1027048" y="85744"/>
                </a:lnTo>
                <a:lnTo>
                  <a:pt x="1027048" y="58058"/>
                </a:lnTo>
                <a:close/>
              </a:path>
              <a:path w="1067434" h="144144">
                <a:moveTo>
                  <a:pt x="1035049" y="58058"/>
                </a:moveTo>
                <a:lnTo>
                  <a:pt x="1027048" y="58058"/>
                </a:lnTo>
                <a:lnTo>
                  <a:pt x="1027048" y="85744"/>
                </a:lnTo>
                <a:lnTo>
                  <a:pt x="1035049" y="85744"/>
                </a:lnTo>
                <a:lnTo>
                  <a:pt x="1035049" y="58058"/>
                </a:lnTo>
                <a:close/>
              </a:path>
              <a:path w="1067434" h="144144">
                <a:moveTo>
                  <a:pt x="941163" y="0"/>
                </a:moveTo>
                <a:lnTo>
                  <a:pt x="935053" y="400"/>
                </a:lnTo>
                <a:lnTo>
                  <a:pt x="929538" y="3087"/>
                </a:lnTo>
                <a:lnTo>
                  <a:pt x="925321" y="7893"/>
                </a:lnTo>
                <a:lnTo>
                  <a:pt x="923268" y="13896"/>
                </a:lnTo>
                <a:lnTo>
                  <a:pt x="923655" y="20006"/>
                </a:lnTo>
                <a:lnTo>
                  <a:pt x="926304" y="25521"/>
                </a:lnTo>
                <a:lnTo>
                  <a:pt x="931037" y="29737"/>
                </a:lnTo>
                <a:lnTo>
                  <a:pt x="1003318" y="71901"/>
                </a:lnTo>
                <a:lnTo>
                  <a:pt x="1027048" y="58058"/>
                </a:lnTo>
                <a:lnTo>
                  <a:pt x="1035049" y="58058"/>
                </a:lnTo>
                <a:lnTo>
                  <a:pt x="1035049" y="55899"/>
                </a:lnTo>
                <a:lnTo>
                  <a:pt x="1039490" y="55899"/>
                </a:lnTo>
                <a:lnTo>
                  <a:pt x="947165" y="2051"/>
                </a:lnTo>
                <a:lnTo>
                  <a:pt x="941163" y="0"/>
                </a:lnTo>
                <a:close/>
              </a:path>
            </a:pathLst>
          </a:custGeom>
          <a:solidFill>
            <a:srgbClr val="000000"/>
          </a:solidFill>
        </p:spPr>
        <p:txBody>
          <a:bodyPr wrap="square" lIns="0" tIns="0" rIns="0" bIns="0" rtlCol="0"/>
          <a:lstStyle/>
          <a:p>
            <a:endParaRPr/>
          </a:p>
        </p:txBody>
      </p:sp>
      <p:sp>
        <p:nvSpPr>
          <p:cNvPr id="9" name="object 9"/>
          <p:cNvSpPr txBox="1"/>
          <p:nvPr/>
        </p:nvSpPr>
        <p:spPr>
          <a:xfrm>
            <a:off x="2136140" y="1322020"/>
            <a:ext cx="58547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0" name="object 10"/>
          <p:cNvSpPr txBox="1"/>
          <p:nvPr/>
        </p:nvSpPr>
        <p:spPr>
          <a:xfrm>
            <a:off x="9071609" y="1322020"/>
            <a:ext cx="57912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1" name="object 11"/>
          <p:cNvSpPr/>
          <p:nvPr/>
        </p:nvSpPr>
        <p:spPr>
          <a:xfrm>
            <a:off x="5639561" y="2743961"/>
            <a:ext cx="721360" cy="990600"/>
          </a:xfrm>
          <a:custGeom>
            <a:avLst/>
            <a:gdLst/>
            <a:ahLst/>
            <a:cxnLst/>
            <a:rect l="l" t="t" r="r" b="b"/>
            <a:pathLst>
              <a:path w="721360" h="990600">
                <a:moveTo>
                  <a:pt x="0" y="630174"/>
                </a:moveTo>
                <a:lnTo>
                  <a:pt x="180212" y="630174"/>
                </a:lnTo>
                <a:lnTo>
                  <a:pt x="180212" y="0"/>
                </a:lnTo>
                <a:lnTo>
                  <a:pt x="540638" y="0"/>
                </a:lnTo>
                <a:lnTo>
                  <a:pt x="540638" y="630174"/>
                </a:lnTo>
                <a:lnTo>
                  <a:pt x="720851" y="630174"/>
                </a:lnTo>
                <a:lnTo>
                  <a:pt x="360425" y="990600"/>
                </a:lnTo>
                <a:lnTo>
                  <a:pt x="0" y="630174"/>
                </a:lnTo>
                <a:close/>
              </a:path>
            </a:pathLst>
          </a:custGeom>
          <a:ln w="32004">
            <a:solidFill>
              <a:srgbClr val="FF0000"/>
            </a:solidFill>
          </a:ln>
        </p:spPr>
        <p:txBody>
          <a:bodyPr wrap="square" lIns="0" tIns="0" rIns="0" bIns="0" rtlCol="0"/>
          <a:lstStyle/>
          <a:p>
            <a:endParaRPr/>
          </a:p>
        </p:txBody>
      </p:sp>
      <p:sp>
        <p:nvSpPr>
          <p:cNvPr id="12" name="object 12"/>
          <p:cNvSpPr txBox="1"/>
          <p:nvPr/>
        </p:nvSpPr>
        <p:spPr>
          <a:xfrm>
            <a:off x="4980813" y="2236978"/>
            <a:ext cx="2076450" cy="391160"/>
          </a:xfrm>
          <a:prstGeom prst="rect">
            <a:avLst/>
          </a:prstGeom>
        </p:spPr>
        <p:txBody>
          <a:bodyPr vert="horz" wrap="square" lIns="0" tIns="12700" rIns="0" bIns="0" rtlCol="0">
            <a:spAutoFit/>
          </a:bodyPr>
          <a:lstStyle/>
          <a:p>
            <a:pPr marL="12700">
              <a:spcBef>
                <a:spcPts val="100"/>
              </a:spcBef>
            </a:pPr>
            <a:r>
              <a:rPr sz="2400" spc="-5" dirty="0">
                <a:solidFill>
                  <a:srgbClr val="FF0000"/>
                </a:solidFill>
                <a:latin typeface="Tahoma"/>
                <a:cs typeface="Tahoma"/>
              </a:rPr>
              <a:t>Find</a:t>
            </a:r>
            <a:r>
              <a:rPr sz="2400" spc="-75" dirty="0">
                <a:solidFill>
                  <a:srgbClr val="FF0000"/>
                </a:solidFill>
                <a:latin typeface="Tahoma"/>
                <a:cs typeface="Tahoma"/>
              </a:rPr>
              <a:t> </a:t>
            </a:r>
            <a:r>
              <a:rPr sz="2400" spc="-5" dirty="0">
                <a:solidFill>
                  <a:srgbClr val="FF0000"/>
                </a:solidFill>
                <a:latin typeface="Tahoma"/>
                <a:cs typeface="Tahoma"/>
              </a:rPr>
              <a:t>Equivalent</a:t>
            </a:r>
            <a:endParaRPr sz="2400">
              <a:latin typeface="Tahoma"/>
              <a:cs typeface="Tahoma"/>
            </a:endParaRPr>
          </a:p>
        </p:txBody>
      </p:sp>
      <p:sp>
        <p:nvSpPr>
          <p:cNvPr id="13" name="object 13"/>
          <p:cNvSpPr txBox="1"/>
          <p:nvPr/>
        </p:nvSpPr>
        <p:spPr>
          <a:xfrm>
            <a:off x="5029961" y="4572762"/>
            <a:ext cx="1981200" cy="453329"/>
          </a:xfrm>
          <a:prstGeom prst="rect">
            <a:avLst/>
          </a:prstGeom>
          <a:ln w="32003">
            <a:solidFill>
              <a:srgbClr val="000000"/>
            </a:solidFill>
          </a:ln>
        </p:spPr>
        <p:txBody>
          <a:bodyPr vert="horz" wrap="square" lIns="0" tIns="22225" rIns="0" bIns="0" rtlCol="0">
            <a:spAutoFit/>
          </a:bodyPr>
          <a:lstStyle/>
          <a:p>
            <a:pPr marL="248285">
              <a:spcBef>
                <a:spcPts val="175"/>
              </a:spcBef>
            </a:pPr>
            <a:r>
              <a:rPr sz="2800" spc="-5" dirty="0">
                <a:latin typeface="Calibri"/>
                <a:cs typeface="Calibri"/>
              </a:rPr>
              <a:t>G1G2G3</a:t>
            </a:r>
            <a:endParaRPr sz="2800">
              <a:latin typeface="Calibri"/>
              <a:cs typeface="Calibri"/>
            </a:endParaRPr>
          </a:p>
        </p:txBody>
      </p:sp>
      <p:sp>
        <p:nvSpPr>
          <p:cNvPr id="14" name="object 14"/>
          <p:cNvSpPr/>
          <p:nvPr/>
        </p:nvSpPr>
        <p:spPr>
          <a:xfrm>
            <a:off x="3353562" y="4805661"/>
            <a:ext cx="1677035" cy="144145"/>
          </a:xfrm>
          <a:custGeom>
            <a:avLst/>
            <a:gdLst/>
            <a:ahLst/>
            <a:cxnLst/>
            <a:rect l="l" t="t" r="r" b="b"/>
            <a:pathLst>
              <a:path w="1677035" h="144145">
                <a:moveTo>
                  <a:pt x="1612918" y="71901"/>
                </a:moveTo>
                <a:lnTo>
                  <a:pt x="1540637" y="114065"/>
                </a:lnTo>
                <a:lnTo>
                  <a:pt x="1535904" y="118282"/>
                </a:lnTo>
                <a:lnTo>
                  <a:pt x="1533255" y="123797"/>
                </a:lnTo>
                <a:lnTo>
                  <a:pt x="1532868" y="129907"/>
                </a:lnTo>
                <a:lnTo>
                  <a:pt x="1534922" y="135909"/>
                </a:lnTo>
                <a:lnTo>
                  <a:pt x="1539138" y="140715"/>
                </a:lnTo>
                <a:lnTo>
                  <a:pt x="1544653" y="143402"/>
                </a:lnTo>
                <a:lnTo>
                  <a:pt x="1550763" y="143803"/>
                </a:lnTo>
                <a:lnTo>
                  <a:pt x="1556765" y="141751"/>
                </a:lnTo>
                <a:lnTo>
                  <a:pt x="1649090" y="87903"/>
                </a:lnTo>
                <a:lnTo>
                  <a:pt x="1644777" y="87903"/>
                </a:lnTo>
                <a:lnTo>
                  <a:pt x="1644777" y="85744"/>
                </a:lnTo>
                <a:lnTo>
                  <a:pt x="1636649" y="85744"/>
                </a:lnTo>
                <a:lnTo>
                  <a:pt x="1612918" y="71901"/>
                </a:lnTo>
                <a:close/>
              </a:path>
              <a:path w="1677035" h="144145">
                <a:moveTo>
                  <a:pt x="1585486" y="55899"/>
                </a:moveTo>
                <a:lnTo>
                  <a:pt x="0" y="55899"/>
                </a:lnTo>
                <a:lnTo>
                  <a:pt x="0" y="87903"/>
                </a:lnTo>
                <a:lnTo>
                  <a:pt x="1585486" y="87903"/>
                </a:lnTo>
                <a:lnTo>
                  <a:pt x="1612918" y="71901"/>
                </a:lnTo>
                <a:lnTo>
                  <a:pt x="1585486" y="55899"/>
                </a:lnTo>
                <a:close/>
              </a:path>
              <a:path w="1677035" h="144145">
                <a:moveTo>
                  <a:pt x="1649090" y="55899"/>
                </a:moveTo>
                <a:lnTo>
                  <a:pt x="1644777" y="55899"/>
                </a:lnTo>
                <a:lnTo>
                  <a:pt x="1644777" y="87903"/>
                </a:lnTo>
                <a:lnTo>
                  <a:pt x="1649090" y="87903"/>
                </a:lnTo>
                <a:lnTo>
                  <a:pt x="1676527" y="71901"/>
                </a:lnTo>
                <a:lnTo>
                  <a:pt x="1649090" y="55899"/>
                </a:lnTo>
                <a:close/>
              </a:path>
              <a:path w="1677035" h="144145">
                <a:moveTo>
                  <a:pt x="1636649" y="58058"/>
                </a:moveTo>
                <a:lnTo>
                  <a:pt x="1612918" y="71901"/>
                </a:lnTo>
                <a:lnTo>
                  <a:pt x="1636649" y="85744"/>
                </a:lnTo>
                <a:lnTo>
                  <a:pt x="1636649" y="58058"/>
                </a:lnTo>
                <a:close/>
              </a:path>
              <a:path w="1677035" h="144145">
                <a:moveTo>
                  <a:pt x="1644777" y="58058"/>
                </a:moveTo>
                <a:lnTo>
                  <a:pt x="1636649" y="58058"/>
                </a:lnTo>
                <a:lnTo>
                  <a:pt x="1636649" y="85744"/>
                </a:lnTo>
                <a:lnTo>
                  <a:pt x="1644777" y="85744"/>
                </a:lnTo>
                <a:lnTo>
                  <a:pt x="1644777" y="58058"/>
                </a:lnTo>
                <a:close/>
              </a:path>
              <a:path w="1677035" h="144145">
                <a:moveTo>
                  <a:pt x="1550763" y="0"/>
                </a:moveTo>
                <a:lnTo>
                  <a:pt x="1544653" y="400"/>
                </a:lnTo>
                <a:lnTo>
                  <a:pt x="1539138" y="3087"/>
                </a:lnTo>
                <a:lnTo>
                  <a:pt x="1534922" y="7893"/>
                </a:lnTo>
                <a:lnTo>
                  <a:pt x="1532868" y="13896"/>
                </a:lnTo>
                <a:lnTo>
                  <a:pt x="1533255" y="20006"/>
                </a:lnTo>
                <a:lnTo>
                  <a:pt x="1535904" y="25521"/>
                </a:lnTo>
                <a:lnTo>
                  <a:pt x="1540637" y="29737"/>
                </a:lnTo>
                <a:lnTo>
                  <a:pt x="1612918" y="71901"/>
                </a:lnTo>
                <a:lnTo>
                  <a:pt x="1636649" y="58058"/>
                </a:lnTo>
                <a:lnTo>
                  <a:pt x="1644777" y="58058"/>
                </a:lnTo>
                <a:lnTo>
                  <a:pt x="1644777" y="55899"/>
                </a:lnTo>
                <a:lnTo>
                  <a:pt x="1649090" y="55899"/>
                </a:lnTo>
                <a:lnTo>
                  <a:pt x="1556765" y="2051"/>
                </a:lnTo>
                <a:lnTo>
                  <a:pt x="1550763" y="0"/>
                </a:lnTo>
                <a:close/>
              </a:path>
            </a:pathLst>
          </a:custGeom>
          <a:solidFill>
            <a:srgbClr val="000000"/>
          </a:solidFill>
        </p:spPr>
        <p:txBody>
          <a:bodyPr wrap="square" lIns="0" tIns="0" rIns="0" bIns="0" rtlCol="0"/>
          <a:lstStyle/>
          <a:p>
            <a:endParaRPr/>
          </a:p>
        </p:txBody>
      </p:sp>
      <p:sp>
        <p:nvSpPr>
          <p:cNvPr id="15" name="object 15"/>
          <p:cNvSpPr/>
          <p:nvPr/>
        </p:nvSpPr>
        <p:spPr>
          <a:xfrm>
            <a:off x="7011162" y="4805661"/>
            <a:ext cx="1677035" cy="144145"/>
          </a:xfrm>
          <a:custGeom>
            <a:avLst/>
            <a:gdLst/>
            <a:ahLst/>
            <a:cxnLst/>
            <a:rect l="l" t="t" r="r" b="b"/>
            <a:pathLst>
              <a:path w="1677034" h="144145">
                <a:moveTo>
                  <a:pt x="1612918" y="71901"/>
                </a:moveTo>
                <a:lnTo>
                  <a:pt x="1540637" y="114065"/>
                </a:lnTo>
                <a:lnTo>
                  <a:pt x="1535904" y="118282"/>
                </a:lnTo>
                <a:lnTo>
                  <a:pt x="1533255" y="123797"/>
                </a:lnTo>
                <a:lnTo>
                  <a:pt x="1532868" y="129907"/>
                </a:lnTo>
                <a:lnTo>
                  <a:pt x="1534921" y="135909"/>
                </a:lnTo>
                <a:lnTo>
                  <a:pt x="1539138" y="140715"/>
                </a:lnTo>
                <a:lnTo>
                  <a:pt x="1544653" y="143402"/>
                </a:lnTo>
                <a:lnTo>
                  <a:pt x="1550763" y="143803"/>
                </a:lnTo>
                <a:lnTo>
                  <a:pt x="1556765" y="141751"/>
                </a:lnTo>
                <a:lnTo>
                  <a:pt x="1649090" y="87903"/>
                </a:lnTo>
                <a:lnTo>
                  <a:pt x="1644777" y="87903"/>
                </a:lnTo>
                <a:lnTo>
                  <a:pt x="1644777" y="85744"/>
                </a:lnTo>
                <a:lnTo>
                  <a:pt x="1636648" y="85744"/>
                </a:lnTo>
                <a:lnTo>
                  <a:pt x="1612918" y="71901"/>
                </a:lnTo>
                <a:close/>
              </a:path>
              <a:path w="1677034" h="144145">
                <a:moveTo>
                  <a:pt x="1585486" y="55899"/>
                </a:moveTo>
                <a:lnTo>
                  <a:pt x="0" y="55899"/>
                </a:lnTo>
                <a:lnTo>
                  <a:pt x="0" y="87903"/>
                </a:lnTo>
                <a:lnTo>
                  <a:pt x="1585486" y="87903"/>
                </a:lnTo>
                <a:lnTo>
                  <a:pt x="1612918" y="71901"/>
                </a:lnTo>
                <a:lnTo>
                  <a:pt x="1585486" y="55899"/>
                </a:lnTo>
                <a:close/>
              </a:path>
              <a:path w="1677034" h="144145">
                <a:moveTo>
                  <a:pt x="1649090" y="55899"/>
                </a:moveTo>
                <a:lnTo>
                  <a:pt x="1644777" y="55899"/>
                </a:lnTo>
                <a:lnTo>
                  <a:pt x="1644777" y="87903"/>
                </a:lnTo>
                <a:lnTo>
                  <a:pt x="1649090" y="87903"/>
                </a:lnTo>
                <a:lnTo>
                  <a:pt x="1676527" y="71901"/>
                </a:lnTo>
                <a:lnTo>
                  <a:pt x="1649090" y="55899"/>
                </a:lnTo>
                <a:close/>
              </a:path>
              <a:path w="1677034" h="144145">
                <a:moveTo>
                  <a:pt x="1636648" y="58058"/>
                </a:moveTo>
                <a:lnTo>
                  <a:pt x="1612918" y="71901"/>
                </a:lnTo>
                <a:lnTo>
                  <a:pt x="1636648" y="85744"/>
                </a:lnTo>
                <a:lnTo>
                  <a:pt x="1636648" y="58058"/>
                </a:lnTo>
                <a:close/>
              </a:path>
              <a:path w="1677034" h="144145">
                <a:moveTo>
                  <a:pt x="1644777" y="58058"/>
                </a:moveTo>
                <a:lnTo>
                  <a:pt x="1636648" y="58058"/>
                </a:lnTo>
                <a:lnTo>
                  <a:pt x="1636648" y="85744"/>
                </a:lnTo>
                <a:lnTo>
                  <a:pt x="1644777" y="85744"/>
                </a:lnTo>
                <a:lnTo>
                  <a:pt x="1644777" y="58058"/>
                </a:lnTo>
                <a:close/>
              </a:path>
              <a:path w="1677034" h="144145">
                <a:moveTo>
                  <a:pt x="1550763" y="0"/>
                </a:moveTo>
                <a:lnTo>
                  <a:pt x="1544653" y="400"/>
                </a:lnTo>
                <a:lnTo>
                  <a:pt x="1539138" y="3087"/>
                </a:lnTo>
                <a:lnTo>
                  <a:pt x="1534921" y="7893"/>
                </a:lnTo>
                <a:lnTo>
                  <a:pt x="1532868" y="13896"/>
                </a:lnTo>
                <a:lnTo>
                  <a:pt x="1533255" y="20006"/>
                </a:lnTo>
                <a:lnTo>
                  <a:pt x="1535904" y="25521"/>
                </a:lnTo>
                <a:lnTo>
                  <a:pt x="1540637" y="29737"/>
                </a:lnTo>
                <a:lnTo>
                  <a:pt x="1612918" y="71901"/>
                </a:lnTo>
                <a:lnTo>
                  <a:pt x="1636648" y="58058"/>
                </a:lnTo>
                <a:lnTo>
                  <a:pt x="1644777" y="58058"/>
                </a:lnTo>
                <a:lnTo>
                  <a:pt x="1644777" y="55899"/>
                </a:lnTo>
                <a:lnTo>
                  <a:pt x="1649090" y="55899"/>
                </a:lnTo>
                <a:lnTo>
                  <a:pt x="1556765" y="2051"/>
                </a:lnTo>
                <a:lnTo>
                  <a:pt x="1550763" y="0"/>
                </a:lnTo>
                <a:close/>
              </a:path>
            </a:pathLst>
          </a:custGeom>
          <a:solidFill>
            <a:srgbClr val="000000"/>
          </a:solidFill>
        </p:spPr>
        <p:txBody>
          <a:bodyPr wrap="square" lIns="0" tIns="0" rIns="0" bIns="0" rtlCol="0"/>
          <a:lstStyle/>
          <a:p>
            <a:endParaRPr/>
          </a:p>
        </p:txBody>
      </p:sp>
      <p:sp>
        <p:nvSpPr>
          <p:cNvPr id="16" name="object 16"/>
          <p:cNvSpPr txBox="1"/>
          <p:nvPr/>
        </p:nvSpPr>
        <p:spPr>
          <a:xfrm>
            <a:off x="2593645" y="4676013"/>
            <a:ext cx="58483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7" name="object 17"/>
          <p:cNvSpPr txBox="1"/>
          <p:nvPr/>
        </p:nvSpPr>
        <p:spPr>
          <a:xfrm>
            <a:off x="8919210" y="4676013"/>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8" name="object 18"/>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1" name="object 21"/>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47</a:t>
            </a:fld>
            <a:endParaRPr dirty="0"/>
          </a:p>
        </p:txBody>
      </p:sp>
      <p:pic>
        <p:nvPicPr>
          <p:cNvPr id="22" name="Picture 21">
            <a:extLst>
              <a:ext uri="{FF2B5EF4-FFF2-40B4-BE49-F238E27FC236}">
                <a16:creationId xmlns:a16="http://schemas.microsoft.com/office/drawing/2014/main" xmlns="" id="{54E77601-3C38-4DF0-B850-287960E6D43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9562" y="3201161"/>
            <a:ext cx="542925" cy="990600"/>
          </a:xfrm>
          <a:custGeom>
            <a:avLst/>
            <a:gdLst/>
            <a:ahLst/>
            <a:cxnLst/>
            <a:rect l="l" t="t" r="r" b="b"/>
            <a:pathLst>
              <a:path w="542925" h="990600">
                <a:moveTo>
                  <a:pt x="0" y="719327"/>
                </a:moveTo>
                <a:lnTo>
                  <a:pt x="135636" y="719327"/>
                </a:lnTo>
                <a:lnTo>
                  <a:pt x="135636" y="0"/>
                </a:lnTo>
                <a:lnTo>
                  <a:pt x="406908" y="0"/>
                </a:lnTo>
                <a:lnTo>
                  <a:pt x="406908" y="719327"/>
                </a:lnTo>
                <a:lnTo>
                  <a:pt x="542543" y="719327"/>
                </a:lnTo>
                <a:lnTo>
                  <a:pt x="271272" y="990600"/>
                </a:lnTo>
                <a:lnTo>
                  <a:pt x="0" y="719327"/>
                </a:lnTo>
                <a:close/>
              </a:path>
            </a:pathLst>
          </a:custGeom>
          <a:ln w="32004">
            <a:solidFill>
              <a:srgbClr val="FF0000"/>
            </a:solidFill>
          </a:ln>
        </p:spPr>
        <p:txBody>
          <a:bodyPr wrap="square" lIns="0" tIns="0" rIns="0" bIns="0" rtlCol="0"/>
          <a:lstStyle/>
          <a:p>
            <a:endParaRPr/>
          </a:p>
        </p:txBody>
      </p:sp>
      <p:sp>
        <p:nvSpPr>
          <p:cNvPr id="3" name="object 3"/>
          <p:cNvSpPr txBox="1"/>
          <p:nvPr/>
        </p:nvSpPr>
        <p:spPr>
          <a:xfrm>
            <a:off x="3810761" y="1062989"/>
            <a:ext cx="914400" cy="452688"/>
          </a:xfrm>
          <a:prstGeom prst="rect">
            <a:avLst/>
          </a:prstGeom>
          <a:ln w="32003">
            <a:solidFill>
              <a:srgbClr val="000000"/>
            </a:solidFill>
          </a:ln>
        </p:spPr>
        <p:txBody>
          <a:bodyPr vert="horz" wrap="square" lIns="0" tIns="21590" rIns="0" bIns="0" rtlCol="0">
            <a:spAutoFit/>
          </a:bodyPr>
          <a:lstStyle/>
          <a:p>
            <a:pPr marL="252095">
              <a:spcBef>
                <a:spcPts val="170"/>
              </a:spcBef>
            </a:pPr>
            <a:r>
              <a:rPr sz="2800" spc="-10" dirty="0">
                <a:latin typeface="Calibri"/>
                <a:cs typeface="Calibri"/>
              </a:rPr>
              <a:t>G1</a:t>
            </a:r>
            <a:endParaRPr sz="2800">
              <a:latin typeface="Calibri"/>
              <a:cs typeface="Calibri"/>
            </a:endParaRPr>
          </a:p>
        </p:txBody>
      </p:sp>
      <p:sp>
        <p:nvSpPr>
          <p:cNvPr id="4" name="object 4"/>
          <p:cNvSpPr txBox="1"/>
          <p:nvPr/>
        </p:nvSpPr>
        <p:spPr>
          <a:xfrm>
            <a:off x="5334761" y="1062989"/>
            <a:ext cx="914400" cy="452688"/>
          </a:xfrm>
          <a:prstGeom prst="rect">
            <a:avLst/>
          </a:prstGeom>
          <a:ln w="32003">
            <a:solidFill>
              <a:srgbClr val="000000"/>
            </a:solidFill>
          </a:ln>
        </p:spPr>
        <p:txBody>
          <a:bodyPr vert="horz" wrap="square" lIns="0" tIns="21590" rIns="0" bIns="0" rtlCol="0">
            <a:spAutoFit/>
          </a:bodyPr>
          <a:lstStyle/>
          <a:p>
            <a:pPr marL="196215">
              <a:spcBef>
                <a:spcPts val="170"/>
              </a:spcBef>
            </a:pPr>
            <a:r>
              <a:rPr sz="2800" spc="-10" dirty="0">
                <a:latin typeface="Calibri"/>
                <a:cs typeface="Calibri"/>
              </a:rPr>
              <a:t>G2</a:t>
            </a:r>
            <a:endParaRPr sz="2800">
              <a:latin typeface="Calibri"/>
              <a:cs typeface="Calibri"/>
            </a:endParaRPr>
          </a:p>
        </p:txBody>
      </p:sp>
      <p:sp>
        <p:nvSpPr>
          <p:cNvPr id="5" name="object 5"/>
          <p:cNvSpPr txBox="1"/>
          <p:nvPr/>
        </p:nvSpPr>
        <p:spPr>
          <a:xfrm>
            <a:off x="6858761" y="1062989"/>
            <a:ext cx="914400" cy="452688"/>
          </a:xfrm>
          <a:prstGeom prst="rect">
            <a:avLst/>
          </a:prstGeom>
          <a:ln w="32003">
            <a:solidFill>
              <a:srgbClr val="000000"/>
            </a:solidFill>
          </a:ln>
        </p:spPr>
        <p:txBody>
          <a:bodyPr vert="horz" wrap="square" lIns="0" tIns="21590" rIns="0" bIns="0" rtlCol="0">
            <a:spAutoFit/>
          </a:bodyPr>
          <a:lstStyle/>
          <a:p>
            <a:pPr marL="196215">
              <a:spcBef>
                <a:spcPts val="170"/>
              </a:spcBef>
            </a:pPr>
            <a:r>
              <a:rPr sz="2800" spc="-10" dirty="0">
                <a:latin typeface="Calibri"/>
                <a:cs typeface="Calibri"/>
              </a:rPr>
              <a:t>G3</a:t>
            </a:r>
            <a:endParaRPr sz="2800">
              <a:latin typeface="Calibri"/>
              <a:cs typeface="Calibri"/>
            </a:endParaRPr>
          </a:p>
        </p:txBody>
      </p:sp>
      <p:sp>
        <p:nvSpPr>
          <p:cNvPr id="6" name="object 6"/>
          <p:cNvSpPr/>
          <p:nvPr/>
        </p:nvSpPr>
        <p:spPr>
          <a:xfrm>
            <a:off x="2896362" y="1295889"/>
            <a:ext cx="915035" cy="144145"/>
          </a:xfrm>
          <a:custGeom>
            <a:avLst/>
            <a:gdLst/>
            <a:ahLst/>
            <a:cxnLst/>
            <a:rect l="l" t="t" r="r" b="b"/>
            <a:pathLst>
              <a:path w="915035" h="144144">
                <a:moveTo>
                  <a:pt x="850918" y="71901"/>
                </a:moveTo>
                <a:lnTo>
                  <a:pt x="778637" y="114065"/>
                </a:lnTo>
                <a:lnTo>
                  <a:pt x="773904" y="118282"/>
                </a:lnTo>
                <a:lnTo>
                  <a:pt x="771255" y="123797"/>
                </a:lnTo>
                <a:lnTo>
                  <a:pt x="770868" y="129907"/>
                </a:lnTo>
                <a:lnTo>
                  <a:pt x="772921" y="135909"/>
                </a:lnTo>
                <a:lnTo>
                  <a:pt x="777138" y="140715"/>
                </a:lnTo>
                <a:lnTo>
                  <a:pt x="782653" y="143402"/>
                </a:lnTo>
                <a:lnTo>
                  <a:pt x="788763" y="143803"/>
                </a:lnTo>
                <a:lnTo>
                  <a:pt x="794765" y="141751"/>
                </a:lnTo>
                <a:lnTo>
                  <a:pt x="887090" y="87903"/>
                </a:lnTo>
                <a:lnTo>
                  <a:pt x="882776" y="87903"/>
                </a:lnTo>
                <a:lnTo>
                  <a:pt x="882776" y="85744"/>
                </a:lnTo>
                <a:lnTo>
                  <a:pt x="874649" y="85744"/>
                </a:lnTo>
                <a:lnTo>
                  <a:pt x="850918" y="71901"/>
                </a:lnTo>
                <a:close/>
              </a:path>
              <a:path w="915035" h="144144">
                <a:moveTo>
                  <a:pt x="823486" y="55899"/>
                </a:moveTo>
                <a:lnTo>
                  <a:pt x="0" y="55899"/>
                </a:lnTo>
                <a:lnTo>
                  <a:pt x="0" y="87903"/>
                </a:lnTo>
                <a:lnTo>
                  <a:pt x="823486" y="87903"/>
                </a:lnTo>
                <a:lnTo>
                  <a:pt x="850918" y="71901"/>
                </a:lnTo>
                <a:lnTo>
                  <a:pt x="823486" y="55899"/>
                </a:lnTo>
                <a:close/>
              </a:path>
              <a:path w="915035" h="144144">
                <a:moveTo>
                  <a:pt x="887090" y="55899"/>
                </a:moveTo>
                <a:lnTo>
                  <a:pt x="882776" y="55899"/>
                </a:lnTo>
                <a:lnTo>
                  <a:pt x="882776" y="87903"/>
                </a:lnTo>
                <a:lnTo>
                  <a:pt x="887090" y="87903"/>
                </a:lnTo>
                <a:lnTo>
                  <a:pt x="914526" y="71901"/>
                </a:lnTo>
                <a:lnTo>
                  <a:pt x="887090" y="55899"/>
                </a:lnTo>
                <a:close/>
              </a:path>
              <a:path w="915035" h="144144">
                <a:moveTo>
                  <a:pt x="874649" y="58058"/>
                </a:moveTo>
                <a:lnTo>
                  <a:pt x="850918" y="71901"/>
                </a:lnTo>
                <a:lnTo>
                  <a:pt x="874649" y="85744"/>
                </a:lnTo>
                <a:lnTo>
                  <a:pt x="874649" y="58058"/>
                </a:lnTo>
                <a:close/>
              </a:path>
              <a:path w="915035" h="144144">
                <a:moveTo>
                  <a:pt x="882776" y="58058"/>
                </a:moveTo>
                <a:lnTo>
                  <a:pt x="874649" y="58058"/>
                </a:lnTo>
                <a:lnTo>
                  <a:pt x="874649" y="85744"/>
                </a:lnTo>
                <a:lnTo>
                  <a:pt x="882776" y="85744"/>
                </a:lnTo>
                <a:lnTo>
                  <a:pt x="882776" y="58058"/>
                </a:lnTo>
                <a:close/>
              </a:path>
              <a:path w="915035" h="144144">
                <a:moveTo>
                  <a:pt x="788763" y="0"/>
                </a:moveTo>
                <a:lnTo>
                  <a:pt x="782653" y="400"/>
                </a:lnTo>
                <a:lnTo>
                  <a:pt x="777138" y="3087"/>
                </a:lnTo>
                <a:lnTo>
                  <a:pt x="772921" y="7893"/>
                </a:lnTo>
                <a:lnTo>
                  <a:pt x="770868" y="13896"/>
                </a:lnTo>
                <a:lnTo>
                  <a:pt x="771255" y="20006"/>
                </a:lnTo>
                <a:lnTo>
                  <a:pt x="773904" y="25521"/>
                </a:lnTo>
                <a:lnTo>
                  <a:pt x="778637" y="29737"/>
                </a:lnTo>
                <a:lnTo>
                  <a:pt x="850918" y="71901"/>
                </a:lnTo>
                <a:lnTo>
                  <a:pt x="874649" y="58058"/>
                </a:lnTo>
                <a:lnTo>
                  <a:pt x="882776" y="58058"/>
                </a:lnTo>
                <a:lnTo>
                  <a:pt x="882776" y="55899"/>
                </a:lnTo>
                <a:lnTo>
                  <a:pt x="887090" y="55899"/>
                </a:lnTo>
                <a:lnTo>
                  <a:pt x="794765" y="2051"/>
                </a:lnTo>
                <a:lnTo>
                  <a:pt x="788763" y="0"/>
                </a:lnTo>
                <a:close/>
              </a:path>
            </a:pathLst>
          </a:custGeom>
          <a:solidFill>
            <a:srgbClr val="000000"/>
          </a:solidFill>
        </p:spPr>
        <p:txBody>
          <a:bodyPr wrap="square" lIns="0" tIns="0" rIns="0" bIns="0" rtlCol="0"/>
          <a:lstStyle/>
          <a:p>
            <a:endParaRPr/>
          </a:p>
        </p:txBody>
      </p:sp>
      <p:sp>
        <p:nvSpPr>
          <p:cNvPr id="7" name="object 7"/>
          <p:cNvSpPr/>
          <p:nvPr/>
        </p:nvSpPr>
        <p:spPr>
          <a:xfrm>
            <a:off x="4725162" y="1295889"/>
            <a:ext cx="610235" cy="144145"/>
          </a:xfrm>
          <a:custGeom>
            <a:avLst/>
            <a:gdLst/>
            <a:ahLst/>
            <a:cxnLst/>
            <a:rect l="l" t="t" r="r" b="b"/>
            <a:pathLst>
              <a:path w="610235" h="144144">
                <a:moveTo>
                  <a:pt x="546118" y="71901"/>
                </a:moveTo>
                <a:lnTo>
                  <a:pt x="473837" y="114065"/>
                </a:lnTo>
                <a:lnTo>
                  <a:pt x="469104" y="118282"/>
                </a:lnTo>
                <a:lnTo>
                  <a:pt x="466455" y="123797"/>
                </a:lnTo>
                <a:lnTo>
                  <a:pt x="466068" y="129907"/>
                </a:lnTo>
                <a:lnTo>
                  <a:pt x="468122" y="135909"/>
                </a:lnTo>
                <a:lnTo>
                  <a:pt x="472338" y="140715"/>
                </a:lnTo>
                <a:lnTo>
                  <a:pt x="477853" y="143402"/>
                </a:lnTo>
                <a:lnTo>
                  <a:pt x="483963" y="143803"/>
                </a:lnTo>
                <a:lnTo>
                  <a:pt x="489965" y="141751"/>
                </a:lnTo>
                <a:lnTo>
                  <a:pt x="582290" y="87903"/>
                </a:lnTo>
                <a:lnTo>
                  <a:pt x="577976" y="87903"/>
                </a:lnTo>
                <a:lnTo>
                  <a:pt x="577976" y="85744"/>
                </a:lnTo>
                <a:lnTo>
                  <a:pt x="569849" y="85744"/>
                </a:lnTo>
                <a:lnTo>
                  <a:pt x="546118" y="71901"/>
                </a:lnTo>
                <a:close/>
              </a:path>
              <a:path w="610235" h="144144">
                <a:moveTo>
                  <a:pt x="518686" y="55899"/>
                </a:moveTo>
                <a:lnTo>
                  <a:pt x="0" y="55899"/>
                </a:lnTo>
                <a:lnTo>
                  <a:pt x="0" y="87903"/>
                </a:lnTo>
                <a:lnTo>
                  <a:pt x="518686" y="87903"/>
                </a:lnTo>
                <a:lnTo>
                  <a:pt x="546118" y="71901"/>
                </a:lnTo>
                <a:lnTo>
                  <a:pt x="518686" y="55899"/>
                </a:lnTo>
                <a:close/>
              </a:path>
              <a:path w="610235" h="144144">
                <a:moveTo>
                  <a:pt x="582290" y="55899"/>
                </a:moveTo>
                <a:lnTo>
                  <a:pt x="577976" y="55899"/>
                </a:lnTo>
                <a:lnTo>
                  <a:pt x="577976" y="87903"/>
                </a:lnTo>
                <a:lnTo>
                  <a:pt x="582290" y="87903"/>
                </a:lnTo>
                <a:lnTo>
                  <a:pt x="609726" y="71901"/>
                </a:lnTo>
                <a:lnTo>
                  <a:pt x="582290" y="55899"/>
                </a:lnTo>
                <a:close/>
              </a:path>
              <a:path w="610235" h="144144">
                <a:moveTo>
                  <a:pt x="569849" y="58058"/>
                </a:moveTo>
                <a:lnTo>
                  <a:pt x="546118" y="71901"/>
                </a:lnTo>
                <a:lnTo>
                  <a:pt x="569849" y="85744"/>
                </a:lnTo>
                <a:lnTo>
                  <a:pt x="569849" y="58058"/>
                </a:lnTo>
                <a:close/>
              </a:path>
              <a:path w="610235" h="144144">
                <a:moveTo>
                  <a:pt x="577976" y="58058"/>
                </a:moveTo>
                <a:lnTo>
                  <a:pt x="569849" y="58058"/>
                </a:lnTo>
                <a:lnTo>
                  <a:pt x="569849" y="85744"/>
                </a:lnTo>
                <a:lnTo>
                  <a:pt x="577976" y="85744"/>
                </a:lnTo>
                <a:lnTo>
                  <a:pt x="577976" y="58058"/>
                </a:lnTo>
                <a:close/>
              </a:path>
              <a:path w="610235" h="144144">
                <a:moveTo>
                  <a:pt x="483963" y="0"/>
                </a:moveTo>
                <a:lnTo>
                  <a:pt x="477853" y="400"/>
                </a:lnTo>
                <a:lnTo>
                  <a:pt x="472338" y="3087"/>
                </a:lnTo>
                <a:lnTo>
                  <a:pt x="468122" y="7893"/>
                </a:lnTo>
                <a:lnTo>
                  <a:pt x="466068" y="13896"/>
                </a:lnTo>
                <a:lnTo>
                  <a:pt x="466455" y="20006"/>
                </a:lnTo>
                <a:lnTo>
                  <a:pt x="469104" y="25521"/>
                </a:lnTo>
                <a:lnTo>
                  <a:pt x="473837" y="29737"/>
                </a:lnTo>
                <a:lnTo>
                  <a:pt x="546118" y="71901"/>
                </a:lnTo>
                <a:lnTo>
                  <a:pt x="569849" y="58058"/>
                </a:lnTo>
                <a:lnTo>
                  <a:pt x="577976" y="58058"/>
                </a:lnTo>
                <a:lnTo>
                  <a:pt x="577976" y="55899"/>
                </a:lnTo>
                <a:lnTo>
                  <a:pt x="582290" y="55899"/>
                </a:lnTo>
                <a:lnTo>
                  <a:pt x="489965" y="2051"/>
                </a:lnTo>
                <a:lnTo>
                  <a:pt x="483963" y="0"/>
                </a:lnTo>
                <a:close/>
              </a:path>
            </a:pathLst>
          </a:custGeom>
          <a:solidFill>
            <a:srgbClr val="000000"/>
          </a:solidFill>
        </p:spPr>
        <p:txBody>
          <a:bodyPr wrap="square" lIns="0" tIns="0" rIns="0" bIns="0" rtlCol="0"/>
          <a:lstStyle/>
          <a:p>
            <a:endParaRPr/>
          </a:p>
        </p:txBody>
      </p:sp>
      <p:sp>
        <p:nvSpPr>
          <p:cNvPr id="8" name="object 8"/>
          <p:cNvSpPr/>
          <p:nvPr/>
        </p:nvSpPr>
        <p:spPr>
          <a:xfrm>
            <a:off x="7773162" y="1295889"/>
            <a:ext cx="1067435" cy="144145"/>
          </a:xfrm>
          <a:custGeom>
            <a:avLst/>
            <a:gdLst/>
            <a:ahLst/>
            <a:cxnLst/>
            <a:rect l="l" t="t" r="r" b="b"/>
            <a:pathLst>
              <a:path w="1067434" h="144144">
                <a:moveTo>
                  <a:pt x="1003318" y="71901"/>
                </a:moveTo>
                <a:lnTo>
                  <a:pt x="931037" y="114065"/>
                </a:lnTo>
                <a:lnTo>
                  <a:pt x="926304" y="118282"/>
                </a:lnTo>
                <a:lnTo>
                  <a:pt x="923655" y="123797"/>
                </a:lnTo>
                <a:lnTo>
                  <a:pt x="923268" y="129907"/>
                </a:lnTo>
                <a:lnTo>
                  <a:pt x="925321" y="135909"/>
                </a:lnTo>
                <a:lnTo>
                  <a:pt x="929538" y="140715"/>
                </a:lnTo>
                <a:lnTo>
                  <a:pt x="935053" y="143402"/>
                </a:lnTo>
                <a:lnTo>
                  <a:pt x="941163" y="143803"/>
                </a:lnTo>
                <a:lnTo>
                  <a:pt x="947165" y="141751"/>
                </a:lnTo>
                <a:lnTo>
                  <a:pt x="1039490" y="87903"/>
                </a:lnTo>
                <a:lnTo>
                  <a:pt x="1035049" y="87903"/>
                </a:lnTo>
                <a:lnTo>
                  <a:pt x="1035049" y="85744"/>
                </a:lnTo>
                <a:lnTo>
                  <a:pt x="1027048" y="85744"/>
                </a:lnTo>
                <a:lnTo>
                  <a:pt x="1003318" y="71901"/>
                </a:lnTo>
                <a:close/>
              </a:path>
              <a:path w="1067434" h="144144">
                <a:moveTo>
                  <a:pt x="975886" y="55899"/>
                </a:moveTo>
                <a:lnTo>
                  <a:pt x="0" y="55899"/>
                </a:lnTo>
                <a:lnTo>
                  <a:pt x="0" y="87903"/>
                </a:lnTo>
                <a:lnTo>
                  <a:pt x="975886" y="87903"/>
                </a:lnTo>
                <a:lnTo>
                  <a:pt x="1003318" y="71901"/>
                </a:lnTo>
                <a:lnTo>
                  <a:pt x="975886" y="55899"/>
                </a:lnTo>
                <a:close/>
              </a:path>
              <a:path w="1067434" h="144144">
                <a:moveTo>
                  <a:pt x="1039490" y="55899"/>
                </a:moveTo>
                <a:lnTo>
                  <a:pt x="1035049" y="55899"/>
                </a:lnTo>
                <a:lnTo>
                  <a:pt x="1035049" y="87903"/>
                </a:lnTo>
                <a:lnTo>
                  <a:pt x="1039490" y="87903"/>
                </a:lnTo>
                <a:lnTo>
                  <a:pt x="1066927" y="71901"/>
                </a:lnTo>
                <a:lnTo>
                  <a:pt x="1039490" y="55899"/>
                </a:lnTo>
                <a:close/>
              </a:path>
              <a:path w="1067434" h="144144">
                <a:moveTo>
                  <a:pt x="1027048" y="58058"/>
                </a:moveTo>
                <a:lnTo>
                  <a:pt x="1003318" y="71901"/>
                </a:lnTo>
                <a:lnTo>
                  <a:pt x="1027048" y="85744"/>
                </a:lnTo>
                <a:lnTo>
                  <a:pt x="1027048" y="58058"/>
                </a:lnTo>
                <a:close/>
              </a:path>
              <a:path w="1067434" h="144144">
                <a:moveTo>
                  <a:pt x="1035049" y="58058"/>
                </a:moveTo>
                <a:lnTo>
                  <a:pt x="1027048" y="58058"/>
                </a:lnTo>
                <a:lnTo>
                  <a:pt x="1027048" y="85744"/>
                </a:lnTo>
                <a:lnTo>
                  <a:pt x="1035049" y="85744"/>
                </a:lnTo>
                <a:lnTo>
                  <a:pt x="1035049" y="58058"/>
                </a:lnTo>
                <a:close/>
              </a:path>
              <a:path w="1067434" h="144144">
                <a:moveTo>
                  <a:pt x="941163" y="0"/>
                </a:moveTo>
                <a:lnTo>
                  <a:pt x="935053" y="400"/>
                </a:lnTo>
                <a:lnTo>
                  <a:pt x="929538" y="3087"/>
                </a:lnTo>
                <a:lnTo>
                  <a:pt x="925321" y="7893"/>
                </a:lnTo>
                <a:lnTo>
                  <a:pt x="923268" y="13896"/>
                </a:lnTo>
                <a:lnTo>
                  <a:pt x="923655" y="20006"/>
                </a:lnTo>
                <a:lnTo>
                  <a:pt x="926304" y="25521"/>
                </a:lnTo>
                <a:lnTo>
                  <a:pt x="931037" y="29737"/>
                </a:lnTo>
                <a:lnTo>
                  <a:pt x="1003318" y="71901"/>
                </a:lnTo>
                <a:lnTo>
                  <a:pt x="1027048" y="58058"/>
                </a:lnTo>
                <a:lnTo>
                  <a:pt x="1035049" y="58058"/>
                </a:lnTo>
                <a:lnTo>
                  <a:pt x="1035049" y="55899"/>
                </a:lnTo>
                <a:lnTo>
                  <a:pt x="1039490" y="55899"/>
                </a:lnTo>
                <a:lnTo>
                  <a:pt x="947165" y="2051"/>
                </a:lnTo>
                <a:lnTo>
                  <a:pt x="941163" y="0"/>
                </a:lnTo>
                <a:close/>
              </a:path>
            </a:pathLst>
          </a:custGeom>
          <a:solidFill>
            <a:srgbClr val="000000"/>
          </a:solidFill>
        </p:spPr>
        <p:txBody>
          <a:bodyPr wrap="square" lIns="0" tIns="0" rIns="0" bIns="0" rtlCol="0"/>
          <a:lstStyle/>
          <a:p>
            <a:endParaRPr/>
          </a:p>
        </p:txBody>
      </p:sp>
      <p:sp>
        <p:nvSpPr>
          <p:cNvPr id="9" name="object 9"/>
          <p:cNvSpPr/>
          <p:nvPr/>
        </p:nvSpPr>
        <p:spPr>
          <a:xfrm>
            <a:off x="6020436" y="1295896"/>
            <a:ext cx="838835" cy="1058545"/>
          </a:xfrm>
          <a:custGeom>
            <a:avLst/>
            <a:gdLst/>
            <a:ahLst/>
            <a:cxnLst/>
            <a:rect l="l" t="t" r="r" b="b"/>
            <a:pathLst>
              <a:path w="838835" h="1058545">
                <a:moveTo>
                  <a:pt x="838454" y="71894"/>
                </a:moveTo>
                <a:lnTo>
                  <a:pt x="811009" y="55892"/>
                </a:lnTo>
                <a:lnTo>
                  <a:pt x="718693" y="2044"/>
                </a:lnTo>
                <a:lnTo>
                  <a:pt x="712685" y="0"/>
                </a:lnTo>
                <a:lnTo>
                  <a:pt x="706577" y="393"/>
                </a:lnTo>
                <a:lnTo>
                  <a:pt x="701065" y="3086"/>
                </a:lnTo>
                <a:lnTo>
                  <a:pt x="696849" y="7886"/>
                </a:lnTo>
                <a:lnTo>
                  <a:pt x="694791" y="13893"/>
                </a:lnTo>
                <a:lnTo>
                  <a:pt x="695172" y="20002"/>
                </a:lnTo>
                <a:lnTo>
                  <a:pt x="697826" y="25514"/>
                </a:lnTo>
                <a:lnTo>
                  <a:pt x="702564" y="29730"/>
                </a:lnTo>
                <a:lnTo>
                  <a:pt x="747407" y="55892"/>
                </a:lnTo>
                <a:lnTo>
                  <a:pt x="228727" y="55892"/>
                </a:lnTo>
                <a:lnTo>
                  <a:pt x="228727" y="87896"/>
                </a:lnTo>
                <a:lnTo>
                  <a:pt x="517525" y="87896"/>
                </a:lnTo>
                <a:lnTo>
                  <a:pt x="517525" y="895261"/>
                </a:lnTo>
                <a:lnTo>
                  <a:pt x="491363" y="850404"/>
                </a:lnTo>
                <a:lnTo>
                  <a:pt x="487133" y="845604"/>
                </a:lnTo>
                <a:lnTo>
                  <a:pt x="481622" y="842911"/>
                </a:lnTo>
                <a:lnTo>
                  <a:pt x="475513" y="842518"/>
                </a:lnTo>
                <a:lnTo>
                  <a:pt x="469519" y="844562"/>
                </a:lnTo>
                <a:lnTo>
                  <a:pt x="464705" y="848791"/>
                </a:lnTo>
                <a:lnTo>
                  <a:pt x="462026" y="854316"/>
                </a:lnTo>
                <a:lnTo>
                  <a:pt x="461619" y="860463"/>
                </a:lnTo>
                <a:lnTo>
                  <a:pt x="463677" y="866533"/>
                </a:lnTo>
                <a:lnTo>
                  <a:pt x="524256" y="970292"/>
                </a:lnTo>
                <a:lnTo>
                  <a:pt x="91033" y="970292"/>
                </a:lnTo>
                <a:lnTo>
                  <a:pt x="135890" y="944130"/>
                </a:lnTo>
                <a:lnTo>
                  <a:pt x="140614" y="939914"/>
                </a:lnTo>
                <a:lnTo>
                  <a:pt x="143268" y="934402"/>
                </a:lnTo>
                <a:lnTo>
                  <a:pt x="143649" y="928293"/>
                </a:lnTo>
                <a:lnTo>
                  <a:pt x="141605" y="922286"/>
                </a:lnTo>
                <a:lnTo>
                  <a:pt x="137375" y="917486"/>
                </a:lnTo>
                <a:lnTo>
                  <a:pt x="131864" y="914793"/>
                </a:lnTo>
                <a:lnTo>
                  <a:pt x="125755" y="914400"/>
                </a:lnTo>
                <a:lnTo>
                  <a:pt x="119761" y="916444"/>
                </a:lnTo>
                <a:lnTo>
                  <a:pt x="0" y="986294"/>
                </a:lnTo>
                <a:lnTo>
                  <a:pt x="119761" y="1056144"/>
                </a:lnTo>
                <a:lnTo>
                  <a:pt x="125755" y="1058202"/>
                </a:lnTo>
                <a:lnTo>
                  <a:pt x="131864" y="1057795"/>
                </a:lnTo>
                <a:lnTo>
                  <a:pt x="137375" y="1055116"/>
                </a:lnTo>
                <a:lnTo>
                  <a:pt x="141605" y="1050302"/>
                </a:lnTo>
                <a:lnTo>
                  <a:pt x="143649" y="1044308"/>
                </a:lnTo>
                <a:lnTo>
                  <a:pt x="143268" y="1038199"/>
                </a:lnTo>
                <a:lnTo>
                  <a:pt x="140614" y="1032687"/>
                </a:lnTo>
                <a:lnTo>
                  <a:pt x="135890" y="1028458"/>
                </a:lnTo>
                <a:lnTo>
                  <a:pt x="91033" y="1002296"/>
                </a:lnTo>
                <a:lnTo>
                  <a:pt x="533527" y="1002296"/>
                </a:lnTo>
                <a:lnTo>
                  <a:pt x="533527" y="986167"/>
                </a:lnTo>
                <a:lnTo>
                  <a:pt x="552056" y="954417"/>
                </a:lnTo>
                <a:lnTo>
                  <a:pt x="603377" y="866533"/>
                </a:lnTo>
                <a:lnTo>
                  <a:pt x="605421" y="860463"/>
                </a:lnTo>
                <a:lnTo>
                  <a:pt x="591527" y="842518"/>
                </a:lnTo>
                <a:lnTo>
                  <a:pt x="585419" y="842911"/>
                </a:lnTo>
                <a:lnTo>
                  <a:pt x="579907" y="845604"/>
                </a:lnTo>
                <a:lnTo>
                  <a:pt x="575691" y="850404"/>
                </a:lnTo>
                <a:lnTo>
                  <a:pt x="549529" y="895261"/>
                </a:lnTo>
                <a:lnTo>
                  <a:pt x="549529" y="87896"/>
                </a:lnTo>
                <a:lnTo>
                  <a:pt x="747407" y="87896"/>
                </a:lnTo>
                <a:lnTo>
                  <a:pt x="702564" y="114058"/>
                </a:lnTo>
                <a:lnTo>
                  <a:pt x="697826" y="118287"/>
                </a:lnTo>
                <a:lnTo>
                  <a:pt x="695172" y="123799"/>
                </a:lnTo>
                <a:lnTo>
                  <a:pt x="694791" y="129908"/>
                </a:lnTo>
                <a:lnTo>
                  <a:pt x="696849" y="135902"/>
                </a:lnTo>
                <a:lnTo>
                  <a:pt x="701065" y="140716"/>
                </a:lnTo>
                <a:lnTo>
                  <a:pt x="706577" y="143395"/>
                </a:lnTo>
                <a:lnTo>
                  <a:pt x="712685" y="143802"/>
                </a:lnTo>
                <a:lnTo>
                  <a:pt x="718693" y="141744"/>
                </a:lnTo>
                <a:lnTo>
                  <a:pt x="811009" y="87896"/>
                </a:lnTo>
                <a:lnTo>
                  <a:pt x="838454" y="71894"/>
                </a:lnTo>
                <a:close/>
              </a:path>
            </a:pathLst>
          </a:custGeom>
          <a:solidFill>
            <a:srgbClr val="000000"/>
          </a:solidFill>
        </p:spPr>
        <p:txBody>
          <a:bodyPr wrap="square" lIns="0" tIns="0" rIns="0" bIns="0" rtlCol="0"/>
          <a:lstStyle/>
          <a:p>
            <a:endParaRPr/>
          </a:p>
        </p:txBody>
      </p:sp>
      <p:sp>
        <p:nvSpPr>
          <p:cNvPr id="10" name="object 10"/>
          <p:cNvSpPr txBox="1"/>
          <p:nvPr/>
        </p:nvSpPr>
        <p:spPr>
          <a:xfrm>
            <a:off x="5032376" y="2084579"/>
            <a:ext cx="2101215" cy="1077595"/>
          </a:xfrm>
          <a:prstGeom prst="rect">
            <a:avLst/>
          </a:prstGeom>
        </p:spPr>
        <p:txBody>
          <a:bodyPr vert="horz" wrap="square" lIns="0" tIns="12700" rIns="0" bIns="0" rtlCol="0">
            <a:spAutoFit/>
          </a:bodyPr>
          <a:lstStyle/>
          <a:p>
            <a:pPr marL="12700">
              <a:spcBef>
                <a:spcPts val="100"/>
              </a:spcBef>
            </a:pPr>
            <a:r>
              <a:rPr sz="2400" dirty="0">
                <a:latin typeface="Tahoma"/>
                <a:cs typeface="Tahoma"/>
              </a:rPr>
              <a:t>R1(s)</a:t>
            </a:r>
            <a:endParaRPr sz="2400">
              <a:latin typeface="Tahoma"/>
              <a:cs typeface="Tahoma"/>
            </a:endParaRPr>
          </a:p>
          <a:p>
            <a:pPr marL="36830">
              <a:spcBef>
                <a:spcPts val="2520"/>
              </a:spcBef>
            </a:pPr>
            <a:r>
              <a:rPr sz="2400" spc="-5" dirty="0">
                <a:solidFill>
                  <a:srgbClr val="FF0000"/>
                </a:solidFill>
                <a:latin typeface="Tahoma"/>
                <a:cs typeface="Tahoma"/>
              </a:rPr>
              <a:t>Find</a:t>
            </a:r>
            <a:r>
              <a:rPr sz="2400" spc="-45" dirty="0">
                <a:solidFill>
                  <a:srgbClr val="FF0000"/>
                </a:solidFill>
                <a:latin typeface="Tahoma"/>
                <a:cs typeface="Tahoma"/>
              </a:rPr>
              <a:t> </a:t>
            </a:r>
            <a:r>
              <a:rPr sz="2400" spc="-10" dirty="0">
                <a:solidFill>
                  <a:srgbClr val="FF0000"/>
                </a:solidFill>
                <a:latin typeface="Tahoma"/>
                <a:cs typeface="Tahoma"/>
              </a:rPr>
              <a:t>Equivalent</a:t>
            </a:r>
            <a:endParaRPr sz="2400">
              <a:latin typeface="Tahoma"/>
              <a:cs typeface="Tahoma"/>
            </a:endParaRPr>
          </a:p>
        </p:txBody>
      </p:sp>
      <p:sp>
        <p:nvSpPr>
          <p:cNvPr id="11" name="object 11"/>
          <p:cNvSpPr txBox="1"/>
          <p:nvPr/>
        </p:nvSpPr>
        <p:spPr>
          <a:xfrm>
            <a:off x="2136140" y="1169620"/>
            <a:ext cx="58547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2" name="object 12"/>
          <p:cNvSpPr txBox="1"/>
          <p:nvPr/>
        </p:nvSpPr>
        <p:spPr>
          <a:xfrm>
            <a:off x="9088882" y="1093723"/>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3" name="object 13"/>
          <p:cNvSpPr txBox="1"/>
          <p:nvPr/>
        </p:nvSpPr>
        <p:spPr>
          <a:xfrm>
            <a:off x="2439161" y="4953762"/>
            <a:ext cx="1981200" cy="453329"/>
          </a:xfrm>
          <a:prstGeom prst="rect">
            <a:avLst/>
          </a:prstGeom>
          <a:ln w="32003">
            <a:solidFill>
              <a:srgbClr val="000000"/>
            </a:solidFill>
          </a:ln>
        </p:spPr>
        <p:txBody>
          <a:bodyPr vert="horz" wrap="square" lIns="0" tIns="22225" rIns="0" bIns="0" rtlCol="0">
            <a:spAutoFit/>
          </a:bodyPr>
          <a:lstStyle/>
          <a:p>
            <a:pPr marL="461645">
              <a:spcBef>
                <a:spcPts val="175"/>
              </a:spcBef>
            </a:pPr>
            <a:r>
              <a:rPr sz="2800" spc="-10" dirty="0">
                <a:latin typeface="Calibri"/>
                <a:cs typeface="Calibri"/>
              </a:rPr>
              <a:t>G1G2G3</a:t>
            </a:r>
            <a:endParaRPr sz="2800">
              <a:latin typeface="Calibri"/>
              <a:cs typeface="Calibri"/>
            </a:endParaRPr>
          </a:p>
        </p:txBody>
      </p:sp>
      <p:sp>
        <p:nvSpPr>
          <p:cNvPr id="14" name="object 14"/>
          <p:cNvSpPr/>
          <p:nvPr/>
        </p:nvSpPr>
        <p:spPr>
          <a:xfrm>
            <a:off x="1753363" y="5186668"/>
            <a:ext cx="3505835" cy="144145"/>
          </a:xfrm>
          <a:custGeom>
            <a:avLst/>
            <a:gdLst/>
            <a:ahLst/>
            <a:cxnLst/>
            <a:rect l="l" t="t" r="r" b="b"/>
            <a:pathLst>
              <a:path w="3505835" h="144145">
                <a:moveTo>
                  <a:pt x="685876" y="71894"/>
                </a:moveTo>
                <a:lnTo>
                  <a:pt x="658444" y="55892"/>
                </a:lnTo>
                <a:lnTo>
                  <a:pt x="566166" y="2044"/>
                </a:lnTo>
                <a:lnTo>
                  <a:pt x="560146" y="0"/>
                </a:lnTo>
                <a:lnTo>
                  <a:pt x="554024" y="393"/>
                </a:lnTo>
                <a:lnTo>
                  <a:pt x="548500" y="3086"/>
                </a:lnTo>
                <a:lnTo>
                  <a:pt x="544283" y="7899"/>
                </a:lnTo>
                <a:lnTo>
                  <a:pt x="542226" y="13893"/>
                </a:lnTo>
                <a:lnTo>
                  <a:pt x="542620" y="20002"/>
                </a:lnTo>
                <a:lnTo>
                  <a:pt x="545287" y="25514"/>
                </a:lnTo>
                <a:lnTo>
                  <a:pt x="550037" y="29743"/>
                </a:lnTo>
                <a:lnTo>
                  <a:pt x="594868" y="55892"/>
                </a:lnTo>
                <a:lnTo>
                  <a:pt x="0" y="55892"/>
                </a:lnTo>
                <a:lnTo>
                  <a:pt x="0" y="87896"/>
                </a:lnTo>
                <a:lnTo>
                  <a:pt x="594880" y="87896"/>
                </a:lnTo>
                <a:lnTo>
                  <a:pt x="550037" y="114058"/>
                </a:lnTo>
                <a:lnTo>
                  <a:pt x="545287" y="118287"/>
                </a:lnTo>
                <a:lnTo>
                  <a:pt x="542620" y="123799"/>
                </a:lnTo>
                <a:lnTo>
                  <a:pt x="542226" y="129908"/>
                </a:lnTo>
                <a:lnTo>
                  <a:pt x="544283" y="135902"/>
                </a:lnTo>
                <a:lnTo>
                  <a:pt x="548500" y="140716"/>
                </a:lnTo>
                <a:lnTo>
                  <a:pt x="554024" y="143395"/>
                </a:lnTo>
                <a:lnTo>
                  <a:pt x="560146" y="143802"/>
                </a:lnTo>
                <a:lnTo>
                  <a:pt x="566166" y="141744"/>
                </a:lnTo>
                <a:lnTo>
                  <a:pt x="658444" y="87896"/>
                </a:lnTo>
                <a:lnTo>
                  <a:pt x="685876" y="71894"/>
                </a:lnTo>
                <a:close/>
              </a:path>
              <a:path w="3505835" h="144145">
                <a:moveTo>
                  <a:pt x="3505327" y="71894"/>
                </a:moveTo>
                <a:lnTo>
                  <a:pt x="3477882" y="55892"/>
                </a:lnTo>
                <a:lnTo>
                  <a:pt x="3385566" y="2044"/>
                </a:lnTo>
                <a:lnTo>
                  <a:pt x="3379559" y="0"/>
                </a:lnTo>
                <a:lnTo>
                  <a:pt x="3373450" y="393"/>
                </a:lnTo>
                <a:lnTo>
                  <a:pt x="3367938" y="3086"/>
                </a:lnTo>
                <a:lnTo>
                  <a:pt x="3363722" y="7899"/>
                </a:lnTo>
                <a:lnTo>
                  <a:pt x="3361664" y="13893"/>
                </a:lnTo>
                <a:lnTo>
                  <a:pt x="3362045" y="20002"/>
                </a:lnTo>
                <a:lnTo>
                  <a:pt x="3364700" y="25514"/>
                </a:lnTo>
                <a:lnTo>
                  <a:pt x="3369437" y="29743"/>
                </a:lnTo>
                <a:lnTo>
                  <a:pt x="3414268" y="55892"/>
                </a:lnTo>
                <a:lnTo>
                  <a:pt x="2667000" y="55892"/>
                </a:lnTo>
                <a:lnTo>
                  <a:pt x="2667000" y="87896"/>
                </a:lnTo>
                <a:lnTo>
                  <a:pt x="3414280" y="87896"/>
                </a:lnTo>
                <a:lnTo>
                  <a:pt x="3369437" y="114058"/>
                </a:lnTo>
                <a:lnTo>
                  <a:pt x="3364700" y="118287"/>
                </a:lnTo>
                <a:lnTo>
                  <a:pt x="3362045" y="123799"/>
                </a:lnTo>
                <a:lnTo>
                  <a:pt x="3361664" y="129908"/>
                </a:lnTo>
                <a:lnTo>
                  <a:pt x="3363722" y="135902"/>
                </a:lnTo>
                <a:lnTo>
                  <a:pt x="3367938" y="140716"/>
                </a:lnTo>
                <a:lnTo>
                  <a:pt x="3373450" y="143395"/>
                </a:lnTo>
                <a:lnTo>
                  <a:pt x="3379559" y="143802"/>
                </a:lnTo>
                <a:lnTo>
                  <a:pt x="3385566" y="141744"/>
                </a:lnTo>
                <a:lnTo>
                  <a:pt x="3477882" y="87896"/>
                </a:lnTo>
                <a:lnTo>
                  <a:pt x="3505327" y="71894"/>
                </a:lnTo>
                <a:close/>
              </a:path>
            </a:pathLst>
          </a:custGeom>
          <a:solidFill>
            <a:srgbClr val="000000"/>
          </a:solidFill>
        </p:spPr>
        <p:txBody>
          <a:bodyPr wrap="square" lIns="0" tIns="0" rIns="0" bIns="0" rtlCol="0"/>
          <a:lstStyle/>
          <a:p>
            <a:endParaRPr/>
          </a:p>
        </p:txBody>
      </p:sp>
      <p:sp>
        <p:nvSpPr>
          <p:cNvPr id="15" name="object 15"/>
          <p:cNvSpPr txBox="1"/>
          <p:nvPr/>
        </p:nvSpPr>
        <p:spPr>
          <a:xfrm>
            <a:off x="1755140" y="4832681"/>
            <a:ext cx="58547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6" name="object 16"/>
          <p:cNvSpPr txBox="1"/>
          <p:nvPr/>
        </p:nvSpPr>
        <p:spPr>
          <a:xfrm>
            <a:off x="4498594" y="4832681"/>
            <a:ext cx="57912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7" name="object 17"/>
          <p:cNvSpPr/>
          <p:nvPr/>
        </p:nvSpPr>
        <p:spPr>
          <a:xfrm>
            <a:off x="2286762" y="4191761"/>
            <a:ext cx="2438400" cy="2362200"/>
          </a:xfrm>
          <a:custGeom>
            <a:avLst/>
            <a:gdLst/>
            <a:ahLst/>
            <a:cxnLst/>
            <a:rect l="l" t="t" r="r" b="b"/>
            <a:pathLst>
              <a:path w="2438400" h="2362200">
                <a:moveTo>
                  <a:pt x="0" y="0"/>
                </a:moveTo>
                <a:lnTo>
                  <a:pt x="2438400" y="2362200"/>
                </a:lnTo>
              </a:path>
              <a:path w="2438400" h="2362200">
                <a:moveTo>
                  <a:pt x="0" y="2362200"/>
                </a:moveTo>
                <a:lnTo>
                  <a:pt x="2133600" y="0"/>
                </a:lnTo>
              </a:path>
            </a:pathLst>
          </a:custGeom>
          <a:ln w="50292">
            <a:solidFill>
              <a:srgbClr val="FF0000"/>
            </a:solidFill>
          </a:ln>
        </p:spPr>
        <p:txBody>
          <a:bodyPr wrap="square" lIns="0" tIns="0" rIns="0" bIns="0" rtlCol="0"/>
          <a:lstStyle/>
          <a:p>
            <a:endParaRPr/>
          </a:p>
        </p:txBody>
      </p:sp>
      <p:sp>
        <p:nvSpPr>
          <p:cNvPr id="18" name="object 18"/>
          <p:cNvSpPr txBox="1"/>
          <p:nvPr/>
        </p:nvSpPr>
        <p:spPr>
          <a:xfrm>
            <a:off x="7860029" y="4877561"/>
            <a:ext cx="904240" cy="395620"/>
          </a:xfrm>
          <a:prstGeom prst="rect">
            <a:avLst/>
          </a:prstGeom>
          <a:ln w="32003">
            <a:solidFill>
              <a:srgbClr val="000000"/>
            </a:solidFill>
          </a:ln>
        </p:spPr>
        <p:txBody>
          <a:bodyPr vert="horz" wrap="square" lIns="0" tIns="26034" rIns="0" bIns="0" rtlCol="0">
            <a:spAutoFit/>
          </a:bodyPr>
          <a:lstStyle/>
          <a:p>
            <a:pPr marL="106045">
              <a:spcBef>
                <a:spcPts val="204"/>
              </a:spcBef>
            </a:pPr>
            <a:r>
              <a:rPr sz="2400" spc="-5" dirty="0">
                <a:latin typeface="Calibri"/>
                <a:cs typeface="Calibri"/>
              </a:rPr>
              <a:t>G1G2</a:t>
            </a:r>
            <a:endParaRPr sz="2400">
              <a:latin typeface="Calibri"/>
              <a:cs typeface="Calibri"/>
            </a:endParaRPr>
          </a:p>
        </p:txBody>
      </p:sp>
      <p:sp>
        <p:nvSpPr>
          <p:cNvPr id="19" name="object 19"/>
          <p:cNvSpPr/>
          <p:nvPr/>
        </p:nvSpPr>
        <p:spPr>
          <a:xfrm>
            <a:off x="6782561" y="5110461"/>
            <a:ext cx="1078230" cy="144145"/>
          </a:xfrm>
          <a:custGeom>
            <a:avLst/>
            <a:gdLst/>
            <a:ahLst/>
            <a:cxnLst/>
            <a:rect l="l" t="t" r="r" b="b"/>
            <a:pathLst>
              <a:path w="1078229" h="144145">
                <a:moveTo>
                  <a:pt x="1014494" y="71901"/>
                </a:moveTo>
                <a:lnTo>
                  <a:pt x="942213" y="114065"/>
                </a:lnTo>
                <a:lnTo>
                  <a:pt x="937406" y="118282"/>
                </a:lnTo>
                <a:lnTo>
                  <a:pt x="934720" y="123797"/>
                </a:lnTo>
                <a:lnTo>
                  <a:pt x="934319" y="129907"/>
                </a:lnTo>
                <a:lnTo>
                  <a:pt x="936371" y="135909"/>
                </a:lnTo>
                <a:lnTo>
                  <a:pt x="940587" y="140715"/>
                </a:lnTo>
                <a:lnTo>
                  <a:pt x="946102" y="143402"/>
                </a:lnTo>
                <a:lnTo>
                  <a:pt x="952212" y="143803"/>
                </a:lnTo>
                <a:lnTo>
                  <a:pt x="958214" y="141751"/>
                </a:lnTo>
                <a:lnTo>
                  <a:pt x="1050539" y="87903"/>
                </a:lnTo>
                <a:lnTo>
                  <a:pt x="1046226" y="87903"/>
                </a:lnTo>
                <a:lnTo>
                  <a:pt x="1046226" y="85744"/>
                </a:lnTo>
                <a:lnTo>
                  <a:pt x="1038225" y="85744"/>
                </a:lnTo>
                <a:lnTo>
                  <a:pt x="1014494" y="71901"/>
                </a:lnTo>
                <a:close/>
              </a:path>
              <a:path w="1078229" h="144145">
                <a:moveTo>
                  <a:pt x="987062" y="55899"/>
                </a:moveTo>
                <a:lnTo>
                  <a:pt x="0" y="55899"/>
                </a:lnTo>
                <a:lnTo>
                  <a:pt x="0" y="87903"/>
                </a:lnTo>
                <a:lnTo>
                  <a:pt x="987062" y="87903"/>
                </a:lnTo>
                <a:lnTo>
                  <a:pt x="1014494" y="71901"/>
                </a:lnTo>
                <a:lnTo>
                  <a:pt x="987062" y="55899"/>
                </a:lnTo>
                <a:close/>
              </a:path>
              <a:path w="1078229" h="144145">
                <a:moveTo>
                  <a:pt x="1050539" y="55899"/>
                </a:moveTo>
                <a:lnTo>
                  <a:pt x="1046226" y="55899"/>
                </a:lnTo>
                <a:lnTo>
                  <a:pt x="1046226" y="87903"/>
                </a:lnTo>
                <a:lnTo>
                  <a:pt x="1050539" y="87903"/>
                </a:lnTo>
                <a:lnTo>
                  <a:pt x="1077976" y="71901"/>
                </a:lnTo>
                <a:lnTo>
                  <a:pt x="1050539" y="55899"/>
                </a:lnTo>
                <a:close/>
              </a:path>
              <a:path w="1078229" h="144145">
                <a:moveTo>
                  <a:pt x="1038225" y="58058"/>
                </a:moveTo>
                <a:lnTo>
                  <a:pt x="1014494" y="71901"/>
                </a:lnTo>
                <a:lnTo>
                  <a:pt x="1038225" y="85744"/>
                </a:lnTo>
                <a:lnTo>
                  <a:pt x="1038225" y="58058"/>
                </a:lnTo>
                <a:close/>
              </a:path>
              <a:path w="1078229" h="144145">
                <a:moveTo>
                  <a:pt x="1046226" y="58058"/>
                </a:moveTo>
                <a:lnTo>
                  <a:pt x="1038225" y="58058"/>
                </a:lnTo>
                <a:lnTo>
                  <a:pt x="1038225" y="85744"/>
                </a:lnTo>
                <a:lnTo>
                  <a:pt x="1046226" y="85744"/>
                </a:lnTo>
                <a:lnTo>
                  <a:pt x="1046226" y="58058"/>
                </a:lnTo>
                <a:close/>
              </a:path>
              <a:path w="1078229" h="144145">
                <a:moveTo>
                  <a:pt x="952212" y="0"/>
                </a:moveTo>
                <a:lnTo>
                  <a:pt x="946102" y="400"/>
                </a:lnTo>
                <a:lnTo>
                  <a:pt x="940587" y="3087"/>
                </a:lnTo>
                <a:lnTo>
                  <a:pt x="936371" y="7893"/>
                </a:lnTo>
                <a:lnTo>
                  <a:pt x="934319" y="13896"/>
                </a:lnTo>
                <a:lnTo>
                  <a:pt x="934719" y="20006"/>
                </a:lnTo>
                <a:lnTo>
                  <a:pt x="937406" y="25521"/>
                </a:lnTo>
                <a:lnTo>
                  <a:pt x="942213" y="29737"/>
                </a:lnTo>
                <a:lnTo>
                  <a:pt x="1014494" y="71901"/>
                </a:lnTo>
                <a:lnTo>
                  <a:pt x="1038225" y="58058"/>
                </a:lnTo>
                <a:lnTo>
                  <a:pt x="1046226" y="58058"/>
                </a:lnTo>
                <a:lnTo>
                  <a:pt x="1046226" y="55899"/>
                </a:lnTo>
                <a:lnTo>
                  <a:pt x="1050539" y="55899"/>
                </a:lnTo>
                <a:lnTo>
                  <a:pt x="958214" y="2051"/>
                </a:lnTo>
                <a:lnTo>
                  <a:pt x="952212" y="0"/>
                </a:lnTo>
                <a:close/>
              </a:path>
            </a:pathLst>
          </a:custGeom>
          <a:solidFill>
            <a:srgbClr val="000000"/>
          </a:solidFill>
        </p:spPr>
        <p:txBody>
          <a:bodyPr wrap="square" lIns="0" tIns="0" rIns="0" bIns="0" rtlCol="0"/>
          <a:lstStyle/>
          <a:p>
            <a:endParaRPr/>
          </a:p>
        </p:txBody>
      </p:sp>
      <p:sp>
        <p:nvSpPr>
          <p:cNvPr id="20" name="object 20"/>
          <p:cNvSpPr/>
          <p:nvPr/>
        </p:nvSpPr>
        <p:spPr>
          <a:xfrm>
            <a:off x="8763762" y="5105889"/>
            <a:ext cx="762635" cy="144145"/>
          </a:xfrm>
          <a:custGeom>
            <a:avLst/>
            <a:gdLst/>
            <a:ahLst/>
            <a:cxnLst/>
            <a:rect l="l" t="t" r="r" b="b"/>
            <a:pathLst>
              <a:path w="762634" h="144145">
                <a:moveTo>
                  <a:pt x="698518" y="71901"/>
                </a:moveTo>
                <a:lnTo>
                  <a:pt x="626237" y="114065"/>
                </a:lnTo>
                <a:lnTo>
                  <a:pt x="621504" y="118282"/>
                </a:lnTo>
                <a:lnTo>
                  <a:pt x="618855" y="123797"/>
                </a:lnTo>
                <a:lnTo>
                  <a:pt x="618468" y="129907"/>
                </a:lnTo>
                <a:lnTo>
                  <a:pt x="620522" y="135909"/>
                </a:lnTo>
                <a:lnTo>
                  <a:pt x="624738" y="140716"/>
                </a:lnTo>
                <a:lnTo>
                  <a:pt x="630253" y="143402"/>
                </a:lnTo>
                <a:lnTo>
                  <a:pt x="636363" y="143803"/>
                </a:lnTo>
                <a:lnTo>
                  <a:pt x="642366" y="141751"/>
                </a:lnTo>
                <a:lnTo>
                  <a:pt x="734690" y="87903"/>
                </a:lnTo>
                <a:lnTo>
                  <a:pt x="730377" y="87903"/>
                </a:lnTo>
                <a:lnTo>
                  <a:pt x="730377" y="85744"/>
                </a:lnTo>
                <a:lnTo>
                  <a:pt x="722249" y="85744"/>
                </a:lnTo>
                <a:lnTo>
                  <a:pt x="698518" y="71901"/>
                </a:lnTo>
                <a:close/>
              </a:path>
              <a:path w="762634" h="144145">
                <a:moveTo>
                  <a:pt x="671086" y="55899"/>
                </a:moveTo>
                <a:lnTo>
                  <a:pt x="0" y="55899"/>
                </a:lnTo>
                <a:lnTo>
                  <a:pt x="0" y="87903"/>
                </a:lnTo>
                <a:lnTo>
                  <a:pt x="671086" y="87903"/>
                </a:lnTo>
                <a:lnTo>
                  <a:pt x="698518" y="71901"/>
                </a:lnTo>
                <a:lnTo>
                  <a:pt x="671086" y="55899"/>
                </a:lnTo>
                <a:close/>
              </a:path>
              <a:path w="762634" h="144145">
                <a:moveTo>
                  <a:pt x="734690" y="55899"/>
                </a:moveTo>
                <a:lnTo>
                  <a:pt x="730377" y="55899"/>
                </a:lnTo>
                <a:lnTo>
                  <a:pt x="730377" y="87903"/>
                </a:lnTo>
                <a:lnTo>
                  <a:pt x="734690" y="87903"/>
                </a:lnTo>
                <a:lnTo>
                  <a:pt x="762127" y="71901"/>
                </a:lnTo>
                <a:lnTo>
                  <a:pt x="734690" y="55899"/>
                </a:lnTo>
                <a:close/>
              </a:path>
              <a:path w="762634" h="144145">
                <a:moveTo>
                  <a:pt x="722249" y="58058"/>
                </a:moveTo>
                <a:lnTo>
                  <a:pt x="698518" y="71901"/>
                </a:lnTo>
                <a:lnTo>
                  <a:pt x="722249" y="85744"/>
                </a:lnTo>
                <a:lnTo>
                  <a:pt x="722249" y="58058"/>
                </a:lnTo>
                <a:close/>
              </a:path>
              <a:path w="762634" h="144145">
                <a:moveTo>
                  <a:pt x="730377" y="58058"/>
                </a:moveTo>
                <a:lnTo>
                  <a:pt x="722249" y="58058"/>
                </a:lnTo>
                <a:lnTo>
                  <a:pt x="722249" y="85744"/>
                </a:lnTo>
                <a:lnTo>
                  <a:pt x="730377" y="85744"/>
                </a:lnTo>
                <a:lnTo>
                  <a:pt x="730377" y="58058"/>
                </a:lnTo>
                <a:close/>
              </a:path>
              <a:path w="762634" h="144145">
                <a:moveTo>
                  <a:pt x="636363" y="0"/>
                </a:moveTo>
                <a:lnTo>
                  <a:pt x="630253" y="400"/>
                </a:lnTo>
                <a:lnTo>
                  <a:pt x="624738" y="3087"/>
                </a:lnTo>
                <a:lnTo>
                  <a:pt x="620522" y="7893"/>
                </a:lnTo>
                <a:lnTo>
                  <a:pt x="618468" y="13896"/>
                </a:lnTo>
                <a:lnTo>
                  <a:pt x="618855" y="20006"/>
                </a:lnTo>
                <a:lnTo>
                  <a:pt x="621504" y="25521"/>
                </a:lnTo>
                <a:lnTo>
                  <a:pt x="626237" y="29737"/>
                </a:lnTo>
                <a:lnTo>
                  <a:pt x="698518" y="71901"/>
                </a:lnTo>
                <a:lnTo>
                  <a:pt x="722249" y="58058"/>
                </a:lnTo>
                <a:lnTo>
                  <a:pt x="730377" y="58058"/>
                </a:lnTo>
                <a:lnTo>
                  <a:pt x="730377" y="55899"/>
                </a:lnTo>
                <a:lnTo>
                  <a:pt x="734690" y="55899"/>
                </a:lnTo>
                <a:lnTo>
                  <a:pt x="642366" y="2051"/>
                </a:lnTo>
                <a:lnTo>
                  <a:pt x="636363" y="0"/>
                </a:lnTo>
                <a:close/>
              </a:path>
            </a:pathLst>
          </a:custGeom>
          <a:solidFill>
            <a:srgbClr val="000000"/>
          </a:solidFill>
        </p:spPr>
        <p:txBody>
          <a:bodyPr wrap="square" lIns="0" tIns="0" rIns="0" bIns="0" rtlCol="0"/>
          <a:lstStyle/>
          <a:p>
            <a:endParaRPr/>
          </a:p>
        </p:txBody>
      </p:sp>
      <p:sp>
        <p:nvSpPr>
          <p:cNvPr id="21" name="object 21"/>
          <p:cNvSpPr txBox="1"/>
          <p:nvPr/>
        </p:nvSpPr>
        <p:spPr>
          <a:xfrm>
            <a:off x="6785229" y="4756784"/>
            <a:ext cx="58483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22" name="object 22"/>
          <p:cNvSpPr txBox="1"/>
          <p:nvPr/>
        </p:nvSpPr>
        <p:spPr>
          <a:xfrm>
            <a:off x="10062210" y="4752213"/>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23" name="object 23"/>
          <p:cNvSpPr txBox="1"/>
          <p:nvPr/>
        </p:nvSpPr>
        <p:spPr>
          <a:xfrm>
            <a:off x="9498330" y="4877561"/>
            <a:ext cx="561340" cy="395620"/>
          </a:xfrm>
          <a:prstGeom prst="rect">
            <a:avLst/>
          </a:prstGeom>
          <a:ln w="32003">
            <a:solidFill>
              <a:srgbClr val="000000"/>
            </a:solidFill>
          </a:ln>
        </p:spPr>
        <p:txBody>
          <a:bodyPr vert="horz" wrap="square" lIns="0" tIns="26034" rIns="0" bIns="0" rtlCol="0">
            <a:spAutoFit/>
          </a:bodyPr>
          <a:lstStyle/>
          <a:p>
            <a:pPr marL="92075">
              <a:spcBef>
                <a:spcPts val="204"/>
              </a:spcBef>
            </a:pPr>
            <a:r>
              <a:rPr sz="2400" spc="-5" dirty="0">
                <a:latin typeface="Calibri"/>
                <a:cs typeface="Calibri"/>
              </a:rPr>
              <a:t>G3</a:t>
            </a:r>
            <a:endParaRPr sz="2400">
              <a:latin typeface="Calibri"/>
              <a:cs typeface="Calibri"/>
            </a:endParaRPr>
          </a:p>
        </p:txBody>
      </p:sp>
      <p:sp>
        <p:nvSpPr>
          <p:cNvPr id="24" name="object 24"/>
          <p:cNvSpPr/>
          <p:nvPr/>
        </p:nvSpPr>
        <p:spPr>
          <a:xfrm>
            <a:off x="10058908" y="5113667"/>
            <a:ext cx="381635" cy="144145"/>
          </a:xfrm>
          <a:custGeom>
            <a:avLst/>
            <a:gdLst/>
            <a:ahLst/>
            <a:cxnLst/>
            <a:rect l="l" t="t" r="r" b="b"/>
            <a:pathLst>
              <a:path w="381634" h="144145">
                <a:moveTo>
                  <a:pt x="290224" y="88284"/>
                </a:moveTo>
                <a:lnTo>
                  <a:pt x="244983" y="113907"/>
                </a:lnTo>
                <a:lnTo>
                  <a:pt x="240155" y="118106"/>
                </a:lnTo>
                <a:lnTo>
                  <a:pt x="237410" y="123590"/>
                </a:lnTo>
                <a:lnTo>
                  <a:pt x="236928" y="129694"/>
                </a:lnTo>
                <a:lnTo>
                  <a:pt x="238887" y="135751"/>
                </a:lnTo>
                <a:lnTo>
                  <a:pt x="243103" y="140579"/>
                </a:lnTo>
                <a:lnTo>
                  <a:pt x="248618" y="143323"/>
                </a:lnTo>
                <a:lnTo>
                  <a:pt x="254728" y="143805"/>
                </a:lnTo>
                <a:lnTo>
                  <a:pt x="260731" y="141847"/>
                </a:lnTo>
                <a:lnTo>
                  <a:pt x="354021" y="89015"/>
                </a:lnTo>
                <a:lnTo>
                  <a:pt x="349376" y="89015"/>
                </a:lnTo>
                <a:lnTo>
                  <a:pt x="290224" y="88284"/>
                </a:lnTo>
                <a:close/>
              </a:path>
              <a:path w="381634" h="144145">
                <a:moveTo>
                  <a:pt x="317855" y="72635"/>
                </a:moveTo>
                <a:lnTo>
                  <a:pt x="290224" y="88284"/>
                </a:lnTo>
                <a:lnTo>
                  <a:pt x="349376" y="89015"/>
                </a:lnTo>
                <a:lnTo>
                  <a:pt x="349404" y="86729"/>
                </a:lnTo>
                <a:lnTo>
                  <a:pt x="341375" y="86729"/>
                </a:lnTo>
                <a:lnTo>
                  <a:pt x="317855" y="72635"/>
                </a:lnTo>
                <a:close/>
              </a:path>
              <a:path w="381634" h="144145">
                <a:moveTo>
                  <a:pt x="256504" y="0"/>
                </a:moveTo>
                <a:lnTo>
                  <a:pt x="250380" y="305"/>
                </a:lnTo>
                <a:lnTo>
                  <a:pt x="244828" y="2897"/>
                </a:lnTo>
                <a:lnTo>
                  <a:pt x="240538" y="7608"/>
                </a:lnTo>
                <a:lnTo>
                  <a:pt x="238408" y="13612"/>
                </a:lnTo>
                <a:lnTo>
                  <a:pt x="238744" y="19736"/>
                </a:lnTo>
                <a:lnTo>
                  <a:pt x="241341" y="25288"/>
                </a:lnTo>
                <a:lnTo>
                  <a:pt x="245999" y="29579"/>
                </a:lnTo>
                <a:lnTo>
                  <a:pt x="290558" y="56279"/>
                </a:lnTo>
                <a:lnTo>
                  <a:pt x="349758" y="57011"/>
                </a:lnTo>
                <a:lnTo>
                  <a:pt x="349376" y="89015"/>
                </a:lnTo>
                <a:lnTo>
                  <a:pt x="354021" y="89015"/>
                </a:lnTo>
                <a:lnTo>
                  <a:pt x="381381" y="73521"/>
                </a:lnTo>
                <a:lnTo>
                  <a:pt x="262509" y="2147"/>
                </a:lnTo>
                <a:lnTo>
                  <a:pt x="256504" y="0"/>
                </a:lnTo>
                <a:close/>
              </a:path>
              <a:path w="381634" h="144145">
                <a:moveTo>
                  <a:pt x="508" y="52693"/>
                </a:moveTo>
                <a:lnTo>
                  <a:pt x="0" y="84697"/>
                </a:lnTo>
                <a:lnTo>
                  <a:pt x="290224" y="88284"/>
                </a:lnTo>
                <a:lnTo>
                  <a:pt x="317855" y="72635"/>
                </a:lnTo>
                <a:lnTo>
                  <a:pt x="290558" y="56279"/>
                </a:lnTo>
                <a:lnTo>
                  <a:pt x="508" y="52693"/>
                </a:lnTo>
                <a:close/>
              </a:path>
              <a:path w="381634" h="144145">
                <a:moveTo>
                  <a:pt x="341630" y="59170"/>
                </a:moveTo>
                <a:lnTo>
                  <a:pt x="317855" y="72635"/>
                </a:lnTo>
                <a:lnTo>
                  <a:pt x="341375" y="86729"/>
                </a:lnTo>
                <a:lnTo>
                  <a:pt x="341630" y="59170"/>
                </a:lnTo>
                <a:close/>
              </a:path>
              <a:path w="381634" h="144145">
                <a:moveTo>
                  <a:pt x="349732" y="59170"/>
                </a:moveTo>
                <a:lnTo>
                  <a:pt x="341630" y="59170"/>
                </a:lnTo>
                <a:lnTo>
                  <a:pt x="341375" y="86729"/>
                </a:lnTo>
                <a:lnTo>
                  <a:pt x="349404" y="86729"/>
                </a:lnTo>
                <a:lnTo>
                  <a:pt x="349732" y="59170"/>
                </a:lnTo>
                <a:close/>
              </a:path>
              <a:path w="381634" h="144145">
                <a:moveTo>
                  <a:pt x="290558" y="56279"/>
                </a:moveTo>
                <a:lnTo>
                  <a:pt x="317855" y="72635"/>
                </a:lnTo>
                <a:lnTo>
                  <a:pt x="341630" y="59170"/>
                </a:lnTo>
                <a:lnTo>
                  <a:pt x="349732" y="59170"/>
                </a:lnTo>
                <a:lnTo>
                  <a:pt x="349758" y="57011"/>
                </a:lnTo>
                <a:lnTo>
                  <a:pt x="290558" y="56279"/>
                </a:lnTo>
                <a:close/>
              </a:path>
            </a:pathLst>
          </a:custGeom>
          <a:solidFill>
            <a:srgbClr val="000000"/>
          </a:solidFill>
        </p:spPr>
        <p:txBody>
          <a:bodyPr wrap="square" lIns="0" tIns="0" rIns="0" bIns="0" rtlCol="0"/>
          <a:lstStyle/>
          <a:p>
            <a:endParaRPr/>
          </a:p>
        </p:txBody>
      </p:sp>
      <p:sp>
        <p:nvSpPr>
          <p:cNvPr id="25" name="object 25"/>
          <p:cNvSpPr/>
          <p:nvPr/>
        </p:nvSpPr>
        <p:spPr>
          <a:xfrm>
            <a:off x="9062192" y="5186935"/>
            <a:ext cx="144145" cy="909955"/>
          </a:xfrm>
          <a:custGeom>
            <a:avLst/>
            <a:gdLst/>
            <a:ahLst/>
            <a:cxnLst/>
            <a:rect l="l" t="t" r="r" b="b"/>
            <a:pathLst>
              <a:path w="144145" h="909954">
                <a:moveTo>
                  <a:pt x="13896" y="766066"/>
                </a:moveTo>
                <a:lnTo>
                  <a:pt x="7893" y="768121"/>
                </a:lnTo>
                <a:lnTo>
                  <a:pt x="3087" y="772342"/>
                </a:lnTo>
                <a:lnTo>
                  <a:pt x="400" y="777867"/>
                </a:lnTo>
                <a:lnTo>
                  <a:pt x="0" y="783989"/>
                </a:lnTo>
                <a:lnTo>
                  <a:pt x="2051" y="790003"/>
                </a:lnTo>
                <a:lnTo>
                  <a:pt x="71901" y="909713"/>
                </a:lnTo>
                <a:lnTo>
                  <a:pt x="90435" y="877951"/>
                </a:lnTo>
                <a:lnTo>
                  <a:pt x="55899" y="877951"/>
                </a:lnTo>
                <a:lnTo>
                  <a:pt x="55899" y="818723"/>
                </a:lnTo>
                <a:lnTo>
                  <a:pt x="29737" y="773874"/>
                </a:lnTo>
                <a:lnTo>
                  <a:pt x="25521" y="769128"/>
                </a:lnTo>
                <a:lnTo>
                  <a:pt x="20006" y="766464"/>
                </a:lnTo>
                <a:lnTo>
                  <a:pt x="13896" y="766066"/>
                </a:lnTo>
                <a:close/>
              </a:path>
              <a:path w="144145" h="909954">
                <a:moveTo>
                  <a:pt x="55899" y="818723"/>
                </a:moveTo>
                <a:lnTo>
                  <a:pt x="55899" y="877951"/>
                </a:lnTo>
                <a:lnTo>
                  <a:pt x="87903" y="877951"/>
                </a:lnTo>
                <a:lnTo>
                  <a:pt x="87903" y="869886"/>
                </a:lnTo>
                <a:lnTo>
                  <a:pt x="58058" y="869886"/>
                </a:lnTo>
                <a:lnTo>
                  <a:pt x="71901" y="846155"/>
                </a:lnTo>
                <a:lnTo>
                  <a:pt x="55899" y="818723"/>
                </a:lnTo>
                <a:close/>
              </a:path>
              <a:path w="144145" h="909954">
                <a:moveTo>
                  <a:pt x="129907" y="766066"/>
                </a:moveTo>
                <a:lnTo>
                  <a:pt x="123797" y="766464"/>
                </a:lnTo>
                <a:lnTo>
                  <a:pt x="118282" y="769128"/>
                </a:lnTo>
                <a:lnTo>
                  <a:pt x="114065" y="773874"/>
                </a:lnTo>
                <a:lnTo>
                  <a:pt x="87903" y="818723"/>
                </a:lnTo>
                <a:lnTo>
                  <a:pt x="87903" y="877951"/>
                </a:lnTo>
                <a:lnTo>
                  <a:pt x="90435" y="877951"/>
                </a:lnTo>
                <a:lnTo>
                  <a:pt x="141751" y="790003"/>
                </a:lnTo>
                <a:lnTo>
                  <a:pt x="143803" y="783989"/>
                </a:lnTo>
                <a:lnTo>
                  <a:pt x="143402" y="777867"/>
                </a:lnTo>
                <a:lnTo>
                  <a:pt x="140716" y="772342"/>
                </a:lnTo>
                <a:lnTo>
                  <a:pt x="135909" y="768121"/>
                </a:lnTo>
                <a:lnTo>
                  <a:pt x="129907" y="766066"/>
                </a:lnTo>
                <a:close/>
              </a:path>
              <a:path w="144145" h="909954">
                <a:moveTo>
                  <a:pt x="71901" y="846155"/>
                </a:moveTo>
                <a:lnTo>
                  <a:pt x="58058" y="869886"/>
                </a:lnTo>
                <a:lnTo>
                  <a:pt x="85744" y="869886"/>
                </a:lnTo>
                <a:lnTo>
                  <a:pt x="71901" y="846155"/>
                </a:lnTo>
                <a:close/>
              </a:path>
              <a:path w="144145" h="909954">
                <a:moveTo>
                  <a:pt x="87903" y="818723"/>
                </a:moveTo>
                <a:lnTo>
                  <a:pt x="71901" y="846155"/>
                </a:lnTo>
                <a:lnTo>
                  <a:pt x="85744" y="869886"/>
                </a:lnTo>
                <a:lnTo>
                  <a:pt x="87903" y="869886"/>
                </a:lnTo>
                <a:lnTo>
                  <a:pt x="87903" y="818723"/>
                </a:lnTo>
                <a:close/>
              </a:path>
              <a:path w="144145" h="909954">
                <a:moveTo>
                  <a:pt x="87903" y="0"/>
                </a:moveTo>
                <a:lnTo>
                  <a:pt x="55899" y="0"/>
                </a:lnTo>
                <a:lnTo>
                  <a:pt x="55899" y="818723"/>
                </a:lnTo>
                <a:lnTo>
                  <a:pt x="71901" y="846155"/>
                </a:lnTo>
                <a:lnTo>
                  <a:pt x="87903" y="818723"/>
                </a:lnTo>
                <a:lnTo>
                  <a:pt x="87903" y="0"/>
                </a:lnTo>
                <a:close/>
              </a:path>
            </a:pathLst>
          </a:custGeom>
          <a:solidFill>
            <a:srgbClr val="000000"/>
          </a:solidFill>
        </p:spPr>
        <p:txBody>
          <a:bodyPr wrap="square" lIns="0" tIns="0" rIns="0" bIns="0" rtlCol="0"/>
          <a:lstStyle/>
          <a:p>
            <a:endParaRPr/>
          </a:p>
        </p:txBody>
      </p:sp>
      <p:sp>
        <p:nvSpPr>
          <p:cNvPr id="26" name="object 26"/>
          <p:cNvSpPr txBox="1"/>
          <p:nvPr/>
        </p:nvSpPr>
        <p:spPr>
          <a:xfrm>
            <a:off x="8685657" y="6128715"/>
            <a:ext cx="75120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R1(s)</a:t>
            </a:r>
          </a:p>
        </p:txBody>
      </p:sp>
      <p:sp>
        <p:nvSpPr>
          <p:cNvPr id="27" name="object 27"/>
          <p:cNvSpPr/>
          <p:nvPr/>
        </p:nvSpPr>
        <p:spPr>
          <a:xfrm>
            <a:off x="8536685" y="3963161"/>
            <a:ext cx="962660" cy="685800"/>
          </a:xfrm>
          <a:custGeom>
            <a:avLst/>
            <a:gdLst/>
            <a:ahLst/>
            <a:cxnLst/>
            <a:rect l="l" t="t" r="r" b="b"/>
            <a:pathLst>
              <a:path w="962659" h="685800">
                <a:moveTo>
                  <a:pt x="0" y="419100"/>
                </a:moveTo>
                <a:lnTo>
                  <a:pt x="303149" y="685800"/>
                </a:lnTo>
              </a:path>
              <a:path w="962659" h="685800">
                <a:moveTo>
                  <a:pt x="303275" y="685800"/>
                </a:moveTo>
                <a:lnTo>
                  <a:pt x="962152" y="0"/>
                </a:lnTo>
              </a:path>
            </a:pathLst>
          </a:custGeom>
          <a:ln w="41148">
            <a:solidFill>
              <a:srgbClr val="FF0000"/>
            </a:solidFill>
          </a:ln>
        </p:spPr>
        <p:txBody>
          <a:bodyPr wrap="square" lIns="0" tIns="0" rIns="0" bIns="0" rtlCol="0"/>
          <a:lstStyle/>
          <a:p>
            <a:endParaRPr/>
          </a:p>
        </p:txBody>
      </p:sp>
      <p:sp>
        <p:nvSpPr>
          <p:cNvPr id="30" name="object 30"/>
          <p:cNvSpPr txBox="1"/>
          <p:nvPr/>
        </p:nvSpPr>
        <p:spPr>
          <a:xfrm>
            <a:off x="9813798" y="6418885"/>
            <a:ext cx="318135" cy="228909"/>
          </a:xfrm>
          <a:prstGeom prst="rect">
            <a:avLst/>
          </a:prstGeom>
        </p:spPr>
        <p:txBody>
          <a:bodyPr vert="horz" wrap="square" lIns="0" tIns="13335" rIns="0" bIns="0" rtlCol="0">
            <a:spAutoFit/>
          </a:bodyPr>
          <a:lstStyle/>
          <a:p>
            <a:pPr marL="12700">
              <a:spcBef>
                <a:spcPts val="105"/>
              </a:spcBef>
            </a:pPr>
            <a:r>
              <a:rPr lang="en-US" sz="1400" dirty="0">
                <a:latin typeface="Tahoma"/>
                <a:cs typeface="Tahoma"/>
              </a:rPr>
              <a:t>48</a:t>
            </a:r>
            <a:endParaRPr sz="1400" dirty="0">
              <a:latin typeface="Tahoma"/>
              <a:cs typeface="Tahoma"/>
            </a:endParaRPr>
          </a:p>
        </p:txBody>
      </p:sp>
      <p:sp>
        <p:nvSpPr>
          <p:cNvPr id="31" name="object 31"/>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pic>
        <p:nvPicPr>
          <p:cNvPr id="32" name="Picture 31">
            <a:extLst>
              <a:ext uri="{FF2B5EF4-FFF2-40B4-BE49-F238E27FC236}">
                <a16:creationId xmlns:a16="http://schemas.microsoft.com/office/drawing/2014/main" xmlns="" id="{DF71F807-FDA6-47E5-ABEF-C805038712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017" y="1181306"/>
            <a:ext cx="6908165" cy="1508125"/>
          </a:xfrm>
          <a:prstGeom prst="rect">
            <a:avLst/>
          </a:prstGeom>
        </p:spPr>
        <p:txBody>
          <a:bodyPr vert="horz" wrap="square" lIns="0" tIns="94615" rIns="0" bIns="0" rtlCol="0">
            <a:spAutoFit/>
          </a:bodyPr>
          <a:lstStyle/>
          <a:p>
            <a:pPr marL="12700">
              <a:spcBef>
                <a:spcPts val="745"/>
              </a:spcBef>
            </a:pPr>
            <a:r>
              <a:rPr sz="2400" b="1" u="heavy" dirty="0">
                <a:uFill>
                  <a:solidFill>
                    <a:srgbClr val="000000"/>
                  </a:solidFill>
                </a:uFill>
                <a:latin typeface="Calibri"/>
                <a:cs typeface="Calibri"/>
              </a:rPr>
              <a:t>Rule</a:t>
            </a:r>
            <a:r>
              <a:rPr sz="2400" b="1" u="heavy" spc="-30" dirty="0">
                <a:uFill>
                  <a:solidFill>
                    <a:srgbClr val="000000"/>
                  </a:solidFill>
                </a:uFill>
                <a:latin typeface="Calibri"/>
                <a:cs typeface="Calibri"/>
              </a:rPr>
              <a:t> </a:t>
            </a:r>
            <a:r>
              <a:rPr sz="2400" b="1" u="heavy" dirty="0">
                <a:uFill>
                  <a:solidFill>
                    <a:srgbClr val="000000"/>
                  </a:solidFill>
                </a:uFill>
                <a:latin typeface="Calibri"/>
                <a:cs typeface="Calibri"/>
              </a:rPr>
              <a:t>2:</a:t>
            </a:r>
            <a:r>
              <a:rPr sz="2400" b="1" u="heavy" spc="-20" dirty="0">
                <a:uFill>
                  <a:solidFill>
                    <a:srgbClr val="000000"/>
                  </a:solidFill>
                </a:uFill>
                <a:latin typeface="Calibri"/>
                <a:cs typeface="Calibri"/>
              </a:rPr>
              <a:t> </a:t>
            </a:r>
            <a:r>
              <a:rPr sz="2400" b="1" u="heavy" spc="-10" dirty="0">
                <a:uFill>
                  <a:solidFill>
                    <a:srgbClr val="000000"/>
                  </a:solidFill>
                </a:uFill>
                <a:latin typeface="Calibri"/>
                <a:cs typeface="Calibri"/>
              </a:rPr>
              <a:t>For</a:t>
            </a:r>
            <a:r>
              <a:rPr sz="2400" b="1" u="heavy" spc="-35" dirty="0">
                <a:uFill>
                  <a:solidFill>
                    <a:srgbClr val="000000"/>
                  </a:solidFill>
                </a:uFill>
                <a:latin typeface="Calibri"/>
                <a:cs typeface="Calibri"/>
              </a:rPr>
              <a:t> </a:t>
            </a:r>
            <a:r>
              <a:rPr sz="2400" b="1" u="heavy" spc="-5" dirty="0">
                <a:uFill>
                  <a:solidFill>
                    <a:srgbClr val="000000"/>
                  </a:solidFill>
                </a:uFill>
                <a:latin typeface="Calibri"/>
                <a:cs typeface="Calibri"/>
              </a:rPr>
              <a:t>blocks</a:t>
            </a:r>
            <a:r>
              <a:rPr sz="2400" b="1" u="heavy" spc="-10" dirty="0">
                <a:uFill>
                  <a:solidFill>
                    <a:srgbClr val="000000"/>
                  </a:solidFill>
                </a:uFill>
                <a:latin typeface="Calibri"/>
                <a:cs typeface="Calibri"/>
              </a:rPr>
              <a:t> </a:t>
            </a:r>
            <a:r>
              <a:rPr sz="2400" b="1" u="heavy" dirty="0">
                <a:uFill>
                  <a:solidFill>
                    <a:srgbClr val="000000"/>
                  </a:solidFill>
                </a:uFill>
                <a:latin typeface="Calibri"/>
                <a:cs typeface="Calibri"/>
              </a:rPr>
              <a:t>in</a:t>
            </a:r>
            <a:r>
              <a:rPr sz="2400" b="1" u="heavy" spc="-25" dirty="0">
                <a:uFill>
                  <a:solidFill>
                    <a:srgbClr val="000000"/>
                  </a:solidFill>
                </a:uFill>
                <a:latin typeface="Calibri"/>
                <a:cs typeface="Calibri"/>
              </a:rPr>
              <a:t> </a:t>
            </a:r>
            <a:r>
              <a:rPr sz="2400" b="1" u="heavy" spc="-15" dirty="0">
                <a:uFill>
                  <a:solidFill>
                    <a:srgbClr val="000000"/>
                  </a:solidFill>
                </a:uFill>
                <a:latin typeface="Calibri"/>
                <a:cs typeface="Calibri"/>
              </a:rPr>
              <a:t>Parallel</a:t>
            </a:r>
            <a:endParaRPr sz="2400">
              <a:latin typeface="Calibri"/>
              <a:cs typeface="Calibri"/>
            </a:endParaRPr>
          </a:p>
          <a:p>
            <a:pPr marL="117475" marR="5080">
              <a:lnSpc>
                <a:spcPct val="120000"/>
              </a:lnSpc>
              <a:spcBef>
                <a:spcPts val="80"/>
              </a:spcBef>
            </a:pPr>
            <a:r>
              <a:rPr sz="2800" spc="-5" dirty="0">
                <a:latin typeface="Calibri"/>
                <a:cs typeface="Calibri"/>
              </a:rPr>
              <a:t>Gain</a:t>
            </a:r>
            <a:r>
              <a:rPr sz="2800" spc="5" dirty="0">
                <a:latin typeface="Calibri"/>
                <a:cs typeface="Calibri"/>
              </a:rPr>
              <a:t> </a:t>
            </a:r>
            <a:r>
              <a:rPr sz="2800" spc="-5" dirty="0">
                <a:latin typeface="Calibri"/>
                <a:cs typeface="Calibri"/>
              </a:rPr>
              <a:t>of</a:t>
            </a:r>
            <a:r>
              <a:rPr sz="2800" dirty="0">
                <a:latin typeface="Calibri"/>
                <a:cs typeface="Calibri"/>
              </a:rPr>
              <a:t> </a:t>
            </a:r>
            <a:r>
              <a:rPr sz="2800" spc="-10" dirty="0">
                <a:latin typeface="Calibri"/>
                <a:cs typeface="Calibri"/>
              </a:rPr>
              <a:t>blocks</a:t>
            </a:r>
            <a:r>
              <a:rPr sz="2800" spc="20" dirty="0">
                <a:latin typeface="Calibri"/>
                <a:cs typeface="Calibri"/>
              </a:rPr>
              <a:t> </a:t>
            </a:r>
            <a:r>
              <a:rPr sz="2800" spc="-15" dirty="0">
                <a:latin typeface="Calibri"/>
                <a:cs typeface="Calibri"/>
              </a:rPr>
              <a:t>connected</a:t>
            </a:r>
            <a:r>
              <a:rPr sz="2800" spc="10" dirty="0">
                <a:latin typeface="Calibri"/>
                <a:cs typeface="Calibri"/>
              </a:rPr>
              <a:t> </a:t>
            </a:r>
            <a:r>
              <a:rPr sz="2800" spc="-5" dirty="0">
                <a:latin typeface="Calibri"/>
                <a:cs typeface="Calibri"/>
              </a:rPr>
              <a:t>in</a:t>
            </a:r>
            <a:r>
              <a:rPr sz="2800" spc="10" dirty="0">
                <a:latin typeface="Calibri"/>
                <a:cs typeface="Calibri"/>
              </a:rPr>
              <a:t> </a:t>
            </a:r>
            <a:r>
              <a:rPr sz="2800" spc="-15" dirty="0">
                <a:latin typeface="Calibri"/>
                <a:cs typeface="Calibri"/>
              </a:rPr>
              <a:t>parallel</a:t>
            </a:r>
            <a:r>
              <a:rPr sz="2800" spc="5" dirty="0">
                <a:latin typeface="Calibri"/>
                <a:cs typeface="Calibri"/>
              </a:rPr>
              <a:t> </a:t>
            </a:r>
            <a:r>
              <a:rPr sz="2800" spc="-15" dirty="0">
                <a:latin typeface="Calibri"/>
                <a:cs typeface="Calibri"/>
              </a:rPr>
              <a:t>gets</a:t>
            </a:r>
            <a:r>
              <a:rPr sz="2800" spc="-5" dirty="0">
                <a:latin typeface="Calibri"/>
                <a:cs typeface="Calibri"/>
              </a:rPr>
              <a:t> added </a:t>
            </a:r>
            <a:r>
              <a:rPr sz="2800" spc="-615" dirty="0">
                <a:latin typeface="Calibri"/>
                <a:cs typeface="Calibri"/>
              </a:rPr>
              <a:t> </a:t>
            </a:r>
            <a:r>
              <a:rPr sz="2800" spc="-25" dirty="0">
                <a:latin typeface="Calibri"/>
                <a:cs typeface="Calibri"/>
              </a:rPr>
              <a:t>algebraically.</a:t>
            </a:r>
            <a:endParaRPr sz="2800">
              <a:latin typeface="Calibri"/>
              <a:cs typeface="Calibri"/>
            </a:endParaRPr>
          </a:p>
        </p:txBody>
      </p:sp>
      <p:sp>
        <p:nvSpPr>
          <p:cNvPr id="3" name="object 3"/>
          <p:cNvSpPr txBox="1">
            <a:spLocks noGrp="1"/>
          </p:cNvSpPr>
          <p:nvPr>
            <p:ph type="title"/>
          </p:nvPr>
        </p:nvSpPr>
        <p:spPr>
          <a:xfrm>
            <a:off x="1191449" y="609057"/>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a:t>
            </a:r>
            <a:r>
              <a:rPr sz="2800" spc="15" dirty="0">
                <a:solidFill>
                  <a:srgbClr val="FF0000"/>
                </a:solidFill>
              </a:rPr>
              <a:t> </a:t>
            </a:r>
            <a:r>
              <a:rPr sz="2800" spc="-15" dirty="0">
                <a:solidFill>
                  <a:srgbClr val="FF0000"/>
                </a:solidFill>
              </a:rPr>
              <a:t>Diagram</a:t>
            </a:r>
            <a:r>
              <a:rPr sz="2800" spc="30" dirty="0">
                <a:solidFill>
                  <a:srgbClr val="FF0000"/>
                </a:solidFill>
              </a:rPr>
              <a:t> </a:t>
            </a:r>
            <a:r>
              <a:rPr sz="2800" spc="-15" dirty="0">
                <a:solidFill>
                  <a:srgbClr val="FF0000"/>
                </a:solidFill>
              </a:rPr>
              <a:t>Reduction</a:t>
            </a:r>
            <a:r>
              <a:rPr sz="2800" dirty="0">
                <a:solidFill>
                  <a:srgbClr val="FF0000"/>
                </a:solidFill>
              </a:rPr>
              <a:t> </a:t>
            </a:r>
            <a:r>
              <a:rPr sz="2800" spc="-35" dirty="0">
                <a:solidFill>
                  <a:srgbClr val="FF0000"/>
                </a:solidFill>
              </a:rPr>
              <a:t>Techniques</a:t>
            </a:r>
            <a:endParaRPr sz="2800" dirty="0">
              <a:solidFill>
                <a:srgbClr val="FF0000"/>
              </a:solidFill>
            </a:endParaRPr>
          </a:p>
        </p:txBody>
      </p:sp>
      <p:sp>
        <p:nvSpPr>
          <p:cNvPr id="4" name="object 4"/>
          <p:cNvSpPr/>
          <p:nvPr/>
        </p:nvSpPr>
        <p:spPr>
          <a:xfrm>
            <a:off x="5487161" y="34297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sp>
        <p:nvSpPr>
          <p:cNvPr id="5" name="object 5"/>
          <p:cNvSpPr txBox="1"/>
          <p:nvPr/>
        </p:nvSpPr>
        <p:spPr>
          <a:xfrm>
            <a:off x="7318629" y="5195062"/>
            <a:ext cx="3062605" cy="330835"/>
          </a:xfrm>
          <a:prstGeom prst="rect">
            <a:avLst/>
          </a:prstGeom>
        </p:spPr>
        <p:txBody>
          <a:bodyPr vert="horz" wrap="square" lIns="0" tIns="12700" rIns="0" bIns="0" rtlCol="0">
            <a:spAutoFit/>
          </a:bodyPr>
          <a:lstStyle/>
          <a:p>
            <a:pPr marL="12700">
              <a:spcBef>
                <a:spcPts val="100"/>
              </a:spcBef>
            </a:pPr>
            <a:r>
              <a:rPr sz="2000" b="1" spc="-5" dirty="0">
                <a:solidFill>
                  <a:srgbClr val="FF0000"/>
                </a:solidFill>
                <a:latin typeface="Tahoma"/>
                <a:cs typeface="Tahoma"/>
              </a:rPr>
              <a:t>C(s)=</a:t>
            </a:r>
            <a:r>
              <a:rPr sz="2000" b="1" spc="-30" dirty="0">
                <a:solidFill>
                  <a:srgbClr val="FF0000"/>
                </a:solidFill>
                <a:latin typeface="Tahoma"/>
                <a:cs typeface="Tahoma"/>
              </a:rPr>
              <a:t> </a:t>
            </a:r>
            <a:r>
              <a:rPr sz="2000" b="1" spc="-5" dirty="0">
                <a:solidFill>
                  <a:srgbClr val="FF0000"/>
                </a:solidFill>
                <a:latin typeface="Tahoma"/>
                <a:cs typeface="Tahoma"/>
              </a:rPr>
              <a:t>(G1-G2+G3)</a:t>
            </a:r>
            <a:r>
              <a:rPr sz="2000" b="1" spc="-25" dirty="0">
                <a:solidFill>
                  <a:srgbClr val="FF0000"/>
                </a:solidFill>
                <a:latin typeface="Tahoma"/>
                <a:cs typeface="Tahoma"/>
              </a:rPr>
              <a:t> </a:t>
            </a:r>
            <a:r>
              <a:rPr sz="2000" b="1" spc="-5" dirty="0">
                <a:solidFill>
                  <a:srgbClr val="FF0000"/>
                </a:solidFill>
                <a:latin typeface="Tahoma"/>
                <a:cs typeface="Tahoma"/>
              </a:rPr>
              <a:t>R(s)</a:t>
            </a:r>
            <a:endParaRPr sz="2000">
              <a:latin typeface="Tahoma"/>
              <a:cs typeface="Tahoma"/>
            </a:endParaRPr>
          </a:p>
        </p:txBody>
      </p:sp>
      <p:sp>
        <p:nvSpPr>
          <p:cNvPr id="6" name="object 6"/>
          <p:cNvSpPr txBox="1"/>
          <p:nvPr/>
        </p:nvSpPr>
        <p:spPr>
          <a:xfrm>
            <a:off x="7696961" y="3429761"/>
            <a:ext cx="1828800" cy="394980"/>
          </a:xfrm>
          <a:prstGeom prst="rect">
            <a:avLst/>
          </a:prstGeom>
          <a:ln w="32003">
            <a:solidFill>
              <a:srgbClr val="000000"/>
            </a:solidFill>
          </a:ln>
        </p:spPr>
        <p:txBody>
          <a:bodyPr vert="horz" wrap="square" lIns="0" tIns="25400" rIns="0" bIns="0" rtlCol="0">
            <a:spAutoFit/>
          </a:bodyPr>
          <a:lstStyle/>
          <a:p>
            <a:pPr marL="297815">
              <a:spcBef>
                <a:spcPts val="200"/>
              </a:spcBef>
            </a:pPr>
            <a:r>
              <a:rPr sz="2400" spc="-5" dirty="0">
                <a:latin typeface="Calibri"/>
                <a:cs typeface="Calibri"/>
              </a:rPr>
              <a:t>G1-G2+G3</a:t>
            </a:r>
            <a:endParaRPr sz="2400">
              <a:latin typeface="Calibri"/>
              <a:cs typeface="Calibri"/>
            </a:endParaRPr>
          </a:p>
        </p:txBody>
      </p:sp>
      <p:sp>
        <p:nvSpPr>
          <p:cNvPr id="7" name="object 7"/>
          <p:cNvSpPr/>
          <p:nvPr/>
        </p:nvSpPr>
        <p:spPr>
          <a:xfrm>
            <a:off x="6782562" y="3662661"/>
            <a:ext cx="915035" cy="144145"/>
          </a:xfrm>
          <a:custGeom>
            <a:avLst/>
            <a:gdLst/>
            <a:ahLst/>
            <a:cxnLst/>
            <a:rect l="l" t="t" r="r" b="b"/>
            <a:pathLst>
              <a:path w="915035" h="144145">
                <a:moveTo>
                  <a:pt x="850918" y="71901"/>
                </a:moveTo>
                <a:lnTo>
                  <a:pt x="778637" y="114065"/>
                </a:lnTo>
                <a:lnTo>
                  <a:pt x="773904" y="118282"/>
                </a:lnTo>
                <a:lnTo>
                  <a:pt x="771255" y="123797"/>
                </a:lnTo>
                <a:lnTo>
                  <a:pt x="770868" y="129907"/>
                </a:lnTo>
                <a:lnTo>
                  <a:pt x="772922" y="135909"/>
                </a:lnTo>
                <a:lnTo>
                  <a:pt x="777138" y="140715"/>
                </a:lnTo>
                <a:lnTo>
                  <a:pt x="782653" y="143402"/>
                </a:lnTo>
                <a:lnTo>
                  <a:pt x="788763" y="143803"/>
                </a:lnTo>
                <a:lnTo>
                  <a:pt x="794765" y="141751"/>
                </a:lnTo>
                <a:lnTo>
                  <a:pt x="887090" y="87903"/>
                </a:lnTo>
                <a:lnTo>
                  <a:pt x="882776" y="87903"/>
                </a:lnTo>
                <a:lnTo>
                  <a:pt x="882776" y="85744"/>
                </a:lnTo>
                <a:lnTo>
                  <a:pt x="874649" y="85744"/>
                </a:lnTo>
                <a:lnTo>
                  <a:pt x="850918" y="71901"/>
                </a:lnTo>
                <a:close/>
              </a:path>
              <a:path w="915035" h="144145">
                <a:moveTo>
                  <a:pt x="823486" y="55899"/>
                </a:moveTo>
                <a:lnTo>
                  <a:pt x="0" y="55899"/>
                </a:lnTo>
                <a:lnTo>
                  <a:pt x="0" y="87903"/>
                </a:lnTo>
                <a:lnTo>
                  <a:pt x="823486" y="87903"/>
                </a:lnTo>
                <a:lnTo>
                  <a:pt x="850918" y="71901"/>
                </a:lnTo>
                <a:lnTo>
                  <a:pt x="823486" y="55899"/>
                </a:lnTo>
                <a:close/>
              </a:path>
              <a:path w="915035" h="144145">
                <a:moveTo>
                  <a:pt x="887090" y="55899"/>
                </a:moveTo>
                <a:lnTo>
                  <a:pt x="882776" y="55899"/>
                </a:lnTo>
                <a:lnTo>
                  <a:pt x="882776" y="87903"/>
                </a:lnTo>
                <a:lnTo>
                  <a:pt x="887090" y="87903"/>
                </a:lnTo>
                <a:lnTo>
                  <a:pt x="914526" y="71901"/>
                </a:lnTo>
                <a:lnTo>
                  <a:pt x="887090" y="55899"/>
                </a:lnTo>
                <a:close/>
              </a:path>
              <a:path w="915035" h="144145">
                <a:moveTo>
                  <a:pt x="874649" y="58058"/>
                </a:moveTo>
                <a:lnTo>
                  <a:pt x="850918" y="71901"/>
                </a:lnTo>
                <a:lnTo>
                  <a:pt x="874649" y="85744"/>
                </a:lnTo>
                <a:lnTo>
                  <a:pt x="874649" y="58058"/>
                </a:lnTo>
                <a:close/>
              </a:path>
              <a:path w="915035" h="144145">
                <a:moveTo>
                  <a:pt x="882776" y="58058"/>
                </a:moveTo>
                <a:lnTo>
                  <a:pt x="874649" y="58058"/>
                </a:lnTo>
                <a:lnTo>
                  <a:pt x="874649" y="85744"/>
                </a:lnTo>
                <a:lnTo>
                  <a:pt x="882776" y="85744"/>
                </a:lnTo>
                <a:lnTo>
                  <a:pt x="882776" y="58058"/>
                </a:lnTo>
                <a:close/>
              </a:path>
              <a:path w="915035" h="144145">
                <a:moveTo>
                  <a:pt x="788763" y="0"/>
                </a:moveTo>
                <a:lnTo>
                  <a:pt x="782653" y="400"/>
                </a:lnTo>
                <a:lnTo>
                  <a:pt x="777138" y="3087"/>
                </a:lnTo>
                <a:lnTo>
                  <a:pt x="772922" y="7893"/>
                </a:lnTo>
                <a:lnTo>
                  <a:pt x="770868" y="13896"/>
                </a:lnTo>
                <a:lnTo>
                  <a:pt x="771255" y="20006"/>
                </a:lnTo>
                <a:lnTo>
                  <a:pt x="773904" y="25521"/>
                </a:lnTo>
                <a:lnTo>
                  <a:pt x="778637" y="29737"/>
                </a:lnTo>
                <a:lnTo>
                  <a:pt x="850918" y="71901"/>
                </a:lnTo>
                <a:lnTo>
                  <a:pt x="874649" y="58058"/>
                </a:lnTo>
                <a:lnTo>
                  <a:pt x="882776" y="58058"/>
                </a:lnTo>
                <a:lnTo>
                  <a:pt x="882776" y="55899"/>
                </a:lnTo>
                <a:lnTo>
                  <a:pt x="887090" y="55899"/>
                </a:lnTo>
                <a:lnTo>
                  <a:pt x="794765" y="2051"/>
                </a:lnTo>
                <a:lnTo>
                  <a:pt x="788763" y="0"/>
                </a:lnTo>
                <a:close/>
              </a:path>
            </a:pathLst>
          </a:custGeom>
          <a:solidFill>
            <a:srgbClr val="000000"/>
          </a:solidFill>
        </p:spPr>
        <p:txBody>
          <a:bodyPr wrap="square" lIns="0" tIns="0" rIns="0" bIns="0" rtlCol="0"/>
          <a:lstStyle/>
          <a:p>
            <a:endParaRPr/>
          </a:p>
        </p:txBody>
      </p:sp>
      <p:sp>
        <p:nvSpPr>
          <p:cNvPr id="8" name="object 8"/>
          <p:cNvSpPr txBox="1"/>
          <p:nvPr/>
        </p:nvSpPr>
        <p:spPr>
          <a:xfrm>
            <a:off x="6970904" y="3366009"/>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9" name="object 9"/>
          <p:cNvSpPr txBox="1"/>
          <p:nvPr/>
        </p:nvSpPr>
        <p:spPr>
          <a:xfrm>
            <a:off x="9643110" y="3384626"/>
            <a:ext cx="48704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C</a:t>
            </a:r>
            <a:r>
              <a:rPr sz="2000" spc="-10" dirty="0">
                <a:latin typeface="Tahoma"/>
                <a:cs typeface="Tahoma"/>
              </a:rPr>
              <a:t>(</a:t>
            </a:r>
            <a:r>
              <a:rPr sz="2000" spc="-5" dirty="0">
                <a:latin typeface="Tahoma"/>
                <a:cs typeface="Tahoma"/>
              </a:rPr>
              <a:t>s)</a:t>
            </a:r>
            <a:endParaRPr sz="2000">
              <a:latin typeface="Tahoma"/>
              <a:cs typeface="Tahoma"/>
            </a:endParaRPr>
          </a:p>
        </p:txBody>
      </p:sp>
      <p:sp>
        <p:nvSpPr>
          <p:cNvPr id="10" name="object 10"/>
          <p:cNvSpPr/>
          <p:nvPr/>
        </p:nvSpPr>
        <p:spPr>
          <a:xfrm>
            <a:off x="4048233" y="2896362"/>
            <a:ext cx="144145" cy="610235"/>
          </a:xfrm>
          <a:custGeom>
            <a:avLst/>
            <a:gdLst/>
            <a:ahLst/>
            <a:cxnLst/>
            <a:rect l="l" t="t" r="r" b="b"/>
            <a:pathLst>
              <a:path w="144144" h="610235">
                <a:moveTo>
                  <a:pt x="13896" y="466068"/>
                </a:moveTo>
                <a:lnTo>
                  <a:pt x="7893" y="468122"/>
                </a:lnTo>
                <a:lnTo>
                  <a:pt x="3087" y="472338"/>
                </a:lnTo>
                <a:lnTo>
                  <a:pt x="400" y="477853"/>
                </a:lnTo>
                <a:lnTo>
                  <a:pt x="0" y="483963"/>
                </a:lnTo>
                <a:lnTo>
                  <a:pt x="2051" y="489965"/>
                </a:lnTo>
                <a:lnTo>
                  <a:pt x="71901" y="609726"/>
                </a:lnTo>
                <a:lnTo>
                  <a:pt x="90419" y="577976"/>
                </a:lnTo>
                <a:lnTo>
                  <a:pt x="55899" y="577976"/>
                </a:lnTo>
                <a:lnTo>
                  <a:pt x="55899" y="518686"/>
                </a:lnTo>
                <a:lnTo>
                  <a:pt x="29737" y="473837"/>
                </a:lnTo>
                <a:lnTo>
                  <a:pt x="25521" y="469104"/>
                </a:lnTo>
                <a:lnTo>
                  <a:pt x="20006" y="466455"/>
                </a:lnTo>
                <a:lnTo>
                  <a:pt x="13896" y="466068"/>
                </a:lnTo>
                <a:close/>
              </a:path>
              <a:path w="144144" h="610235">
                <a:moveTo>
                  <a:pt x="55899" y="518686"/>
                </a:moveTo>
                <a:lnTo>
                  <a:pt x="55899" y="577976"/>
                </a:lnTo>
                <a:lnTo>
                  <a:pt x="87903" y="577976"/>
                </a:lnTo>
                <a:lnTo>
                  <a:pt x="87903" y="569849"/>
                </a:lnTo>
                <a:lnTo>
                  <a:pt x="58058" y="569849"/>
                </a:lnTo>
                <a:lnTo>
                  <a:pt x="71901" y="546118"/>
                </a:lnTo>
                <a:lnTo>
                  <a:pt x="55899" y="518686"/>
                </a:lnTo>
                <a:close/>
              </a:path>
              <a:path w="144144" h="610235">
                <a:moveTo>
                  <a:pt x="129907" y="466068"/>
                </a:moveTo>
                <a:lnTo>
                  <a:pt x="123797" y="466455"/>
                </a:lnTo>
                <a:lnTo>
                  <a:pt x="118282" y="469104"/>
                </a:lnTo>
                <a:lnTo>
                  <a:pt x="114065" y="473837"/>
                </a:lnTo>
                <a:lnTo>
                  <a:pt x="87903" y="518686"/>
                </a:lnTo>
                <a:lnTo>
                  <a:pt x="87903" y="577976"/>
                </a:lnTo>
                <a:lnTo>
                  <a:pt x="90419" y="577976"/>
                </a:lnTo>
                <a:lnTo>
                  <a:pt x="141751" y="489965"/>
                </a:lnTo>
                <a:lnTo>
                  <a:pt x="143803" y="483963"/>
                </a:lnTo>
                <a:lnTo>
                  <a:pt x="143402" y="477853"/>
                </a:lnTo>
                <a:lnTo>
                  <a:pt x="140715" y="472338"/>
                </a:lnTo>
                <a:lnTo>
                  <a:pt x="135909" y="468122"/>
                </a:lnTo>
                <a:lnTo>
                  <a:pt x="129907" y="466068"/>
                </a:lnTo>
                <a:close/>
              </a:path>
              <a:path w="144144" h="610235">
                <a:moveTo>
                  <a:pt x="71901" y="546118"/>
                </a:moveTo>
                <a:lnTo>
                  <a:pt x="58058" y="569849"/>
                </a:lnTo>
                <a:lnTo>
                  <a:pt x="85744" y="569849"/>
                </a:lnTo>
                <a:lnTo>
                  <a:pt x="71901" y="546118"/>
                </a:lnTo>
                <a:close/>
              </a:path>
              <a:path w="144144" h="610235">
                <a:moveTo>
                  <a:pt x="87903" y="518686"/>
                </a:moveTo>
                <a:lnTo>
                  <a:pt x="71901" y="546118"/>
                </a:lnTo>
                <a:lnTo>
                  <a:pt x="85744" y="569849"/>
                </a:lnTo>
                <a:lnTo>
                  <a:pt x="87903" y="569849"/>
                </a:lnTo>
                <a:lnTo>
                  <a:pt x="87903" y="518686"/>
                </a:lnTo>
                <a:close/>
              </a:path>
              <a:path w="144144" h="610235">
                <a:moveTo>
                  <a:pt x="87903" y="0"/>
                </a:moveTo>
                <a:lnTo>
                  <a:pt x="55899" y="0"/>
                </a:lnTo>
                <a:lnTo>
                  <a:pt x="55899" y="518686"/>
                </a:lnTo>
                <a:lnTo>
                  <a:pt x="71901" y="546118"/>
                </a:lnTo>
                <a:lnTo>
                  <a:pt x="87903" y="518686"/>
                </a:lnTo>
                <a:lnTo>
                  <a:pt x="87903" y="0"/>
                </a:lnTo>
                <a:close/>
              </a:path>
            </a:pathLst>
          </a:custGeom>
          <a:solidFill>
            <a:srgbClr val="000000"/>
          </a:solidFill>
        </p:spPr>
        <p:txBody>
          <a:bodyPr wrap="square" lIns="0" tIns="0" rIns="0" bIns="0" rtlCol="0"/>
          <a:lstStyle/>
          <a:p>
            <a:endParaRPr/>
          </a:p>
        </p:txBody>
      </p:sp>
      <p:sp>
        <p:nvSpPr>
          <p:cNvPr id="11" name="object 11"/>
          <p:cNvSpPr txBox="1"/>
          <p:nvPr/>
        </p:nvSpPr>
        <p:spPr>
          <a:xfrm>
            <a:off x="2596133" y="2591561"/>
            <a:ext cx="609600" cy="394980"/>
          </a:xfrm>
          <a:prstGeom prst="rect">
            <a:avLst/>
          </a:prstGeom>
          <a:ln w="32003">
            <a:solidFill>
              <a:srgbClr val="000000"/>
            </a:solidFill>
          </a:ln>
        </p:spPr>
        <p:txBody>
          <a:bodyPr vert="horz" wrap="square" lIns="0" tIns="25400" rIns="0" bIns="0" rtlCol="0">
            <a:spAutoFit/>
          </a:bodyPr>
          <a:lstStyle/>
          <a:p>
            <a:pPr marL="130810">
              <a:spcBef>
                <a:spcPts val="200"/>
              </a:spcBef>
            </a:pPr>
            <a:r>
              <a:rPr sz="2400" spc="-5" dirty="0">
                <a:latin typeface="Calibri"/>
                <a:cs typeface="Calibri"/>
              </a:rPr>
              <a:t>G1</a:t>
            </a:r>
            <a:endParaRPr sz="2400">
              <a:latin typeface="Calibri"/>
              <a:cs typeface="Calibri"/>
            </a:endParaRPr>
          </a:p>
        </p:txBody>
      </p:sp>
      <p:sp>
        <p:nvSpPr>
          <p:cNvPr id="12" name="object 12"/>
          <p:cNvSpPr txBox="1"/>
          <p:nvPr/>
        </p:nvSpPr>
        <p:spPr>
          <a:xfrm>
            <a:off x="2596133" y="3505962"/>
            <a:ext cx="609600" cy="453329"/>
          </a:xfrm>
          <a:prstGeom prst="rect">
            <a:avLst/>
          </a:prstGeom>
          <a:ln w="32003">
            <a:solidFill>
              <a:srgbClr val="000000"/>
            </a:solidFill>
          </a:ln>
        </p:spPr>
        <p:txBody>
          <a:bodyPr vert="horz" wrap="square" lIns="0" tIns="22225" rIns="0" bIns="0" rtlCol="0">
            <a:spAutoFit/>
          </a:bodyPr>
          <a:lstStyle/>
          <a:p>
            <a:pPr marL="102235">
              <a:spcBef>
                <a:spcPts val="175"/>
              </a:spcBef>
            </a:pPr>
            <a:r>
              <a:rPr sz="2800" spc="-5" dirty="0">
                <a:latin typeface="Calibri"/>
                <a:cs typeface="Calibri"/>
              </a:rPr>
              <a:t>G2</a:t>
            </a:r>
            <a:endParaRPr sz="2800">
              <a:latin typeface="Calibri"/>
              <a:cs typeface="Calibri"/>
            </a:endParaRPr>
          </a:p>
        </p:txBody>
      </p:sp>
      <p:sp>
        <p:nvSpPr>
          <p:cNvPr id="13" name="object 13"/>
          <p:cNvSpPr/>
          <p:nvPr/>
        </p:nvSpPr>
        <p:spPr>
          <a:xfrm>
            <a:off x="1834135" y="3738861"/>
            <a:ext cx="762635" cy="144145"/>
          </a:xfrm>
          <a:custGeom>
            <a:avLst/>
            <a:gdLst/>
            <a:ahLst/>
            <a:cxnLst/>
            <a:rect l="l" t="t" r="r" b="b"/>
            <a:pathLst>
              <a:path w="762635" h="144145">
                <a:moveTo>
                  <a:pt x="698518" y="71901"/>
                </a:moveTo>
                <a:lnTo>
                  <a:pt x="626237" y="114065"/>
                </a:lnTo>
                <a:lnTo>
                  <a:pt x="621491" y="118282"/>
                </a:lnTo>
                <a:lnTo>
                  <a:pt x="618826" y="123797"/>
                </a:lnTo>
                <a:lnTo>
                  <a:pt x="618428" y="129907"/>
                </a:lnTo>
                <a:lnTo>
                  <a:pt x="620483" y="135909"/>
                </a:lnTo>
                <a:lnTo>
                  <a:pt x="624704" y="140715"/>
                </a:lnTo>
                <a:lnTo>
                  <a:pt x="630229" y="143402"/>
                </a:lnTo>
                <a:lnTo>
                  <a:pt x="636351" y="143803"/>
                </a:lnTo>
                <a:lnTo>
                  <a:pt x="642366" y="141751"/>
                </a:lnTo>
                <a:lnTo>
                  <a:pt x="734651" y="87903"/>
                </a:lnTo>
                <a:lnTo>
                  <a:pt x="730313" y="87903"/>
                </a:lnTo>
                <a:lnTo>
                  <a:pt x="730313" y="85744"/>
                </a:lnTo>
                <a:lnTo>
                  <a:pt x="722249" y="85744"/>
                </a:lnTo>
                <a:lnTo>
                  <a:pt x="698518" y="71901"/>
                </a:lnTo>
                <a:close/>
              </a:path>
              <a:path w="762635" h="144145">
                <a:moveTo>
                  <a:pt x="671086" y="55899"/>
                </a:moveTo>
                <a:lnTo>
                  <a:pt x="0" y="55899"/>
                </a:lnTo>
                <a:lnTo>
                  <a:pt x="0" y="87903"/>
                </a:lnTo>
                <a:lnTo>
                  <a:pt x="671086" y="87903"/>
                </a:lnTo>
                <a:lnTo>
                  <a:pt x="698518" y="71901"/>
                </a:lnTo>
                <a:lnTo>
                  <a:pt x="671086" y="55899"/>
                </a:lnTo>
                <a:close/>
              </a:path>
              <a:path w="762635" h="144145">
                <a:moveTo>
                  <a:pt x="734651" y="55899"/>
                </a:moveTo>
                <a:lnTo>
                  <a:pt x="730313" y="55899"/>
                </a:lnTo>
                <a:lnTo>
                  <a:pt x="730313" y="87903"/>
                </a:lnTo>
                <a:lnTo>
                  <a:pt x="734651" y="87903"/>
                </a:lnTo>
                <a:lnTo>
                  <a:pt x="762076" y="71901"/>
                </a:lnTo>
                <a:lnTo>
                  <a:pt x="734651" y="55899"/>
                </a:lnTo>
                <a:close/>
              </a:path>
              <a:path w="762635" h="144145">
                <a:moveTo>
                  <a:pt x="722249" y="58058"/>
                </a:moveTo>
                <a:lnTo>
                  <a:pt x="698518" y="71901"/>
                </a:lnTo>
                <a:lnTo>
                  <a:pt x="722249" y="85744"/>
                </a:lnTo>
                <a:lnTo>
                  <a:pt x="722249" y="58058"/>
                </a:lnTo>
                <a:close/>
              </a:path>
              <a:path w="762635" h="144145">
                <a:moveTo>
                  <a:pt x="730313" y="58058"/>
                </a:moveTo>
                <a:lnTo>
                  <a:pt x="722249" y="58058"/>
                </a:lnTo>
                <a:lnTo>
                  <a:pt x="722249" y="85744"/>
                </a:lnTo>
                <a:lnTo>
                  <a:pt x="730313" y="85744"/>
                </a:lnTo>
                <a:lnTo>
                  <a:pt x="730313" y="58058"/>
                </a:lnTo>
                <a:close/>
              </a:path>
              <a:path w="762635" h="144145">
                <a:moveTo>
                  <a:pt x="636351" y="0"/>
                </a:moveTo>
                <a:lnTo>
                  <a:pt x="630229" y="400"/>
                </a:lnTo>
                <a:lnTo>
                  <a:pt x="624704" y="3087"/>
                </a:lnTo>
                <a:lnTo>
                  <a:pt x="620483" y="7893"/>
                </a:lnTo>
                <a:lnTo>
                  <a:pt x="618428" y="13896"/>
                </a:lnTo>
                <a:lnTo>
                  <a:pt x="618826" y="20006"/>
                </a:lnTo>
                <a:lnTo>
                  <a:pt x="621491" y="25521"/>
                </a:lnTo>
                <a:lnTo>
                  <a:pt x="626237" y="29737"/>
                </a:lnTo>
                <a:lnTo>
                  <a:pt x="698518" y="71901"/>
                </a:lnTo>
                <a:lnTo>
                  <a:pt x="722249" y="58058"/>
                </a:lnTo>
                <a:lnTo>
                  <a:pt x="730313" y="58058"/>
                </a:lnTo>
                <a:lnTo>
                  <a:pt x="730313" y="55899"/>
                </a:lnTo>
                <a:lnTo>
                  <a:pt x="734651" y="55899"/>
                </a:lnTo>
                <a:lnTo>
                  <a:pt x="642366" y="2051"/>
                </a:lnTo>
                <a:lnTo>
                  <a:pt x="636351" y="0"/>
                </a:lnTo>
                <a:close/>
              </a:path>
            </a:pathLst>
          </a:custGeom>
          <a:solidFill>
            <a:srgbClr val="000000"/>
          </a:solidFill>
        </p:spPr>
        <p:txBody>
          <a:bodyPr wrap="square" lIns="0" tIns="0" rIns="0" bIns="0" rtlCol="0"/>
          <a:lstStyle/>
          <a:p>
            <a:endParaRPr/>
          </a:p>
        </p:txBody>
      </p:sp>
      <p:sp>
        <p:nvSpPr>
          <p:cNvPr id="14" name="object 14"/>
          <p:cNvSpPr/>
          <p:nvPr/>
        </p:nvSpPr>
        <p:spPr>
          <a:xfrm>
            <a:off x="3205734" y="3738861"/>
            <a:ext cx="610235" cy="144145"/>
          </a:xfrm>
          <a:custGeom>
            <a:avLst/>
            <a:gdLst/>
            <a:ahLst/>
            <a:cxnLst/>
            <a:rect l="l" t="t" r="r" b="b"/>
            <a:pathLst>
              <a:path w="610235" h="144145">
                <a:moveTo>
                  <a:pt x="546118" y="71901"/>
                </a:moveTo>
                <a:lnTo>
                  <a:pt x="473837" y="114065"/>
                </a:lnTo>
                <a:lnTo>
                  <a:pt x="469104" y="118282"/>
                </a:lnTo>
                <a:lnTo>
                  <a:pt x="466455" y="123797"/>
                </a:lnTo>
                <a:lnTo>
                  <a:pt x="466068" y="129907"/>
                </a:lnTo>
                <a:lnTo>
                  <a:pt x="468122" y="135909"/>
                </a:lnTo>
                <a:lnTo>
                  <a:pt x="472338" y="140715"/>
                </a:lnTo>
                <a:lnTo>
                  <a:pt x="477853" y="143402"/>
                </a:lnTo>
                <a:lnTo>
                  <a:pt x="483963" y="143803"/>
                </a:lnTo>
                <a:lnTo>
                  <a:pt x="489966" y="141751"/>
                </a:lnTo>
                <a:lnTo>
                  <a:pt x="582290" y="87903"/>
                </a:lnTo>
                <a:lnTo>
                  <a:pt x="577977" y="87903"/>
                </a:lnTo>
                <a:lnTo>
                  <a:pt x="577977" y="85744"/>
                </a:lnTo>
                <a:lnTo>
                  <a:pt x="569849" y="85744"/>
                </a:lnTo>
                <a:lnTo>
                  <a:pt x="546118" y="71901"/>
                </a:lnTo>
                <a:close/>
              </a:path>
              <a:path w="610235" h="144145">
                <a:moveTo>
                  <a:pt x="518686" y="55899"/>
                </a:moveTo>
                <a:lnTo>
                  <a:pt x="0" y="55899"/>
                </a:lnTo>
                <a:lnTo>
                  <a:pt x="0" y="87903"/>
                </a:lnTo>
                <a:lnTo>
                  <a:pt x="518686" y="87903"/>
                </a:lnTo>
                <a:lnTo>
                  <a:pt x="546118" y="71901"/>
                </a:lnTo>
                <a:lnTo>
                  <a:pt x="518686" y="55899"/>
                </a:lnTo>
                <a:close/>
              </a:path>
              <a:path w="610235" h="144145">
                <a:moveTo>
                  <a:pt x="582290" y="55899"/>
                </a:moveTo>
                <a:lnTo>
                  <a:pt x="577977" y="55899"/>
                </a:lnTo>
                <a:lnTo>
                  <a:pt x="577977" y="87903"/>
                </a:lnTo>
                <a:lnTo>
                  <a:pt x="582290" y="87903"/>
                </a:lnTo>
                <a:lnTo>
                  <a:pt x="609727" y="71901"/>
                </a:lnTo>
                <a:lnTo>
                  <a:pt x="582290" y="55899"/>
                </a:lnTo>
                <a:close/>
              </a:path>
              <a:path w="610235" h="144145">
                <a:moveTo>
                  <a:pt x="569849" y="58058"/>
                </a:moveTo>
                <a:lnTo>
                  <a:pt x="546118" y="71901"/>
                </a:lnTo>
                <a:lnTo>
                  <a:pt x="569849" y="85744"/>
                </a:lnTo>
                <a:lnTo>
                  <a:pt x="569849" y="58058"/>
                </a:lnTo>
                <a:close/>
              </a:path>
              <a:path w="610235" h="144145">
                <a:moveTo>
                  <a:pt x="577977" y="58058"/>
                </a:moveTo>
                <a:lnTo>
                  <a:pt x="569849" y="58058"/>
                </a:lnTo>
                <a:lnTo>
                  <a:pt x="569849" y="85744"/>
                </a:lnTo>
                <a:lnTo>
                  <a:pt x="577977" y="85744"/>
                </a:lnTo>
                <a:lnTo>
                  <a:pt x="577977" y="58058"/>
                </a:lnTo>
                <a:close/>
              </a:path>
              <a:path w="610235" h="144145">
                <a:moveTo>
                  <a:pt x="483963" y="0"/>
                </a:moveTo>
                <a:lnTo>
                  <a:pt x="477853" y="400"/>
                </a:lnTo>
                <a:lnTo>
                  <a:pt x="472338" y="3087"/>
                </a:lnTo>
                <a:lnTo>
                  <a:pt x="468122" y="7893"/>
                </a:lnTo>
                <a:lnTo>
                  <a:pt x="466068" y="13896"/>
                </a:lnTo>
                <a:lnTo>
                  <a:pt x="466455" y="20006"/>
                </a:lnTo>
                <a:lnTo>
                  <a:pt x="469104" y="25521"/>
                </a:lnTo>
                <a:lnTo>
                  <a:pt x="473837" y="29737"/>
                </a:lnTo>
                <a:lnTo>
                  <a:pt x="546118" y="71901"/>
                </a:lnTo>
                <a:lnTo>
                  <a:pt x="569849" y="58058"/>
                </a:lnTo>
                <a:lnTo>
                  <a:pt x="577977" y="58058"/>
                </a:lnTo>
                <a:lnTo>
                  <a:pt x="577977" y="55899"/>
                </a:lnTo>
                <a:lnTo>
                  <a:pt x="582290" y="55899"/>
                </a:lnTo>
                <a:lnTo>
                  <a:pt x="489966" y="2051"/>
                </a:lnTo>
                <a:lnTo>
                  <a:pt x="483963" y="0"/>
                </a:lnTo>
                <a:close/>
              </a:path>
            </a:pathLst>
          </a:custGeom>
          <a:solidFill>
            <a:srgbClr val="000000"/>
          </a:solidFill>
        </p:spPr>
        <p:txBody>
          <a:bodyPr wrap="square" lIns="0" tIns="0" rIns="0" bIns="0" rtlCol="0"/>
          <a:lstStyle/>
          <a:p>
            <a:endParaRPr/>
          </a:p>
        </p:txBody>
      </p:sp>
      <p:sp>
        <p:nvSpPr>
          <p:cNvPr id="15" name="object 15"/>
          <p:cNvSpPr txBox="1"/>
          <p:nvPr/>
        </p:nvSpPr>
        <p:spPr>
          <a:xfrm>
            <a:off x="1760017" y="3442209"/>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6" name="object 16"/>
          <p:cNvSpPr txBox="1"/>
          <p:nvPr/>
        </p:nvSpPr>
        <p:spPr>
          <a:xfrm>
            <a:off x="4613276" y="3384626"/>
            <a:ext cx="48704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C</a:t>
            </a:r>
            <a:r>
              <a:rPr sz="2000" spc="-10" dirty="0">
                <a:latin typeface="Tahoma"/>
                <a:cs typeface="Tahoma"/>
              </a:rPr>
              <a:t>(</a:t>
            </a:r>
            <a:r>
              <a:rPr sz="2000" spc="-5" dirty="0">
                <a:latin typeface="Tahoma"/>
                <a:cs typeface="Tahoma"/>
              </a:rPr>
              <a:t>s)</a:t>
            </a:r>
            <a:endParaRPr sz="2000">
              <a:latin typeface="Tahoma"/>
              <a:cs typeface="Tahoma"/>
            </a:endParaRPr>
          </a:p>
        </p:txBody>
      </p:sp>
      <p:sp>
        <p:nvSpPr>
          <p:cNvPr id="17" name="object 17"/>
          <p:cNvSpPr txBox="1"/>
          <p:nvPr/>
        </p:nvSpPr>
        <p:spPr>
          <a:xfrm>
            <a:off x="2596133" y="4420361"/>
            <a:ext cx="609600" cy="395620"/>
          </a:xfrm>
          <a:prstGeom prst="rect">
            <a:avLst/>
          </a:prstGeom>
          <a:ln w="32003">
            <a:solidFill>
              <a:srgbClr val="000000"/>
            </a:solidFill>
          </a:ln>
        </p:spPr>
        <p:txBody>
          <a:bodyPr vert="horz" wrap="square" lIns="0" tIns="26034" rIns="0" bIns="0" rtlCol="0">
            <a:spAutoFit/>
          </a:bodyPr>
          <a:lstStyle/>
          <a:p>
            <a:pPr marL="130810">
              <a:spcBef>
                <a:spcPts val="204"/>
              </a:spcBef>
            </a:pPr>
            <a:r>
              <a:rPr sz="2400" spc="-5" dirty="0">
                <a:latin typeface="Calibri"/>
                <a:cs typeface="Calibri"/>
              </a:rPr>
              <a:t>G3</a:t>
            </a:r>
            <a:endParaRPr sz="2400">
              <a:latin typeface="Calibri"/>
              <a:cs typeface="Calibri"/>
            </a:endParaRPr>
          </a:p>
        </p:txBody>
      </p:sp>
      <p:sp>
        <p:nvSpPr>
          <p:cNvPr id="18" name="object 18"/>
          <p:cNvSpPr/>
          <p:nvPr/>
        </p:nvSpPr>
        <p:spPr>
          <a:xfrm>
            <a:off x="2224125" y="2829178"/>
            <a:ext cx="372110" cy="1963420"/>
          </a:xfrm>
          <a:custGeom>
            <a:avLst/>
            <a:gdLst/>
            <a:ahLst/>
            <a:cxnLst/>
            <a:rect l="l" t="t" r="r" b="b"/>
            <a:pathLst>
              <a:path w="372109" h="1963420">
                <a:moveTo>
                  <a:pt x="372071" y="67183"/>
                </a:moveTo>
                <a:lnTo>
                  <a:pt x="347218" y="52705"/>
                </a:lnTo>
                <a:lnTo>
                  <a:pt x="256857" y="0"/>
                </a:lnTo>
                <a:lnTo>
                  <a:pt x="247992" y="2286"/>
                </a:lnTo>
                <a:lnTo>
                  <a:pt x="243967" y="9271"/>
                </a:lnTo>
                <a:lnTo>
                  <a:pt x="239941" y="16129"/>
                </a:lnTo>
                <a:lnTo>
                  <a:pt x="242277" y="25019"/>
                </a:lnTo>
                <a:lnTo>
                  <a:pt x="249174" y="28956"/>
                </a:lnTo>
                <a:lnTo>
                  <a:pt x="289877" y="52705"/>
                </a:lnTo>
                <a:lnTo>
                  <a:pt x="67208" y="52705"/>
                </a:lnTo>
                <a:lnTo>
                  <a:pt x="67208" y="67056"/>
                </a:lnTo>
                <a:lnTo>
                  <a:pt x="4025" y="175387"/>
                </a:lnTo>
                <a:lnTo>
                  <a:pt x="0" y="182372"/>
                </a:lnTo>
                <a:lnTo>
                  <a:pt x="2336" y="191135"/>
                </a:lnTo>
                <a:lnTo>
                  <a:pt x="16141" y="199263"/>
                </a:lnTo>
                <a:lnTo>
                  <a:pt x="25019" y="196977"/>
                </a:lnTo>
                <a:lnTo>
                  <a:pt x="29044" y="189992"/>
                </a:lnTo>
                <a:lnTo>
                  <a:pt x="52730" y="149390"/>
                </a:lnTo>
                <a:lnTo>
                  <a:pt x="52730" y="981583"/>
                </a:lnTo>
                <a:lnTo>
                  <a:pt x="52730" y="1813788"/>
                </a:lnTo>
                <a:lnTo>
                  <a:pt x="29044" y="1773174"/>
                </a:lnTo>
                <a:lnTo>
                  <a:pt x="25019" y="1766189"/>
                </a:lnTo>
                <a:lnTo>
                  <a:pt x="16141" y="1763903"/>
                </a:lnTo>
                <a:lnTo>
                  <a:pt x="2336" y="1772031"/>
                </a:lnTo>
                <a:lnTo>
                  <a:pt x="0" y="1780794"/>
                </a:lnTo>
                <a:lnTo>
                  <a:pt x="4025" y="1787779"/>
                </a:lnTo>
                <a:lnTo>
                  <a:pt x="67208" y="1896110"/>
                </a:lnTo>
                <a:lnTo>
                  <a:pt x="67208" y="1910461"/>
                </a:lnTo>
                <a:lnTo>
                  <a:pt x="289877" y="1910461"/>
                </a:lnTo>
                <a:lnTo>
                  <a:pt x="249174" y="1934210"/>
                </a:lnTo>
                <a:lnTo>
                  <a:pt x="242277" y="1938147"/>
                </a:lnTo>
                <a:lnTo>
                  <a:pt x="239941" y="1947037"/>
                </a:lnTo>
                <a:lnTo>
                  <a:pt x="243967" y="1953895"/>
                </a:lnTo>
                <a:lnTo>
                  <a:pt x="247992" y="1960880"/>
                </a:lnTo>
                <a:lnTo>
                  <a:pt x="256857" y="1963166"/>
                </a:lnTo>
                <a:lnTo>
                  <a:pt x="347218" y="1910461"/>
                </a:lnTo>
                <a:lnTo>
                  <a:pt x="372071" y="1895983"/>
                </a:lnTo>
                <a:lnTo>
                  <a:pt x="347218" y="1881505"/>
                </a:lnTo>
                <a:lnTo>
                  <a:pt x="256857" y="1828800"/>
                </a:lnTo>
                <a:lnTo>
                  <a:pt x="247992" y="1831086"/>
                </a:lnTo>
                <a:lnTo>
                  <a:pt x="243967" y="1838071"/>
                </a:lnTo>
                <a:lnTo>
                  <a:pt x="239941" y="1844929"/>
                </a:lnTo>
                <a:lnTo>
                  <a:pt x="242277" y="1853819"/>
                </a:lnTo>
                <a:lnTo>
                  <a:pt x="249174" y="1857756"/>
                </a:lnTo>
                <a:lnTo>
                  <a:pt x="289877" y="1881505"/>
                </a:lnTo>
                <a:lnTo>
                  <a:pt x="75717" y="1881505"/>
                </a:lnTo>
                <a:lnTo>
                  <a:pt x="84010" y="1867281"/>
                </a:lnTo>
                <a:lnTo>
                  <a:pt x="130378" y="1787779"/>
                </a:lnTo>
                <a:lnTo>
                  <a:pt x="134416" y="1780794"/>
                </a:lnTo>
                <a:lnTo>
                  <a:pt x="132080" y="1772031"/>
                </a:lnTo>
                <a:lnTo>
                  <a:pt x="118275" y="1763903"/>
                </a:lnTo>
                <a:lnTo>
                  <a:pt x="109410" y="1766189"/>
                </a:lnTo>
                <a:lnTo>
                  <a:pt x="105371" y="1773174"/>
                </a:lnTo>
                <a:lnTo>
                  <a:pt x="81686" y="1813788"/>
                </a:lnTo>
                <a:lnTo>
                  <a:pt x="81686" y="981583"/>
                </a:lnTo>
                <a:lnTo>
                  <a:pt x="81686" y="149390"/>
                </a:lnTo>
                <a:lnTo>
                  <a:pt x="105371" y="189992"/>
                </a:lnTo>
                <a:lnTo>
                  <a:pt x="109410" y="196977"/>
                </a:lnTo>
                <a:lnTo>
                  <a:pt x="118275" y="199263"/>
                </a:lnTo>
                <a:lnTo>
                  <a:pt x="132080" y="191135"/>
                </a:lnTo>
                <a:lnTo>
                  <a:pt x="134416" y="182372"/>
                </a:lnTo>
                <a:lnTo>
                  <a:pt x="130378" y="175387"/>
                </a:lnTo>
                <a:lnTo>
                  <a:pt x="84010" y="95885"/>
                </a:lnTo>
                <a:lnTo>
                  <a:pt x="75717" y="81661"/>
                </a:lnTo>
                <a:lnTo>
                  <a:pt x="289877" y="81661"/>
                </a:lnTo>
                <a:lnTo>
                  <a:pt x="249174" y="105410"/>
                </a:lnTo>
                <a:lnTo>
                  <a:pt x="242277" y="109347"/>
                </a:lnTo>
                <a:lnTo>
                  <a:pt x="239941" y="118237"/>
                </a:lnTo>
                <a:lnTo>
                  <a:pt x="243967" y="125095"/>
                </a:lnTo>
                <a:lnTo>
                  <a:pt x="247992" y="132080"/>
                </a:lnTo>
                <a:lnTo>
                  <a:pt x="256857" y="134366"/>
                </a:lnTo>
                <a:lnTo>
                  <a:pt x="347218" y="81661"/>
                </a:lnTo>
                <a:lnTo>
                  <a:pt x="372071" y="67183"/>
                </a:lnTo>
                <a:close/>
              </a:path>
            </a:pathLst>
          </a:custGeom>
          <a:solidFill>
            <a:srgbClr val="000000"/>
          </a:solidFill>
        </p:spPr>
        <p:txBody>
          <a:bodyPr wrap="square" lIns="0" tIns="0" rIns="0" bIns="0" rtlCol="0"/>
          <a:lstStyle/>
          <a:p>
            <a:endParaRPr/>
          </a:p>
        </p:txBody>
      </p:sp>
      <p:grpSp>
        <p:nvGrpSpPr>
          <p:cNvPr id="19" name="object 19"/>
          <p:cNvGrpSpPr/>
          <p:nvPr/>
        </p:nvGrpSpPr>
        <p:grpSpPr>
          <a:xfrm>
            <a:off x="3205734" y="2824461"/>
            <a:ext cx="1829435" cy="1972945"/>
            <a:chOff x="1681733" y="2824460"/>
            <a:chExt cx="1829435" cy="1972945"/>
          </a:xfrm>
        </p:grpSpPr>
        <p:sp>
          <p:nvSpPr>
            <p:cNvPr id="20" name="object 20"/>
            <p:cNvSpPr/>
            <p:nvPr/>
          </p:nvSpPr>
          <p:spPr>
            <a:xfrm>
              <a:off x="2291333" y="3505962"/>
              <a:ext cx="609600" cy="609600"/>
            </a:xfrm>
            <a:custGeom>
              <a:avLst/>
              <a:gdLst/>
              <a:ahLst/>
              <a:cxnLst/>
              <a:rect l="l" t="t" r="r" b="b"/>
              <a:pathLst>
                <a:path w="609600" h="609600">
                  <a:moveTo>
                    <a:pt x="0" y="304800"/>
                  </a:moveTo>
                  <a:lnTo>
                    <a:pt x="3990" y="255374"/>
                  </a:lnTo>
                  <a:lnTo>
                    <a:pt x="15544" y="208483"/>
                  </a:lnTo>
                  <a:lnTo>
                    <a:pt x="34032" y="164753"/>
                  </a:lnTo>
                  <a:lnTo>
                    <a:pt x="58826" y="124815"/>
                  </a:lnTo>
                  <a:lnTo>
                    <a:pt x="89296" y="89296"/>
                  </a:lnTo>
                  <a:lnTo>
                    <a:pt x="124815" y="58826"/>
                  </a:lnTo>
                  <a:lnTo>
                    <a:pt x="164753" y="34032"/>
                  </a:lnTo>
                  <a:lnTo>
                    <a:pt x="208483" y="15544"/>
                  </a:lnTo>
                  <a:lnTo>
                    <a:pt x="255374" y="3990"/>
                  </a:lnTo>
                  <a:lnTo>
                    <a:pt x="304800" y="0"/>
                  </a:lnTo>
                  <a:lnTo>
                    <a:pt x="354225" y="3990"/>
                  </a:lnTo>
                  <a:lnTo>
                    <a:pt x="401116" y="15544"/>
                  </a:lnTo>
                  <a:lnTo>
                    <a:pt x="444846" y="34032"/>
                  </a:lnTo>
                  <a:lnTo>
                    <a:pt x="484784" y="58826"/>
                  </a:lnTo>
                  <a:lnTo>
                    <a:pt x="520303" y="89296"/>
                  </a:lnTo>
                  <a:lnTo>
                    <a:pt x="550773" y="124815"/>
                  </a:lnTo>
                  <a:lnTo>
                    <a:pt x="575567" y="164753"/>
                  </a:lnTo>
                  <a:lnTo>
                    <a:pt x="594055" y="208483"/>
                  </a:lnTo>
                  <a:lnTo>
                    <a:pt x="605609" y="255374"/>
                  </a:lnTo>
                  <a:lnTo>
                    <a:pt x="609600" y="304800"/>
                  </a:lnTo>
                  <a:lnTo>
                    <a:pt x="605609" y="354225"/>
                  </a:lnTo>
                  <a:lnTo>
                    <a:pt x="594055" y="401116"/>
                  </a:lnTo>
                  <a:lnTo>
                    <a:pt x="575567" y="444846"/>
                  </a:lnTo>
                  <a:lnTo>
                    <a:pt x="550773" y="484784"/>
                  </a:lnTo>
                  <a:lnTo>
                    <a:pt x="520303" y="520303"/>
                  </a:lnTo>
                  <a:lnTo>
                    <a:pt x="484784" y="550773"/>
                  </a:lnTo>
                  <a:lnTo>
                    <a:pt x="444846" y="575567"/>
                  </a:lnTo>
                  <a:lnTo>
                    <a:pt x="401116" y="594055"/>
                  </a:lnTo>
                  <a:lnTo>
                    <a:pt x="354225" y="605609"/>
                  </a:lnTo>
                  <a:lnTo>
                    <a:pt x="304800" y="609600"/>
                  </a:lnTo>
                  <a:lnTo>
                    <a:pt x="255374" y="605609"/>
                  </a:lnTo>
                  <a:lnTo>
                    <a:pt x="208483" y="594055"/>
                  </a:lnTo>
                  <a:lnTo>
                    <a:pt x="164753" y="575567"/>
                  </a:lnTo>
                  <a:lnTo>
                    <a:pt x="124815" y="550773"/>
                  </a:lnTo>
                  <a:lnTo>
                    <a:pt x="89296" y="520303"/>
                  </a:lnTo>
                  <a:lnTo>
                    <a:pt x="58826" y="484784"/>
                  </a:lnTo>
                  <a:lnTo>
                    <a:pt x="34032" y="444846"/>
                  </a:lnTo>
                  <a:lnTo>
                    <a:pt x="15544" y="401116"/>
                  </a:lnTo>
                  <a:lnTo>
                    <a:pt x="3990" y="354225"/>
                  </a:lnTo>
                  <a:lnTo>
                    <a:pt x="0" y="304800"/>
                  </a:lnTo>
                  <a:close/>
                </a:path>
              </a:pathLst>
            </a:custGeom>
            <a:ln w="32004">
              <a:solidFill>
                <a:srgbClr val="000000"/>
              </a:solidFill>
            </a:ln>
          </p:spPr>
          <p:txBody>
            <a:bodyPr wrap="square" lIns="0" tIns="0" rIns="0" bIns="0" rtlCol="0"/>
            <a:lstStyle/>
            <a:p>
              <a:endParaRPr/>
            </a:p>
          </p:txBody>
        </p:sp>
        <p:sp>
          <p:nvSpPr>
            <p:cNvPr id="21" name="object 21"/>
            <p:cNvSpPr/>
            <p:nvPr/>
          </p:nvSpPr>
          <p:spPr>
            <a:xfrm>
              <a:off x="1681734" y="2824467"/>
              <a:ext cx="1829435" cy="1972945"/>
            </a:xfrm>
            <a:custGeom>
              <a:avLst/>
              <a:gdLst/>
              <a:ahLst/>
              <a:cxnLst/>
              <a:rect l="l" t="t" r="r" b="b"/>
              <a:pathLst>
                <a:path w="1829435" h="1972945">
                  <a:moveTo>
                    <a:pt x="914527" y="71894"/>
                  </a:moveTo>
                  <a:lnTo>
                    <a:pt x="887082" y="55892"/>
                  </a:lnTo>
                  <a:lnTo>
                    <a:pt x="794766" y="2044"/>
                  </a:lnTo>
                  <a:lnTo>
                    <a:pt x="788758" y="0"/>
                  </a:lnTo>
                  <a:lnTo>
                    <a:pt x="782650" y="393"/>
                  </a:lnTo>
                  <a:lnTo>
                    <a:pt x="777138" y="3086"/>
                  </a:lnTo>
                  <a:lnTo>
                    <a:pt x="772922" y="7886"/>
                  </a:lnTo>
                  <a:lnTo>
                    <a:pt x="770864" y="13893"/>
                  </a:lnTo>
                  <a:lnTo>
                    <a:pt x="771245" y="20002"/>
                  </a:lnTo>
                  <a:lnTo>
                    <a:pt x="773899" y="25514"/>
                  </a:lnTo>
                  <a:lnTo>
                    <a:pt x="778637" y="29730"/>
                  </a:lnTo>
                  <a:lnTo>
                    <a:pt x="823480" y="55892"/>
                  </a:lnTo>
                  <a:lnTo>
                    <a:pt x="0" y="55892"/>
                  </a:lnTo>
                  <a:lnTo>
                    <a:pt x="0" y="87896"/>
                  </a:lnTo>
                  <a:lnTo>
                    <a:pt x="823480" y="87896"/>
                  </a:lnTo>
                  <a:lnTo>
                    <a:pt x="778637" y="114058"/>
                  </a:lnTo>
                  <a:lnTo>
                    <a:pt x="773899" y="118287"/>
                  </a:lnTo>
                  <a:lnTo>
                    <a:pt x="771245" y="123799"/>
                  </a:lnTo>
                  <a:lnTo>
                    <a:pt x="770864" y="129908"/>
                  </a:lnTo>
                  <a:lnTo>
                    <a:pt x="772922" y="135902"/>
                  </a:lnTo>
                  <a:lnTo>
                    <a:pt x="777138" y="140716"/>
                  </a:lnTo>
                  <a:lnTo>
                    <a:pt x="782650" y="143395"/>
                  </a:lnTo>
                  <a:lnTo>
                    <a:pt x="788758" y="143802"/>
                  </a:lnTo>
                  <a:lnTo>
                    <a:pt x="794766" y="141744"/>
                  </a:lnTo>
                  <a:lnTo>
                    <a:pt x="887082" y="87896"/>
                  </a:lnTo>
                  <a:lnTo>
                    <a:pt x="914527" y="71894"/>
                  </a:lnTo>
                  <a:close/>
                </a:path>
                <a:path w="1829435" h="1972945">
                  <a:moveTo>
                    <a:pt x="986294" y="1416735"/>
                  </a:moveTo>
                  <a:lnTo>
                    <a:pt x="984250" y="1410728"/>
                  </a:lnTo>
                  <a:lnTo>
                    <a:pt x="932916" y="1322717"/>
                  </a:lnTo>
                  <a:lnTo>
                    <a:pt x="914400" y="1290967"/>
                  </a:lnTo>
                  <a:lnTo>
                    <a:pt x="844550" y="1410728"/>
                  </a:lnTo>
                  <a:lnTo>
                    <a:pt x="842492" y="1416735"/>
                  </a:lnTo>
                  <a:lnTo>
                    <a:pt x="842899" y="1422844"/>
                  </a:lnTo>
                  <a:lnTo>
                    <a:pt x="845578" y="1428356"/>
                  </a:lnTo>
                  <a:lnTo>
                    <a:pt x="850392" y="1432572"/>
                  </a:lnTo>
                  <a:lnTo>
                    <a:pt x="856386" y="1434630"/>
                  </a:lnTo>
                  <a:lnTo>
                    <a:pt x="862495" y="1434249"/>
                  </a:lnTo>
                  <a:lnTo>
                    <a:pt x="868006" y="1431594"/>
                  </a:lnTo>
                  <a:lnTo>
                    <a:pt x="872236" y="1426857"/>
                  </a:lnTo>
                  <a:lnTo>
                    <a:pt x="898385" y="1382014"/>
                  </a:lnTo>
                  <a:lnTo>
                    <a:pt x="898398" y="1322717"/>
                  </a:lnTo>
                  <a:lnTo>
                    <a:pt x="898398" y="1382014"/>
                  </a:lnTo>
                  <a:lnTo>
                    <a:pt x="898398" y="1891296"/>
                  </a:lnTo>
                  <a:lnTo>
                    <a:pt x="887082" y="1884692"/>
                  </a:lnTo>
                  <a:lnTo>
                    <a:pt x="794766" y="1830844"/>
                  </a:lnTo>
                  <a:lnTo>
                    <a:pt x="788758" y="1828800"/>
                  </a:lnTo>
                  <a:lnTo>
                    <a:pt x="782650" y="1829193"/>
                  </a:lnTo>
                  <a:lnTo>
                    <a:pt x="777138" y="1831886"/>
                  </a:lnTo>
                  <a:lnTo>
                    <a:pt x="772922" y="1836686"/>
                  </a:lnTo>
                  <a:lnTo>
                    <a:pt x="770864" y="1842693"/>
                  </a:lnTo>
                  <a:lnTo>
                    <a:pt x="771245" y="1848802"/>
                  </a:lnTo>
                  <a:lnTo>
                    <a:pt x="773899" y="1854314"/>
                  </a:lnTo>
                  <a:lnTo>
                    <a:pt x="778637" y="1858530"/>
                  </a:lnTo>
                  <a:lnTo>
                    <a:pt x="823480" y="1884692"/>
                  </a:lnTo>
                  <a:lnTo>
                    <a:pt x="0" y="1884692"/>
                  </a:lnTo>
                  <a:lnTo>
                    <a:pt x="0" y="1916696"/>
                  </a:lnTo>
                  <a:lnTo>
                    <a:pt x="823480" y="1916696"/>
                  </a:lnTo>
                  <a:lnTo>
                    <a:pt x="778637" y="1942858"/>
                  </a:lnTo>
                  <a:lnTo>
                    <a:pt x="773899" y="1947087"/>
                  </a:lnTo>
                  <a:lnTo>
                    <a:pt x="771245" y="1952599"/>
                  </a:lnTo>
                  <a:lnTo>
                    <a:pt x="770864" y="1958708"/>
                  </a:lnTo>
                  <a:lnTo>
                    <a:pt x="772922" y="1964702"/>
                  </a:lnTo>
                  <a:lnTo>
                    <a:pt x="777138" y="1969516"/>
                  </a:lnTo>
                  <a:lnTo>
                    <a:pt x="782650" y="1972195"/>
                  </a:lnTo>
                  <a:lnTo>
                    <a:pt x="788758" y="1972602"/>
                  </a:lnTo>
                  <a:lnTo>
                    <a:pt x="794766" y="1970544"/>
                  </a:lnTo>
                  <a:lnTo>
                    <a:pt x="887082" y="1916696"/>
                  </a:lnTo>
                  <a:lnTo>
                    <a:pt x="914527" y="1900694"/>
                  </a:lnTo>
                  <a:lnTo>
                    <a:pt x="930402" y="1900694"/>
                  </a:lnTo>
                  <a:lnTo>
                    <a:pt x="930402" y="1382014"/>
                  </a:lnTo>
                  <a:lnTo>
                    <a:pt x="956564" y="1426857"/>
                  </a:lnTo>
                  <a:lnTo>
                    <a:pt x="960780" y="1431594"/>
                  </a:lnTo>
                  <a:lnTo>
                    <a:pt x="966292" y="1434249"/>
                  </a:lnTo>
                  <a:lnTo>
                    <a:pt x="972400" y="1434630"/>
                  </a:lnTo>
                  <a:lnTo>
                    <a:pt x="978408" y="1432572"/>
                  </a:lnTo>
                  <a:lnTo>
                    <a:pt x="983208" y="1428356"/>
                  </a:lnTo>
                  <a:lnTo>
                    <a:pt x="985888" y="1422844"/>
                  </a:lnTo>
                  <a:lnTo>
                    <a:pt x="986294" y="1416735"/>
                  </a:lnTo>
                  <a:close/>
                </a:path>
                <a:path w="1829435" h="1972945">
                  <a:moveTo>
                    <a:pt x="1828927" y="986294"/>
                  </a:moveTo>
                  <a:lnTo>
                    <a:pt x="1801482" y="970292"/>
                  </a:lnTo>
                  <a:lnTo>
                    <a:pt x="1709166" y="916444"/>
                  </a:lnTo>
                  <a:lnTo>
                    <a:pt x="1703158" y="914400"/>
                  </a:lnTo>
                  <a:lnTo>
                    <a:pt x="1697050" y="914793"/>
                  </a:lnTo>
                  <a:lnTo>
                    <a:pt x="1691538" y="917486"/>
                  </a:lnTo>
                  <a:lnTo>
                    <a:pt x="1687322" y="922286"/>
                  </a:lnTo>
                  <a:lnTo>
                    <a:pt x="1685264" y="928293"/>
                  </a:lnTo>
                  <a:lnTo>
                    <a:pt x="1685645" y="934402"/>
                  </a:lnTo>
                  <a:lnTo>
                    <a:pt x="1688299" y="939914"/>
                  </a:lnTo>
                  <a:lnTo>
                    <a:pt x="1693037" y="944130"/>
                  </a:lnTo>
                  <a:lnTo>
                    <a:pt x="1737880" y="970292"/>
                  </a:lnTo>
                  <a:lnTo>
                    <a:pt x="1219200" y="970292"/>
                  </a:lnTo>
                  <a:lnTo>
                    <a:pt x="1219200" y="1002296"/>
                  </a:lnTo>
                  <a:lnTo>
                    <a:pt x="1737880" y="1002296"/>
                  </a:lnTo>
                  <a:lnTo>
                    <a:pt x="1693037" y="1028458"/>
                  </a:lnTo>
                  <a:lnTo>
                    <a:pt x="1688299" y="1032687"/>
                  </a:lnTo>
                  <a:lnTo>
                    <a:pt x="1685645" y="1038199"/>
                  </a:lnTo>
                  <a:lnTo>
                    <a:pt x="1685264" y="1044308"/>
                  </a:lnTo>
                  <a:lnTo>
                    <a:pt x="1687322" y="1050302"/>
                  </a:lnTo>
                  <a:lnTo>
                    <a:pt x="1691538" y="1055116"/>
                  </a:lnTo>
                  <a:lnTo>
                    <a:pt x="1697050" y="1057795"/>
                  </a:lnTo>
                  <a:lnTo>
                    <a:pt x="1703158" y="1058202"/>
                  </a:lnTo>
                  <a:lnTo>
                    <a:pt x="1709166" y="1056144"/>
                  </a:lnTo>
                  <a:lnTo>
                    <a:pt x="1801482" y="1002296"/>
                  </a:lnTo>
                  <a:lnTo>
                    <a:pt x="1828927" y="986294"/>
                  </a:lnTo>
                  <a:close/>
                </a:path>
              </a:pathLst>
            </a:custGeom>
            <a:solidFill>
              <a:srgbClr val="000000"/>
            </a:solidFill>
          </p:spPr>
          <p:txBody>
            <a:bodyPr wrap="square" lIns="0" tIns="0" rIns="0" bIns="0" rtlCol="0"/>
            <a:lstStyle/>
            <a:p>
              <a:endParaRPr/>
            </a:p>
          </p:txBody>
        </p:sp>
      </p:grpSp>
      <p:sp>
        <p:nvSpPr>
          <p:cNvPr id="22" name="object 22"/>
          <p:cNvSpPr txBox="1"/>
          <p:nvPr/>
        </p:nvSpPr>
        <p:spPr>
          <a:xfrm>
            <a:off x="3284347" y="2622932"/>
            <a:ext cx="450850" cy="228909"/>
          </a:xfrm>
          <a:prstGeom prst="rect">
            <a:avLst/>
          </a:prstGeom>
        </p:spPr>
        <p:txBody>
          <a:bodyPr vert="horz" wrap="square" lIns="0" tIns="13335" rIns="0" bIns="0" rtlCol="0">
            <a:spAutoFit/>
          </a:bodyPr>
          <a:lstStyle/>
          <a:p>
            <a:pPr marL="12700">
              <a:spcBef>
                <a:spcPts val="105"/>
              </a:spcBef>
            </a:pPr>
            <a:r>
              <a:rPr sz="1400" dirty="0">
                <a:latin typeface="Tahoma"/>
                <a:cs typeface="Tahoma"/>
              </a:rPr>
              <a:t>R1(s)</a:t>
            </a:r>
            <a:endParaRPr sz="1400">
              <a:latin typeface="Tahoma"/>
              <a:cs typeface="Tahoma"/>
            </a:endParaRPr>
          </a:p>
        </p:txBody>
      </p:sp>
      <p:sp>
        <p:nvSpPr>
          <p:cNvPr id="23" name="object 23"/>
          <p:cNvSpPr txBox="1"/>
          <p:nvPr/>
        </p:nvSpPr>
        <p:spPr>
          <a:xfrm>
            <a:off x="3280917" y="4451984"/>
            <a:ext cx="450850" cy="228268"/>
          </a:xfrm>
          <a:prstGeom prst="rect">
            <a:avLst/>
          </a:prstGeom>
        </p:spPr>
        <p:txBody>
          <a:bodyPr vert="horz" wrap="square" lIns="0" tIns="12700" rIns="0" bIns="0" rtlCol="0">
            <a:spAutoFit/>
          </a:bodyPr>
          <a:lstStyle/>
          <a:p>
            <a:pPr marL="12700">
              <a:spcBef>
                <a:spcPts val="100"/>
              </a:spcBef>
            </a:pPr>
            <a:r>
              <a:rPr sz="1400" dirty="0">
                <a:latin typeface="Tahoma"/>
                <a:cs typeface="Tahoma"/>
              </a:rPr>
              <a:t>R3(s)</a:t>
            </a:r>
            <a:endParaRPr sz="1400">
              <a:latin typeface="Tahoma"/>
              <a:cs typeface="Tahoma"/>
            </a:endParaRPr>
          </a:p>
        </p:txBody>
      </p:sp>
      <p:sp>
        <p:nvSpPr>
          <p:cNvPr id="24" name="object 24"/>
          <p:cNvSpPr txBox="1"/>
          <p:nvPr/>
        </p:nvSpPr>
        <p:spPr>
          <a:xfrm>
            <a:off x="4209669" y="3232532"/>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sp>
        <p:nvSpPr>
          <p:cNvPr id="25" name="object 25"/>
          <p:cNvSpPr txBox="1"/>
          <p:nvPr/>
        </p:nvSpPr>
        <p:spPr>
          <a:xfrm>
            <a:off x="4198747" y="4051809"/>
            <a:ext cx="210820" cy="330835"/>
          </a:xfrm>
          <a:prstGeom prst="rect">
            <a:avLst/>
          </a:prstGeom>
        </p:spPr>
        <p:txBody>
          <a:bodyPr vert="horz" wrap="square" lIns="0" tIns="12700" rIns="0" bIns="0" rtlCol="0">
            <a:spAutoFit/>
          </a:bodyPr>
          <a:lstStyle/>
          <a:p>
            <a:pPr marL="12700">
              <a:spcBef>
                <a:spcPts val="100"/>
              </a:spcBef>
            </a:pPr>
            <a:r>
              <a:rPr sz="2000" dirty="0">
                <a:latin typeface="Tahoma"/>
                <a:cs typeface="Tahoma"/>
              </a:rPr>
              <a:t>+</a:t>
            </a:r>
            <a:endParaRPr sz="2000">
              <a:latin typeface="Tahoma"/>
              <a:cs typeface="Tahoma"/>
            </a:endParaRPr>
          </a:p>
        </p:txBody>
      </p:sp>
      <p:sp>
        <p:nvSpPr>
          <p:cNvPr id="26" name="object 26"/>
          <p:cNvSpPr txBox="1"/>
          <p:nvPr/>
        </p:nvSpPr>
        <p:spPr>
          <a:xfrm>
            <a:off x="3255517" y="3460826"/>
            <a:ext cx="656590" cy="331470"/>
          </a:xfrm>
          <a:prstGeom prst="rect">
            <a:avLst/>
          </a:prstGeom>
        </p:spPr>
        <p:txBody>
          <a:bodyPr vert="horz" wrap="square" lIns="0" tIns="13335" rIns="0" bIns="0" rtlCol="0">
            <a:spAutoFit/>
          </a:bodyPr>
          <a:lstStyle/>
          <a:p>
            <a:pPr marL="38100">
              <a:spcBef>
                <a:spcPts val="105"/>
              </a:spcBef>
            </a:pPr>
            <a:r>
              <a:rPr sz="1400" dirty="0">
                <a:latin typeface="Tahoma"/>
                <a:cs typeface="Tahoma"/>
              </a:rPr>
              <a:t>R2(s)</a:t>
            </a:r>
            <a:r>
              <a:rPr sz="1400" spc="-5" dirty="0">
                <a:latin typeface="Tahoma"/>
                <a:cs typeface="Tahoma"/>
              </a:rPr>
              <a:t> </a:t>
            </a:r>
            <a:r>
              <a:rPr sz="3000" baseline="16666" dirty="0">
                <a:latin typeface="Tahoma"/>
                <a:cs typeface="Tahoma"/>
              </a:rPr>
              <a:t>-</a:t>
            </a:r>
            <a:endParaRPr sz="3000" baseline="16666">
              <a:latin typeface="Tahoma"/>
              <a:cs typeface="Tahoma"/>
            </a:endParaRPr>
          </a:p>
        </p:txBody>
      </p:sp>
      <p:sp>
        <p:nvSpPr>
          <p:cNvPr id="27" name="object 27"/>
          <p:cNvSpPr txBox="1"/>
          <p:nvPr/>
        </p:nvSpPr>
        <p:spPr>
          <a:xfrm>
            <a:off x="1755140" y="5290567"/>
            <a:ext cx="3362960" cy="940435"/>
          </a:xfrm>
          <a:prstGeom prst="rect">
            <a:avLst/>
          </a:prstGeom>
        </p:spPr>
        <p:txBody>
          <a:bodyPr vert="horz" wrap="square" lIns="0" tIns="12700" rIns="0" bIns="0" rtlCol="0">
            <a:spAutoFit/>
          </a:bodyPr>
          <a:lstStyle/>
          <a:p>
            <a:pPr marR="520065" algn="ctr">
              <a:spcBef>
                <a:spcPts val="100"/>
              </a:spcBef>
            </a:pPr>
            <a:r>
              <a:rPr sz="2000" dirty="0">
                <a:latin typeface="Tahoma"/>
                <a:cs typeface="Tahoma"/>
              </a:rPr>
              <a:t>C(s)=</a:t>
            </a:r>
            <a:r>
              <a:rPr sz="2000" spc="-80" dirty="0">
                <a:latin typeface="Tahoma"/>
                <a:cs typeface="Tahoma"/>
              </a:rPr>
              <a:t> </a:t>
            </a:r>
            <a:r>
              <a:rPr sz="2000" spc="-5" dirty="0">
                <a:latin typeface="Tahoma"/>
                <a:cs typeface="Tahoma"/>
              </a:rPr>
              <a:t>R1(s)-R2(s)+R3(s)</a:t>
            </a:r>
            <a:endParaRPr sz="2000">
              <a:latin typeface="Tahoma"/>
              <a:cs typeface="Tahoma"/>
            </a:endParaRPr>
          </a:p>
          <a:p>
            <a:pPr marL="474980" algn="ctr"/>
            <a:r>
              <a:rPr sz="2000" dirty="0">
                <a:latin typeface="Tahoma"/>
                <a:cs typeface="Tahoma"/>
              </a:rPr>
              <a:t>=</a:t>
            </a:r>
            <a:r>
              <a:rPr sz="2000" spc="-35" dirty="0">
                <a:latin typeface="Tahoma"/>
                <a:cs typeface="Tahoma"/>
              </a:rPr>
              <a:t> </a:t>
            </a:r>
            <a:r>
              <a:rPr sz="2000" spc="-5" dirty="0">
                <a:latin typeface="Tahoma"/>
                <a:cs typeface="Tahoma"/>
              </a:rPr>
              <a:t>G1R(s)-G2R(s)+G3R(s)</a:t>
            </a:r>
            <a:endParaRPr sz="2000">
              <a:latin typeface="Tahoma"/>
              <a:cs typeface="Tahoma"/>
            </a:endParaRPr>
          </a:p>
          <a:p>
            <a:pPr marR="367665" algn="ctr"/>
            <a:r>
              <a:rPr sz="2000" b="1" spc="-5" dirty="0">
                <a:solidFill>
                  <a:srgbClr val="FF0000"/>
                </a:solidFill>
                <a:latin typeface="Tahoma"/>
                <a:cs typeface="Tahoma"/>
              </a:rPr>
              <a:t>C(s)=(G1-G2+G3)</a:t>
            </a:r>
            <a:r>
              <a:rPr sz="2000" b="1" spc="-50" dirty="0">
                <a:solidFill>
                  <a:srgbClr val="FF0000"/>
                </a:solidFill>
                <a:latin typeface="Tahoma"/>
                <a:cs typeface="Tahoma"/>
              </a:rPr>
              <a:t> </a:t>
            </a:r>
            <a:r>
              <a:rPr sz="2000" b="1" spc="-5" dirty="0">
                <a:solidFill>
                  <a:srgbClr val="FF0000"/>
                </a:solidFill>
                <a:latin typeface="Tahoma"/>
                <a:cs typeface="Tahoma"/>
              </a:rPr>
              <a:t>R(s)</a:t>
            </a:r>
            <a:endParaRPr sz="2000">
              <a:latin typeface="Tahoma"/>
              <a:cs typeface="Tahoma"/>
            </a:endParaRPr>
          </a:p>
        </p:txBody>
      </p:sp>
      <p:sp>
        <p:nvSpPr>
          <p:cNvPr id="28" name="object 28"/>
          <p:cNvSpPr/>
          <p:nvPr/>
        </p:nvSpPr>
        <p:spPr>
          <a:xfrm>
            <a:off x="1219961" y="1181306"/>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9" name="object 29"/>
          <p:cNvSpPr/>
          <p:nvPr/>
        </p:nvSpPr>
        <p:spPr>
          <a:xfrm>
            <a:off x="9525762" y="3662661"/>
            <a:ext cx="915035" cy="144145"/>
          </a:xfrm>
          <a:custGeom>
            <a:avLst/>
            <a:gdLst/>
            <a:ahLst/>
            <a:cxnLst/>
            <a:rect l="l" t="t" r="r" b="b"/>
            <a:pathLst>
              <a:path w="915034" h="144145">
                <a:moveTo>
                  <a:pt x="850918" y="71901"/>
                </a:moveTo>
                <a:lnTo>
                  <a:pt x="778637" y="114065"/>
                </a:lnTo>
                <a:lnTo>
                  <a:pt x="773904" y="118282"/>
                </a:lnTo>
                <a:lnTo>
                  <a:pt x="771255" y="123797"/>
                </a:lnTo>
                <a:lnTo>
                  <a:pt x="770868" y="129907"/>
                </a:lnTo>
                <a:lnTo>
                  <a:pt x="772922" y="135909"/>
                </a:lnTo>
                <a:lnTo>
                  <a:pt x="777138" y="140715"/>
                </a:lnTo>
                <a:lnTo>
                  <a:pt x="782653" y="143402"/>
                </a:lnTo>
                <a:lnTo>
                  <a:pt x="788763" y="143803"/>
                </a:lnTo>
                <a:lnTo>
                  <a:pt x="794766" y="141751"/>
                </a:lnTo>
                <a:lnTo>
                  <a:pt x="887090" y="87903"/>
                </a:lnTo>
                <a:lnTo>
                  <a:pt x="882777" y="87903"/>
                </a:lnTo>
                <a:lnTo>
                  <a:pt x="882777" y="85744"/>
                </a:lnTo>
                <a:lnTo>
                  <a:pt x="874649" y="85744"/>
                </a:lnTo>
                <a:lnTo>
                  <a:pt x="850918" y="71901"/>
                </a:lnTo>
                <a:close/>
              </a:path>
              <a:path w="915034" h="144145">
                <a:moveTo>
                  <a:pt x="823486" y="55899"/>
                </a:moveTo>
                <a:lnTo>
                  <a:pt x="0" y="55899"/>
                </a:lnTo>
                <a:lnTo>
                  <a:pt x="0" y="87903"/>
                </a:lnTo>
                <a:lnTo>
                  <a:pt x="823486" y="87903"/>
                </a:lnTo>
                <a:lnTo>
                  <a:pt x="850918" y="71901"/>
                </a:lnTo>
                <a:lnTo>
                  <a:pt x="823486" y="55899"/>
                </a:lnTo>
                <a:close/>
              </a:path>
              <a:path w="915034" h="144145">
                <a:moveTo>
                  <a:pt x="887090" y="55899"/>
                </a:moveTo>
                <a:lnTo>
                  <a:pt x="882777" y="55899"/>
                </a:lnTo>
                <a:lnTo>
                  <a:pt x="882777" y="87903"/>
                </a:lnTo>
                <a:lnTo>
                  <a:pt x="887090" y="87903"/>
                </a:lnTo>
                <a:lnTo>
                  <a:pt x="914527" y="71901"/>
                </a:lnTo>
                <a:lnTo>
                  <a:pt x="887090" y="55899"/>
                </a:lnTo>
                <a:close/>
              </a:path>
              <a:path w="915034" h="144145">
                <a:moveTo>
                  <a:pt x="874649" y="58058"/>
                </a:moveTo>
                <a:lnTo>
                  <a:pt x="850918" y="71901"/>
                </a:lnTo>
                <a:lnTo>
                  <a:pt x="874649" y="85744"/>
                </a:lnTo>
                <a:lnTo>
                  <a:pt x="874649" y="58058"/>
                </a:lnTo>
                <a:close/>
              </a:path>
              <a:path w="915034" h="144145">
                <a:moveTo>
                  <a:pt x="882777" y="58058"/>
                </a:moveTo>
                <a:lnTo>
                  <a:pt x="874649" y="58058"/>
                </a:lnTo>
                <a:lnTo>
                  <a:pt x="874649" y="85744"/>
                </a:lnTo>
                <a:lnTo>
                  <a:pt x="882777" y="85744"/>
                </a:lnTo>
                <a:lnTo>
                  <a:pt x="882777" y="58058"/>
                </a:lnTo>
                <a:close/>
              </a:path>
              <a:path w="915034" h="144145">
                <a:moveTo>
                  <a:pt x="788763" y="0"/>
                </a:moveTo>
                <a:lnTo>
                  <a:pt x="782653" y="400"/>
                </a:lnTo>
                <a:lnTo>
                  <a:pt x="777138" y="3087"/>
                </a:lnTo>
                <a:lnTo>
                  <a:pt x="772922" y="7893"/>
                </a:lnTo>
                <a:lnTo>
                  <a:pt x="770868" y="13896"/>
                </a:lnTo>
                <a:lnTo>
                  <a:pt x="771255" y="20006"/>
                </a:lnTo>
                <a:lnTo>
                  <a:pt x="773904" y="25521"/>
                </a:lnTo>
                <a:lnTo>
                  <a:pt x="778637" y="29737"/>
                </a:lnTo>
                <a:lnTo>
                  <a:pt x="850918" y="71901"/>
                </a:lnTo>
                <a:lnTo>
                  <a:pt x="874649" y="58058"/>
                </a:lnTo>
                <a:lnTo>
                  <a:pt x="882777" y="58058"/>
                </a:lnTo>
                <a:lnTo>
                  <a:pt x="882777" y="55899"/>
                </a:lnTo>
                <a:lnTo>
                  <a:pt x="887090" y="55899"/>
                </a:lnTo>
                <a:lnTo>
                  <a:pt x="794766" y="2051"/>
                </a:lnTo>
                <a:lnTo>
                  <a:pt x="788763" y="0"/>
                </a:lnTo>
                <a:close/>
              </a:path>
            </a:pathLst>
          </a:custGeom>
          <a:solidFill>
            <a:srgbClr val="000000"/>
          </a:solidFill>
        </p:spPr>
        <p:txBody>
          <a:bodyPr wrap="square" lIns="0" tIns="0" rIns="0" bIns="0" rtlCol="0"/>
          <a:lstStyle/>
          <a:p>
            <a:endParaRPr/>
          </a:p>
        </p:txBody>
      </p:sp>
      <p:sp>
        <p:nvSpPr>
          <p:cNvPr id="32" name="object 32"/>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49</a:t>
            </a:fld>
            <a:endParaRPr dirty="0"/>
          </a:p>
        </p:txBody>
      </p:sp>
      <p:pic>
        <p:nvPicPr>
          <p:cNvPr id="33" name="Picture 32">
            <a:extLst>
              <a:ext uri="{FF2B5EF4-FFF2-40B4-BE49-F238E27FC236}">
                <a16:creationId xmlns:a16="http://schemas.microsoft.com/office/drawing/2014/main" xmlns="" id="{683B04FE-CFB3-4143-AC2E-1E3EE30090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discuss:</a:t>
            </a:r>
            <a:endParaRPr lang="en-IN" dirty="0"/>
          </a:p>
        </p:txBody>
      </p:sp>
      <p:sp>
        <p:nvSpPr>
          <p:cNvPr id="3" name="Content Placeholder 2"/>
          <p:cNvSpPr>
            <a:spLocks noGrp="1"/>
          </p:cNvSpPr>
          <p:nvPr>
            <p:ph idx="1"/>
          </p:nvPr>
        </p:nvSpPr>
        <p:spPr/>
        <p:txBody>
          <a:bodyPr>
            <a:normAutofit/>
          </a:bodyPr>
          <a:lstStyle/>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What is control system </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Industrial Control examples. </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Mathematical models of physical systems. </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Transfer function models of linear time-invariant systems.</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Feedback Control: Open-Loop and Closed-loop systems. Benefits of Negative Feedback. </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Block diagram algebra. </a:t>
            </a:r>
          </a:p>
          <a:p>
            <a:pPr marL="556260" marR="314325" indent="-457200" algn="just">
              <a:spcBef>
                <a:spcPts val="20"/>
              </a:spcBef>
              <a:spcAft>
                <a:spcPts val="0"/>
              </a:spcAft>
              <a:buFont typeface="Wingdings" panose="05000000000000000000" pitchFamily="2" charset="2"/>
              <a:buChar char="Ø"/>
            </a:pPr>
            <a:r>
              <a:rPr lang="en-US" sz="2800" dirty="0">
                <a:effectLst/>
                <a:latin typeface="Cambria" panose="02040503050406030204" pitchFamily="18" charset="0"/>
                <a:ea typeface="Times New Roman" panose="02020603050405020304" pitchFamily="18" charset="0"/>
              </a:rPr>
              <a:t>Signal Flow Graph and Mason's Gain formula.</a:t>
            </a:r>
            <a:r>
              <a:rPr lang="en-US" sz="3200" dirty="0"/>
              <a:t> </a:t>
            </a:r>
            <a:r>
              <a:rPr lang="en-IN" sz="3200" dirty="0"/>
              <a:t>  </a:t>
            </a:r>
          </a:p>
        </p:txBody>
      </p:sp>
      <p:sp>
        <p:nvSpPr>
          <p:cNvPr id="5" name="Slide Number Placeholder 4"/>
          <p:cNvSpPr>
            <a:spLocks noGrp="1"/>
          </p:cNvSpPr>
          <p:nvPr>
            <p:ph type="sldNum" sz="quarter" idx="12"/>
          </p:nvPr>
        </p:nvSpPr>
        <p:spPr/>
        <p:txBody>
          <a:bodyPr/>
          <a:lstStyle/>
          <a:p>
            <a:fld id="{CA9F79F9-620A-454C-B44A-099229A02D1C}" type="slidenum">
              <a:rPr lang="en-IN" smtClean="0"/>
              <a:pPr/>
              <a:t>5</a:t>
            </a:fld>
            <a:endParaRPr lang="en-IN"/>
          </a:p>
        </p:txBody>
      </p:sp>
      <p:pic>
        <p:nvPicPr>
          <p:cNvPr id="7" name="Picture 6">
            <a:extLst>
              <a:ext uri="{FF2B5EF4-FFF2-40B4-BE49-F238E27FC236}">
                <a16:creationId xmlns:a16="http://schemas.microsoft.com/office/drawing/2014/main" xmlns="" id="{40BDA55E-3CD6-4BA1-8A7D-76E338EBAD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99612" y="251019"/>
            <a:ext cx="2523530" cy="1004024"/>
          </a:xfrm>
          <a:prstGeom prst="rect">
            <a:avLst/>
          </a:prstGeom>
        </p:spPr>
      </p:pic>
    </p:spTree>
    <p:extLst>
      <p:ext uri="{BB962C8B-B14F-4D97-AF65-F5344CB8AC3E}">
        <p14:creationId xmlns:p14="http://schemas.microsoft.com/office/powerpoint/2010/main" xmlns="" val="1439947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9323" y="1374394"/>
            <a:ext cx="4308475" cy="391160"/>
          </a:xfrm>
          <a:prstGeom prst="rect">
            <a:avLst/>
          </a:prstGeom>
        </p:spPr>
        <p:txBody>
          <a:bodyPr vert="horz" wrap="square" lIns="0" tIns="12700" rIns="0" bIns="0" rtlCol="0">
            <a:spAutoFit/>
          </a:bodyPr>
          <a:lstStyle/>
          <a:p>
            <a:pPr marL="12700">
              <a:spcBef>
                <a:spcPts val="100"/>
              </a:spcBef>
              <a:tabLst>
                <a:tab pos="216535" algn="l"/>
              </a:tabLst>
            </a:pPr>
            <a:r>
              <a:rPr sz="2400" b="1" u="heavy" dirty="0">
                <a:uFill>
                  <a:solidFill>
                    <a:srgbClr val="000000"/>
                  </a:solidFill>
                </a:uFill>
                <a:latin typeface="Calibri"/>
                <a:cs typeface="Calibri"/>
              </a:rPr>
              <a:t> 	Rule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3:</a:t>
            </a:r>
            <a:r>
              <a:rPr sz="2400" b="1" u="heavy" spc="-15" dirty="0">
                <a:uFill>
                  <a:solidFill>
                    <a:srgbClr val="000000"/>
                  </a:solidFill>
                </a:uFill>
                <a:latin typeface="Calibri"/>
                <a:cs typeface="Calibri"/>
              </a:rPr>
              <a:t> </a:t>
            </a:r>
            <a:r>
              <a:rPr sz="2400" b="1" u="heavy" spc="-10" dirty="0">
                <a:uFill>
                  <a:solidFill>
                    <a:srgbClr val="000000"/>
                  </a:solidFill>
                </a:uFill>
                <a:latin typeface="Calibri"/>
                <a:cs typeface="Calibri"/>
              </a:rPr>
              <a:t>Eliminate</a:t>
            </a:r>
            <a:r>
              <a:rPr sz="2400" b="1" u="heavy" spc="-15" dirty="0">
                <a:uFill>
                  <a:solidFill>
                    <a:srgbClr val="000000"/>
                  </a:solidFill>
                </a:uFill>
                <a:latin typeface="Calibri"/>
                <a:cs typeface="Calibri"/>
              </a:rPr>
              <a:t> </a:t>
            </a:r>
            <a:r>
              <a:rPr sz="2400" b="1" u="heavy" spc="-10" dirty="0">
                <a:uFill>
                  <a:solidFill>
                    <a:srgbClr val="000000"/>
                  </a:solidFill>
                </a:uFill>
                <a:latin typeface="Calibri"/>
                <a:cs typeface="Calibri"/>
              </a:rPr>
              <a:t>Feedback</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Loop</a:t>
            </a:r>
            <a:endParaRPr sz="2400" dirty="0">
              <a:latin typeface="Calibri"/>
              <a:cs typeface="Calibri"/>
            </a:endParaRPr>
          </a:p>
        </p:txBody>
      </p:sp>
      <p:sp>
        <p:nvSpPr>
          <p:cNvPr id="3" name="object 3"/>
          <p:cNvSpPr txBox="1">
            <a:spLocks noGrp="1"/>
          </p:cNvSpPr>
          <p:nvPr>
            <p:ph type="title"/>
          </p:nvPr>
        </p:nvSpPr>
        <p:spPr>
          <a:xfrm>
            <a:off x="1261110" y="733153"/>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a:t>
            </a:r>
            <a:r>
              <a:rPr sz="2800" spc="15" dirty="0">
                <a:solidFill>
                  <a:srgbClr val="FF0000"/>
                </a:solidFill>
              </a:rPr>
              <a:t> </a:t>
            </a:r>
            <a:r>
              <a:rPr sz="2800" spc="-15" dirty="0">
                <a:solidFill>
                  <a:srgbClr val="FF0000"/>
                </a:solidFill>
              </a:rPr>
              <a:t>Diagram</a:t>
            </a:r>
            <a:r>
              <a:rPr sz="2800" spc="30" dirty="0">
                <a:solidFill>
                  <a:srgbClr val="FF0000"/>
                </a:solidFill>
              </a:rPr>
              <a:t> </a:t>
            </a:r>
            <a:r>
              <a:rPr sz="2800" spc="-15" dirty="0">
                <a:solidFill>
                  <a:srgbClr val="FF0000"/>
                </a:solidFill>
              </a:rPr>
              <a:t>Reduction</a:t>
            </a:r>
            <a:r>
              <a:rPr sz="2800" dirty="0">
                <a:solidFill>
                  <a:srgbClr val="FF0000"/>
                </a:solidFill>
              </a:rPr>
              <a:t> </a:t>
            </a:r>
            <a:r>
              <a:rPr sz="2800" spc="-35" dirty="0">
                <a:solidFill>
                  <a:srgbClr val="FF0000"/>
                </a:solidFill>
              </a:rPr>
              <a:t>Techniques</a:t>
            </a:r>
            <a:endParaRPr sz="2800" dirty="0">
              <a:solidFill>
                <a:srgbClr val="FF0000"/>
              </a:solidFill>
            </a:endParaRPr>
          </a:p>
        </p:txBody>
      </p:sp>
      <p:sp>
        <p:nvSpPr>
          <p:cNvPr id="4" name="object 4"/>
          <p:cNvSpPr/>
          <p:nvPr/>
        </p:nvSpPr>
        <p:spPr>
          <a:xfrm>
            <a:off x="1677162" y="2672061"/>
            <a:ext cx="500380" cy="144145"/>
          </a:xfrm>
          <a:custGeom>
            <a:avLst/>
            <a:gdLst/>
            <a:ahLst/>
            <a:cxnLst/>
            <a:rect l="l" t="t" r="r" b="b"/>
            <a:pathLst>
              <a:path w="500380" h="144144">
                <a:moveTo>
                  <a:pt x="436580" y="71901"/>
                </a:moveTo>
                <a:lnTo>
                  <a:pt x="364299" y="114065"/>
                </a:lnTo>
                <a:lnTo>
                  <a:pt x="359553" y="118282"/>
                </a:lnTo>
                <a:lnTo>
                  <a:pt x="356889" y="123797"/>
                </a:lnTo>
                <a:lnTo>
                  <a:pt x="356491" y="129907"/>
                </a:lnTo>
                <a:lnTo>
                  <a:pt x="358546" y="135909"/>
                </a:lnTo>
                <a:lnTo>
                  <a:pt x="362767" y="140715"/>
                </a:lnTo>
                <a:lnTo>
                  <a:pt x="368292" y="143402"/>
                </a:lnTo>
                <a:lnTo>
                  <a:pt x="374414" y="143803"/>
                </a:lnTo>
                <a:lnTo>
                  <a:pt x="380428" y="141751"/>
                </a:lnTo>
                <a:lnTo>
                  <a:pt x="472714" y="87903"/>
                </a:lnTo>
                <a:lnTo>
                  <a:pt x="468375" y="87903"/>
                </a:lnTo>
                <a:lnTo>
                  <a:pt x="468375" y="85744"/>
                </a:lnTo>
                <a:lnTo>
                  <a:pt x="460311" y="85744"/>
                </a:lnTo>
                <a:lnTo>
                  <a:pt x="436580" y="71901"/>
                </a:lnTo>
                <a:close/>
              </a:path>
              <a:path w="500380" h="144144">
                <a:moveTo>
                  <a:pt x="409148" y="55899"/>
                </a:moveTo>
                <a:lnTo>
                  <a:pt x="0" y="55899"/>
                </a:lnTo>
                <a:lnTo>
                  <a:pt x="0" y="87903"/>
                </a:lnTo>
                <a:lnTo>
                  <a:pt x="409148" y="87903"/>
                </a:lnTo>
                <a:lnTo>
                  <a:pt x="436580" y="71901"/>
                </a:lnTo>
                <a:lnTo>
                  <a:pt x="409148" y="55899"/>
                </a:lnTo>
                <a:close/>
              </a:path>
              <a:path w="500380" h="144144">
                <a:moveTo>
                  <a:pt x="472714" y="55899"/>
                </a:moveTo>
                <a:lnTo>
                  <a:pt x="468375" y="55899"/>
                </a:lnTo>
                <a:lnTo>
                  <a:pt x="468375" y="87903"/>
                </a:lnTo>
                <a:lnTo>
                  <a:pt x="472714" y="87903"/>
                </a:lnTo>
                <a:lnTo>
                  <a:pt x="500138" y="71901"/>
                </a:lnTo>
                <a:lnTo>
                  <a:pt x="472714" y="55899"/>
                </a:lnTo>
                <a:close/>
              </a:path>
              <a:path w="500380" h="144144">
                <a:moveTo>
                  <a:pt x="460311" y="58058"/>
                </a:moveTo>
                <a:lnTo>
                  <a:pt x="436580" y="71901"/>
                </a:lnTo>
                <a:lnTo>
                  <a:pt x="460311" y="85744"/>
                </a:lnTo>
                <a:lnTo>
                  <a:pt x="460311" y="58058"/>
                </a:lnTo>
                <a:close/>
              </a:path>
              <a:path w="500380" h="144144">
                <a:moveTo>
                  <a:pt x="468375" y="58058"/>
                </a:moveTo>
                <a:lnTo>
                  <a:pt x="460311" y="58058"/>
                </a:lnTo>
                <a:lnTo>
                  <a:pt x="460311" y="85744"/>
                </a:lnTo>
                <a:lnTo>
                  <a:pt x="468375" y="85744"/>
                </a:lnTo>
                <a:lnTo>
                  <a:pt x="468375" y="58058"/>
                </a:lnTo>
                <a:close/>
              </a:path>
              <a:path w="500380" h="144144">
                <a:moveTo>
                  <a:pt x="374416" y="0"/>
                </a:moveTo>
                <a:lnTo>
                  <a:pt x="368296" y="400"/>
                </a:lnTo>
                <a:lnTo>
                  <a:pt x="362772" y="3087"/>
                </a:lnTo>
                <a:lnTo>
                  <a:pt x="358546" y="7893"/>
                </a:lnTo>
                <a:lnTo>
                  <a:pt x="356491" y="13896"/>
                </a:lnTo>
                <a:lnTo>
                  <a:pt x="356889" y="20006"/>
                </a:lnTo>
                <a:lnTo>
                  <a:pt x="359553" y="25521"/>
                </a:lnTo>
                <a:lnTo>
                  <a:pt x="364299" y="29737"/>
                </a:lnTo>
                <a:lnTo>
                  <a:pt x="436580" y="71901"/>
                </a:lnTo>
                <a:lnTo>
                  <a:pt x="460311" y="58058"/>
                </a:lnTo>
                <a:lnTo>
                  <a:pt x="468375" y="58058"/>
                </a:lnTo>
                <a:lnTo>
                  <a:pt x="468375" y="55899"/>
                </a:lnTo>
                <a:lnTo>
                  <a:pt x="472714" y="55899"/>
                </a:lnTo>
                <a:lnTo>
                  <a:pt x="380428" y="2051"/>
                </a:lnTo>
                <a:lnTo>
                  <a:pt x="374416" y="0"/>
                </a:lnTo>
                <a:close/>
              </a:path>
            </a:pathLst>
          </a:custGeom>
          <a:solidFill>
            <a:srgbClr val="000000"/>
          </a:solidFill>
        </p:spPr>
        <p:txBody>
          <a:bodyPr wrap="square" lIns="0" tIns="0" rIns="0" bIns="0" rtlCol="0"/>
          <a:lstStyle/>
          <a:p>
            <a:endParaRPr/>
          </a:p>
        </p:txBody>
      </p:sp>
      <p:sp>
        <p:nvSpPr>
          <p:cNvPr id="5" name="object 5"/>
          <p:cNvSpPr txBox="1"/>
          <p:nvPr/>
        </p:nvSpPr>
        <p:spPr>
          <a:xfrm>
            <a:off x="4455922" y="2375155"/>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6" name="object 6"/>
          <p:cNvSpPr/>
          <p:nvPr/>
        </p:nvSpPr>
        <p:spPr>
          <a:xfrm>
            <a:off x="5639561" y="27439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sp>
        <p:nvSpPr>
          <p:cNvPr id="7" name="object 7"/>
          <p:cNvSpPr txBox="1"/>
          <p:nvPr/>
        </p:nvSpPr>
        <p:spPr>
          <a:xfrm>
            <a:off x="3353561" y="2439162"/>
            <a:ext cx="609600" cy="307777"/>
          </a:xfrm>
          <a:prstGeom prst="rect">
            <a:avLst/>
          </a:prstGeom>
          <a:ln w="32003">
            <a:solidFill>
              <a:srgbClr val="000000"/>
            </a:solidFill>
          </a:ln>
        </p:spPr>
        <p:txBody>
          <a:bodyPr vert="horz" wrap="square" lIns="0" tIns="30480" rIns="0" bIns="0" rtlCol="0">
            <a:spAutoFit/>
          </a:bodyPr>
          <a:lstStyle/>
          <a:p>
            <a:pPr marL="142240">
              <a:spcBef>
                <a:spcPts val="240"/>
              </a:spcBef>
            </a:pPr>
            <a:r>
              <a:rPr dirty="0">
                <a:latin typeface="Calibri"/>
                <a:cs typeface="Calibri"/>
              </a:rPr>
              <a:t>G</a:t>
            </a:r>
            <a:endParaRPr>
              <a:latin typeface="Calibri"/>
              <a:cs typeface="Calibri"/>
            </a:endParaRPr>
          </a:p>
        </p:txBody>
      </p:sp>
      <p:sp>
        <p:nvSpPr>
          <p:cNvPr id="8" name="object 8"/>
          <p:cNvSpPr/>
          <p:nvPr/>
        </p:nvSpPr>
        <p:spPr>
          <a:xfrm>
            <a:off x="3963162" y="2672061"/>
            <a:ext cx="1219835" cy="144145"/>
          </a:xfrm>
          <a:custGeom>
            <a:avLst/>
            <a:gdLst/>
            <a:ahLst/>
            <a:cxnLst/>
            <a:rect l="l" t="t" r="r" b="b"/>
            <a:pathLst>
              <a:path w="1219835" h="144144">
                <a:moveTo>
                  <a:pt x="1155718" y="71901"/>
                </a:moveTo>
                <a:lnTo>
                  <a:pt x="1083437" y="114065"/>
                </a:lnTo>
                <a:lnTo>
                  <a:pt x="1078704" y="118282"/>
                </a:lnTo>
                <a:lnTo>
                  <a:pt x="1076055" y="123797"/>
                </a:lnTo>
                <a:lnTo>
                  <a:pt x="1075668" y="129907"/>
                </a:lnTo>
                <a:lnTo>
                  <a:pt x="1077722" y="135909"/>
                </a:lnTo>
                <a:lnTo>
                  <a:pt x="1081938" y="140715"/>
                </a:lnTo>
                <a:lnTo>
                  <a:pt x="1087453" y="143402"/>
                </a:lnTo>
                <a:lnTo>
                  <a:pt x="1093563" y="143803"/>
                </a:lnTo>
                <a:lnTo>
                  <a:pt x="1099565" y="141751"/>
                </a:lnTo>
                <a:lnTo>
                  <a:pt x="1191890" y="87903"/>
                </a:lnTo>
                <a:lnTo>
                  <a:pt x="1187577" y="87903"/>
                </a:lnTo>
                <a:lnTo>
                  <a:pt x="1187577" y="85744"/>
                </a:lnTo>
                <a:lnTo>
                  <a:pt x="1179449" y="85744"/>
                </a:lnTo>
                <a:lnTo>
                  <a:pt x="1155718" y="71901"/>
                </a:lnTo>
                <a:close/>
              </a:path>
              <a:path w="1219835" h="144144">
                <a:moveTo>
                  <a:pt x="1128286" y="55899"/>
                </a:moveTo>
                <a:lnTo>
                  <a:pt x="0" y="55899"/>
                </a:lnTo>
                <a:lnTo>
                  <a:pt x="0" y="87903"/>
                </a:lnTo>
                <a:lnTo>
                  <a:pt x="1128286" y="87903"/>
                </a:lnTo>
                <a:lnTo>
                  <a:pt x="1155718" y="71901"/>
                </a:lnTo>
                <a:lnTo>
                  <a:pt x="1128286" y="55899"/>
                </a:lnTo>
                <a:close/>
              </a:path>
              <a:path w="1219835" h="144144">
                <a:moveTo>
                  <a:pt x="1191890" y="55899"/>
                </a:moveTo>
                <a:lnTo>
                  <a:pt x="1187577" y="55899"/>
                </a:lnTo>
                <a:lnTo>
                  <a:pt x="1187577" y="87903"/>
                </a:lnTo>
                <a:lnTo>
                  <a:pt x="1191890" y="87903"/>
                </a:lnTo>
                <a:lnTo>
                  <a:pt x="1219327" y="71901"/>
                </a:lnTo>
                <a:lnTo>
                  <a:pt x="1191890" y="55899"/>
                </a:lnTo>
                <a:close/>
              </a:path>
              <a:path w="1219835" h="144144">
                <a:moveTo>
                  <a:pt x="1179449" y="58058"/>
                </a:moveTo>
                <a:lnTo>
                  <a:pt x="1155718" y="71901"/>
                </a:lnTo>
                <a:lnTo>
                  <a:pt x="1179449" y="85744"/>
                </a:lnTo>
                <a:lnTo>
                  <a:pt x="1179449" y="58058"/>
                </a:lnTo>
                <a:close/>
              </a:path>
              <a:path w="1219835" h="144144">
                <a:moveTo>
                  <a:pt x="1187577" y="58058"/>
                </a:moveTo>
                <a:lnTo>
                  <a:pt x="1179449" y="58058"/>
                </a:lnTo>
                <a:lnTo>
                  <a:pt x="1179449" y="85744"/>
                </a:lnTo>
                <a:lnTo>
                  <a:pt x="1187577" y="85744"/>
                </a:lnTo>
                <a:lnTo>
                  <a:pt x="1187577" y="58058"/>
                </a:lnTo>
                <a:close/>
              </a:path>
              <a:path w="1219835" h="144144">
                <a:moveTo>
                  <a:pt x="1093563" y="0"/>
                </a:moveTo>
                <a:lnTo>
                  <a:pt x="1087453" y="400"/>
                </a:lnTo>
                <a:lnTo>
                  <a:pt x="1081938" y="3087"/>
                </a:lnTo>
                <a:lnTo>
                  <a:pt x="1077722" y="7893"/>
                </a:lnTo>
                <a:lnTo>
                  <a:pt x="1075668" y="13896"/>
                </a:lnTo>
                <a:lnTo>
                  <a:pt x="1076055" y="20006"/>
                </a:lnTo>
                <a:lnTo>
                  <a:pt x="1078704" y="25521"/>
                </a:lnTo>
                <a:lnTo>
                  <a:pt x="1083437" y="29737"/>
                </a:lnTo>
                <a:lnTo>
                  <a:pt x="1155718" y="71901"/>
                </a:lnTo>
                <a:lnTo>
                  <a:pt x="1179449" y="58058"/>
                </a:lnTo>
                <a:lnTo>
                  <a:pt x="1187577" y="58058"/>
                </a:lnTo>
                <a:lnTo>
                  <a:pt x="1187577" y="55899"/>
                </a:lnTo>
                <a:lnTo>
                  <a:pt x="1191890" y="55899"/>
                </a:lnTo>
                <a:lnTo>
                  <a:pt x="1099565" y="2051"/>
                </a:lnTo>
                <a:lnTo>
                  <a:pt x="1093563" y="0"/>
                </a:lnTo>
                <a:close/>
              </a:path>
            </a:pathLst>
          </a:custGeom>
          <a:solidFill>
            <a:srgbClr val="000000"/>
          </a:solidFill>
        </p:spPr>
        <p:txBody>
          <a:bodyPr wrap="square" lIns="0" tIns="0" rIns="0" bIns="0" rtlCol="0"/>
          <a:lstStyle/>
          <a:p>
            <a:endParaRPr/>
          </a:p>
        </p:txBody>
      </p:sp>
      <p:sp>
        <p:nvSpPr>
          <p:cNvPr id="9" name="object 9"/>
          <p:cNvSpPr txBox="1"/>
          <p:nvPr/>
        </p:nvSpPr>
        <p:spPr>
          <a:xfrm>
            <a:off x="3353561" y="3658362"/>
            <a:ext cx="609600" cy="307777"/>
          </a:xfrm>
          <a:prstGeom prst="rect">
            <a:avLst/>
          </a:prstGeom>
          <a:ln w="32003">
            <a:solidFill>
              <a:srgbClr val="000000"/>
            </a:solidFill>
          </a:ln>
        </p:spPr>
        <p:txBody>
          <a:bodyPr vert="horz" wrap="square" lIns="0" tIns="30480" rIns="0" bIns="0" rtlCol="0">
            <a:spAutoFit/>
          </a:bodyPr>
          <a:lstStyle/>
          <a:p>
            <a:pPr marL="142240">
              <a:spcBef>
                <a:spcPts val="240"/>
              </a:spcBef>
            </a:pPr>
            <a:r>
              <a:rPr dirty="0">
                <a:latin typeface="Calibri"/>
                <a:cs typeface="Calibri"/>
              </a:rPr>
              <a:t>H</a:t>
            </a:r>
            <a:endParaRPr>
              <a:latin typeface="Calibri"/>
              <a:cs typeface="Calibri"/>
            </a:endParaRPr>
          </a:p>
        </p:txBody>
      </p:sp>
      <p:sp>
        <p:nvSpPr>
          <p:cNvPr id="10" name="object 10"/>
          <p:cNvSpPr/>
          <p:nvPr/>
        </p:nvSpPr>
        <p:spPr>
          <a:xfrm>
            <a:off x="3963163" y="2731770"/>
            <a:ext cx="669925" cy="1293495"/>
          </a:xfrm>
          <a:custGeom>
            <a:avLst/>
            <a:gdLst/>
            <a:ahLst/>
            <a:cxnLst/>
            <a:rect l="l" t="t" r="r" b="b"/>
            <a:pathLst>
              <a:path w="669925" h="1293495">
                <a:moveTo>
                  <a:pt x="669671" y="1147953"/>
                </a:moveTo>
                <a:lnTo>
                  <a:pt x="667639" y="1139952"/>
                </a:lnTo>
                <a:lnTo>
                  <a:pt x="661416" y="1136396"/>
                </a:lnTo>
                <a:lnTo>
                  <a:pt x="655320" y="1132840"/>
                </a:lnTo>
                <a:lnTo>
                  <a:pt x="647319" y="1134872"/>
                </a:lnTo>
                <a:lnTo>
                  <a:pt x="643763" y="1141095"/>
                </a:lnTo>
                <a:lnTo>
                  <a:pt x="622554" y="1177455"/>
                </a:lnTo>
                <a:lnTo>
                  <a:pt x="622554" y="0"/>
                </a:lnTo>
                <a:lnTo>
                  <a:pt x="596646" y="0"/>
                </a:lnTo>
                <a:lnTo>
                  <a:pt x="596646" y="1177455"/>
                </a:lnTo>
                <a:lnTo>
                  <a:pt x="575437" y="1141095"/>
                </a:lnTo>
                <a:lnTo>
                  <a:pt x="571881" y="1134872"/>
                </a:lnTo>
                <a:lnTo>
                  <a:pt x="563880" y="1132840"/>
                </a:lnTo>
                <a:lnTo>
                  <a:pt x="557784" y="1136396"/>
                </a:lnTo>
                <a:lnTo>
                  <a:pt x="551561" y="1139952"/>
                </a:lnTo>
                <a:lnTo>
                  <a:pt x="549529" y="1147953"/>
                </a:lnTo>
                <a:lnTo>
                  <a:pt x="596061" y="1227759"/>
                </a:lnTo>
                <a:lnTo>
                  <a:pt x="73812" y="1219581"/>
                </a:lnTo>
                <a:lnTo>
                  <a:pt x="51358" y="1232192"/>
                </a:lnTo>
                <a:lnTo>
                  <a:pt x="71755" y="1220724"/>
                </a:lnTo>
                <a:lnTo>
                  <a:pt x="73812" y="1219581"/>
                </a:lnTo>
                <a:lnTo>
                  <a:pt x="75145" y="1218819"/>
                </a:lnTo>
                <a:lnTo>
                  <a:pt x="116713" y="1195451"/>
                </a:lnTo>
                <a:lnTo>
                  <a:pt x="118872" y="1187577"/>
                </a:lnTo>
                <a:lnTo>
                  <a:pt x="115316" y="1181354"/>
                </a:lnTo>
                <a:lnTo>
                  <a:pt x="111887" y="1175131"/>
                </a:lnTo>
                <a:lnTo>
                  <a:pt x="104013" y="1172845"/>
                </a:lnTo>
                <a:lnTo>
                  <a:pt x="0" y="1231392"/>
                </a:lnTo>
                <a:lnTo>
                  <a:pt x="102108" y="1293114"/>
                </a:lnTo>
                <a:lnTo>
                  <a:pt x="109982" y="1291209"/>
                </a:lnTo>
                <a:lnTo>
                  <a:pt x="113792" y="1284986"/>
                </a:lnTo>
                <a:lnTo>
                  <a:pt x="117475" y="1278890"/>
                </a:lnTo>
                <a:lnTo>
                  <a:pt x="115443" y="1271016"/>
                </a:lnTo>
                <a:lnTo>
                  <a:pt x="109347" y="1267206"/>
                </a:lnTo>
                <a:lnTo>
                  <a:pt x="73367" y="1245489"/>
                </a:lnTo>
                <a:lnTo>
                  <a:pt x="609346" y="1253871"/>
                </a:lnTo>
                <a:lnTo>
                  <a:pt x="609409" y="1250632"/>
                </a:lnTo>
                <a:lnTo>
                  <a:pt x="609600" y="1250950"/>
                </a:lnTo>
                <a:lnTo>
                  <a:pt x="624560" y="1225296"/>
                </a:lnTo>
                <a:lnTo>
                  <a:pt x="669671" y="1147953"/>
                </a:lnTo>
                <a:close/>
              </a:path>
            </a:pathLst>
          </a:custGeom>
          <a:solidFill>
            <a:srgbClr val="000000"/>
          </a:solidFill>
        </p:spPr>
        <p:txBody>
          <a:bodyPr wrap="square" lIns="0" tIns="0" rIns="0" bIns="0" rtlCol="0"/>
          <a:lstStyle/>
          <a:p>
            <a:endParaRPr/>
          </a:p>
        </p:txBody>
      </p:sp>
      <p:grpSp>
        <p:nvGrpSpPr>
          <p:cNvPr id="11" name="object 11"/>
          <p:cNvGrpSpPr/>
          <p:nvPr/>
        </p:nvGrpSpPr>
        <p:grpSpPr>
          <a:xfrm>
            <a:off x="2118359" y="2423160"/>
            <a:ext cx="1235710" cy="1609090"/>
            <a:chOff x="594359" y="2423160"/>
            <a:chExt cx="1235710" cy="1609090"/>
          </a:xfrm>
        </p:grpSpPr>
        <p:sp>
          <p:nvSpPr>
            <p:cNvPr id="12" name="object 12"/>
            <p:cNvSpPr/>
            <p:nvPr/>
          </p:nvSpPr>
          <p:spPr>
            <a:xfrm>
              <a:off x="610361" y="2439162"/>
              <a:ext cx="533400" cy="609600"/>
            </a:xfrm>
            <a:custGeom>
              <a:avLst/>
              <a:gdLst/>
              <a:ahLst/>
              <a:cxnLst/>
              <a:rect l="l" t="t" r="r" b="b"/>
              <a:pathLst>
                <a:path w="533400" h="609600">
                  <a:moveTo>
                    <a:pt x="0" y="304800"/>
                  </a:moveTo>
                  <a:lnTo>
                    <a:pt x="3490" y="255374"/>
                  </a:lnTo>
                  <a:lnTo>
                    <a:pt x="13596" y="208483"/>
                  </a:lnTo>
                  <a:lnTo>
                    <a:pt x="29768" y="164753"/>
                  </a:lnTo>
                  <a:lnTo>
                    <a:pt x="51457" y="124815"/>
                  </a:lnTo>
                  <a:lnTo>
                    <a:pt x="78114" y="89296"/>
                  </a:lnTo>
                  <a:lnTo>
                    <a:pt x="109190" y="58826"/>
                  </a:lnTo>
                  <a:lnTo>
                    <a:pt x="144135" y="34032"/>
                  </a:lnTo>
                  <a:lnTo>
                    <a:pt x="182402" y="15544"/>
                  </a:lnTo>
                  <a:lnTo>
                    <a:pt x="223439" y="3990"/>
                  </a:lnTo>
                  <a:lnTo>
                    <a:pt x="266700" y="0"/>
                  </a:lnTo>
                  <a:lnTo>
                    <a:pt x="309960" y="3990"/>
                  </a:lnTo>
                  <a:lnTo>
                    <a:pt x="350997" y="15544"/>
                  </a:lnTo>
                  <a:lnTo>
                    <a:pt x="389264" y="34032"/>
                  </a:lnTo>
                  <a:lnTo>
                    <a:pt x="424209" y="58826"/>
                  </a:lnTo>
                  <a:lnTo>
                    <a:pt x="455285" y="89296"/>
                  </a:lnTo>
                  <a:lnTo>
                    <a:pt x="481942" y="124815"/>
                  </a:lnTo>
                  <a:lnTo>
                    <a:pt x="503631" y="164753"/>
                  </a:lnTo>
                  <a:lnTo>
                    <a:pt x="519803" y="208483"/>
                  </a:lnTo>
                  <a:lnTo>
                    <a:pt x="529909" y="255374"/>
                  </a:lnTo>
                  <a:lnTo>
                    <a:pt x="533400" y="304800"/>
                  </a:lnTo>
                  <a:lnTo>
                    <a:pt x="529909" y="354225"/>
                  </a:lnTo>
                  <a:lnTo>
                    <a:pt x="519803" y="401116"/>
                  </a:lnTo>
                  <a:lnTo>
                    <a:pt x="503631" y="444846"/>
                  </a:lnTo>
                  <a:lnTo>
                    <a:pt x="481942" y="484784"/>
                  </a:lnTo>
                  <a:lnTo>
                    <a:pt x="455285" y="520303"/>
                  </a:lnTo>
                  <a:lnTo>
                    <a:pt x="424209" y="550773"/>
                  </a:lnTo>
                  <a:lnTo>
                    <a:pt x="389264" y="575567"/>
                  </a:lnTo>
                  <a:lnTo>
                    <a:pt x="350997" y="594055"/>
                  </a:lnTo>
                  <a:lnTo>
                    <a:pt x="309960" y="605609"/>
                  </a:lnTo>
                  <a:lnTo>
                    <a:pt x="266700" y="609600"/>
                  </a:lnTo>
                  <a:lnTo>
                    <a:pt x="223439" y="605609"/>
                  </a:lnTo>
                  <a:lnTo>
                    <a:pt x="182402" y="594055"/>
                  </a:lnTo>
                  <a:lnTo>
                    <a:pt x="144135" y="575567"/>
                  </a:lnTo>
                  <a:lnTo>
                    <a:pt x="109190" y="550773"/>
                  </a:lnTo>
                  <a:lnTo>
                    <a:pt x="78114" y="520303"/>
                  </a:lnTo>
                  <a:lnTo>
                    <a:pt x="51457" y="484784"/>
                  </a:lnTo>
                  <a:lnTo>
                    <a:pt x="29768" y="444846"/>
                  </a:lnTo>
                  <a:lnTo>
                    <a:pt x="13596" y="401116"/>
                  </a:lnTo>
                  <a:lnTo>
                    <a:pt x="3490" y="354225"/>
                  </a:lnTo>
                  <a:lnTo>
                    <a:pt x="0" y="304800"/>
                  </a:lnTo>
                  <a:close/>
                </a:path>
              </a:pathLst>
            </a:custGeom>
            <a:ln w="32004">
              <a:solidFill>
                <a:srgbClr val="000000"/>
              </a:solidFill>
            </a:ln>
          </p:spPr>
          <p:txBody>
            <a:bodyPr wrap="square" lIns="0" tIns="0" rIns="0" bIns="0" rtlCol="0"/>
            <a:lstStyle/>
            <a:p>
              <a:endParaRPr/>
            </a:p>
          </p:txBody>
        </p:sp>
        <p:sp>
          <p:nvSpPr>
            <p:cNvPr id="13" name="object 13"/>
            <p:cNvSpPr/>
            <p:nvPr/>
          </p:nvSpPr>
          <p:spPr>
            <a:xfrm>
              <a:off x="687323" y="2514600"/>
              <a:ext cx="377825" cy="444500"/>
            </a:xfrm>
            <a:custGeom>
              <a:avLst/>
              <a:gdLst/>
              <a:ahLst/>
              <a:cxnLst/>
              <a:rect l="l" t="t" r="r" b="b"/>
              <a:pathLst>
                <a:path w="377825" h="444500">
                  <a:moveTo>
                    <a:pt x="0" y="0"/>
                  </a:moveTo>
                  <a:lnTo>
                    <a:pt x="377825" y="431800"/>
                  </a:lnTo>
                </a:path>
                <a:path w="377825" h="444500">
                  <a:moveTo>
                    <a:pt x="377825" y="12191"/>
                  </a:moveTo>
                  <a:lnTo>
                    <a:pt x="0" y="443991"/>
                  </a:lnTo>
                </a:path>
              </a:pathLst>
            </a:custGeom>
            <a:ln w="9144">
              <a:solidFill>
                <a:srgbClr val="000000"/>
              </a:solidFill>
            </a:ln>
          </p:spPr>
          <p:txBody>
            <a:bodyPr wrap="square" lIns="0" tIns="0" rIns="0" bIns="0" rtlCol="0"/>
            <a:lstStyle/>
            <a:p>
              <a:endParaRPr/>
            </a:p>
          </p:txBody>
        </p:sp>
        <p:sp>
          <p:nvSpPr>
            <p:cNvPr id="14" name="object 14"/>
            <p:cNvSpPr/>
            <p:nvPr/>
          </p:nvSpPr>
          <p:spPr>
            <a:xfrm>
              <a:off x="855027" y="2683890"/>
              <a:ext cx="974725" cy="1348105"/>
            </a:xfrm>
            <a:custGeom>
              <a:avLst/>
              <a:gdLst/>
              <a:ahLst/>
              <a:cxnLst/>
              <a:rect l="l" t="t" r="r" b="b"/>
              <a:pathLst>
                <a:path w="974725" h="1348104">
                  <a:moveTo>
                    <a:pt x="974534" y="60071"/>
                  </a:moveTo>
                  <a:lnTo>
                    <a:pt x="952322" y="47117"/>
                  </a:lnTo>
                  <a:lnTo>
                    <a:pt x="871537" y="0"/>
                  </a:lnTo>
                  <a:lnTo>
                    <a:pt x="863536" y="2032"/>
                  </a:lnTo>
                  <a:lnTo>
                    <a:pt x="859980" y="8255"/>
                  </a:lnTo>
                  <a:lnTo>
                    <a:pt x="856424" y="14351"/>
                  </a:lnTo>
                  <a:lnTo>
                    <a:pt x="858456" y="22352"/>
                  </a:lnTo>
                  <a:lnTo>
                    <a:pt x="864679" y="25908"/>
                  </a:lnTo>
                  <a:lnTo>
                    <a:pt x="901026" y="47117"/>
                  </a:lnTo>
                  <a:lnTo>
                    <a:pt x="288734" y="47117"/>
                  </a:lnTo>
                  <a:lnTo>
                    <a:pt x="288734" y="73025"/>
                  </a:lnTo>
                  <a:lnTo>
                    <a:pt x="901026" y="73025"/>
                  </a:lnTo>
                  <a:lnTo>
                    <a:pt x="864679" y="94234"/>
                  </a:lnTo>
                  <a:lnTo>
                    <a:pt x="858456" y="97790"/>
                  </a:lnTo>
                  <a:lnTo>
                    <a:pt x="856424" y="105791"/>
                  </a:lnTo>
                  <a:lnTo>
                    <a:pt x="859980" y="111887"/>
                  </a:lnTo>
                  <a:lnTo>
                    <a:pt x="863536" y="118110"/>
                  </a:lnTo>
                  <a:lnTo>
                    <a:pt x="871537" y="120142"/>
                  </a:lnTo>
                  <a:lnTo>
                    <a:pt x="952322" y="73025"/>
                  </a:lnTo>
                  <a:lnTo>
                    <a:pt x="974534" y="60071"/>
                  </a:lnTo>
                  <a:close/>
                </a:path>
                <a:path w="974725" h="1348104">
                  <a:moveTo>
                    <a:pt x="974661" y="1292225"/>
                  </a:moveTo>
                  <a:lnTo>
                    <a:pt x="974407" y="1266317"/>
                  </a:lnTo>
                  <a:lnTo>
                    <a:pt x="95440" y="1275118"/>
                  </a:lnTo>
                  <a:lnTo>
                    <a:pt x="131584" y="1253490"/>
                  </a:lnTo>
                  <a:lnTo>
                    <a:pt x="137731" y="1249934"/>
                  </a:lnTo>
                  <a:lnTo>
                    <a:pt x="139738" y="1241933"/>
                  </a:lnTo>
                  <a:lnTo>
                    <a:pt x="136067" y="1235837"/>
                  </a:lnTo>
                  <a:lnTo>
                    <a:pt x="132410" y="1229614"/>
                  </a:lnTo>
                  <a:lnTo>
                    <a:pt x="124447" y="1227582"/>
                  </a:lnTo>
                  <a:lnTo>
                    <a:pt x="73088" y="1258265"/>
                  </a:lnTo>
                  <a:lnTo>
                    <a:pt x="73088" y="438391"/>
                  </a:lnTo>
                  <a:lnTo>
                    <a:pt x="94284" y="474726"/>
                  </a:lnTo>
                  <a:lnTo>
                    <a:pt x="97891" y="480949"/>
                  </a:lnTo>
                  <a:lnTo>
                    <a:pt x="105816" y="482981"/>
                  </a:lnTo>
                  <a:lnTo>
                    <a:pt x="118186" y="475869"/>
                  </a:lnTo>
                  <a:lnTo>
                    <a:pt x="120269" y="467868"/>
                  </a:lnTo>
                  <a:lnTo>
                    <a:pt x="116662" y="461772"/>
                  </a:lnTo>
                  <a:lnTo>
                    <a:pt x="75095" y="390525"/>
                  </a:lnTo>
                  <a:lnTo>
                    <a:pt x="60134" y="364871"/>
                  </a:lnTo>
                  <a:lnTo>
                    <a:pt x="3606" y="461772"/>
                  </a:lnTo>
                  <a:lnTo>
                    <a:pt x="0" y="467868"/>
                  </a:lnTo>
                  <a:lnTo>
                    <a:pt x="2095" y="475869"/>
                  </a:lnTo>
                  <a:lnTo>
                    <a:pt x="14452" y="482981"/>
                  </a:lnTo>
                  <a:lnTo>
                    <a:pt x="22377" y="480949"/>
                  </a:lnTo>
                  <a:lnTo>
                    <a:pt x="25984" y="474726"/>
                  </a:lnTo>
                  <a:lnTo>
                    <a:pt x="47180" y="438391"/>
                  </a:lnTo>
                  <a:lnTo>
                    <a:pt x="47180" y="1273746"/>
                  </a:lnTo>
                  <a:lnTo>
                    <a:pt x="21971" y="1288796"/>
                  </a:lnTo>
                  <a:lnTo>
                    <a:pt x="125653" y="1347851"/>
                  </a:lnTo>
                  <a:lnTo>
                    <a:pt x="133565" y="1345692"/>
                  </a:lnTo>
                  <a:lnTo>
                    <a:pt x="140652" y="1333246"/>
                  </a:lnTo>
                  <a:lnTo>
                    <a:pt x="138480" y="1325372"/>
                  </a:lnTo>
                  <a:lnTo>
                    <a:pt x="96621" y="1301496"/>
                  </a:lnTo>
                  <a:lnTo>
                    <a:pt x="95783" y="1301026"/>
                  </a:lnTo>
                  <a:lnTo>
                    <a:pt x="974661" y="1292225"/>
                  </a:lnTo>
                  <a:close/>
                </a:path>
              </a:pathLst>
            </a:custGeom>
            <a:solidFill>
              <a:srgbClr val="000000"/>
            </a:solidFill>
          </p:spPr>
          <p:txBody>
            <a:bodyPr wrap="square" lIns="0" tIns="0" rIns="0" bIns="0" rtlCol="0"/>
            <a:lstStyle/>
            <a:p>
              <a:endParaRPr/>
            </a:p>
          </p:txBody>
        </p:sp>
      </p:grpSp>
      <p:sp>
        <p:nvSpPr>
          <p:cNvPr id="15" name="object 15"/>
          <p:cNvSpPr txBox="1"/>
          <p:nvPr/>
        </p:nvSpPr>
        <p:spPr>
          <a:xfrm>
            <a:off x="1602740" y="2241932"/>
            <a:ext cx="746125" cy="663323"/>
          </a:xfrm>
          <a:prstGeom prst="rect">
            <a:avLst/>
          </a:prstGeom>
        </p:spPr>
        <p:txBody>
          <a:bodyPr vert="horz" wrap="square" lIns="0" tIns="13335" rIns="0" bIns="0" rtlCol="0">
            <a:spAutoFit/>
          </a:bodyPr>
          <a:lstStyle/>
          <a:p>
            <a:pPr marL="12700">
              <a:lnSpc>
                <a:spcPts val="2380"/>
              </a:lnSpc>
              <a:spcBef>
                <a:spcPts val="105"/>
              </a:spcBef>
            </a:pPr>
            <a:r>
              <a:rPr sz="2000" dirty="0">
                <a:latin typeface="Tahoma"/>
                <a:cs typeface="Tahoma"/>
              </a:rPr>
              <a:t>R(s)</a:t>
            </a:r>
            <a:endParaRPr sz="2000">
              <a:latin typeface="Tahoma"/>
              <a:cs typeface="Tahoma"/>
            </a:endParaRPr>
          </a:p>
          <a:p>
            <a:pPr marL="510540">
              <a:lnSpc>
                <a:spcPts val="2860"/>
              </a:lnSpc>
            </a:pPr>
            <a:r>
              <a:rPr sz="2400" dirty="0">
                <a:latin typeface="Tahoma"/>
                <a:cs typeface="Tahoma"/>
              </a:rPr>
              <a:t>+</a:t>
            </a:r>
            <a:endParaRPr sz="2400">
              <a:latin typeface="Tahoma"/>
              <a:cs typeface="Tahoma"/>
            </a:endParaRPr>
          </a:p>
        </p:txBody>
      </p:sp>
      <p:sp>
        <p:nvSpPr>
          <p:cNvPr id="16" name="object 16"/>
          <p:cNvSpPr txBox="1"/>
          <p:nvPr/>
        </p:nvSpPr>
        <p:spPr>
          <a:xfrm>
            <a:off x="2263141" y="2617674"/>
            <a:ext cx="246379" cy="391795"/>
          </a:xfrm>
          <a:prstGeom prst="rect">
            <a:avLst/>
          </a:prstGeom>
        </p:spPr>
        <p:txBody>
          <a:bodyPr vert="horz" wrap="square" lIns="0" tIns="12700" rIns="0" bIns="0" rtlCol="0">
            <a:spAutoFit/>
          </a:bodyPr>
          <a:lstStyle/>
          <a:p>
            <a:pPr marL="38100">
              <a:spcBef>
                <a:spcPts val="100"/>
              </a:spcBef>
            </a:pPr>
            <a:r>
              <a:rPr sz="3600" spc="-960" baseline="-27777" dirty="0">
                <a:latin typeface="Tahoma"/>
                <a:cs typeface="Tahoma"/>
              </a:rPr>
              <a:t>+</a:t>
            </a:r>
            <a:r>
              <a:rPr sz="2400" spc="-640" dirty="0">
                <a:latin typeface="Tahoma"/>
                <a:cs typeface="Tahoma"/>
              </a:rPr>
              <a:t>-</a:t>
            </a:r>
            <a:endParaRPr sz="2400">
              <a:latin typeface="Tahoma"/>
              <a:cs typeface="Tahoma"/>
            </a:endParaRPr>
          </a:p>
        </p:txBody>
      </p:sp>
      <p:sp>
        <p:nvSpPr>
          <p:cNvPr id="17" name="object 17"/>
          <p:cNvSpPr/>
          <p:nvPr/>
        </p:nvSpPr>
        <p:spPr>
          <a:xfrm>
            <a:off x="9601835" y="2968951"/>
            <a:ext cx="991235" cy="144145"/>
          </a:xfrm>
          <a:custGeom>
            <a:avLst/>
            <a:gdLst/>
            <a:ahLst/>
            <a:cxnLst/>
            <a:rect l="l" t="t" r="r" b="b"/>
            <a:pathLst>
              <a:path w="991234" h="144144">
                <a:moveTo>
                  <a:pt x="963258" y="54919"/>
                </a:moveTo>
                <a:lnTo>
                  <a:pt x="958850" y="54919"/>
                </a:lnTo>
                <a:lnTo>
                  <a:pt x="959231" y="86923"/>
                </a:lnTo>
                <a:lnTo>
                  <a:pt x="900004" y="87496"/>
                </a:lnTo>
                <a:lnTo>
                  <a:pt x="855345" y="114101"/>
                </a:lnTo>
                <a:lnTo>
                  <a:pt x="850634" y="118391"/>
                </a:lnTo>
                <a:lnTo>
                  <a:pt x="848042" y="123944"/>
                </a:lnTo>
                <a:lnTo>
                  <a:pt x="847736" y="130067"/>
                </a:lnTo>
                <a:lnTo>
                  <a:pt x="849884" y="136072"/>
                </a:lnTo>
                <a:lnTo>
                  <a:pt x="854118" y="140803"/>
                </a:lnTo>
                <a:lnTo>
                  <a:pt x="859663" y="143438"/>
                </a:lnTo>
                <a:lnTo>
                  <a:pt x="865778" y="143787"/>
                </a:lnTo>
                <a:lnTo>
                  <a:pt x="871728" y="141660"/>
                </a:lnTo>
                <a:lnTo>
                  <a:pt x="990854" y="70667"/>
                </a:lnTo>
                <a:lnTo>
                  <a:pt x="963258" y="54919"/>
                </a:lnTo>
                <a:close/>
              </a:path>
              <a:path w="991234" h="144144">
                <a:moveTo>
                  <a:pt x="899620" y="55492"/>
                </a:moveTo>
                <a:lnTo>
                  <a:pt x="0" y="64190"/>
                </a:lnTo>
                <a:lnTo>
                  <a:pt x="254" y="96194"/>
                </a:lnTo>
                <a:lnTo>
                  <a:pt x="900004" y="87496"/>
                </a:lnTo>
                <a:lnTo>
                  <a:pt x="927245" y="71267"/>
                </a:lnTo>
                <a:lnTo>
                  <a:pt x="899620" y="55492"/>
                </a:lnTo>
                <a:close/>
              </a:path>
              <a:path w="991234" h="144144">
                <a:moveTo>
                  <a:pt x="927245" y="71267"/>
                </a:moveTo>
                <a:lnTo>
                  <a:pt x="900004" y="87496"/>
                </a:lnTo>
                <a:lnTo>
                  <a:pt x="959231" y="86923"/>
                </a:lnTo>
                <a:lnTo>
                  <a:pt x="959206" y="84891"/>
                </a:lnTo>
                <a:lnTo>
                  <a:pt x="951103" y="84891"/>
                </a:lnTo>
                <a:lnTo>
                  <a:pt x="927245" y="71267"/>
                </a:lnTo>
                <a:close/>
              </a:path>
              <a:path w="991234" h="144144">
                <a:moveTo>
                  <a:pt x="950849" y="57205"/>
                </a:moveTo>
                <a:lnTo>
                  <a:pt x="927245" y="71267"/>
                </a:lnTo>
                <a:lnTo>
                  <a:pt x="951103" y="84891"/>
                </a:lnTo>
                <a:lnTo>
                  <a:pt x="950849" y="57205"/>
                </a:lnTo>
                <a:close/>
              </a:path>
              <a:path w="991234" h="144144">
                <a:moveTo>
                  <a:pt x="958877" y="57205"/>
                </a:moveTo>
                <a:lnTo>
                  <a:pt x="950849" y="57205"/>
                </a:lnTo>
                <a:lnTo>
                  <a:pt x="951103" y="84891"/>
                </a:lnTo>
                <a:lnTo>
                  <a:pt x="959206" y="84891"/>
                </a:lnTo>
                <a:lnTo>
                  <a:pt x="958877" y="57205"/>
                </a:lnTo>
                <a:close/>
              </a:path>
              <a:path w="991234" h="144144">
                <a:moveTo>
                  <a:pt x="958850" y="54919"/>
                </a:moveTo>
                <a:lnTo>
                  <a:pt x="899620" y="55492"/>
                </a:lnTo>
                <a:lnTo>
                  <a:pt x="927245" y="71267"/>
                </a:lnTo>
                <a:lnTo>
                  <a:pt x="950849" y="57205"/>
                </a:lnTo>
                <a:lnTo>
                  <a:pt x="958877" y="57205"/>
                </a:lnTo>
                <a:lnTo>
                  <a:pt x="958850" y="54919"/>
                </a:lnTo>
                <a:close/>
              </a:path>
              <a:path w="991234" h="144144">
                <a:moveTo>
                  <a:pt x="864383" y="0"/>
                </a:moveTo>
                <a:lnTo>
                  <a:pt x="858250" y="468"/>
                </a:lnTo>
                <a:lnTo>
                  <a:pt x="852759" y="3175"/>
                </a:lnTo>
                <a:lnTo>
                  <a:pt x="848614" y="7929"/>
                </a:lnTo>
                <a:lnTo>
                  <a:pt x="846582" y="14003"/>
                </a:lnTo>
                <a:lnTo>
                  <a:pt x="847026" y="20137"/>
                </a:lnTo>
                <a:lnTo>
                  <a:pt x="849757" y="25628"/>
                </a:lnTo>
                <a:lnTo>
                  <a:pt x="854583" y="29773"/>
                </a:lnTo>
                <a:lnTo>
                  <a:pt x="899620" y="55492"/>
                </a:lnTo>
                <a:lnTo>
                  <a:pt x="963258" y="54919"/>
                </a:lnTo>
                <a:lnTo>
                  <a:pt x="870458" y="1960"/>
                </a:lnTo>
                <a:lnTo>
                  <a:pt x="864383" y="0"/>
                </a:lnTo>
                <a:close/>
              </a:path>
            </a:pathLst>
          </a:custGeom>
          <a:solidFill>
            <a:srgbClr val="000000"/>
          </a:solidFill>
        </p:spPr>
        <p:txBody>
          <a:bodyPr wrap="square" lIns="0" tIns="0" rIns="0" bIns="0" rtlCol="0"/>
          <a:lstStyle/>
          <a:p>
            <a:endParaRPr/>
          </a:p>
        </p:txBody>
      </p:sp>
      <p:sp>
        <p:nvSpPr>
          <p:cNvPr id="18" name="object 18"/>
          <p:cNvSpPr txBox="1"/>
          <p:nvPr/>
        </p:nvSpPr>
        <p:spPr>
          <a:xfrm>
            <a:off x="7047104" y="2546732"/>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9" name="object 19"/>
          <p:cNvSpPr txBox="1"/>
          <p:nvPr/>
        </p:nvSpPr>
        <p:spPr>
          <a:xfrm>
            <a:off x="9795510" y="2603449"/>
            <a:ext cx="48704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C</a:t>
            </a:r>
            <a:r>
              <a:rPr sz="2000" spc="-10" dirty="0">
                <a:latin typeface="Tahoma"/>
                <a:cs typeface="Tahoma"/>
              </a:rPr>
              <a:t>(</a:t>
            </a:r>
            <a:r>
              <a:rPr sz="2000" spc="-5" dirty="0">
                <a:latin typeface="Tahoma"/>
                <a:cs typeface="Tahoma"/>
              </a:rPr>
              <a:t>s)</a:t>
            </a:r>
            <a:endParaRPr sz="2000">
              <a:latin typeface="Tahoma"/>
              <a:cs typeface="Tahoma"/>
            </a:endParaRPr>
          </a:p>
        </p:txBody>
      </p:sp>
      <p:sp>
        <p:nvSpPr>
          <p:cNvPr id="20" name="object 20"/>
          <p:cNvSpPr/>
          <p:nvPr/>
        </p:nvSpPr>
        <p:spPr>
          <a:xfrm>
            <a:off x="6782562" y="2976861"/>
            <a:ext cx="991235" cy="144145"/>
          </a:xfrm>
          <a:custGeom>
            <a:avLst/>
            <a:gdLst/>
            <a:ahLst/>
            <a:cxnLst/>
            <a:rect l="l" t="t" r="r" b="b"/>
            <a:pathLst>
              <a:path w="991235" h="144144">
                <a:moveTo>
                  <a:pt x="927118" y="71901"/>
                </a:moveTo>
                <a:lnTo>
                  <a:pt x="854837" y="114065"/>
                </a:lnTo>
                <a:lnTo>
                  <a:pt x="850104" y="118282"/>
                </a:lnTo>
                <a:lnTo>
                  <a:pt x="847455" y="123797"/>
                </a:lnTo>
                <a:lnTo>
                  <a:pt x="847068" y="129907"/>
                </a:lnTo>
                <a:lnTo>
                  <a:pt x="849122" y="135909"/>
                </a:lnTo>
                <a:lnTo>
                  <a:pt x="853338" y="140715"/>
                </a:lnTo>
                <a:lnTo>
                  <a:pt x="858853" y="143402"/>
                </a:lnTo>
                <a:lnTo>
                  <a:pt x="864963" y="143803"/>
                </a:lnTo>
                <a:lnTo>
                  <a:pt x="870965" y="141751"/>
                </a:lnTo>
                <a:lnTo>
                  <a:pt x="963290" y="87903"/>
                </a:lnTo>
                <a:lnTo>
                  <a:pt x="958976" y="87903"/>
                </a:lnTo>
                <a:lnTo>
                  <a:pt x="958976" y="85744"/>
                </a:lnTo>
                <a:lnTo>
                  <a:pt x="950849" y="85744"/>
                </a:lnTo>
                <a:lnTo>
                  <a:pt x="927118" y="71901"/>
                </a:lnTo>
                <a:close/>
              </a:path>
              <a:path w="991235" h="144144">
                <a:moveTo>
                  <a:pt x="899686" y="55899"/>
                </a:moveTo>
                <a:lnTo>
                  <a:pt x="0" y="55899"/>
                </a:lnTo>
                <a:lnTo>
                  <a:pt x="0" y="87903"/>
                </a:lnTo>
                <a:lnTo>
                  <a:pt x="899686" y="87903"/>
                </a:lnTo>
                <a:lnTo>
                  <a:pt x="927118" y="71901"/>
                </a:lnTo>
                <a:lnTo>
                  <a:pt x="899686" y="55899"/>
                </a:lnTo>
                <a:close/>
              </a:path>
              <a:path w="991235" h="144144">
                <a:moveTo>
                  <a:pt x="963290" y="55899"/>
                </a:moveTo>
                <a:lnTo>
                  <a:pt x="958976" y="55899"/>
                </a:lnTo>
                <a:lnTo>
                  <a:pt x="958976" y="87903"/>
                </a:lnTo>
                <a:lnTo>
                  <a:pt x="963290" y="87903"/>
                </a:lnTo>
                <a:lnTo>
                  <a:pt x="990726" y="71901"/>
                </a:lnTo>
                <a:lnTo>
                  <a:pt x="963290" y="55899"/>
                </a:lnTo>
                <a:close/>
              </a:path>
              <a:path w="991235" h="144144">
                <a:moveTo>
                  <a:pt x="950849" y="58058"/>
                </a:moveTo>
                <a:lnTo>
                  <a:pt x="927118" y="71901"/>
                </a:lnTo>
                <a:lnTo>
                  <a:pt x="950849" y="85744"/>
                </a:lnTo>
                <a:lnTo>
                  <a:pt x="950849" y="58058"/>
                </a:lnTo>
                <a:close/>
              </a:path>
              <a:path w="991235" h="144144">
                <a:moveTo>
                  <a:pt x="958976" y="58058"/>
                </a:moveTo>
                <a:lnTo>
                  <a:pt x="950849" y="58058"/>
                </a:lnTo>
                <a:lnTo>
                  <a:pt x="950849" y="85744"/>
                </a:lnTo>
                <a:lnTo>
                  <a:pt x="958976" y="85744"/>
                </a:lnTo>
                <a:lnTo>
                  <a:pt x="958976" y="58058"/>
                </a:lnTo>
                <a:close/>
              </a:path>
              <a:path w="991235" h="144144">
                <a:moveTo>
                  <a:pt x="864963" y="0"/>
                </a:moveTo>
                <a:lnTo>
                  <a:pt x="858853" y="400"/>
                </a:lnTo>
                <a:lnTo>
                  <a:pt x="853338" y="3087"/>
                </a:lnTo>
                <a:lnTo>
                  <a:pt x="849122" y="7893"/>
                </a:lnTo>
                <a:lnTo>
                  <a:pt x="847068" y="13896"/>
                </a:lnTo>
                <a:lnTo>
                  <a:pt x="847455" y="20006"/>
                </a:lnTo>
                <a:lnTo>
                  <a:pt x="850104" y="25521"/>
                </a:lnTo>
                <a:lnTo>
                  <a:pt x="854837" y="29737"/>
                </a:lnTo>
                <a:lnTo>
                  <a:pt x="927118" y="71901"/>
                </a:lnTo>
                <a:lnTo>
                  <a:pt x="950849" y="58058"/>
                </a:lnTo>
                <a:lnTo>
                  <a:pt x="958976" y="58058"/>
                </a:lnTo>
                <a:lnTo>
                  <a:pt x="958976" y="55899"/>
                </a:lnTo>
                <a:lnTo>
                  <a:pt x="963290" y="55899"/>
                </a:lnTo>
                <a:lnTo>
                  <a:pt x="870965" y="2051"/>
                </a:lnTo>
                <a:lnTo>
                  <a:pt x="864963" y="0"/>
                </a:lnTo>
                <a:close/>
              </a:path>
            </a:pathLst>
          </a:custGeom>
          <a:solidFill>
            <a:srgbClr val="000000"/>
          </a:solidFill>
        </p:spPr>
        <p:txBody>
          <a:bodyPr wrap="square" lIns="0" tIns="0" rIns="0" bIns="0" rtlCol="0"/>
          <a:lstStyle/>
          <a:p>
            <a:endParaRPr/>
          </a:p>
        </p:txBody>
      </p:sp>
      <p:sp>
        <p:nvSpPr>
          <p:cNvPr id="21" name="object 21"/>
          <p:cNvSpPr/>
          <p:nvPr/>
        </p:nvSpPr>
        <p:spPr>
          <a:xfrm>
            <a:off x="8191717" y="3027307"/>
            <a:ext cx="988694" cy="0"/>
          </a:xfrm>
          <a:custGeom>
            <a:avLst/>
            <a:gdLst/>
            <a:ahLst/>
            <a:cxnLst/>
            <a:rect l="l" t="t" r="r" b="b"/>
            <a:pathLst>
              <a:path w="988695">
                <a:moveTo>
                  <a:pt x="0" y="0"/>
                </a:moveTo>
                <a:lnTo>
                  <a:pt x="988237" y="0"/>
                </a:lnTo>
              </a:path>
            </a:pathLst>
          </a:custGeom>
          <a:ln w="13464">
            <a:solidFill>
              <a:srgbClr val="000000"/>
            </a:solidFill>
          </a:ln>
        </p:spPr>
        <p:txBody>
          <a:bodyPr wrap="square" lIns="0" tIns="0" rIns="0" bIns="0" rtlCol="0"/>
          <a:lstStyle/>
          <a:p>
            <a:endParaRPr/>
          </a:p>
        </p:txBody>
      </p:sp>
      <p:sp>
        <p:nvSpPr>
          <p:cNvPr id="22" name="object 22"/>
          <p:cNvSpPr txBox="1"/>
          <p:nvPr/>
        </p:nvSpPr>
        <p:spPr>
          <a:xfrm>
            <a:off x="7773161" y="2591562"/>
            <a:ext cx="1828800" cy="777777"/>
          </a:xfrm>
          <a:prstGeom prst="rect">
            <a:avLst/>
          </a:prstGeom>
          <a:ln w="32003">
            <a:solidFill>
              <a:srgbClr val="000000"/>
            </a:solidFill>
          </a:ln>
        </p:spPr>
        <p:txBody>
          <a:bodyPr vert="horz" wrap="square" lIns="0" tIns="66675" rIns="0" bIns="0" rtlCol="0">
            <a:spAutoFit/>
          </a:bodyPr>
          <a:lstStyle/>
          <a:p>
            <a:pPr marR="8255" algn="ctr">
              <a:spcBef>
                <a:spcPts val="525"/>
              </a:spcBef>
            </a:pPr>
            <a:r>
              <a:rPr sz="2100" i="1" spc="425" dirty="0">
                <a:latin typeface="Times New Roman"/>
                <a:cs typeface="Times New Roman"/>
              </a:rPr>
              <a:t>G</a:t>
            </a:r>
            <a:endParaRPr sz="2100">
              <a:latin typeface="Times New Roman"/>
              <a:cs typeface="Times New Roman"/>
            </a:endParaRPr>
          </a:p>
          <a:p>
            <a:pPr marR="69850" algn="ctr">
              <a:spcBef>
                <a:spcPts val="480"/>
              </a:spcBef>
            </a:pPr>
            <a:r>
              <a:rPr sz="2100" spc="295" dirty="0">
                <a:latin typeface="Times New Roman"/>
                <a:cs typeface="Times New Roman"/>
              </a:rPr>
              <a:t>1</a:t>
            </a:r>
            <a:r>
              <a:rPr sz="2100" spc="-250" dirty="0">
                <a:latin typeface="Times New Roman"/>
                <a:cs typeface="Times New Roman"/>
              </a:rPr>
              <a:t> </a:t>
            </a:r>
            <a:r>
              <a:rPr sz="2100" spc="325" dirty="0">
                <a:latin typeface="Symbol"/>
                <a:cs typeface="Symbol"/>
              </a:rPr>
              <a:t></a:t>
            </a:r>
            <a:r>
              <a:rPr sz="2100" spc="-35" dirty="0">
                <a:latin typeface="Times New Roman"/>
                <a:cs typeface="Times New Roman"/>
              </a:rPr>
              <a:t> </a:t>
            </a:r>
            <a:r>
              <a:rPr sz="2100" i="1" spc="400" dirty="0">
                <a:latin typeface="Times New Roman"/>
                <a:cs typeface="Times New Roman"/>
              </a:rPr>
              <a:t>GH</a:t>
            </a:r>
            <a:endParaRPr sz="2100">
              <a:latin typeface="Times New Roman"/>
              <a:cs typeface="Times New Roman"/>
            </a:endParaRPr>
          </a:p>
        </p:txBody>
      </p:sp>
      <p:sp>
        <p:nvSpPr>
          <p:cNvPr id="23" name="object 23"/>
          <p:cNvSpPr txBox="1"/>
          <p:nvPr/>
        </p:nvSpPr>
        <p:spPr>
          <a:xfrm>
            <a:off x="2669844" y="3613785"/>
            <a:ext cx="483870" cy="330835"/>
          </a:xfrm>
          <a:prstGeom prst="rect">
            <a:avLst/>
          </a:prstGeom>
        </p:spPr>
        <p:txBody>
          <a:bodyPr vert="horz" wrap="square" lIns="0" tIns="12700" rIns="0" bIns="0" rtlCol="0">
            <a:spAutoFit/>
          </a:bodyPr>
          <a:lstStyle/>
          <a:p>
            <a:pPr marL="12700">
              <a:spcBef>
                <a:spcPts val="100"/>
              </a:spcBef>
            </a:pPr>
            <a:r>
              <a:rPr sz="2000" spc="-5" dirty="0">
                <a:latin typeface="Tahoma"/>
                <a:cs typeface="Tahoma"/>
              </a:rPr>
              <a:t>B(s)</a:t>
            </a:r>
            <a:endParaRPr sz="2000">
              <a:latin typeface="Tahoma"/>
              <a:cs typeface="Tahoma"/>
            </a:endParaRPr>
          </a:p>
        </p:txBody>
      </p:sp>
      <p:sp>
        <p:nvSpPr>
          <p:cNvPr id="24" name="object 24"/>
          <p:cNvSpPr txBox="1"/>
          <p:nvPr/>
        </p:nvSpPr>
        <p:spPr>
          <a:xfrm>
            <a:off x="2746045" y="2394332"/>
            <a:ext cx="478155"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E(</a:t>
            </a:r>
            <a:r>
              <a:rPr sz="2000" spc="5" dirty="0">
                <a:latin typeface="Tahoma"/>
                <a:cs typeface="Tahoma"/>
              </a:rPr>
              <a:t>s</a:t>
            </a:r>
            <a:r>
              <a:rPr sz="2000" dirty="0">
                <a:latin typeface="Tahoma"/>
                <a:cs typeface="Tahoma"/>
              </a:rPr>
              <a:t>)</a:t>
            </a:r>
            <a:endParaRPr sz="2000">
              <a:latin typeface="Tahoma"/>
              <a:cs typeface="Tahoma"/>
            </a:endParaRPr>
          </a:p>
        </p:txBody>
      </p:sp>
      <p:sp>
        <p:nvSpPr>
          <p:cNvPr id="25" name="object 25"/>
          <p:cNvSpPr/>
          <p:nvPr/>
        </p:nvSpPr>
        <p:spPr>
          <a:xfrm>
            <a:off x="4426991" y="5119820"/>
            <a:ext cx="916940" cy="0"/>
          </a:xfrm>
          <a:custGeom>
            <a:avLst/>
            <a:gdLst/>
            <a:ahLst/>
            <a:cxnLst/>
            <a:rect l="l" t="t" r="r" b="b"/>
            <a:pathLst>
              <a:path w="916939">
                <a:moveTo>
                  <a:pt x="0" y="0"/>
                </a:moveTo>
                <a:lnTo>
                  <a:pt x="916499" y="0"/>
                </a:lnTo>
              </a:path>
            </a:pathLst>
          </a:custGeom>
          <a:ln w="23673">
            <a:solidFill>
              <a:srgbClr val="000000"/>
            </a:solidFill>
          </a:ln>
        </p:spPr>
        <p:txBody>
          <a:bodyPr wrap="square" lIns="0" tIns="0" rIns="0" bIns="0" rtlCol="0"/>
          <a:lstStyle/>
          <a:p>
            <a:endParaRPr/>
          </a:p>
        </p:txBody>
      </p:sp>
      <p:sp>
        <p:nvSpPr>
          <p:cNvPr id="26" name="object 26"/>
          <p:cNvSpPr/>
          <p:nvPr/>
        </p:nvSpPr>
        <p:spPr>
          <a:xfrm>
            <a:off x="5907510" y="5119820"/>
            <a:ext cx="1456690" cy="0"/>
          </a:xfrm>
          <a:custGeom>
            <a:avLst/>
            <a:gdLst/>
            <a:ahLst/>
            <a:cxnLst/>
            <a:rect l="l" t="t" r="r" b="b"/>
            <a:pathLst>
              <a:path w="1456689">
                <a:moveTo>
                  <a:pt x="0" y="0"/>
                </a:moveTo>
                <a:lnTo>
                  <a:pt x="1456300" y="0"/>
                </a:lnTo>
              </a:path>
            </a:pathLst>
          </a:custGeom>
          <a:ln w="23673">
            <a:solidFill>
              <a:srgbClr val="000000"/>
            </a:solidFill>
          </a:ln>
        </p:spPr>
        <p:txBody>
          <a:bodyPr wrap="square" lIns="0" tIns="0" rIns="0" bIns="0" rtlCol="0"/>
          <a:lstStyle/>
          <a:p>
            <a:endParaRPr/>
          </a:p>
        </p:txBody>
      </p:sp>
      <p:sp>
        <p:nvSpPr>
          <p:cNvPr id="27" name="object 27"/>
          <p:cNvSpPr txBox="1"/>
          <p:nvPr/>
        </p:nvSpPr>
        <p:spPr>
          <a:xfrm>
            <a:off x="4441486" y="4460370"/>
            <a:ext cx="885825" cy="588010"/>
          </a:xfrm>
          <a:prstGeom prst="rect">
            <a:avLst/>
          </a:prstGeom>
        </p:spPr>
        <p:txBody>
          <a:bodyPr vert="horz" wrap="square" lIns="0" tIns="11430" rIns="0" bIns="0" rtlCol="0">
            <a:spAutoFit/>
          </a:bodyPr>
          <a:lstStyle/>
          <a:p>
            <a:pPr marL="12700">
              <a:spcBef>
                <a:spcPts val="90"/>
              </a:spcBef>
            </a:pPr>
            <a:r>
              <a:rPr sz="3700" spc="175" dirty="0">
                <a:latin typeface="Times New Roman"/>
                <a:cs typeface="Times New Roman"/>
              </a:rPr>
              <a:t>C</a:t>
            </a:r>
            <a:r>
              <a:rPr sz="3700" spc="55" dirty="0">
                <a:latin typeface="Times New Roman"/>
                <a:cs typeface="Times New Roman"/>
              </a:rPr>
              <a:t>(</a:t>
            </a:r>
            <a:r>
              <a:rPr sz="3700" spc="80" dirty="0">
                <a:latin typeface="Times New Roman"/>
                <a:cs typeface="Times New Roman"/>
              </a:rPr>
              <a:t>s)</a:t>
            </a:r>
            <a:endParaRPr sz="3700">
              <a:latin typeface="Times New Roman"/>
              <a:cs typeface="Times New Roman"/>
            </a:endParaRPr>
          </a:p>
        </p:txBody>
      </p:sp>
      <p:sp>
        <p:nvSpPr>
          <p:cNvPr id="28" name="object 28"/>
          <p:cNvSpPr txBox="1"/>
          <p:nvPr/>
        </p:nvSpPr>
        <p:spPr>
          <a:xfrm>
            <a:off x="4461627" y="5121332"/>
            <a:ext cx="869950" cy="588010"/>
          </a:xfrm>
          <a:prstGeom prst="rect">
            <a:avLst/>
          </a:prstGeom>
        </p:spPr>
        <p:txBody>
          <a:bodyPr vert="horz" wrap="square" lIns="0" tIns="11430" rIns="0" bIns="0" rtlCol="0">
            <a:spAutoFit/>
          </a:bodyPr>
          <a:lstStyle/>
          <a:p>
            <a:pPr marL="12700">
              <a:spcBef>
                <a:spcPts val="90"/>
              </a:spcBef>
            </a:pPr>
            <a:r>
              <a:rPr sz="3700" i="1" spc="254" dirty="0">
                <a:latin typeface="Times New Roman"/>
                <a:cs typeface="Times New Roman"/>
              </a:rPr>
              <a:t>R</a:t>
            </a:r>
            <a:r>
              <a:rPr sz="3700" spc="55" dirty="0">
                <a:latin typeface="Times New Roman"/>
                <a:cs typeface="Times New Roman"/>
              </a:rPr>
              <a:t>(</a:t>
            </a:r>
            <a:r>
              <a:rPr sz="3700" spc="80" dirty="0">
                <a:latin typeface="Times New Roman"/>
                <a:cs typeface="Times New Roman"/>
              </a:rPr>
              <a:t>s)</a:t>
            </a:r>
            <a:endParaRPr sz="3700">
              <a:latin typeface="Times New Roman"/>
              <a:cs typeface="Times New Roman"/>
            </a:endParaRPr>
          </a:p>
        </p:txBody>
      </p:sp>
      <p:sp>
        <p:nvSpPr>
          <p:cNvPr id="29" name="object 29"/>
          <p:cNvSpPr txBox="1"/>
          <p:nvPr/>
        </p:nvSpPr>
        <p:spPr>
          <a:xfrm>
            <a:off x="5869213" y="5121332"/>
            <a:ext cx="1420495" cy="588010"/>
          </a:xfrm>
          <a:prstGeom prst="rect">
            <a:avLst/>
          </a:prstGeom>
        </p:spPr>
        <p:txBody>
          <a:bodyPr vert="horz" wrap="square" lIns="0" tIns="11430" rIns="0" bIns="0" rtlCol="0">
            <a:spAutoFit/>
          </a:bodyPr>
          <a:lstStyle/>
          <a:p>
            <a:pPr marL="12700">
              <a:spcBef>
                <a:spcPts val="90"/>
              </a:spcBef>
            </a:pPr>
            <a:r>
              <a:rPr sz="3700" spc="110" dirty="0">
                <a:latin typeface="Times New Roman"/>
                <a:cs typeface="Times New Roman"/>
              </a:rPr>
              <a:t>1</a:t>
            </a:r>
            <a:r>
              <a:rPr sz="3700" spc="-470" dirty="0">
                <a:latin typeface="Times New Roman"/>
                <a:cs typeface="Times New Roman"/>
              </a:rPr>
              <a:t> </a:t>
            </a:r>
            <a:r>
              <a:rPr sz="3700" spc="120" dirty="0">
                <a:latin typeface="Symbol"/>
                <a:cs typeface="Symbol"/>
              </a:rPr>
              <a:t></a:t>
            </a:r>
            <a:r>
              <a:rPr sz="3700" spc="-190" dirty="0">
                <a:latin typeface="Times New Roman"/>
                <a:cs typeface="Times New Roman"/>
              </a:rPr>
              <a:t> </a:t>
            </a:r>
            <a:r>
              <a:rPr sz="3700" i="1" spc="160" dirty="0">
                <a:latin typeface="Times New Roman"/>
                <a:cs typeface="Times New Roman"/>
              </a:rPr>
              <a:t>GH</a:t>
            </a:r>
            <a:endParaRPr sz="3700">
              <a:latin typeface="Times New Roman"/>
              <a:cs typeface="Times New Roman"/>
            </a:endParaRPr>
          </a:p>
        </p:txBody>
      </p:sp>
      <p:sp>
        <p:nvSpPr>
          <p:cNvPr id="30" name="object 30"/>
          <p:cNvSpPr txBox="1"/>
          <p:nvPr/>
        </p:nvSpPr>
        <p:spPr>
          <a:xfrm>
            <a:off x="6430589" y="4460370"/>
            <a:ext cx="385445" cy="588010"/>
          </a:xfrm>
          <a:prstGeom prst="rect">
            <a:avLst/>
          </a:prstGeom>
        </p:spPr>
        <p:txBody>
          <a:bodyPr vert="horz" wrap="square" lIns="0" tIns="11430" rIns="0" bIns="0" rtlCol="0">
            <a:spAutoFit/>
          </a:bodyPr>
          <a:lstStyle/>
          <a:p>
            <a:pPr marL="12700">
              <a:spcBef>
                <a:spcPts val="90"/>
              </a:spcBef>
            </a:pPr>
            <a:r>
              <a:rPr sz="3700" i="1" spc="160" dirty="0">
                <a:latin typeface="Times New Roman"/>
                <a:cs typeface="Times New Roman"/>
              </a:rPr>
              <a:t>G</a:t>
            </a:r>
            <a:endParaRPr sz="3700">
              <a:latin typeface="Times New Roman"/>
              <a:cs typeface="Times New Roman"/>
            </a:endParaRPr>
          </a:p>
        </p:txBody>
      </p:sp>
      <p:sp>
        <p:nvSpPr>
          <p:cNvPr id="31" name="object 31"/>
          <p:cNvSpPr txBox="1"/>
          <p:nvPr/>
        </p:nvSpPr>
        <p:spPr>
          <a:xfrm>
            <a:off x="5478837" y="4755806"/>
            <a:ext cx="299085" cy="588010"/>
          </a:xfrm>
          <a:prstGeom prst="rect">
            <a:avLst/>
          </a:prstGeom>
        </p:spPr>
        <p:txBody>
          <a:bodyPr vert="horz" wrap="square" lIns="0" tIns="11430" rIns="0" bIns="0" rtlCol="0">
            <a:spAutoFit/>
          </a:bodyPr>
          <a:lstStyle/>
          <a:p>
            <a:pPr marL="12700">
              <a:spcBef>
                <a:spcPts val="90"/>
              </a:spcBef>
            </a:pPr>
            <a:r>
              <a:rPr sz="3700" spc="120" dirty="0">
                <a:latin typeface="Symbol"/>
                <a:cs typeface="Symbol"/>
              </a:rPr>
              <a:t></a:t>
            </a:r>
            <a:endParaRPr sz="3700">
              <a:latin typeface="Symbol"/>
              <a:cs typeface="Symbol"/>
            </a:endParaRPr>
          </a:p>
        </p:txBody>
      </p:sp>
      <p:sp>
        <p:nvSpPr>
          <p:cNvPr id="32" name="object 32"/>
          <p:cNvSpPr txBox="1"/>
          <p:nvPr/>
        </p:nvSpPr>
        <p:spPr>
          <a:xfrm>
            <a:off x="8133081" y="4908881"/>
            <a:ext cx="1649095" cy="391795"/>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In</a:t>
            </a:r>
            <a:r>
              <a:rPr sz="2400" b="1" spc="-55" dirty="0">
                <a:solidFill>
                  <a:srgbClr val="FF0000"/>
                </a:solidFill>
                <a:latin typeface="Tahoma"/>
                <a:cs typeface="Tahoma"/>
              </a:rPr>
              <a:t> </a:t>
            </a:r>
            <a:r>
              <a:rPr sz="2400" b="1" spc="-5" dirty="0">
                <a:solidFill>
                  <a:srgbClr val="FF0000"/>
                </a:solidFill>
                <a:latin typeface="Tahoma"/>
                <a:cs typeface="Tahoma"/>
              </a:rPr>
              <a:t>General</a:t>
            </a:r>
            <a:endParaRPr sz="2400">
              <a:latin typeface="Tahoma"/>
              <a:cs typeface="Tahoma"/>
            </a:endParaRPr>
          </a:p>
        </p:txBody>
      </p:sp>
      <p:sp>
        <p:nvSpPr>
          <p:cNvPr id="33" name="object 33"/>
          <p:cNvSpPr/>
          <p:nvPr/>
        </p:nvSpPr>
        <p:spPr>
          <a:xfrm>
            <a:off x="1261110" y="1282844"/>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36" name="object 36"/>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50</a:t>
            </a:fld>
            <a:endParaRPr dirty="0"/>
          </a:p>
        </p:txBody>
      </p:sp>
      <p:pic>
        <p:nvPicPr>
          <p:cNvPr id="37" name="Picture 36">
            <a:extLst>
              <a:ext uri="{FF2B5EF4-FFF2-40B4-BE49-F238E27FC236}">
                <a16:creationId xmlns:a16="http://schemas.microsoft.com/office/drawing/2014/main" xmlns="" id="{89CA89A3-CD56-4CD3-8CDA-BC13CA1359E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3361" y="2138661"/>
            <a:ext cx="500380" cy="144145"/>
          </a:xfrm>
          <a:custGeom>
            <a:avLst/>
            <a:gdLst/>
            <a:ahLst/>
            <a:cxnLst/>
            <a:rect l="l" t="t" r="r" b="b"/>
            <a:pathLst>
              <a:path w="500380" h="144144">
                <a:moveTo>
                  <a:pt x="436580" y="71901"/>
                </a:moveTo>
                <a:lnTo>
                  <a:pt x="364299" y="114065"/>
                </a:lnTo>
                <a:lnTo>
                  <a:pt x="359553" y="118282"/>
                </a:lnTo>
                <a:lnTo>
                  <a:pt x="356889" y="123797"/>
                </a:lnTo>
                <a:lnTo>
                  <a:pt x="356491" y="129907"/>
                </a:lnTo>
                <a:lnTo>
                  <a:pt x="358546" y="135909"/>
                </a:lnTo>
                <a:lnTo>
                  <a:pt x="362767" y="140715"/>
                </a:lnTo>
                <a:lnTo>
                  <a:pt x="368292" y="143402"/>
                </a:lnTo>
                <a:lnTo>
                  <a:pt x="374414" y="143803"/>
                </a:lnTo>
                <a:lnTo>
                  <a:pt x="380428" y="141751"/>
                </a:lnTo>
                <a:lnTo>
                  <a:pt x="472714" y="87903"/>
                </a:lnTo>
                <a:lnTo>
                  <a:pt x="468375" y="87903"/>
                </a:lnTo>
                <a:lnTo>
                  <a:pt x="468375" y="85744"/>
                </a:lnTo>
                <a:lnTo>
                  <a:pt x="460311" y="85744"/>
                </a:lnTo>
                <a:lnTo>
                  <a:pt x="436580" y="71901"/>
                </a:lnTo>
                <a:close/>
              </a:path>
              <a:path w="500380" h="144144">
                <a:moveTo>
                  <a:pt x="409148" y="55899"/>
                </a:moveTo>
                <a:lnTo>
                  <a:pt x="0" y="55899"/>
                </a:lnTo>
                <a:lnTo>
                  <a:pt x="0" y="87903"/>
                </a:lnTo>
                <a:lnTo>
                  <a:pt x="409148" y="87903"/>
                </a:lnTo>
                <a:lnTo>
                  <a:pt x="436580" y="71901"/>
                </a:lnTo>
                <a:lnTo>
                  <a:pt x="409148" y="55899"/>
                </a:lnTo>
                <a:close/>
              </a:path>
              <a:path w="500380" h="144144">
                <a:moveTo>
                  <a:pt x="472714" y="55899"/>
                </a:moveTo>
                <a:lnTo>
                  <a:pt x="468375" y="55899"/>
                </a:lnTo>
                <a:lnTo>
                  <a:pt x="468375" y="87903"/>
                </a:lnTo>
                <a:lnTo>
                  <a:pt x="472714" y="87903"/>
                </a:lnTo>
                <a:lnTo>
                  <a:pt x="500138" y="71901"/>
                </a:lnTo>
                <a:lnTo>
                  <a:pt x="472714" y="55899"/>
                </a:lnTo>
                <a:close/>
              </a:path>
              <a:path w="500380" h="144144">
                <a:moveTo>
                  <a:pt x="460311" y="58058"/>
                </a:moveTo>
                <a:lnTo>
                  <a:pt x="436580" y="71901"/>
                </a:lnTo>
                <a:lnTo>
                  <a:pt x="460311" y="85744"/>
                </a:lnTo>
                <a:lnTo>
                  <a:pt x="460311" y="58058"/>
                </a:lnTo>
                <a:close/>
              </a:path>
              <a:path w="500380" h="144144">
                <a:moveTo>
                  <a:pt x="468375" y="58058"/>
                </a:moveTo>
                <a:lnTo>
                  <a:pt x="460311" y="58058"/>
                </a:lnTo>
                <a:lnTo>
                  <a:pt x="460311" y="85744"/>
                </a:lnTo>
                <a:lnTo>
                  <a:pt x="468375" y="85744"/>
                </a:lnTo>
                <a:lnTo>
                  <a:pt x="468375" y="58058"/>
                </a:lnTo>
                <a:close/>
              </a:path>
              <a:path w="500380" h="144144">
                <a:moveTo>
                  <a:pt x="374414" y="0"/>
                </a:moveTo>
                <a:lnTo>
                  <a:pt x="368292" y="400"/>
                </a:lnTo>
                <a:lnTo>
                  <a:pt x="362767" y="3087"/>
                </a:lnTo>
                <a:lnTo>
                  <a:pt x="358546" y="7893"/>
                </a:lnTo>
                <a:lnTo>
                  <a:pt x="356491" y="13896"/>
                </a:lnTo>
                <a:lnTo>
                  <a:pt x="356889" y="20006"/>
                </a:lnTo>
                <a:lnTo>
                  <a:pt x="359553" y="25521"/>
                </a:lnTo>
                <a:lnTo>
                  <a:pt x="364299" y="29737"/>
                </a:lnTo>
                <a:lnTo>
                  <a:pt x="436580" y="71901"/>
                </a:lnTo>
                <a:lnTo>
                  <a:pt x="460311" y="58058"/>
                </a:lnTo>
                <a:lnTo>
                  <a:pt x="468375" y="58058"/>
                </a:lnTo>
                <a:lnTo>
                  <a:pt x="468375" y="55899"/>
                </a:lnTo>
                <a:lnTo>
                  <a:pt x="472714" y="55899"/>
                </a:lnTo>
                <a:lnTo>
                  <a:pt x="380428" y="2051"/>
                </a:lnTo>
                <a:lnTo>
                  <a:pt x="374414" y="0"/>
                </a:lnTo>
                <a:close/>
              </a:path>
            </a:pathLst>
          </a:custGeom>
          <a:solidFill>
            <a:srgbClr val="000000"/>
          </a:solidFill>
        </p:spPr>
        <p:txBody>
          <a:bodyPr wrap="square" lIns="0" tIns="0" rIns="0" bIns="0" rtlCol="0"/>
          <a:lstStyle/>
          <a:p>
            <a:endParaRPr/>
          </a:p>
        </p:txBody>
      </p:sp>
      <p:sp>
        <p:nvSpPr>
          <p:cNvPr id="3" name="object 3"/>
          <p:cNvSpPr txBox="1"/>
          <p:nvPr/>
        </p:nvSpPr>
        <p:spPr>
          <a:xfrm>
            <a:off x="1678940" y="1708151"/>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4" name="object 4"/>
          <p:cNvSpPr txBox="1"/>
          <p:nvPr/>
        </p:nvSpPr>
        <p:spPr>
          <a:xfrm>
            <a:off x="4532122" y="1841755"/>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5" name="object 5"/>
          <p:cNvSpPr txBox="1"/>
          <p:nvPr/>
        </p:nvSpPr>
        <p:spPr>
          <a:xfrm>
            <a:off x="3429761" y="1905761"/>
            <a:ext cx="609600" cy="452688"/>
          </a:xfrm>
          <a:prstGeom prst="rect">
            <a:avLst/>
          </a:prstGeom>
          <a:ln w="32003">
            <a:solidFill>
              <a:srgbClr val="000000"/>
            </a:solidFill>
          </a:ln>
        </p:spPr>
        <p:txBody>
          <a:bodyPr vert="horz" wrap="square" lIns="0" tIns="21590" rIns="0" bIns="0" rtlCol="0">
            <a:spAutoFit/>
          </a:bodyPr>
          <a:lstStyle/>
          <a:p>
            <a:pPr marL="217804">
              <a:spcBef>
                <a:spcPts val="170"/>
              </a:spcBef>
            </a:pPr>
            <a:r>
              <a:rPr sz="2800" spc="-5" dirty="0">
                <a:latin typeface="Calibri"/>
                <a:cs typeface="Calibri"/>
              </a:rPr>
              <a:t>G</a:t>
            </a:r>
            <a:endParaRPr sz="2800">
              <a:latin typeface="Calibri"/>
              <a:cs typeface="Calibri"/>
            </a:endParaRPr>
          </a:p>
        </p:txBody>
      </p:sp>
      <p:sp>
        <p:nvSpPr>
          <p:cNvPr id="6" name="object 6"/>
          <p:cNvSpPr/>
          <p:nvPr/>
        </p:nvSpPr>
        <p:spPr>
          <a:xfrm>
            <a:off x="4039362" y="2138661"/>
            <a:ext cx="1219835" cy="144145"/>
          </a:xfrm>
          <a:custGeom>
            <a:avLst/>
            <a:gdLst/>
            <a:ahLst/>
            <a:cxnLst/>
            <a:rect l="l" t="t" r="r" b="b"/>
            <a:pathLst>
              <a:path w="1219835" h="144144">
                <a:moveTo>
                  <a:pt x="1155718" y="71901"/>
                </a:moveTo>
                <a:lnTo>
                  <a:pt x="1083437" y="114065"/>
                </a:lnTo>
                <a:lnTo>
                  <a:pt x="1078704" y="118282"/>
                </a:lnTo>
                <a:lnTo>
                  <a:pt x="1076055" y="123797"/>
                </a:lnTo>
                <a:lnTo>
                  <a:pt x="1075668" y="129907"/>
                </a:lnTo>
                <a:lnTo>
                  <a:pt x="1077722" y="135909"/>
                </a:lnTo>
                <a:lnTo>
                  <a:pt x="1081938" y="140715"/>
                </a:lnTo>
                <a:lnTo>
                  <a:pt x="1087453" y="143402"/>
                </a:lnTo>
                <a:lnTo>
                  <a:pt x="1093563" y="143803"/>
                </a:lnTo>
                <a:lnTo>
                  <a:pt x="1099565" y="141751"/>
                </a:lnTo>
                <a:lnTo>
                  <a:pt x="1191890" y="87903"/>
                </a:lnTo>
                <a:lnTo>
                  <a:pt x="1187577" y="87903"/>
                </a:lnTo>
                <a:lnTo>
                  <a:pt x="1187577" y="85744"/>
                </a:lnTo>
                <a:lnTo>
                  <a:pt x="1179449" y="85744"/>
                </a:lnTo>
                <a:lnTo>
                  <a:pt x="1155718" y="71901"/>
                </a:lnTo>
                <a:close/>
              </a:path>
              <a:path w="1219835" h="144144">
                <a:moveTo>
                  <a:pt x="1128286" y="55899"/>
                </a:moveTo>
                <a:lnTo>
                  <a:pt x="0" y="55899"/>
                </a:lnTo>
                <a:lnTo>
                  <a:pt x="0" y="87903"/>
                </a:lnTo>
                <a:lnTo>
                  <a:pt x="1128286" y="87903"/>
                </a:lnTo>
                <a:lnTo>
                  <a:pt x="1155718" y="71901"/>
                </a:lnTo>
                <a:lnTo>
                  <a:pt x="1128286" y="55899"/>
                </a:lnTo>
                <a:close/>
              </a:path>
              <a:path w="1219835" h="144144">
                <a:moveTo>
                  <a:pt x="1191890" y="55899"/>
                </a:moveTo>
                <a:lnTo>
                  <a:pt x="1187577" y="55899"/>
                </a:lnTo>
                <a:lnTo>
                  <a:pt x="1187577" y="87903"/>
                </a:lnTo>
                <a:lnTo>
                  <a:pt x="1191890" y="87903"/>
                </a:lnTo>
                <a:lnTo>
                  <a:pt x="1219327" y="71901"/>
                </a:lnTo>
                <a:lnTo>
                  <a:pt x="1191890" y="55899"/>
                </a:lnTo>
                <a:close/>
              </a:path>
              <a:path w="1219835" h="144144">
                <a:moveTo>
                  <a:pt x="1179449" y="58058"/>
                </a:moveTo>
                <a:lnTo>
                  <a:pt x="1155718" y="71901"/>
                </a:lnTo>
                <a:lnTo>
                  <a:pt x="1179449" y="85744"/>
                </a:lnTo>
                <a:lnTo>
                  <a:pt x="1179449" y="58058"/>
                </a:lnTo>
                <a:close/>
              </a:path>
              <a:path w="1219835" h="144144">
                <a:moveTo>
                  <a:pt x="1187577" y="58058"/>
                </a:moveTo>
                <a:lnTo>
                  <a:pt x="1179449" y="58058"/>
                </a:lnTo>
                <a:lnTo>
                  <a:pt x="1179449" y="85744"/>
                </a:lnTo>
                <a:lnTo>
                  <a:pt x="1187577" y="85744"/>
                </a:lnTo>
                <a:lnTo>
                  <a:pt x="1187577" y="58058"/>
                </a:lnTo>
                <a:close/>
              </a:path>
              <a:path w="1219835" h="144144">
                <a:moveTo>
                  <a:pt x="1093563" y="0"/>
                </a:moveTo>
                <a:lnTo>
                  <a:pt x="1087453" y="400"/>
                </a:lnTo>
                <a:lnTo>
                  <a:pt x="1081938" y="3087"/>
                </a:lnTo>
                <a:lnTo>
                  <a:pt x="1077722" y="7893"/>
                </a:lnTo>
                <a:lnTo>
                  <a:pt x="1075668" y="13896"/>
                </a:lnTo>
                <a:lnTo>
                  <a:pt x="1076055" y="20006"/>
                </a:lnTo>
                <a:lnTo>
                  <a:pt x="1078704" y="25521"/>
                </a:lnTo>
                <a:lnTo>
                  <a:pt x="1083437" y="29737"/>
                </a:lnTo>
                <a:lnTo>
                  <a:pt x="1155718" y="71901"/>
                </a:lnTo>
                <a:lnTo>
                  <a:pt x="1179449" y="58058"/>
                </a:lnTo>
                <a:lnTo>
                  <a:pt x="1187577" y="58058"/>
                </a:lnTo>
                <a:lnTo>
                  <a:pt x="1187577" y="55899"/>
                </a:lnTo>
                <a:lnTo>
                  <a:pt x="1191890" y="55899"/>
                </a:lnTo>
                <a:lnTo>
                  <a:pt x="1099565" y="2051"/>
                </a:lnTo>
                <a:lnTo>
                  <a:pt x="1093563" y="0"/>
                </a:lnTo>
                <a:close/>
              </a:path>
            </a:pathLst>
          </a:custGeom>
          <a:solidFill>
            <a:srgbClr val="000000"/>
          </a:solidFill>
        </p:spPr>
        <p:txBody>
          <a:bodyPr wrap="square" lIns="0" tIns="0" rIns="0" bIns="0" rtlCol="0"/>
          <a:lstStyle/>
          <a:p>
            <a:endParaRPr/>
          </a:p>
        </p:txBody>
      </p:sp>
      <p:sp>
        <p:nvSpPr>
          <p:cNvPr id="7" name="object 7"/>
          <p:cNvSpPr txBox="1"/>
          <p:nvPr/>
        </p:nvSpPr>
        <p:spPr>
          <a:xfrm>
            <a:off x="3429761" y="3124962"/>
            <a:ext cx="609600" cy="453329"/>
          </a:xfrm>
          <a:prstGeom prst="rect">
            <a:avLst/>
          </a:prstGeom>
          <a:ln w="32003">
            <a:solidFill>
              <a:srgbClr val="000000"/>
            </a:solidFill>
          </a:ln>
        </p:spPr>
        <p:txBody>
          <a:bodyPr vert="horz" wrap="square" lIns="0" tIns="22225" rIns="0" bIns="0" rtlCol="0">
            <a:spAutoFit/>
          </a:bodyPr>
          <a:lstStyle/>
          <a:p>
            <a:pPr marL="219075">
              <a:spcBef>
                <a:spcPts val="175"/>
              </a:spcBef>
            </a:pPr>
            <a:r>
              <a:rPr sz="2800" spc="-5" dirty="0">
                <a:latin typeface="Calibri"/>
                <a:cs typeface="Calibri"/>
              </a:rPr>
              <a:t>H</a:t>
            </a:r>
            <a:endParaRPr sz="2800">
              <a:latin typeface="Calibri"/>
              <a:cs typeface="Calibri"/>
            </a:endParaRPr>
          </a:p>
        </p:txBody>
      </p:sp>
      <p:sp>
        <p:nvSpPr>
          <p:cNvPr id="8" name="object 8"/>
          <p:cNvSpPr/>
          <p:nvPr/>
        </p:nvSpPr>
        <p:spPr>
          <a:xfrm>
            <a:off x="4039363" y="2198370"/>
            <a:ext cx="669925" cy="1293495"/>
          </a:xfrm>
          <a:custGeom>
            <a:avLst/>
            <a:gdLst/>
            <a:ahLst/>
            <a:cxnLst/>
            <a:rect l="l" t="t" r="r" b="b"/>
            <a:pathLst>
              <a:path w="669925" h="1293495">
                <a:moveTo>
                  <a:pt x="669671" y="1147953"/>
                </a:moveTo>
                <a:lnTo>
                  <a:pt x="667639" y="1139952"/>
                </a:lnTo>
                <a:lnTo>
                  <a:pt x="661416" y="1136396"/>
                </a:lnTo>
                <a:lnTo>
                  <a:pt x="655320" y="1132840"/>
                </a:lnTo>
                <a:lnTo>
                  <a:pt x="647319" y="1134872"/>
                </a:lnTo>
                <a:lnTo>
                  <a:pt x="643763" y="1141095"/>
                </a:lnTo>
                <a:lnTo>
                  <a:pt x="622554" y="1177455"/>
                </a:lnTo>
                <a:lnTo>
                  <a:pt x="622554" y="0"/>
                </a:lnTo>
                <a:lnTo>
                  <a:pt x="596646" y="0"/>
                </a:lnTo>
                <a:lnTo>
                  <a:pt x="596646" y="1177455"/>
                </a:lnTo>
                <a:lnTo>
                  <a:pt x="575437" y="1141095"/>
                </a:lnTo>
                <a:lnTo>
                  <a:pt x="571881" y="1134872"/>
                </a:lnTo>
                <a:lnTo>
                  <a:pt x="563880" y="1132840"/>
                </a:lnTo>
                <a:lnTo>
                  <a:pt x="557784" y="1136396"/>
                </a:lnTo>
                <a:lnTo>
                  <a:pt x="551561" y="1139952"/>
                </a:lnTo>
                <a:lnTo>
                  <a:pt x="549529" y="1147953"/>
                </a:lnTo>
                <a:lnTo>
                  <a:pt x="596061" y="1227759"/>
                </a:lnTo>
                <a:lnTo>
                  <a:pt x="73812" y="1219581"/>
                </a:lnTo>
                <a:lnTo>
                  <a:pt x="51358" y="1232192"/>
                </a:lnTo>
                <a:lnTo>
                  <a:pt x="71755" y="1220724"/>
                </a:lnTo>
                <a:lnTo>
                  <a:pt x="73812" y="1219581"/>
                </a:lnTo>
                <a:lnTo>
                  <a:pt x="75145" y="1218819"/>
                </a:lnTo>
                <a:lnTo>
                  <a:pt x="116713" y="1195451"/>
                </a:lnTo>
                <a:lnTo>
                  <a:pt x="118872" y="1187577"/>
                </a:lnTo>
                <a:lnTo>
                  <a:pt x="115316" y="1181354"/>
                </a:lnTo>
                <a:lnTo>
                  <a:pt x="111887" y="1175131"/>
                </a:lnTo>
                <a:lnTo>
                  <a:pt x="104013" y="1172845"/>
                </a:lnTo>
                <a:lnTo>
                  <a:pt x="0" y="1231392"/>
                </a:lnTo>
                <a:lnTo>
                  <a:pt x="102108" y="1293114"/>
                </a:lnTo>
                <a:lnTo>
                  <a:pt x="109982" y="1291209"/>
                </a:lnTo>
                <a:lnTo>
                  <a:pt x="113792" y="1284986"/>
                </a:lnTo>
                <a:lnTo>
                  <a:pt x="117475" y="1278890"/>
                </a:lnTo>
                <a:lnTo>
                  <a:pt x="115443" y="1271016"/>
                </a:lnTo>
                <a:lnTo>
                  <a:pt x="109347" y="1267206"/>
                </a:lnTo>
                <a:lnTo>
                  <a:pt x="73367" y="1245489"/>
                </a:lnTo>
                <a:lnTo>
                  <a:pt x="609346" y="1253871"/>
                </a:lnTo>
                <a:lnTo>
                  <a:pt x="609409" y="1250632"/>
                </a:lnTo>
                <a:lnTo>
                  <a:pt x="609600" y="1250950"/>
                </a:lnTo>
                <a:lnTo>
                  <a:pt x="624560" y="1225296"/>
                </a:lnTo>
                <a:lnTo>
                  <a:pt x="669671" y="1147953"/>
                </a:lnTo>
                <a:close/>
              </a:path>
            </a:pathLst>
          </a:custGeom>
          <a:solidFill>
            <a:srgbClr val="000000"/>
          </a:solidFill>
        </p:spPr>
        <p:txBody>
          <a:bodyPr wrap="square" lIns="0" tIns="0" rIns="0" bIns="0" rtlCol="0"/>
          <a:lstStyle/>
          <a:p>
            <a:endParaRPr/>
          </a:p>
        </p:txBody>
      </p:sp>
      <p:grpSp>
        <p:nvGrpSpPr>
          <p:cNvPr id="9" name="object 9"/>
          <p:cNvGrpSpPr/>
          <p:nvPr/>
        </p:nvGrpSpPr>
        <p:grpSpPr>
          <a:xfrm>
            <a:off x="2194559" y="1889760"/>
            <a:ext cx="1235710" cy="1609090"/>
            <a:chOff x="670559" y="1889760"/>
            <a:chExt cx="1235710" cy="1609090"/>
          </a:xfrm>
        </p:grpSpPr>
        <p:sp>
          <p:nvSpPr>
            <p:cNvPr id="10" name="object 10"/>
            <p:cNvSpPr/>
            <p:nvPr/>
          </p:nvSpPr>
          <p:spPr>
            <a:xfrm>
              <a:off x="686561" y="1905762"/>
              <a:ext cx="533400" cy="609600"/>
            </a:xfrm>
            <a:custGeom>
              <a:avLst/>
              <a:gdLst/>
              <a:ahLst/>
              <a:cxnLst/>
              <a:rect l="l" t="t" r="r" b="b"/>
              <a:pathLst>
                <a:path w="533400" h="609600">
                  <a:moveTo>
                    <a:pt x="0" y="304800"/>
                  </a:moveTo>
                  <a:lnTo>
                    <a:pt x="3490" y="255374"/>
                  </a:lnTo>
                  <a:lnTo>
                    <a:pt x="13596" y="208483"/>
                  </a:lnTo>
                  <a:lnTo>
                    <a:pt x="29768" y="164753"/>
                  </a:lnTo>
                  <a:lnTo>
                    <a:pt x="51457" y="124815"/>
                  </a:lnTo>
                  <a:lnTo>
                    <a:pt x="78114" y="89296"/>
                  </a:lnTo>
                  <a:lnTo>
                    <a:pt x="109190" y="58826"/>
                  </a:lnTo>
                  <a:lnTo>
                    <a:pt x="144135" y="34032"/>
                  </a:lnTo>
                  <a:lnTo>
                    <a:pt x="182402" y="15544"/>
                  </a:lnTo>
                  <a:lnTo>
                    <a:pt x="223439" y="3990"/>
                  </a:lnTo>
                  <a:lnTo>
                    <a:pt x="266700" y="0"/>
                  </a:lnTo>
                  <a:lnTo>
                    <a:pt x="309960" y="3990"/>
                  </a:lnTo>
                  <a:lnTo>
                    <a:pt x="350997" y="15544"/>
                  </a:lnTo>
                  <a:lnTo>
                    <a:pt x="389264" y="34032"/>
                  </a:lnTo>
                  <a:lnTo>
                    <a:pt x="424209" y="58826"/>
                  </a:lnTo>
                  <a:lnTo>
                    <a:pt x="455285" y="89296"/>
                  </a:lnTo>
                  <a:lnTo>
                    <a:pt x="481942" y="124815"/>
                  </a:lnTo>
                  <a:lnTo>
                    <a:pt x="503631" y="164753"/>
                  </a:lnTo>
                  <a:lnTo>
                    <a:pt x="519803" y="208483"/>
                  </a:lnTo>
                  <a:lnTo>
                    <a:pt x="529909" y="255374"/>
                  </a:lnTo>
                  <a:lnTo>
                    <a:pt x="533400" y="304800"/>
                  </a:lnTo>
                  <a:lnTo>
                    <a:pt x="529909" y="354225"/>
                  </a:lnTo>
                  <a:lnTo>
                    <a:pt x="519803" y="401116"/>
                  </a:lnTo>
                  <a:lnTo>
                    <a:pt x="503631" y="444846"/>
                  </a:lnTo>
                  <a:lnTo>
                    <a:pt x="481942" y="484784"/>
                  </a:lnTo>
                  <a:lnTo>
                    <a:pt x="455285" y="520303"/>
                  </a:lnTo>
                  <a:lnTo>
                    <a:pt x="424209" y="550773"/>
                  </a:lnTo>
                  <a:lnTo>
                    <a:pt x="389264" y="575567"/>
                  </a:lnTo>
                  <a:lnTo>
                    <a:pt x="350997" y="594055"/>
                  </a:lnTo>
                  <a:lnTo>
                    <a:pt x="309960" y="605609"/>
                  </a:lnTo>
                  <a:lnTo>
                    <a:pt x="266700" y="609600"/>
                  </a:lnTo>
                  <a:lnTo>
                    <a:pt x="223439" y="605609"/>
                  </a:lnTo>
                  <a:lnTo>
                    <a:pt x="182402" y="594055"/>
                  </a:lnTo>
                  <a:lnTo>
                    <a:pt x="144135" y="575567"/>
                  </a:lnTo>
                  <a:lnTo>
                    <a:pt x="109190" y="550773"/>
                  </a:lnTo>
                  <a:lnTo>
                    <a:pt x="78114" y="520303"/>
                  </a:lnTo>
                  <a:lnTo>
                    <a:pt x="51457" y="484784"/>
                  </a:lnTo>
                  <a:lnTo>
                    <a:pt x="29768" y="444846"/>
                  </a:lnTo>
                  <a:lnTo>
                    <a:pt x="13596" y="401116"/>
                  </a:lnTo>
                  <a:lnTo>
                    <a:pt x="3490" y="354225"/>
                  </a:lnTo>
                  <a:lnTo>
                    <a:pt x="0" y="304800"/>
                  </a:lnTo>
                  <a:close/>
                </a:path>
              </a:pathLst>
            </a:custGeom>
            <a:ln w="32004">
              <a:solidFill>
                <a:srgbClr val="000000"/>
              </a:solidFill>
            </a:ln>
          </p:spPr>
          <p:txBody>
            <a:bodyPr wrap="square" lIns="0" tIns="0" rIns="0" bIns="0" rtlCol="0"/>
            <a:lstStyle/>
            <a:p>
              <a:endParaRPr/>
            </a:p>
          </p:txBody>
        </p:sp>
        <p:sp>
          <p:nvSpPr>
            <p:cNvPr id="11" name="object 11"/>
            <p:cNvSpPr/>
            <p:nvPr/>
          </p:nvSpPr>
          <p:spPr>
            <a:xfrm>
              <a:off x="763523" y="1981200"/>
              <a:ext cx="377825" cy="444500"/>
            </a:xfrm>
            <a:custGeom>
              <a:avLst/>
              <a:gdLst/>
              <a:ahLst/>
              <a:cxnLst/>
              <a:rect l="l" t="t" r="r" b="b"/>
              <a:pathLst>
                <a:path w="377825" h="444500">
                  <a:moveTo>
                    <a:pt x="0" y="0"/>
                  </a:moveTo>
                  <a:lnTo>
                    <a:pt x="377825" y="431800"/>
                  </a:lnTo>
                </a:path>
                <a:path w="377825" h="444500">
                  <a:moveTo>
                    <a:pt x="377825" y="12191"/>
                  </a:moveTo>
                  <a:lnTo>
                    <a:pt x="0" y="443991"/>
                  </a:lnTo>
                </a:path>
              </a:pathLst>
            </a:custGeom>
            <a:ln w="9144">
              <a:solidFill>
                <a:srgbClr val="000000"/>
              </a:solidFill>
            </a:ln>
          </p:spPr>
          <p:txBody>
            <a:bodyPr wrap="square" lIns="0" tIns="0" rIns="0" bIns="0" rtlCol="0"/>
            <a:lstStyle/>
            <a:p>
              <a:endParaRPr/>
            </a:p>
          </p:txBody>
        </p:sp>
        <p:sp>
          <p:nvSpPr>
            <p:cNvPr id="12" name="object 12"/>
            <p:cNvSpPr/>
            <p:nvPr/>
          </p:nvSpPr>
          <p:spPr>
            <a:xfrm>
              <a:off x="931227" y="2150490"/>
              <a:ext cx="974725" cy="1348105"/>
            </a:xfrm>
            <a:custGeom>
              <a:avLst/>
              <a:gdLst/>
              <a:ahLst/>
              <a:cxnLst/>
              <a:rect l="l" t="t" r="r" b="b"/>
              <a:pathLst>
                <a:path w="974725" h="1348104">
                  <a:moveTo>
                    <a:pt x="974534" y="60071"/>
                  </a:moveTo>
                  <a:lnTo>
                    <a:pt x="952322" y="47117"/>
                  </a:lnTo>
                  <a:lnTo>
                    <a:pt x="871537" y="0"/>
                  </a:lnTo>
                  <a:lnTo>
                    <a:pt x="863536" y="2032"/>
                  </a:lnTo>
                  <a:lnTo>
                    <a:pt x="859980" y="8255"/>
                  </a:lnTo>
                  <a:lnTo>
                    <a:pt x="856424" y="14351"/>
                  </a:lnTo>
                  <a:lnTo>
                    <a:pt x="858456" y="22352"/>
                  </a:lnTo>
                  <a:lnTo>
                    <a:pt x="864679" y="25908"/>
                  </a:lnTo>
                  <a:lnTo>
                    <a:pt x="901026" y="47117"/>
                  </a:lnTo>
                  <a:lnTo>
                    <a:pt x="288734" y="47117"/>
                  </a:lnTo>
                  <a:lnTo>
                    <a:pt x="288734" y="73025"/>
                  </a:lnTo>
                  <a:lnTo>
                    <a:pt x="901026" y="73025"/>
                  </a:lnTo>
                  <a:lnTo>
                    <a:pt x="864679" y="94234"/>
                  </a:lnTo>
                  <a:lnTo>
                    <a:pt x="858456" y="97790"/>
                  </a:lnTo>
                  <a:lnTo>
                    <a:pt x="856424" y="105791"/>
                  </a:lnTo>
                  <a:lnTo>
                    <a:pt x="859980" y="111887"/>
                  </a:lnTo>
                  <a:lnTo>
                    <a:pt x="863536" y="118110"/>
                  </a:lnTo>
                  <a:lnTo>
                    <a:pt x="871537" y="120142"/>
                  </a:lnTo>
                  <a:lnTo>
                    <a:pt x="952322" y="73025"/>
                  </a:lnTo>
                  <a:lnTo>
                    <a:pt x="974534" y="60071"/>
                  </a:lnTo>
                  <a:close/>
                </a:path>
                <a:path w="974725" h="1348104">
                  <a:moveTo>
                    <a:pt x="974661" y="1292225"/>
                  </a:moveTo>
                  <a:lnTo>
                    <a:pt x="974407" y="1266317"/>
                  </a:lnTo>
                  <a:lnTo>
                    <a:pt x="95440" y="1275118"/>
                  </a:lnTo>
                  <a:lnTo>
                    <a:pt x="131584" y="1253490"/>
                  </a:lnTo>
                  <a:lnTo>
                    <a:pt x="137731" y="1249934"/>
                  </a:lnTo>
                  <a:lnTo>
                    <a:pt x="139738" y="1241933"/>
                  </a:lnTo>
                  <a:lnTo>
                    <a:pt x="136067" y="1235837"/>
                  </a:lnTo>
                  <a:lnTo>
                    <a:pt x="132410" y="1229614"/>
                  </a:lnTo>
                  <a:lnTo>
                    <a:pt x="124447" y="1227582"/>
                  </a:lnTo>
                  <a:lnTo>
                    <a:pt x="73088" y="1258265"/>
                  </a:lnTo>
                  <a:lnTo>
                    <a:pt x="73088" y="438391"/>
                  </a:lnTo>
                  <a:lnTo>
                    <a:pt x="94284" y="474726"/>
                  </a:lnTo>
                  <a:lnTo>
                    <a:pt x="97891" y="480949"/>
                  </a:lnTo>
                  <a:lnTo>
                    <a:pt x="105816" y="482981"/>
                  </a:lnTo>
                  <a:lnTo>
                    <a:pt x="118186" y="475869"/>
                  </a:lnTo>
                  <a:lnTo>
                    <a:pt x="120269" y="467868"/>
                  </a:lnTo>
                  <a:lnTo>
                    <a:pt x="116662" y="461772"/>
                  </a:lnTo>
                  <a:lnTo>
                    <a:pt x="75095" y="390525"/>
                  </a:lnTo>
                  <a:lnTo>
                    <a:pt x="60134" y="364871"/>
                  </a:lnTo>
                  <a:lnTo>
                    <a:pt x="3606" y="461772"/>
                  </a:lnTo>
                  <a:lnTo>
                    <a:pt x="0" y="467868"/>
                  </a:lnTo>
                  <a:lnTo>
                    <a:pt x="2095" y="475869"/>
                  </a:lnTo>
                  <a:lnTo>
                    <a:pt x="14452" y="482981"/>
                  </a:lnTo>
                  <a:lnTo>
                    <a:pt x="22377" y="480949"/>
                  </a:lnTo>
                  <a:lnTo>
                    <a:pt x="25984" y="474726"/>
                  </a:lnTo>
                  <a:lnTo>
                    <a:pt x="47180" y="438391"/>
                  </a:lnTo>
                  <a:lnTo>
                    <a:pt x="47180" y="1273746"/>
                  </a:lnTo>
                  <a:lnTo>
                    <a:pt x="21971" y="1288796"/>
                  </a:lnTo>
                  <a:lnTo>
                    <a:pt x="125653" y="1347851"/>
                  </a:lnTo>
                  <a:lnTo>
                    <a:pt x="133565" y="1345692"/>
                  </a:lnTo>
                  <a:lnTo>
                    <a:pt x="140652" y="1333246"/>
                  </a:lnTo>
                  <a:lnTo>
                    <a:pt x="138480" y="1325372"/>
                  </a:lnTo>
                  <a:lnTo>
                    <a:pt x="96621" y="1301496"/>
                  </a:lnTo>
                  <a:lnTo>
                    <a:pt x="95783" y="1301026"/>
                  </a:lnTo>
                  <a:lnTo>
                    <a:pt x="974661" y="1292225"/>
                  </a:lnTo>
                  <a:close/>
                </a:path>
              </a:pathLst>
            </a:custGeom>
            <a:solidFill>
              <a:srgbClr val="000000"/>
            </a:solidFill>
          </p:spPr>
          <p:txBody>
            <a:bodyPr wrap="square" lIns="0" tIns="0" rIns="0" bIns="0" rtlCol="0"/>
            <a:lstStyle/>
            <a:p>
              <a:endParaRPr/>
            </a:p>
          </p:txBody>
        </p:sp>
      </p:grpSp>
      <p:sp>
        <p:nvSpPr>
          <p:cNvPr id="13" name="object 13"/>
          <p:cNvSpPr txBox="1"/>
          <p:nvPr/>
        </p:nvSpPr>
        <p:spPr>
          <a:xfrm>
            <a:off x="2746044" y="3080132"/>
            <a:ext cx="483870"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B(s)</a:t>
            </a:r>
            <a:endParaRPr sz="2000">
              <a:latin typeface="Tahoma"/>
              <a:cs typeface="Tahoma"/>
            </a:endParaRPr>
          </a:p>
        </p:txBody>
      </p:sp>
      <p:sp>
        <p:nvSpPr>
          <p:cNvPr id="14" name="object 14"/>
          <p:cNvSpPr txBox="1"/>
          <p:nvPr/>
        </p:nvSpPr>
        <p:spPr>
          <a:xfrm>
            <a:off x="2822195" y="1860245"/>
            <a:ext cx="478155" cy="331470"/>
          </a:xfrm>
          <a:prstGeom prst="rect">
            <a:avLst/>
          </a:prstGeom>
        </p:spPr>
        <p:txBody>
          <a:bodyPr vert="horz" wrap="square" lIns="0" tIns="13335" rIns="0" bIns="0" rtlCol="0">
            <a:spAutoFit/>
          </a:bodyPr>
          <a:lstStyle/>
          <a:p>
            <a:pPr marL="12700">
              <a:spcBef>
                <a:spcPts val="105"/>
              </a:spcBef>
            </a:pPr>
            <a:r>
              <a:rPr sz="2000" spc="-5" dirty="0">
                <a:latin typeface="Tahoma"/>
                <a:cs typeface="Tahoma"/>
              </a:rPr>
              <a:t>E(</a:t>
            </a:r>
            <a:r>
              <a:rPr sz="2000" spc="5" dirty="0">
                <a:latin typeface="Tahoma"/>
                <a:cs typeface="Tahoma"/>
              </a:rPr>
              <a:t>s</a:t>
            </a:r>
            <a:r>
              <a:rPr sz="2000" dirty="0">
                <a:latin typeface="Tahoma"/>
                <a:cs typeface="Tahoma"/>
              </a:rPr>
              <a:t>)</a:t>
            </a:r>
            <a:endParaRPr sz="2000">
              <a:latin typeface="Tahoma"/>
              <a:cs typeface="Tahoma"/>
            </a:endParaRPr>
          </a:p>
        </p:txBody>
      </p:sp>
      <p:sp>
        <p:nvSpPr>
          <p:cNvPr id="15" name="object 15"/>
          <p:cNvSpPr txBox="1"/>
          <p:nvPr/>
        </p:nvSpPr>
        <p:spPr>
          <a:xfrm>
            <a:off x="2186940" y="1962658"/>
            <a:ext cx="398780" cy="391160"/>
          </a:xfrm>
          <a:prstGeom prst="rect">
            <a:avLst/>
          </a:prstGeom>
        </p:spPr>
        <p:txBody>
          <a:bodyPr vert="horz" wrap="square" lIns="0" tIns="12700" rIns="0" bIns="0" rtlCol="0">
            <a:spAutoFit/>
          </a:bodyPr>
          <a:lstStyle/>
          <a:p>
            <a:pPr marL="38100">
              <a:spcBef>
                <a:spcPts val="100"/>
              </a:spcBef>
            </a:pPr>
            <a:r>
              <a:rPr sz="2000" spc="100" dirty="0">
                <a:latin typeface="Tahoma"/>
                <a:cs typeface="Tahoma"/>
              </a:rPr>
              <a:t>+</a:t>
            </a:r>
            <a:r>
              <a:rPr sz="3600" spc="150" baseline="-21990" dirty="0">
                <a:latin typeface="Tahoma"/>
                <a:cs typeface="Tahoma"/>
              </a:rPr>
              <a:t>-</a:t>
            </a:r>
            <a:endParaRPr sz="3600" baseline="-21990">
              <a:latin typeface="Tahoma"/>
              <a:cs typeface="Tahoma"/>
            </a:endParaRPr>
          </a:p>
        </p:txBody>
      </p:sp>
      <p:sp>
        <p:nvSpPr>
          <p:cNvPr id="16" name="object 16"/>
          <p:cNvSpPr txBox="1"/>
          <p:nvPr/>
        </p:nvSpPr>
        <p:spPr>
          <a:xfrm>
            <a:off x="6801143" y="953953"/>
            <a:ext cx="2548890" cy="1739264"/>
          </a:xfrm>
          <a:prstGeom prst="rect">
            <a:avLst/>
          </a:prstGeom>
        </p:spPr>
        <p:txBody>
          <a:bodyPr vert="horz" wrap="square" lIns="0" tIns="12065" rIns="0" bIns="0" rtlCol="0">
            <a:spAutoFit/>
          </a:bodyPr>
          <a:lstStyle/>
          <a:p>
            <a:pPr marL="50800">
              <a:spcBef>
                <a:spcPts val="95"/>
              </a:spcBef>
            </a:pPr>
            <a:r>
              <a:rPr sz="2250" i="1" spc="45" dirty="0">
                <a:latin typeface="Times New Roman"/>
                <a:cs typeface="Times New Roman"/>
              </a:rPr>
              <a:t>E</a:t>
            </a:r>
            <a:r>
              <a:rPr sz="2250" spc="40" dirty="0">
                <a:latin typeface="Times New Roman"/>
                <a:cs typeface="Times New Roman"/>
              </a:rPr>
              <a:t>(</a:t>
            </a:r>
            <a:r>
              <a:rPr sz="2250" i="1" spc="15" dirty="0">
                <a:latin typeface="Times New Roman"/>
                <a:cs typeface="Times New Roman"/>
              </a:rPr>
              <a:t>s</a:t>
            </a:r>
            <a:r>
              <a:rPr sz="2250" spc="-20" dirty="0">
                <a:latin typeface="Times New Roman"/>
                <a:cs typeface="Times New Roman"/>
              </a:rPr>
              <a:t>)</a:t>
            </a:r>
            <a:r>
              <a:rPr sz="2250" spc="-35" dirty="0">
                <a:latin typeface="Times New Roman"/>
                <a:cs typeface="Times New Roman"/>
              </a:rPr>
              <a:t> </a:t>
            </a:r>
            <a:r>
              <a:rPr sz="2250" spc="-35" dirty="0">
                <a:latin typeface="Symbol"/>
                <a:cs typeface="Symbol"/>
              </a:rPr>
              <a:t></a:t>
            </a:r>
            <a:r>
              <a:rPr sz="2250" spc="20" dirty="0">
                <a:latin typeface="Times New Roman"/>
                <a:cs typeface="Times New Roman"/>
              </a:rPr>
              <a:t> </a:t>
            </a:r>
            <a:r>
              <a:rPr sz="2250" i="1" spc="-20" dirty="0">
                <a:latin typeface="Times New Roman"/>
                <a:cs typeface="Times New Roman"/>
              </a:rPr>
              <a:t>R</a:t>
            </a:r>
            <a:r>
              <a:rPr sz="2250" spc="-60" dirty="0">
                <a:latin typeface="Times New Roman"/>
                <a:cs typeface="Times New Roman"/>
              </a:rPr>
              <a:t>(</a:t>
            </a:r>
            <a:r>
              <a:rPr sz="2250" spc="-55" dirty="0">
                <a:latin typeface="Times New Roman"/>
                <a:cs typeface="Times New Roman"/>
              </a:rPr>
              <a:t>s</a:t>
            </a:r>
            <a:r>
              <a:rPr sz="2250" spc="-20" dirty="0">
                <a:latin typeface="Times New Roman"/>
                <a:cs typeface="Times New Roman"/>
              </a:rPr>
              <a:t>)</a:t>
            </a:r>
            <a:r>
              <a:rPr sz="2250" spc="-160" dirty="0">
                <a:latin typeface="Times New Roman"/>
                <a:cs typeface="Times New Roman"/>
              </a:rPr>
              <a:t> </a:t>
            </a:r>
            <a:r>
              <a:rPr sz="2250" spc="-35" dirty="0">
                <a:latin typeface="Symbol"/>
                <a:cs typeface="Symbol"/>
              </a:rPr>
              <a:t></a:t>
            </a:r>
            <a:r>
              <a:rPr sz="2250" spc="-190" dirty="0">
                <a:latin typeface="Times New Roman"/>
                <a:cs typeface="Times New Roman"/>
              </a:rPr>
              <a:t> </a:t>
            </a:r>
            <a:r>
              <a:rPr sz="2250" spc="-114" dirty="0">
                <a:latin typeface="Times New Roman"/>
                <a:cs typeface="Times New Roman"/>
              </a:rPr>
              <a:t>B</a:t>
            </a:r>
            <a:r>
              <a:rPr sz="2250" spc="-60" dirty="0">
                <a:latin typeface="Times New Roman"/>
                <a:cs typeface="Times New Roman"/>
              </a:rPr>
              <a:t>(</a:t>
            </a:r>
            <a:r>
              <a:rPr sz="2250" spc="-55" dirty="0">
                <a:latin typeface="Times New Roman"/>
                <a:cs typeface="Times New Roman"/>
              </a:rPr>
              <a:t>s</a:t>
            </a:r>
            <a:r>
              <a:rPr sz="2250" spc="-20" dirty="0">
                <a:latin typeface="Times New Roman"/>
                <a:cs typeface="Times New Roman"/>
              </a:rPr>
              <a:t>)</a:t>
            </a:r>
            <a:endParaRPr sz="2250">
              <a:latin typeface="Times New Roman"/>
              <a:cs typeface="Times New Roman"/>
            </a:endParaRPr>
          </a:p>
          <a:p>
            <a:pPr marL="12700">
              <a:spcBef>
                <a:spcPts val="1875"/>
              </a:spcBef>
            </a:pPr>
            <a:r>
              <a:rPr sz="2400" i="1" spc="-70" dirty="0">
                <a:latin typeface="Times New Roman"/>
                <a:cs typeface="Times New Roman"/>
              </a:rPr>
              <a:t>C</a:t>
            </a:r>
            <a:r>
              <a:rPr sz="2400" spc="-20" dirty="0">
                <a:latin typeface="Times New Roman"/>
                <a:cs typeface="Times New Roman"/>
              </a:rPr>
              <a:t>(</a:t>
            </a:r>
            <a:r>
              <a:rPr sz="2400" i="1" spc="-55" dirty="0">
                <a:latin typeface="Times New Roman"/>
                <a:cs typeface="Times New Roman"/>
              </a:rPr>
              <a:t>s</a:t>
            </a:r>
            <a:r>
              <a:rPr sz="2400" spc="-75" dirty="0">
                <a:latin typeface="Times New Roman"/>
                <a:cs typeface="Times New Roman"/>
              </a:rPr>
              <a:t>)</a:t>
            </a:r>
            <a:r>
              <a:rPr sz="2400" spc="-85" dirty="0">
                <a:latin typeface="Times New Roman"/>
                <a:cs typeface="Times New Roman"/>
              </a:rPr>
              <a:t> </a:t>
            </a:r>
            <a:r>
              <a:rPr sz="2400" spc="-120" dirty="0">
                <a:latin typeface="Symbol"/>
                <a:cs typeface="Symbol"/>
              </a:rPr>
              <a:t></a:t>
            </a:r>
            <a:r>
              <a:rPr sz="2400" spc="-170" dirty="0">
                <a:latin typeface="Times New Roman"/>
                <a:cs typeface="Times New Roman"/>
              </a:rPr>
              <a:t> </a:t>
            </a:r>
            <a:r>
              <a:rPr sz="2400" i="1" spc="-229" dirty="0">
                <a:latin typeface="Times New Roman"/>
                <a:cs typeface="Times New Roman"/>
              </a:rPr>
              <a:t>G</a:t>
            </a:r>
            <a:r>
              <a:rPr sz="2400" spc="-85" dirty="0">
                <a:latin typeface="Times New Roman"/>
                <a:cs typeface="Times New Roman"/>
              </a:rPr>
              <a:t>.</a:t>
            </a:r>
            <a:r>
              <a:rPr sz="2400" i="1" spc="-60" dirty="0">
                <a:latin typeface="Times New Roman"/>
                <a:cs typeface="Times New Roman"/>
              </a:rPr>
              <a:t>E</a:t>
            </a:r>
            <a:r>
              <a:rPr sz="2400" spc="-25" dirty="0">
                <a:latin typeface="Times New Roman"/>
                <a:cs typeface="Times New Roman"/>
              </a:rPr>
              <a:t>(</a:t>
            </a:r>
            <a:r>
              <a:rPr sz="2400" i="1" spc="-50" dirty="0">
                <a:latin typeface="Times New Roman"/>
                <a:cs typeface="Times New Roman"/>
              </a:rPr>
              <a:t>s</a:t>
            </a:r>
            <a:r>
              <a:rPr sz="2400" spc="-75" dirty="0">
                <a:latin typeface="Times New Roman"/>
                <a:cs typeface="Times New Roman"/>
              </a:rPr>
              <a:t>)</a:t>
            </a:r>
            <a:endParaRPr sz="2400">
              <a:latin typeface="Times New Roman"/>
              <a:cs typeface="Times New Roman"/>
            </a:endParaRPr>
          </a:p>
          <a:p>
            <a:pPr marL="624840">
              <a:spcBef>
                <a:spcPts val="345"/>
              </a:spcBef>
            </a:pPr>
            <a:r>
              <a:rPr sz="2250" spc="65" dirty="0">
                <a:latin typeface="Symbol"/>
                <a:cs typeface="Symbol"/>
              </a:rPr>
              <a:t></a:t>
            </a:r>
            <a:r>
              <a:rPr sz="2250" spc="-65" dirty="0">
                <a:latin typeface="Times New Roman"/>
                <a:cs typeface="Times New Roman"/>
              </a:rPr>
              <a:t> </a:t>
            </a:r>
            <a:r>
              <a:rPr sz="2250" i="1" spc="-10" dirty="0">
                <a:latin typeface="Times New Roman"/>
                <a:cs typeface="Times New Roman"/>
              </a:rPr>
              <a:t>G</a:t>
            </a:r>
            <a:r>
              <a:rPr sz="2250" dirty="0">
                <a:latin typeface="Times New Roman"/>
                <a:cs typeface="Times New Roman"/>
              </a:rPr>
              <a:t>[</a:t>
            </a:r>
            <a:r>
              <a:rPr sz="2250" spc="45" dirty="0">
                <a:latin typeface="Times New Roman"/>
                <a:cs typeface="Times New Roman"/>
              </a:rPr>
              <a:t>R</a:t>
            </a:r>
            <a:r>
              <a:rPr sz="2250" dirty="0">
                <a:latin typeface="Times New Roman"/>
                <a:cs typeface="Times New Roman"/>
              </a:rPr>
              <a:t>(</a:t>
            </a:r>
            <a:r>
              <a:rPr sz="2250" spc="20" dirty="0">
                <a:latin typeface="Times New Roman"/>
                <a:cs typeface="Times New Roman"/>
              </a:rPr>
              <a:t>s</a:t>
            </a:r>
            <a:r>
              <a:rPr sz="2250" spc="40" dirty="0">
                <a:latin typeface="Times New Roman"/>
                <a:cs typeface="Times New Roman"/>
              </a:rPr>
              <a:t>)</a:t>
            </a:r>
            <a:r>
              <a:rPr sz="2250" spc="-125" dirty="0">
                <a:latin typeface="Times New Roman"/>
                <a:cs typeface="Times New Roman"/>
              </a:rPr>
              <a:t> </a:t>
            </a:r>
            <a:r>
              <a:rPr sz="2250" spc="65" dirty="0">
                <a:latin typeface="Symbol"/>
                <a:cs typeface="Symbol"/>
              </a:rPr>
              <a:t></a:t>
            </a:r>
            <a:r>
              <a:rPr sz="2250" spc="-145" dirty="0">
                <a:latin typeface="Times New Roman"/>
                <a:cs typeface="Times New Roman"/>
              </a:rPr>
              <a:t> </a:t>
            </a:r>
            <a:r>
              <a:rPr sz="2250" spc="10" dirty="0">
                <a:latin typeface="Times New Roman"/>
                <a:cs typeface="Times New Roman"/>
              </a:rPr>
              <a:t>B</a:t>
            </a:r>
            <a:r>
              <a:rPr sz="2250" dirty="0">
                <a:latin typeface="Times New Roman"/>
                <a:cs typeface="Times New Roman"/>
              </a:rPr>
              <a:t>(</a:t>
            </a:r>
            <a:r>
              <a:rPr sz="2250" spc="20" dirty="0">
                <a:latin typeface="Times New Roman"/>
                <a:cs typeface="Times New Roman"/>
              </a:rPr>
              <a:t>s</a:t>
            </a:r>
            <a:r>
              <a:rPr sz="2250" dirty="0">
                <a:latin typeface="Times New Roman"/>
                <a:cs typeface="Times New Roman"/>
              </a:rPr>
              <a:t>)</a:t>
            </a:r>
            <a:r>
              <a:rPr sz="2250" spc="40" dirty="0">
                <a:latin typeface="Times New Roman"/>
                <a:cs typeface="Times New Roman"/>
              </a:rPr>
              <a:t>]</a:t>
            </a:r>
            <a:endParaRPr sz="2250">
              <a:latin typeface="Times New Roman"/>
              <a:cs typeface="Times New Roman"/>
            </a:endParaRPr>
          </a:p>
          <a:p>
            <a:pPr marL="628015">
              <a:spcBef>
                <a:spcPts val="300"/>
              </a:spcBef>
            </a:pPr>
            <a:r>
              <a:rPr sz="2250" spc="-110" dirty="0">
                <a:latin typeface="Symbol"/>
                <a:cs typeface="Symbol"/>
              </a:rPr>
              <a:t></a:t>
            </a:r>
            <a:r>
              <a:rPr sz="2250" spc="-130" dirty="0">
                <a:latin typeface="Times New Roman"/>
                <a:cs typeface="Times New Roman"/>
              </a:rPr>
              <a:t> </a:t>
            </a:r>
            <a:r>
              <a:rPr sz="2250" i="1" spc="-190" dirty="0">
                <a:latin typeface="Times New Roman"/>
                <a:cs typeface="Times New Roman"/>
              </a:rPr>
              <a:t>G</a:t>
            </a:r>
            <a:r>
              <a:rPr sz="2250" i="1" spc="-95" dirty="0">
                <a:latin typeface="Times New Roman"/>
                <a:cs typeface="Times New Roman"/>
              </a:rPr>
              <a:t>R</a:t>
            </a:r>
            <a:r>
              <a:rPr sz="2250" spc="-100" dirty="0">
                <a:latin typeface="Times New Roman"/>
                <a:cs typeface="Times New Roman"/>
              </a:rPr>
              <a:t>(</a:t>
            </a:r>
            <a:r>
              <a:rPr sz="2250" spc="-105" dirty="0">
                <a:latin typeface="Times New Roman"/>
                <a:cs typeface="Times New Roman"/>
              </a:rPr>
              <a:t>s</a:t>
            </a:r>
            <a:r>
              <a:rPr sz="2250" spc="-65" dirty="0">
                <a:latin typeface="Times New Roman"/>
                <a:cs typeface="Times New Roman"/>
              </a:rPr>
              <a:t>)</a:t>
            </a:r>
            <a:r>
              <a:rPr sz="2250" spc="-185" dirty="0">
                <a:latin typeface="Times New Roman"/>
                <a:cs typeface="Times New Roman"/>
              </a:rPr>
              <a:t> </a:t>
            </a:r>
            <a:r>
              <a:rPr sz="2250" spc="-110" dirty="0">
                <a:latin typeface="Symbol"/>
                <a:cs typeface="Symbol"/>
              </a:rPr>
              <a:t></a:t>
            </a:r>
            <a:r>
              <a:rPr sz="2250" spc="-229" dirty="0">
                <a:latin typeface="Times New Roman"/>
                <a:cs typeface="Times New Roman"/>
              </a:rPr>
              <a:t> </a:t>
            </a:r>
            <a:r>
              <a:rPr sz="2250" spc="-190" dirty="0">
                <a:latin typeface="Times New Roman"/>
                <a:cs typeface="Times New Roman"/>
              </a:rPr>
              <a:t>GB</a:t>
            </a:r>
            <a:r>
              <a:rPr sz="2250" spc="-100" dirty="0">
                <a:latin typeface="Times New Roman"/>
                <a:cs typeface="Times New Roman"/>
              </a:rPr>
              <a:t>(</a:t>
            </a:r>
            <a:r>
              <a:rPr sz="2250" spc="-105" dirty="0">
                <a:latin typeface="Times New Roman"/>
                <a:cs typeface="Times New Roman"/>
              </a:rPr>
              <a:t>s</a:t>
            </a:r>
            <a:r>
              <a:rPr sz="2250" spc="-65" dirty="0">
                <a:latin typeface="Times New Roman"/>
                <a:cs typeface="Times New Roman"/>
              </a:rPr>
              <a:t>)</a:t>
            </a:r>
            <a:endParaRPr sz="2250">
              <a:latin typeface="Times New Roman"/>
              <a:cs typeface="Times New Roman"/>
            </a:endParaRPr>
          </a:p>
        </p:txBody>
      </p:sp>
      <p:sp>
        <p:nvSpPr>
          <p:cNvPr id="17" name="object 17"/>
          <p:cNvSpPr txBox="1"/>
          <p:nvPr/>
        </p:nvSpPr>
        <p:spPr>
          <a:xfrm>
            <a:off x="5683122" y="412191"/>
            <a:ext cx="2286000" cy="331470"/>
          </a:xfrm>
          <a:prstGeom prst="rect">
            <a:avLst/>
          </a:prstGeom>
        </p:spPr>
        <p:txBody>
          <a:bodyPr vert="horz" wrap="square" lIns="0" tIns="13335" rIns="0" bIns="0" rtlCol="0">
            <a:spAutoFit/>
          </a:bodyPr>
          <a:lstStyle/>
          <a:p>
            <a:pPr marL="12700">
              <a:spcBef>
                <a:spcPts val="105"/>
              </a:spcBef>
            </a:pPr>
            <a:r>
              <a:rPr sz="2000" spc="-5" dirty="0">
                <a:latin typeface="Tahoma"/>
                <a:cs typeface="Tahoma"/>
              </a:rPr>
              <a:t>From</a:t>
            </a:r>
            <a:r>
              <a:rPr sz="2000" spc="-45" dirty="0">
                <a:latin typeface="Tahoma"/>
                <a:cs typeface="Tahoma"/>
              </a:rPr>
              <a:t> </a:t>
            </a:r>
            <a:r>
              <a:rPr sz="2000" dirty="0">
                <a:latin typeface="Tahoma"/>
                <a:cs typeface="Tahoma"/>
              </a:rPr>
              <a:t>Shown</a:t>
            </a:r>
            <a:r>
              <a:rPr sz="2000" spc="-45" dirty="0">
                <a:latin typeface="Tahoma"/>
                <a:cs typeface="Tahoma"/>
              </a:rPr>
              <a:t> </a:t>
            </a:r>
            <a:r>
              <a:rPr sz="2000" spc="-5" dirty="0">
                <a:latin typeface="Tahoma"/>
                <a:cs typeface="Tahoma"/>
              </a:rPr>
              <a:t>Figure,</a:t>
            </a:r>
            <a:endParaRPr sz="2000">
              <a:latin typeface="Tahoma"/>
              <a:cs typeface="Tahoma"/>
            </a:endParaRPr>
          </a:p>
        </p:txBody>
      </p:sp>
      <p:sp>
        <p:nvSpPr>
          <p:cNvPr id="18" name="object 18"/>
          <p:cNvSpPr txBox="1"/>
          <p:nvPr/>
        </p:nvSpPr>
        <p:spPr>
          <a:xfrm>
            <a:off x="6099176" y="1327151"/>
            <a:ext cx="441959"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and</a:t>
            </a:r>
            <a:endParaRPr sz="2000">
              <a:latin typeface="Tahoma"/>
              <a:cs typeface="Tahoma"/>
            </a:endParaRPr>
          </a:p>
        </p:txBody>
      </p:sp>
      <p:sp>
        <p:nvSpPr>
          <p:cNvPr id="19" name="object 19"/>
          <p:cNvSpPr txBox="1"/>
          <p:nvPr/>
        </p:nvSpPr>
        <p:spPr>
          <a:xfrm>
            <a:off x="6691381" y="3012987"/>
            <a:ext cx="2891790" cy="899794"/>
          </a:xfrm>
          <a:prstGeom prst="rect">
            <a:avLst/>
          </a:prstGeom>
        </p:spPr>
        <p:txBody>
          <a:bodyPr vert="horz" wrap="square" lIns="0" tIns="11430" rIns="0" bIns="0" rtlCol="0">
            <a:spAutoFit/>
          </a:bodyPr>
          <a:lstStyle/>
          <a:p>
            <a:pPr marL="358140">
              <a:spcBef>
                <a:spcPts val="90"/>
              </a:spcBef>
            </a:pPr>
            <a:r>
              <a:rPr sz="2100" i="1" spc="-155" dirty="0">
                <a:latin typeface="Times New Roman"/>
                <a:cs typeface="Times New Roman"/>
              </a:rPr>
              <a:t>B</a:t>
            </a:r>
            <a:r>
              <a:rPr sz="2100" spc="-40" dirty="0">
                <a:latin typeface="Times New Roman"/>
                <a:cs typeface="Times New Roman"/>
              </a:rPr>
              <a:t>(</a:t>
            </a:r>
            <a:r>
              <a:rPr sz="2100" i="1" spc="-80" dirty="0">
                <a:latin typeface="Times New Roman"/>
                <a:cs typeface="Times New Roman"/>
              </a:rPr>
              <a:t>s</a:t>
            </a:r>
            <a:r>
              <a:rPr sz="2100" spc="-85" dirty="0">
                <a:latin typeface="Times New Roman"/>
                <a:cs typeface="Times New Roman"/>
              </a:rPr>
              <a:t>)</a:t>
            </a:r>
            <a:r>
              <a:rPr sz="2100" spc="-95" dirty="0">
                <a:latin typeface="Times New Roman"/>
                <a:cs typeface="Times New Roman"/>
              </a:rPr>
              <a:t> </a:t>
            </a:r>
            <a:r>
              <a:rPr sz="2100" spc="-140" dirty="0">
                <a:latin typeface="Symbol"/>
                <a:cs typeface="Symbol"/>
              </a:rPr>
              <a:t></a:t>
            </a:r>
            <a:r>
              <a:rPr sz="2100" spc="-55" dirty="0">
                <a:latin typeface="Times New Roman"/>
                <a:cs typeface="Times New Roman"/>
              </a:rPr>
              <a:t> </a:t>
            </a:r>
            <a:r>
              <a:rPr sz="2100" i="1" spc="-85" dirty="0">
                <a:latin typeface="Times New Roman"/>
                <a:cs typeface="Times New Roman"/>
              </a:rPr>
              <a:t>H</a:t>
            </a:r>
            <a:r>
              <a:rPr sz="2100" spc="-200" dirty="0">
                <a:latin typeface="Times New Roman"/>
                <a:cs typeface="Times New Roman"/>
              </a:rPr>
              <a:t>.</a:t>
            </a:r>
            <a:r>
              <a:rPr sz="2100" i="1" spc="-105" dirty="0">
                <a:latin typeface="Times New Roman"/>
                <a:cs typeface="Times New Roman"/>
              </a:rPr>
              <a:t>C</a:t>
            </a:r>
            <a:r>
              <a:rPr sz="2100" spc="-45" dirty="0">
                <a:latin typeface="Times New Roman"/>
                <a:cs typeface="Times New Roman"/>
              </a:rPr>
              <a:t>(</a:t>
            </a:r>
            <a:r>
              <a:rPr sz="2100" i="1" spc="-75" dirty="0">
                <a:latin typeface="Times New Roman"/>
                <a:cs typeface="Times New Roman"/>
              </a:rPr>
              <a:t>s</a:t>
            </a:r>
            <a:r>
              <a:rPr sz="2100" spc="-85" dirty="0">
                <a:latin typeface="Times New Roman"/>
                <a:cs typeface="Times New Roman"/>
              </a:rPr>
              <a:t>)</a:t>
            </a:r>
            <a:endParaRPr sz="2100">
              <a:latin typeface="Times New Roman"/>
              <a:cs typeface="Times New Roman"/>
            </a:endParaRPr>
          </a:p>
          <a:p>
            <a:pPr marL="12700">
              <a:spcBef>
                <a:spcPts val="1670"/>
              </a:spcBef>
            </a:pPr>
            <a:r>
              <a:rPr sz="2250" spc="-85" dirty="0">
                <a:latin typeface="Symbol"/>
                <a:cs typeface="Symbol"/>
              </a:rPr>
              <a:t></a:t>
            </a:r>
            <a:r>
              <a:rPr sz="2250" i="1" spc="-70" dirty="0">
                <a:latin typeface="Times New Roman"/>
                <a:cs typeface="Times New Roman"/>
              </a:rPr>
              <a:t>C</a:t>
            </a:r>
            <a:r>
              <a:rPr sz="2250" spc="-30" dirty="0">
                <a:latin typeface="Times New Roman"/>
                <a:cs typeface="Times New Roman"/>
              </a:rPr>
              <a:t>(</a:t>
            </a:r>
            <a:r>
              <a:rPr sz="2250" i="1" spc="-55" dirty="0">
                <a:latin typeface="Times New Roman"/>
                <a:cs typeface="Times New Roman"/>
              </a:rPr>
              <a:t>s</a:t>
            </a:r>
            <a:r>
              <a:rPr sz="2250" spc="-75" dirty="0">
                <a:latin typeface="Times New Roman"/>
                <a:cs typeface="Times New Roman"/>
              </a:rPr>
              <a:t>)</a:t>
            </a:r>
            <a:r>
              <a:rPr sz="2250" spc="-85" dirty="0">
                <a:latin typeface="Times New Roman"/>
                <a:cs typeface="Times New Roman"/>
              </a:rPr>
              <a:t> </a:t>
            </a:r>
            <a:r>
              <a:rPr sz="2250" spc="-120" dirty="0">
                <a:latin typeface="Symbol"/>
                <a:cs typeface="Symbol"/>
              </a:rPr>
              <a:t></a:t>
            </a:r>
            <a:r>
              <a:rPr sz="2250" spc="-160" dirty="0">
                <a:latin typeface="Times New Roman"/>
                <a:cs typeface="Times New Roman"/>
              </a:rPr>
              <a:t> </a:t>
            </a:r>
            <a:r>
              <a:rPr sz="2250" i="1" spc="-220" dirty="0">
                <a:latin typeface="Times New Roman"/>
                <a:cs typeface="Times New Roman"/>
              </a:rPr>
              <a:t>G</a:t>
            </a:r>
            <a:r>
              <a:rPr sz="2250" spc="-85" dirty="0">
                <a:latin typeface="Times New Roman"/>
                <a:cs typeface="Times New Roman"/>
              </a:rPr>
              <a:t>.</a:t>
            </a:r>
            <a:r>
              <a:rPr sz="2250" i="1" spc="-120" dirty="0">
                <a:latin typeface="Times New Roman"/>
                <a:cs typeface="Times New Roman"/>
              </a:rPr>
              <a:t>R</a:t>
            </a:r>
            <a:r>
              <a:rPr sz="2250" spc="-35" dirty="0">
                <a:latin typeface="Times New Roman"/>
                <a:cs typeface="Times New Roman"/>
              </a:rPr>
              <a:t>(</a:t>
            </a:r>
            <a:r>
              <a:rPr sz="2250" i="1" spc="-50" dirty="0">
                <a:latin typeface="Times New Roman"/>
                <a:cs typeface="Times New Roman"/>
              </a:rPr>
              <a:t>s</a:t>
            </a:r>
            <a:r>
              <a:rPr sz="2250" spc="-75" dirty="0">
                <a:latin typeface="Times New Roman"/>
                <a:cs typeface="Times New Roman"/>
              </a:rPr>
              <a:t>)</a:t>
            </a:r>
            <a:r>
              <a:rPr sz="2250" spc="-210" dirty="0">
                <a:latin typeface="Times New Roman"/>
                <a:cs typeface="Times New Roman"/>
              </a:rPr>
              <a:t> </a:t>
            </a:r>
            <a:r>
              <a:rPr sz="2250" spc="-120" dirty="0">
                <a:latin typeface="Symbol"/>
                <a:cs typeface="Symbol"/>
              </a:rPr>
              <a:t></a:t>
            </a:r>
            <a:r>
              <a:rPr sz="2250" spc="-250" dirty="0">
                <a:latin typeface="Times New Roman"/>
                <a:cs typeface="Times New Roman"/>
              </a:rPr>
              <a:t> </a:t>
            </a:r>
            <a:r>
              <a:rPr sz="2250" spc="-15" dirty="0">
                <a:latin typeface="Times New Roman"/>
                <a:cs typeface="Times New Roman"/>
              </a:rPr>
              <a:t>G</a:t>
            </a:r>
            <a:r>
              <a:rPr sz="2250" spc="70" dirty="0">
                <a:latin typeface="Times New Roman"/>
                <a:cs typeface="Times New Roman"/>
              </a:rPr>
              <a:t>.</a:t>
            </a:r>
            <a:r>
              <a:rPr sz="2250" spc="-45" dirty="0">
                <a:latin typeface="Times New Roman"/>
                <a:cs typeface="Times New Roman"/>
              </a:rPr>
              <a:t>H</a:t>
            </a:r>
            <a:r>
              <a:rPr sz="2250" spc="40" dirty="0">
                <a:latin typeface="Times New Roman"/>
                <a:cs typeface="Times New Roman"/>
              </a:rPr>
              <a:t>.</a:t>
            </a:r>
            <a:r>
              <a:rPr sz="2250" spc="-190" dirty="0">
                <a:latin typeface="Times New Roman"/>
                <a:cs typeface="Times New Roman"/>
              </a:rPr>
              <a:t>C</a:t>
            </a:r>
            <a:r>
              <a:rPr sz="2250" spc="-114" dirty="0">
                <a:latin typeface="Times New Roman"/>
                <a:cs typeface="Times New Roman"/>
              </a:rPr>
              <a:t>(s</a:t>
            </a:r>
            <a:r>
              <a:rPr sz="2250" spc="-75" dirty="0">
                <a:latin typeface="Times New Roman"/>
                <a:cs typeface="Times New Roman"/>
              </a:rPr>
              <a:t>)</a:t>
            </a:r>
            <a:endParaRPr sz="2250">
              <a:latin typeface="Times New Roman"/>
              <a:cs typeface="Times New Roman"/>
            </a:endParaRPr>
          </a:p>
        </p:txBody>
      </p:sp>
      <p:sp>
        <p:nvSpPr>
          <p:cNvPr id="20" name="object 20"/>
          <p:cNvSpPr txBox="1"/>
          <p:nvPr/>
        </p:nvSpPr>
        <p:spPr>
          <a:xfrm>
            <a:off x="6116609" y="4154354"/>
            <a:ext cx="2302510" cy="367665"/>
          </a:xfrm>
          <a:prstGeom prst="rect">
            <a:avLst/>
          </a:prstGeom>
        </p:spPr>
        <p:txBody>
          <a:bodyPr vert="horz" wrap="square" lIns="0" tIns="12065" rIns="0" bIns="0" rtlCol="0">
            <a:spAutoFit/>
          </a:bodyPr>
          <a:lstStyle/>
          <a:p>
            <a:pPr marL="12700">
              <a:spcBef>
                <a:spcPts val="95"/>
              </a:spcBef>
            </a:pPr>
            <a:r>
              <a:rPr sz="2250" i="1" spc="95" dirty="0">
                <a:latin typeface="Times New Roman"/>
                <a:cs typeface="Times New Roman"/>
              </a:rPr>
              <a:t>C</a:t>
            </a:r>
            <a:r>
              <a:rPr sz="2250" spc="60" dirty="0">
                <a:latin typeface="Times New Roman"/>
                <a:cs typeface="Times New Roman"/>
              </a:rPr>
              <a:t>(</a:t>
            </a:r>
            <a:r>
              <a:rPr sz="2250" i="1" spc="35" dirty="0">
                <a:latin typeface="Times New Roman"/>
                <a:cs typeface="Times New Roman"/>
              </a:rPr>
              <a:t>s</a:t>
            </a:r>
            <a:r>
              <a:rPr sz="2250" spc="5" dirty="0">
                <a:latin typeface="Times New Roman"/>
                <a:cs typeface="Times New Roman"/>
              </a:rPr>
              <a:t>)</a:t>
            </a:r>
            <a:r>
              <a:rPr sz="2250" spc="-160" dirty="0">
                <a:latin typeface="Times New Roman"/>
                <a:cs typeface="Times New Roman"/>
              </a:rPr>
              <a:t> </a:t>
            </a:r>
            <a:r>
              <a:rPr sz="2250" spc="10" dirty="0">
                <a:latin typeface="Symbol"/>
                <a:cs typeface="Symbol"/>
              </a:rPr>
              <a:t></a:t>
            </a:r>
            <a:r>
              <a:rPr sz="2250" spc="-180" dirty="0">
                <a:latin typeface="Times New Roman"/>
                <a:cs typeface="Times New Roman"/>
              </a:rPr>
              <a:t> </a:t>
            </a:r>
            <a:r>
              <a:rPr sz="2250" spc="170" dirty="0">
                <a:latin typeface="Times New Roman"/>
                <a:cs typeface="Times New Roman"/>
              </a:rPr>
              <a:t>G</a:t>
            </a:r>
            <a:r>
              <a:rPr sz="2250" spc="145" dirty="0">
                <a:latin typeface="Times New Roman"/>
                <a:cs typeface="Times New Roman"/>
              </a:rPr>
              <a:t>.</a:t>
            </a:r>
            <a:r>
              <a:rPr sz="2250" spc="15" dirty="0">
                <a:latin typeface="Times New Roman"/>
                <a:cs typeface="Times New Roman"/>
              </a:rPr>
              <a:t>H</a:t>
            </a:r>
            <a:r>
              <a:rPr sz="2250" spc="-15" dirty="0">
                <a:latin typeface="Times New Roman"/>
                <a:cs typeface="Times New Roman"/>
              </a:rPr>
              <a:t> </a:t>
            </a:r>
            <a:r>
              <a:rPr sz="2250" spc="10" dirty="0">
                <a:latin typeface="Symbol"/>
                <a:cs typeface="Symbol"/>
              </a:rPr>
              <a:t></a:t>
            </a:r>
            <a:r>
              <a:rPr sz="2250" spc="-85" dirty="0">
                <a:latin typeface="Times New Roman"/>
                <a:cs typeface="Times New Roman"/>
              </a:rPr>
              <a:t> </a:t>
            </a:r>
            <a:r>
              <a:rPr sz="2250" spc="-65" dirty="0">
                <a:latin typeface="Times New Roman"/>
                <a:cs typeface="Times New Roman"/>
              </a:rPr>
              <a:t>G</a:t>
            </a:r>
            <a:r>
              <a:rPr sz="2250" spc="-40" dirty="0">
                <a:latin typeface="Times New Roman"/>
                <a:cs typeface="Times New Roman"/>
              </a:rPr>
              <a:t>R(</a:t>
            </a:r>
            <a:r>
              <a:rPr sz="2250" spc="-30" dirty="0">
                <a:latin typeface="Times New Roman"/>
                <a:cs typeface="Times New Roman"/>
              </a:rPr>
              <a:t>s</a:t>
            </a:r>
            <a:r>
              <a:rPr sz="2250" spc="5" dirty="0">
                <a:latin typeface="Times New Roman"/>
                <a:cs typeface="Times New Roman"/>
              </a:rPr>
              <a:t>)</a:t>
            </a:r>
            <a:endParaRPr sz="2250">
              <a:latin typeface="Times New Roman"/>
              <a:cs typeface="Times New Roman"/>
            </a:endParaRPr>
          </a:p>
        </p:txBody>
      </p:sp>
      <p:sp>
        <p:nvSpPr>
          <p:cNvPr id="21" name="object 21"/>
          <p:cNvSpPr/>
          <p:nvPr/>
        </p:nvSpPr>
        <p:spPr>
          <a:xfrm>
            <a:off x="6673848" y="6039820"/>
            <a:ext cx="679450" cy="0"/>
          </a:xfrm>
          <a:custGeom>
            <a:avLst/>
            <a:gdLst/>
            <a:ahLst/>
            <a:cxnLst/>
            <a:rect l="l" t="t" r="r" b="b"/>
            <a:pathLst>
              <a:path w="679450">
                <a:moveTo>
                  <a:pt x="0" y="0"/>
                </a:moveTo>
                <a:lnTo>
                  <a:pt x="679263" y="0"/>
                </a:lnTo>
              </a:path>
            </a:pathLst>
          </a:custGeom>
          <a:ln w="17377">
            <a:solidFill>
              <a:srgbClr val="000000"/>
            </a:solidFill>
          </a:ln>
        </p:spPr>
        <p:txBody>
          <a:bodyPr wrap="square" lIns="0" tIns="0" rIns="0" bIns="0" rtlCol="0"/>
          <a:lstStyle/>
          <a:p>
            <a:endParaRPr/>
          </a:p>
        </p:txBody>
      </p:sp>
      <p:sp>
        <p:nvSpPr>
          <p:cNvPr id="22" name="object 22"/>
          <p:cNvSpPr/>
          <p:nvPr/>
        </p:nvSpPr>
        <p:spPr>
          <a:xfrm>
            <a:off x="7747982" y="6039820"/>
            <a:ext cx="1019810" cy="0"/>
          </a:xfrm>
          <a:custGeom>
            <a:avLst/>
            <a:gdLst/>
            <a:ahLst/>
            <a:cxnLst/>
            <a:rect l="l" t="t" r="r" b="b"/>
            <a:pathLst>
              <a:path w="1019809">
                <a:moveTo>
                  <a:pt x="0" y="0"/>
                </a:moveTo>
                <a:lnTo>
                  <a:pt x="1019242" y="0"/>
                </a:lnTo>
              </a:path>
            </a:pathLst>
          </a:custGeom>
          <a:ln w="17377">
            <a:solidFill>
              <a:srgbClr val="000000"/>
            </a:solidFill>
          </a:ln>
        </p:spPr>
        <p:txBody>
          <a:bodyPr wrap="square" lIns="0" tIns="0" rIns="0" bIns="0" rtlCol="0"/>
          <a:lstStyle/>
          <a:p>
            <a:endParaRPr/>
          </a:p>
        </p:txBody>
      </p:sp>
      <p:sp>
        <p:nvSpPr>
          <p:cNvPr id="23" name="object 23"/>
          <p:cNvSpPr txBox="1"/>
          <p:nvPr/>
        </p:nvSpPr>
        <p:spPr>
          <a:xfrm>
            <a:off x="5891436" y="4840540"/>
            <a:ext cx="2855595" cy="1653539"/>
          </a:xfrm>
          <a:prstGeom prst="rect">
            <a:avLst/>
          </a:prstGeom>
        </p:spPr>
        <p:txBody>
          <a:bodyPr vert="horz" wrap="square" lIns="0" tIns="13970" rIns="0" bIns="0" rtlCol="0">
            <a:spAutoFit/>
          </a:bodyPr>
          <a:lstStyle/>
          <a:p>
            <a:pPr marL="50800">
              <a:spcBef>
                <a:spcPts val="110"/>
              </a:spcBef>
            </a:pPr>
            <a:r>
              <a:rPr sz="2200" spc="-225" dirty="0">
                <a:latin typeface="Symbol"/>
                <a:cs typeface="Symbol"/>
              </a:rPr>
              <a:t></a:t>
            </a:r>
            <a:r>
              <a:rPr sz="2200" i="1" spc="-180" dirty="0">
                <a:latin typeface="Times New Roman"/>
                <a:cs typeface="Times New Roman"/>
              </a:rPr>
              <a:t>C</a:t>
            </a:r>
            <a:r>
              <a:rPr sz="2200" spc="-75" dirty="0">
                <a:latin typeface="Times New Roman"/>
                <a:cs typeface="Times New Roman"/>
              </a:rPr>
              <a:t>(</a:t>
            </a:r>
            <a:r>
              <a:rPr sz="2200" i="1" spc="-120" dirty="0">
                <a:latin typeface="Times New Roman"/>
                <a:cs typeface="Times New Roman"/>
              </a:rPr>
              <a:t>s</a:t>
            </a:r>
            <a:r>
              <a:rPr sz="2200" spc="-160" dirty="0">
                <a:latin typeface="Times New Roman"/>
                <a:cs typeface="Times New Roman"/>
              </a:rPr>
              <a:t>)</a:t>
            </a:r>
            <a:r>
              <a:rPr sz="2200" spc="-455" dirty="0">
                <a:latin typeface="Times New Roman"/>
                <a:cs typeface="Times New Roman"/>
              </a:rPr>
              <a:t>{</a:t>
            </a:r>
            <a:r>
              <a:rPr sz="2200" spc="-30" dirty="0">
                <a:latin typeface="Times New Roman"/>
                <a:cs typeface="Times New Roman"/>
              </a:rPr>
              <a:t>1</a:t>
            </a:r>
            <a:r>
              <a:rPr sz="2200" spc="-204" dirty="0">
                <a:latin typeface="Symbol"/>
                <a:cs typeface="Symbol"/>
              </a:rPr>
              <a:t></a:t>
            </a:r>
            <a:r>
              <a:rPr sz="2200" spc="-240" dirty="0">
                <a:latin typeface="Times New Roman"/>
                <a:cs typeface="Times New Roman"/>
              </a:rPr>
              <a:t> </a:t>
            </a:r>
            <a:r>
              <a:rPr sz="2200" spc="-140" dirty="0">
                <a:latin typeface="Times New Roman"/>
                <a:cs typeface="Times New Roman"/>
              </a:rPr>
              <a:t>G</a:t>
            </a:r>
            <a:r>
              <a:rPr sz="2200" spc="20" dirty="0">
                <a:latin typeface="Times New Roman"/>
                <a:cs typeface="Times New Roman"/>
              </a:rPr>
              <a:t>.</a:t>
            </a:r>
            <a:r>
              <a:rPr sz="2200" spc="-330" dirty="0">
                <a:latin typeface="Times New Roman"/>
                <a:cs typeface="Times New Roman"/>
              </a:rPr>
              <a:t>H</a:t>
            </a:r>
            <a:r>
              <a:rPr sz="2200" spc="-180" dirty="0">
                <a:latin typeface="Times New Roman"/>
                <a:cs typeface="Times New Roman"/>
              </a:rPr>
              <a:t>}</a:t>
            </a:r>
            <a:r>
              <a:rPr sz="2200" spc="-245" dirty="0">
                <a:latin typeface="Times New Roman"/>
                <a:cs typeface="Times New Roman"/>
              </a:rPr>
              <a:t> </a:t>
            </a:r>
            <a:r>
              <a:rPr sz="2200" spc="-204" dirty="0">
                <a:latin typeface="Symbol"/>
                <a:cs typeface="Symbol"/>
              </a:rPr>
              <a:t></a:t>
            </a:r>
            <a:r>
              <a:rPr sz="2200" spc="-160" dirty="0">
                <a:latin typeface="Times New Roman"/>
                <a:cs typeface="Times New Roman"/>
              </a:rPr>
              <a:t> </a:t>
            </a:r>
            <a:r>
              <a:rPr sz="2200" spc="-140" dirty="0">
                <a:latin typeface="Times New Roman"/>
                <a:cs typeface="Times New Roman"/>
              </a:rPr>
              <a:t>G</a:t>
            </a:r>
            <a:r>
              <a:rPr sz="2200" spc="20" dirty="0">
                <a:latin typeface="Times New Roman"/>
                <a:cs typeface="Times New Roman"/>
              </a:rPr>
              <a:t>.</a:t>
            </a:r>
            <a:r>
              <a:rPr sz="2200" spc="-290" dirty="0">
                <a:latin typeface="Times New Roman"/>
                <a:cs typeface="Times New Roman"/>
              </a:rPr>
              <a:t>R</a:t>
            </a:r>
            <a:r>
              <a:rPr sz="2200" spc="-160" dirty="0">
                <a:latin typeface="Times New Roman"/>
                <a:cs typeface="Times New Roman"/>
              </a:rPr>
              <a:t>(</a:t>
            </a:r>
            <a:r>
              <a:rPr sz="2200" spc="-175" dirty="0">
                <a:latin typeface="Times New Roman"/>
                <a:cs typeface="Times New Roman"/>
              </a:rPr>
              <a:t>s</a:t>
            </a:r>
            <a:r>
              <a:rPr sz="2200" spc="-125" dirty="0">
                <a:latin typeface="Times New Roman"/>
                <a:cs typeface="Times New Roman"/>
              </a:rPr>
              <a:t>)</a:t>
            </a:r>
            <a:endParaRPr sz="2200">
              <a:latin typeface="Times New Roman"/>
              <a:cs typeface="Times New Roman"/>
            </a:endParaRPr>
          </a:p>
          <a:p>
            <a:pPr marL="819785" marR="30480" indent="-389255">
              <a:lnSpc>
                <a:spcPct val="118400"/>
              </a:lnSpc>
              <a:spcBef>
                <a:spcPts val="2200"/>
              </a:spcBef>
              <a:tabLst>
                <a:tab pos="1838960" algn="l"/>
                <a:tab pos="2231390" algn="l"/>
              </a:tabLst>
            </a:pPr>
            <a:r>
              <a:rPr sz="4200" spc="-30" baseline="-35714" dirty="0">
                <a:latin typeface="Symbol"/>
                <a:cs typeface="Symbol"/>
              </a:rPr>
              <a:t></a:t>
            </a:r>
            <a:r>
              <a:rPr sz="4200" spc="-375" baseline="-35714" dirty="0">
                <a:latin typeface="Times New Roman"/>
                <a:cs typeface="Times New Roman"/>
              </a:rPr>
              <a:t> </a:t>
            </a:r>
            <a:r>
              <a:rPr sz="2800" i="1" spc="80" dirty="0">
                <a:latin typeface="Times New Roman"/>
                <a:cs typeface="Times New Roman"/>
              </a:rPr>
              <a:t>C</a:t>
            </a:r>
            <a:r>
              <a:rPr sz="2800" spc="80" dirty="0">
                <a:latin typeface="Times New Roman"/>
                <a:cs typeface="Times New Roman"/>
              </a:rPr>
              <a:t>(</a:t>
            </a:r>
            <a:r>
              <a:rPr sz="2800" i="1" spc="80" dirty="0">
                <a:latin typeface="Times New Roman"/>
                <a:cs typeface="Times New Roman"/>
              </a:rPr>
              <a:t>s</a:t>
            </a:r>
            <a:r>
              <a:rPr sz="2800" spc="80" dirty="0">
                <a:latin typeface="Times New Roman"/>
                <a:cs typeface="Times New Roman"/>
              </a:rPr>
              <a:t>)</a:t>
            </a:r>
            <a:r>
              <a:rPr sz="2800" spc="235" dirty="0">
                <a:latin typeface="Times New Roman"/>
                <a:cs typeface="Times New Roman"/>
              </a:rPr>
              <a:t> </a:t>
            </a:r>
            <a:r>
              <a:rPr sz="4200" spc="-22" baseline="-35714" dirty="0">
                <a:latin typeface="Symbol"/>
                <a:cs typeface="Symbol"/>
              </a:rPr>
              <a:t></a:t>
            </a:r>
            <a:r>
              <a:rPr sz="4200" spc="-22" baseline="-35714" dirty="0">
                <a:latin typeface="Times New Roman"/>
                <a:cs typeface="Times New Roman"/>
              </a:rPr>
              <a:t>		</a:t>
            </a:r>
            <a:r>
              <a:rPr sz="2800" i="1" spc="-20" dirty="0">
                <a:latin typeface="Times New Roman"/>
                <a:cs typeface="Times New Roman"/>
              </a:rPr>
              <a:t>G </a:t>
            </a:r>
            <a:r>
              <a:rPr sz="2800" i="1" spc="-15" dirty="0">
                <a:latin typeface="Times New Roman"/>
                <a:cs typeface="Times New Roman"/>
              </a:rPr>
              <a:t> </a:t>
            </a:r>
            <a:r>
              <a:rPr sz="2800" i="1" spc="60" dirty="0">
                <a:latin typeface="Times New Roman"/>
                <a:cs typeface="Times New Roman"/>
              </a:rPr>
              <a:t>R</a:t>
            </a:r>
            <a:r>
              <a:rPr sz="2800" spc="90" dirty="0">
                <a:latin typeface="Times New Roman"/>
                <a:cs typeface="Times New Roman"/>
              </a:rPr>
              <a:t>(</a:t>
            </a:r>
            <a:r>
              <a:rPr sz="2800" i="1" spc="75" dirty="0">
                <a:latin typeface="Times New Roman"/>
                <a:cs typeface="Times New Roman"/>
              </a:rPr>
              <a:t>s</a:t>
            </a:r>
            <a:r>
              <a:rPr sz="2800" spc="-10" dirty="0">
                <a:latin typeface="Times New Roman"/>
                <a:cs typeface="Times New Roman"/>
              </a:rPr>
              <a:t>)</a:t>
            </a:r>
            <a:r>
              <a:rPr sz="2800" dirty="0">
                <a:latin typeface="Times New Roman"/>
                <a:cs typeface="Times New Roman"/>
              </a:rPr>
              <a:t>	</a:t>
            </a:r>
            <a:r>
              <a:rPr sz="2800" spc="-15" dirty="0">
                <a:latin typeface="Times New Roman"/>
                <a:cs typeface="Times New Roman"/>
              </a:rPr>
              <a:t>1</a:t>
            </a:r>
            <a:r>
              <a:rPr sz="2800" spc="-405" dirty="0">
                <a:latin typeface="Times New Roman"/>
                <a:cs typeface="Times New Roman"/>
              </a:rPr>
              <a:t> </a:t>
            </a:r>
            <a:r>
              <a:rPr sz="2800" spc="-15" dirty="0">
                <a:latin typeface="Symbol"/>
                <a:cs typeface="Symbol"/>
              </a:rPr>
              <a:t></a:t>
            </a:r>
            <a:r>
              <a:rPr sz="2800" spc="-210" dirty="0">
                <a:latin typeface="Times New Roman"/>
                <a:cs typeface="Times New Roman"/>
              </a:rPr>
              <a:t> </a:t>
            </a:r>
            <a:r>
              <a:rPr sz="2800" i="1" spc="-40" dirty="0">
                <a:latin typeface="Times New Roman"/>
                <a:cs typeface="Times New Roman"/>
              </a:rPr>
              <a:t>G</a:t>
            </a:r>
            <a:r>
              <a:rPr sz="2800" i="1" spc="-20" dirty="0">
                <a:latin typeface="Times New Roman"/>
                <a:cs typeface="Times New Roman"/>
              </a:rPr>
              <a:t>H</a:t>
            </a:r>
            <a:endParaRPr sz="2800">
              <a:latin typeface="Times New Roman"/>
              <a:cs typeface="Times New Roman"/>
            </a:endParaRPr>
          </a:p>
        </p:txBody>
      </p:sp>
      <p:sp>
        <p:nvSpPr>
          <p:cNvPr id="24" name="object 24"/>
          <p:cNvSpPr txBox="1"/>
          <p:nvPr/>
        </p:nvSpPr>
        <p:spPr>
          <a:xfrm>
            <a:off x="6175375" y="2699132"/>
            <a:ext cx="403860"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B</a:t>
            </a:r>
            <a:r>
              <a:rPr sz="2000" dirty="0">
                <a:latin typeface="Tahoma"/>
                <a:cs typeface="Tahoma"/>
              </a:rPr>
              <a:t>ut</a:t>
            </a:r>
            <a:endParaRPr sz="2000">
              <a:latin typeface="Tahoma"/>
              <a:cs typeface="Tahoma"/>
            </a:endParaRPr>
          </a:p>
        </p:txBody>
      </p:sp>
      <p:sp>
        <p:nvSpPr>
          <p:cNvPr id="25" name="object 25"/>
          <p:cNvSpPr txBox="1"/>
          <p:nvPr/>
        </p:nvSpPr>
        <p:spPr>
          <a:xfrm>
            <a:off x="2366569" y="5894934"/>
            <a:ext cx="3521075" cy="391795"/>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For</a:t>
            </a:r>
            <a:r>
              <a:rPr sz="2400" b="1" spc="-40" dirty="0">
                <a:solidFill>
                  <a:srgbClr val="FF0000"/>
                </a:solidFill>
                <a:latin typeface="Tahoma"/>
                <a:cs typeface="Tahoma"/>
              </a:rPr>
              <a:t> </a:t>
            </a:r>
            <a:r>
              <a:rPr sz="2400" b="1" dirty="0">
                <a:solidFill>
                  <a:srgbClr val="FF0000"/>
                </a:solidFill>
                <a:latin typeface="Tahoma"/>
                <a:cs typeface="Tahoma"/>
              </a:rPr>
              <a:t>Negative</a:t>
            </a:r>
            <a:r>
              <a:rPr sz="2400" b="1" spc="-35" dirty="0">
                <a:solidFill>
                  <a:srgbClr val="FF0000"/>
                </a:solidFill>
                <a:latin typeface="Tahoma"/>
                <a:cs typeface="Tahoma"/>
              </a:rPr>
              <a:t> </a:t>
            </a:r>
            <a:r>
              <a:rPr sz="2400" b="1" spc="-5" dirty="0">
                <a:solidFill>
                  <a:srgbClr val="FF0000"/>
                </a:solidFill>
                <a:latin typeface="Tahoma"/>
                <a:cs typeface="Tahoma"/>
              </a:rPr>
              <a:t>Feedback</a:t>
            </a:r>
            <a:endParaRPr sz="2400">
              <a:latin typeface="Tahoma"/>
              <a:cs typeface="Tahoma"/>
            </a:endParaRPr>
          </a:p>
        </p:txBody>
      </p:sp>
      <p:sp>
        <p:nvSpPr>
          <p:cNvPr id="26" name="object 26"/>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9" name="object 29"/>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51</a:t>
            </a:fld>
            <a:endParaRPr dirty="0"/>
          </a:p>
        </p:txBody>
      </p:sp>
      <p:pic>
        <p:nvPicPr>
          <p:cNvPr id="30" name="Picture 29">
            <a:extLst>
              <a:ext uri="{FF2B5EF4-FFF2-40B4-BE49-F238E27FC236}">
                <a16:creationId xmlns:a16="http://schemas.microsoft.com/office/drawing/2014/main" xmlns="" id="{B571761B-FA83-4131-A2AB-C1080DD7135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3361" y="2053317"/>
            <a:ext cx="500380" cy="144145"/>
          </a:xfrm>
          <a:custGeom>
            <a:avLst/>
            <a:gdLst/>
            <a:ahLst/>
            <a:cxnLst/>
            <a:rect l="l" t="t" r="r" b="b"/>
            <a:pathLst>
              <a:path w="500380" h="144144">
                <a:moveTo>
                  <a:pt x="436580" y="71901"/>
                </a:moveTo>
                <a:lnTo>
                  <a:pt x="364299" y="114065"/>
                </a:lnTo>
                <a:lnTo>
                  <a:pt x="359553" y="118282"/>
                </a:lnTo>
                <a:lnTo>
                  <a:pt x="356889" y="123797"/>
                </a:lnTo>
                <a:lnTo>
                  <a:pt x="356491" y="129907"/>
                </a:lnTo>
                <a:lnTo>
                  <a:pt x="358546" y="135909"/>
                </a:lnTo>
                <a:lnTo>
                  <a:pt x="362767" y="140715"/>
                </a:lnTo>
                <a:lnTo>
                  <a:pt x="368292" y="143402"/>
                </a:lnTo>
                <a:lnTo>
                  <a:pt x="374414" y="143803"/>
                </a:lnTo>
                <a:lnTo>
                  <a:pt x="380428" y="141751"/>
                </a:lnTo>
                <a:lnTo>
                  <a:pt x="472714" y="87903"/>
                </a:lnTo>
                <a:lnTo>
                  <a:pt x="468375" y="87903"/>
                </a:lnTo>
                <a:lnTo>
                  <a:pt x="468375" y="85744"/>
                </a:lnTo>
                <a:lnTo>
                  <a:pt x="460311" y="85744"/>
                </a:lnTo>
                <a:lnTo>
                  <a:pt x="436580" y="71901"/>
                </a:lnTo>
                <a:close/>
              </a:path>
              <a:path w="500380" h="144144">
                <a:moveTo>
                  <a:pt x="409148" y="55899"/>
                </a:moveTo>
                <a:lnTo>
                  <a:pt x="0" y="55899"/>
                </a:lnTo>
                <a:lnTo>
                  <a:pt x="0" y="87903"/>
                </a:lnTo>
                <a:lnTo>
                  <a:pt x="409148" y="87903"/>
                </a:lnTo>
                <a:lnTo>
                  <a:pt x="436580" y="71901"/>
                </a:lnTo>
                <a:lnTo>
                  <a:pt x="409148" y="55899"/>
                </a:lnTo>
                <a:close/>
              </a:path>
              <a:path w="500380" h="144144">
                <a:moveTo>
                  <a:pt x="472714" y="55899"/>
                </a:moveTo>
                <a:lnTo>
                  <a:pt x="468375" y="55899"/>
                </a:lnTo>
                <a:lnTo>
                  <a:pt x="468375" y="87903"/>
                </a:lnTo>
                <a:lnTo>
                  <a:pt x="472714" y="87903"/>
                </a:lnTo>
                <a:lnTo>
                  <a:pt x="500138" y="71901"/>
                </a:lnTo>
                <a:lnTo>
                  <a:pt x="472714" y="55899"/>
                </a:lnTo>
                <a:close/>
              </a:path>
              <a:path w="500380" h="144144">
                <a:moveTo>
                  <a:pt x="460311" y="58058"/>
                </a:moveTo>
                <a:lnTo>
                  <a:pt x="436580" y="71901"/>
                </a:lnTo>
                <a:lnTo>
                  <a:pt x="460311" y="85744"/>
                </a:lnTo>
                <a:lnTo>
                  <a:pt x="460311" y="58058"/>
                </a:lnTo>
                <a:close/>
              </a:path>
              <a:path w="500380" h="144144">
                <a:moveTo>
                  <a:pt x="468375" y="58058"/>
                </a:moveTo>
                <a:lnTo>
                  <a:pt x="460311" y="58058"/>
                </a:lnTo>
                <a:lnTo>
                  <a:pt x="460311" y="85744"/>
                </a:lnTo>
                <a:lnTo>
                  <a:pt x="468375" y="85744"/>
                </a:lnTo>
                <a:lnTo>
                  <a:pt x="468375" y="58058"/>
                </a:lnTo>
                <a:close/>
              </a:path>
              <a:path w="500380" h="144144">
                <a:moveTo>
                  <a:pt x="374414" y="0"/>
                </a:moveTo>
                <a:lnTo>
                  <a:pt x="368292" y="400"/>
                </a:lnTo>
                <a:lnTo>
                  <a:pt x="362767" y="3087"/>
                </a:lnTo>
                <a:lnTo>
                  <a:pt x="358546" y="7893"/>
                </a:lnTo>
                <a:lnTo>
                  <a:pt x="356491" y="13896"/>
                </a:lnTo>
                <a:lnTo>
                  <a:pt x="356889" y="20006"/>
                </a:lnTo>
                <a:lnTo>
                  <a:pt x="359553" y="25521"/>
                </a:lnTo>
                <a:lnTo>
                  <a:pt x="364299" y="29737"/>
                </a:lnTo>
                <a:lnTo>
                  <a:pt x="436580" y="71901"/>
                </a:lnTo>
                <a:lnTo>
                  <a:pt x="460311" y="58058"/>
                </a:lnTo>
                <a:lnTo>
                  <a:pt x="468375" y="58058"/>
                </a:lnTo>
                <a:lnTo>
                  <a:pt x="468375" y="55899"/>
                </a:lnTo>
                <a:lnTo>
                  <a:pt x="472714" y="55899"/>
                </a:lnTo>
                <a:lnTo>
                  <a:pt x="380428" y="2051"/>
                </a:lnTo>
                <a:lnTo>
                  <a:pt x="374414" y="0"/>
                </a:lnTo>
                <a:close/>
              </a:path>
            </a:pathLst>
          </a:custGeom>
          <a:solidFill>
            <a:srgbClr val="000000"/>
          </a:solidFill>
        </p:spPr>
        <p:txBody>
          <a:bodyPr wrap="square" lIns="0" tIns="0" rIns="0" bIns="0" rtlCol="0"/>
          <a:lstStyle/>
          <a:p>
            <a:endParaRPr/>
          </a:p>
        </p:txBody>
      </p:sp>
      <p:sp>
        <p:nvSpPr>
          <p:cNvPr id="3" name="object 3"/>
          <p:cNvSpPr txBox="1"/>
          <p:nvPr/>
        </p:nvSpPr>
        <p:spPr>
          <a:xfrm>
            <a:off x="1678940" y="1622552"/>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4" name="object 4"/>
          <p:cNvSpPr txBox="1"/>
          <p:nvPr/>
        </p:nvSpPr>
        <p:spPr>
          <a:xfrm>
            <a:off x="4532122" y="1756030"/>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5" name="object 5"/>
          <p:cNvSpPr txBox="1"/>
          <p:nvPr/>
        </p:nvSpPr>
        <p:spPr>
          <a:xfrm>
            <a:off x="3429761" y="1820417"/>
            <a:ext cx="609600" cy="452688"/>
          </a:xfrm>
          <a:prstGeom prst="rect">
            <a:avLst/>
          </a:prstGeom>
          <a:ln w="32003">
            <a:solidFill>
              <a:srgbClr val="000000"/>
            </a:solidFill>
          </a:ln>
        </p:spPr>
        <p:txBody>
          <a:bodyPr vert="horz" wrap="square" lIns="0" tIns="21590" rIns="0" bIns="0" rtlCol="0">
            <a:spAutoFit/>
          </a:bodyPr>
          <a:lstStyle/>
          <a:p>
            <a:pPr marL="217804">
              <a:spcBef>
                <a:spcPts val="170"/>
              </a:spcBef>
            </a:pPr>
            <a:r>
              <a:rPr sz="2800" spc="-5" dirty="0">
                <a:latin typeface="Calibri"/>
                <a:cs typeface="Calibri"/>
              </a:rPr>
              <a:t>G</a:t>
            </a:r>
            <a:endParaRPr sz="2800">
              <a:latin typeface="Calibri"/>
              <a:cs typeface="Calibri"/>
            </a:endParaRPr>
          </a:p>
        </p:txBody>
      </p:sp>
      <p:sp>
        <p:nvSpPr>
          <p:cNvPr id="6" name="object 6"/>
          <p:cNvSpPr/>
          <p:nvPr/>
        </p:nvSpPr>
        <p:spPr>
          <a:xfrm>
            <a:off x="4039362" y="2053317"/>
            <a:ext cx="1219835" cy="144145"/>
          </a:xfrm>
          <a:custGeom>
            <a:avLst/>
            <a:gdLst/>
            <a:ahLst/>
            <a:cxnLst/>
            <a:rect l="l" t="t" r="r" b="b"/>
            <a:pathLst>
              <a:path w="1219835" h="144144">
                <a:moveTo>
                  <a:pt x="1155718" y="71901"/>
                </a:moveTo>
                <a:lnTo>
                  <a:pt x="1083437" y="114065"/>
                </a:lnTo>
                <a:lnTo>
                  <a:pt x="1078704" y="118282"/>
                </a:lnTo>
                <a:lnTo>
                  <a:pt x="1076055" y="123797"/>
                </a:lnTo>
                <a:lnTo>
                  <a:pt x="1075668" y="129907"/>
                </a:lnTo>
                <a:lnTo>
                  <a:pt x="1077722" y="135909"/>
                </a:lnTo>
                <a:lnTo>
                  <a:pt x="1081938" y="140715"/>
                </a:lnTo>
                <a:lnTo>
                  <a:pt x="1087453" y="143402"/>
                </a:lnTo>
                <a:lnTo>
                  <a:pt x="1093563" y="143803"/>
                </a:lnTo>
                <a:lnTo>
                  <a:pt x="1099565" y="141751"/>
                </a:lnTo>
                <a:lnTo>
                  <a:pt x="1191890" y="87903"/>
                </a:lnTo>
                <a:lnTo>
                  <a:pt x="1187577" y="87903"/>
                </a:lnTo>
                <a:lnTo>
                  <a:pt x="1187577" y="85744"/>
                </a:lnTo>
                <a:lnTo>
                  <a:pt x="1179449" y="85744"/>
                </a:lnTo>
                <a:lnTo>
                  <a:pt x="1155718" y="71901"/>
                </a:lnTo>
                <a:close/>
              </a:path>
              <a:path w="1219835" h="144144">
                <a:moveTo>
                  <a:pt x="1128286" y="55899"/>
                </a:moveTo>
                <a:lnTo>
                  <a:pt x="0" y="55899"/>
                </a:lnTo>
                <a:lnTo>
                  <a:pt x="0" y="87903"/>
                </a:lnTo>
                <a:lnTo>
                  <a:pt x="1128286" y="87903"/>
                </a:lnTo>
                <a:lnTo>
                  <a:pt x="1155718" y="71901"/>
                </a:lnTo>
                <a:lnTo>
                  <a:pt x="1128286" y="55899"/>
                </a:lnTo>
                <a:close/>
              </a:path>
              <a:path w="1219835" h="144144">
                <a:moveTo>
                  <a:pt x="1191890" y="55899"/>
                </a:moveTo>
                <a:lnTo>
                  <a:pt x="1187577" y="55899"/>
                </a:lnTo>
                <a:lnTo>
                  <a:pt x="1187577" y="87903"/>
                </a:lnTo>
                <a:lnTo>
                  <a:pt x="1191890" y="87903"/>
                </a:lnTo>
                <a:lnTo>
                  <a:pt x="1219326" y="71901"/>
                </a:lnTo>
                <a:lnTo>
                  <a:pt x="1191890" y="55899"/>
                </a:lnTo>
                <a:close/>
              </a:path>
              <a:path w="1219835" h="144144">
                <a:moveTo>
                  <a:pt x="1179449" y="58058"/>
                </a:moveTo>
                <a:lnTo>
                  <a:pt x="1155718" y="71901"/>
                </a:lnTo>
                <a:lnTo>
                  <a:pt x="1179449" y="85744"/>
                </a:lnTo>
                <a:lnTo>
                  <a:pt x="1179449" y="58058"/>
                </a:lnTo>
                <a:close/>
              </a:path>
              <a:path w="1219835" h="144144">
                <a:moveTo>
                  <a:pt x="1187577" y="58058"/>
                </a:moveTo>
                <a:lnTo>
                  <a:pt x="1179449" y="58058"/>
                </a:lnTo>
                <a:lnTo>
                  <a:pt x="1179449" y="85744"/>
                </a:lnTo>
                <a:lnTo>
                  <a:pt x="1187577" y="85744"/>
                </a:lnTo>
                <a:lnTo>
                  <a:pt x="1187577" y="58058"/>
                </a:lnTo>
                <a:close/>
              </a:path>
              <a:path w="1219835" h="144144">
                <a:moveTo>
                  <a:pt x="1093563" y="0"/>
                </a:moveTo>
                <a:lnTo>
                  <a:pt x="1087453" y="400"/>
                </a:lnTo>
                <a:lnTo>
                  <a:pt x="1081938" y="3087"/>
                </a:lnTo>
                <a:lnTo>
                  <a:pt x="1077722" y="7893"/>
                </a:lnTo>
                <a:lnTo>
                  <a:pt x="1075668" y="13896"/>
                </a:lnTo>
                <a:lnTo>
                  <a:pt x="1076055" y="20006"/>
                </a:lnTo>
                <a:lnTo>
                  <a:pt x="1078704" y="25521"/>
                </a:lnTo>
                <a:lnTo>
                  <a:pt x="1083437" y="29737"/>
                </a:lnTo>
                <a:lnTo>
                  <a:pt x="1155718" y="71901"/>
                </a:lnTo>
                <a:lnTo>
                  <a:pt x="1179449" y="58058"/>
                </a:lnTo>
                <a:lnTo>
                  <a:pt x="1187577" y="58058"/>
                </a:lnTo>
                <a:lnTo>
                  <a:pt x="1187577" y="55899"/>
                </a:lnTo>
                <a:lnTo>
                  <a:pt x="1191890" y="55899"/>
                </a:lnTo>
                <a:lnTo>
                  <a:pt x="1099565" y="2051"/>
                </a:lnTo>
                <a:lnTo>
                  <a:pt x="1093563" y="0"/>
                </a:lnTo>
                <a:close/>
              </a:path>
            </a:pathLst>
          </a:custGeom>
          <a:solidFill>
            <a:srgbClr val="000000"/>
          </a:solidFill>
        </p:spPr>
        <p:txBody>
          <a:bodyPr wrap="square" lIns="0" tIns="0" rIns="0" bIns="0" rtlCol="0"/>
          <a:lstStyle/>
          <a:p>
            <a:endParaRPr/>
          </a:p>
        </p:txBody>
      </p:sp>
      <p:sp>
        <p:nvSpPr>
          <p:cNvPr id="7" name="object 7"/>
          <p:cNvSpPr txBox="1"/>
          <p:nvPr/>
        </p:nvSpPr>
        <p:spPr>
          <a:xfrm>
            <a:off x="3429761" y="3039617"/>
            <a:ext cx="609600" cy="452688"/>
          </a:xfrm>
          <a:prstGeom prst="rect">
            <a:avLst/>
          </a:prstGeom>
          <a:ln w="32003">
            <a:solidFill>
              <a:srgbClr val="000000"/>
            </a:solidFill>
          </a:ln>
        </p:spPr>
        <p:txBody>
          <a:bodyPr vert="horz" wrap="square" lIns="0" tIns="21590" rIns="0" bIns="0" rtlCol="0">
            <a:spAutoFit/>
          </a:bodyPr>
          <a:lstStyle/>
          <a:p>
            <a:pPr marL="219075">
              <a:spcBef>
                <a:spcPts val="170"/>
              </a:spcBef>
            </a:pPr>
            <a:r>
              <a:rPr sz="2800" spc="-5" dirty="0">
                <a:latin typeface="Calibri"/>
                <a:cs typeface="Calibri"/>
              </a:rPr>
              <a:t>H</a:t>
            </a:r>
            <a:endParaRPr sz="2800">
              <a:latin typeface="Calibri"/>
              <a:cs typeface="Calibri"/>
            </a:endParaRPr>
          </a:p>
        </p:txBody>
      </p:sp>
      <p:sp>
        <p:nvSpPr>
          <p:cNvPr id="8" name="object 8"/>
          <p:cNvSpPr/>
          <p:nvPr/>
        </p:nvSpPr>
        <p:spPr>
          <a:xfrm>
            <a:off x="4039363" y="2111502"/>
            <a:ext cx="669925" cy="1294765"/>
          </a:xfrm>
          <a:custGeom>
            <a:avLst/>
            <a:gdLst/>
            <a:ahLst/>
            <a:cxnLst/>
            <a:rect l="l" t="t" r="r" b="b"/>
            <a:pathLst>
              <a:path w="669925" h="1294764">
                <a:moveTo>
                  <a:pt x="669671" y="1147953"/>
                </a:moveTo>
                <a:lnTo>
                  <a:pt x="667639" y="1139952"/>
                </a:lnTo>
                <a:lnTo>
                  <a:pt x="661416" y="1136396"/>
                </a:lnTo>
                <a:lnTo>
                  <a:pt x="655320" y="1132840"/>
                </a:lnTo>
                <a:lnTo>
                  <a:pt x="647319" y="1134872"/>
                </a:lnTo>
                <a:lnTo>
                  <a:pt x="643763" y="1141095"/>
                </a:lnTo>
                <a:lnTo>
                  <a:pt x="622554" y="1177455"/>
                </a:lnTo>
                <a:lnTo>
                  <a:pt x="622554" y="0"/>
                </a:lnTo>
                <a:lnTo>
                  <a:pt x="596646" y="0"/>
                </a:lnTo>
                <a:lnTo>
                  <a:pt x="596646" y="1177455"/>
                </a:lnTo>
                <a:lnTo>
                  <a:pt x="575437" y="1141095"/>
                </a:lnTo>
                <a:lnTo>
                  <a:pt x="571881" y="1134872"/>
                </a:lnTo>
                <a:lnTo>
                  <a:pt x="563880" y="1132840"/>
                </a:lnTo>
                <a:lnTo>
                  <a:pt x="557784" y="1136396"/>
                </a:lnTo>
                <a:lnTo>
                  <a:pt x="551561" y="1139952"/>
                </a:lnTo>
                <a:lnTo>
                  <a:pt x="549529" y="1147953"/>
                </a:lnTo>
                <a:lnTo>
                  <a:pt x="596963" y="1229296"/>
                </a:lnTo>
                <a:lnTo>
                  <a:pt x="73812" y="1221105"/>
                </a:lnTo>
                <a:lnTo>
                  <a:pt x="51358" y="1233716"/>
                </a:lnTo>
                <a:lnTo>
                  <a:pt x="71755" y="1222248"/>
                </a:lnTo>
                <a:lnTo>
                  <a:pt x="73812" y="1221105"/>
                </a:lnTo>
                <a:lnTo>
                  <a:pt x="75145" y="1220343"/>
                </a:lnTo>
                <a:lnTo>
                  <a:pt x="116713" y="1196975"/>
                </a:lnTo>
                <a:lnTo>
                  <a:pt x="118872" y="1189101"/>
                </a:lnTo>
                <a:lnTo>
                  <a:pt x="115316" y="1182878"/>
                </a:lnTo>
                <a:lnTo>
                  <a:pt x="111887" y="1176655"/>
                </a:lnTo>
                <a:lnTo>
                  <a:pt x="104013" y="1174369"/>
                </a:lnTo>
                <a:lnTo>
                  <a:pt x="0" y="1232916"/>
                </a:lnTo>
                <a:lnTo>
                  <a:pt x="102108" y="1294638"/>
                </a:lnTo>
                <a:lnTo>
                  <a:pt x="109982" y="1292733"/>
                </a:lnTo>
                <a:lnTo>
                  <a:pt x="113792" y="1286510"/>
                </a:lnTo>
                <a:lnTo>
                  <a:pt x="117475" y="1280414"/>
                </a:lnTo>
                <a:lnTo>
                  <a:pt x="115443" y="1272540"/>
                </a:lnTo>
                <a:lnTo>
                  <a:pt x="109347" y="1268730"/>
                </a:lnTo>
                <a:lnTo>
                  <a:pt x="73367" y="1247013"/>
                </a:lnTo>
                <a:lnTo>
                  <a:pt x="609346" y="1255395"/>
                </a:lnTo>
                <a:lnTo>
                  <a:pt x="609434" y="1250683"/>
                </a:lnTo>
                <a:lnTo>
                  <a:pt x="609600" y="1250950"/>
                </a:lnTo>
                <a:lnTo>
                  <a:pt x="624560" y="1225296"/>
                </a:lnTo>
                <a:lnTo>
                  <a:pt x="669671" y="1147953"/>
                </a:lnTo>
                <a:close/>
              </a:path>
            </a:pathLst>
          </a:custGeom>
          <a:solidFill>
            <a:srgbClr val="000000"/>
          </a:solidFill>
        </p:spPr>
        <p:txBody>
          <a:bodyPr wrap="square" lIns="0" tIns="0" rIns="0" bIns="0" rtlCol="0"/>
          <a:lstStyle/>
          <a:p>
            <a:endParaRPr/>
          </a:p>
        </p:txBody>
      </p:sp>
      <p:grpSp>
        <p:nvGrpSpPr>
          <p:cNvPr id="9" name="object 9"/>
          <p:cNvGrpSpPr/>
          <p:nvPr/>
        </p:nvGrpSpPr>
        <p:grpSpPr>
          <a:xfrm>
            <a:off x="2194559" y="1804416"/>
            <a:ext cx="1235710" cy="1609090"/>
            <a:chOff x="670559" y="1804416"/>
            <a:chExt cx="1235710" cy="1609090"/>
          </a:xfrm>
        </p:grpSpPr>
        <p:sp>
          <p:nvSpPr>
            <p:cNvPr id="10" name="object 10"/>
            <p:cNvSpPr/>
            <p:nvPr/>
          </p:nvSpPr>
          <p:spPr>
            <a:xfrm>
              <a:off x="686561" y="1820418"/>
              <a:ext cx="533400" cy="609600"/>
            </a:xfrm>
            <a:custGeom>
              <a:avLst/>
              <a:gdLst/>
              <a:ahLst/>
              <a:cxnLst/>
              <a:rect l="l" t="t" r="r" b="b"/>
              <a:pathLst>
                <a:path w="533400" h="609600">
                  <a:moveTo>
                    <a:pt x="0" y="304800"/>
                  </a:moveTo>
                  <a:lnTo>
                    <a:pt x="3490" y="255374"/>
                  </a:lnTo>
                  <a:lnTo>
                    <a:pt x="13596" y="208483"/>
                  </a:lnTo>
                  <a:lnTo>
                    <a:pt x="29768" y="164753"/>
                  </a:lnTo>
                  <a:lnTo>
                    <a:pt x="51457" y="124815"/>
                  </a:lnTo>
                  <a:lnTo>
                    <a:pt x="78114" y="89296"/>
                  </a:lnTo>
                  <a:lnTo>
                    <a:pt x="109190" y="58826"/>
                  </a:lnTo>
                  <a:lnTo>
                    <a:pt x="144135" y="34032"/>
                  </a:lnTo>
                  <a:lnTo>
                    <a:pt x="182402" y="15544"/>
                  </a:lnTo>
                  <a:lnTo>
                    <a:pt x="223439" y="3990"/>
                  </a:lnTo>
                  <a:lnTo>
                    <a:pt x="266700" y="0"/>
                  </a:lnTo>
                  <a:lnTo>
                    <a:pt x="309960" y="3990"/>
                  </a:lnTo>
                  <a:lnTo>
                    <a:pt x="350997" y="15544"/>
                  </a:lnTo>
                  <a:lnTo>
                    <a:pt x="389264" y="34032"/>
                  </a:lnTo>
                  <a:lnTo>
                    <a:pt x="424209" y="58826"/>
                  </a:lnTo>
                  <a:lnTo>
                    <a:pt x="455285" y="89296"/>
                  </a:lnTo>
                  <a:lnTo>
                    <a:pt x="481942" y="124815"/>
                  </a:lnTo>
                  <a:lnTo>
                    <a:pt x="503631" y="164753"/>
                  </a:lnTo>
                  <a:lnTo>
                    <a:pt x="519803" y="208483"/>
                  </a:lnTo>
                  <a:lnTo>
                    <a:pt x="529909" y="255374"/>
                  </a:lnTo>
                  <a:lnTo>
                    <a:pt x="533400" y="304800"/>
                  </a:lnTo>
                  <a:lnTo>
                    <a:pt x="529909" y="354225"/>
                  </a:lnTo>
                  <a:lnTo>
                    <a:pt x="519803" y="401116"/>
                  </a:lnTo>
                  <a:lnTo>
                    <a:pt x="503631" y="444846"/>
                  </a:lnTo>
                  <a:lnTo>
                    <a:pt x="481942" y="484784"/>
                  </a:lnTo>
                  <a:lnTo>
                    <a:pt x="455285" y="520303"/>
                  </a:lnTo>
                  <a:lnTo>
                    <a:pt x="424209" y="550773"/>
                  </a:lnTo>
                  <a:lnTo>
                    <a:pt x="389264" y="575567"/>
                  </a:lnTo>
                  <a:lnTo>
                    <a:pt x="350997" y="594055"/>
                  </a:lnTo>
                  <a:lnTo>
                    <a:pt x="309960" y="605609"/>
                  </a:lnTo>
                  <a:lnTo>
                    <a:pt x="266700" y="609600"/>
                  </a:lnTo>
                  <a:lnTo>
                    <a:pt x="223439" y="605609"/>
                  </a:lnTo>
                  <a:lnTo>
                    <a:pt x="182402" y="594055"/>
                  </a:lnTo>
                  <a:lnTo>
                    <a:pt x="144135" y="575567"/>
                  </a:lnTo>
                  <a:lnTo>
                    <a:pt x="109190" y="550773"/>
                  </a:lnTo>
                  <a:lnTo>
                    <a:pt x="78114" y="520303"/>
                  </a:lnTo>
                  <a:lnTo>
                    <a:pt x="51457" y="484784"/>
                  </a:lnTo>
                  <a:lnTo>
                    <a:pt x="29768" y="444846"/>
                  </a:lnTo>
                  <a:lnTo>
                    <a:pt x="13596" y="401116"/>
                  </a:lnTo>
                  <a:lnTo>
                    <a:pt x="3490" y="354225"/>
                  </a:lnTo>
                  <a:lnTo>
                    <a:pt x="0" y="304800"/>
                  </a:lnTo>
                  <a:close/>
                </a:path>
              </a:pathLst>
            </a:custGeom>
            <a:ln w="32004">
              <a:solidFill>
                <a:srgbClr val="000000"/>
              </a:solidFill>
            </a:ln>
          </p:spPr>
          <p:txBody>
            <a:bodyPr wrap="square" lIns="0" tIns="0" rIns="0" bIns="0" rtlCol="0"/>
            <a:lstStyle/>
            <a:p>
              <a:endParaRPr/>
            </a:p>
          </p:txBody>
        </p:sp>
        <p:sp>
          <p:nvSpPr>
            <p:cNvPr id="11" name="object 11"/>
            <p:cNvSpPr/>
            <p:nvPr/>
          </p:nvSpPr>
          <p:spPr>
            <a:xfrm>
              <a:off x="763523" y="1895856"/>
              <a:ext cx="377825" cy="444500"/>
            </a:xfrm>
            <a:custGeom>
              <a:avLst/>
              <a:gdLst/>
              <a:ahLst/>
              <a:cxnLst/>
              <a:rect l="l" t="t" r="r" b="b"/>
              <a:pathLst>
                <a:path w="377825" h="444500">
                  <a:moveTo>
                    <a:pt x="0" y="0"/>
                  </a:moveTo>
                  <a:lnTo>
                    <a:pt x="377825" y="431800"/>
                  </a:lnTo>
                </a:path>
                <a:path w="377825" h="444500">
                  <a:moveTo>
                    <a:pt x="377825" y="12192"/>
                  </a:moveTo>
                  <a:lnTo>
                    <a:pt x="0" y="443992"/>
                  </a:lnTo>
                </a:path>
              </a:pathLst>
            </a:custGeom>
            <a:ln w="9144">
              <a:solidFill>
                <a:srgbClr val="000000"/>
              </a:solidFill>
            </a:ln>
          </p:spPr>
          <p:txBody>
            <a:bodyPr wrap="square" lIns="0" tIns="0" rIns="0" bIns="0" rtlCol="0"/>
            <a:lstStyle/>
            <a:p>
              <a:endParaRPr/>
            </a:p>
          </p:txBody>
        </p:sp>
        <p:sp>
          <p:nvSpPr>
            <p:cNvPr id="12" name="object 12"/>
            <p:cNvSpPr/>
            <p:nvPr/>
          </p:nvSpPr>
          <p:spPr>
            <a:xfrm>
              <a:off x="931227" y="2065146"/>
              <a:ext cx="974725" cy="1348105"/>
            </a:xfrm>
            <a:custGeom>
              <a:avLst/>
              <a:gdLst/>
              <a:ahLst/>
              <a:cxnLst/>
              <a:rect l="l" t="t" r="r" b="b"/>
              <a:pathLst>
                <a:path w="974725" h="1348104">
                  <a:moveTo>
                    <a:pt x="974534" y="60071"/>
                  </a:moveTo>
                  <a:lnTo>
                    <a:pt x="952322" y="47117"/>
                  </a:lnTo>
                  <a:lnTo>
                    <a:pt x="871537" y="0"/>
                  </a:lnTo>
                  <a:lnTo>
                    <a:pt x="863536" y="2032"/>
                  </a:lnTo>
                  <a:lnTo>
                    <a:pt x="859980" y="8255"/>
                  </a:lnTo>
                  <a:lnTo>
                    <a:pt x="856424" y="14351"/>
                  </a:lnTo>
                  <a:lnTo>
                    <a:pt x="858456" y="22352"/>
                  </a:lnTo>
                  <a:lnTo>
                    <a:pt x="864679" y="25908"/>
                  </a:lnTo>
                  <a:lnTo>
                    <a:pt x="901026" y="47117"/>
                  </a:lnTo>
                  <a:lnTo>
                    <a:pt x="288734" y="47117"/>
                  </a:lnTo>
                  <a:lnTo>
                    <a:pt x="288734" y="73025"/>
                  </a:lnTo>
                  <a:lnTo>
                    <a:pt x="901026" y="73025"/>
                  </a:lnTo>
                  <a:lnTo>
                    <a:pt x="864679" y="94234"/>
                  </a:lnTo>
                  <a:lnTo>
                    <a:pt x="858456" y="97790"/>
                  </a:lnTo>
                  <a:lnTo>
                    <a:pt x="856424" y="105791"/>
                  </a:lnTo>
                  <a:lnTo>
                    <a:pt x="859980" y="111887"/>
                  </a:lnTo>
                  <a:lnTo>
                    <a:pt x="863536" y="118110"/>
                  </a:lnTo>
                  <a:lnTo>
                    <a:pt x="871537" y="120142"/>
                  </a:lnTo>
                  <a:lnTo>
                    <a:pt x="952322" y="73025"/>
                  </a:lnTo>
                  <a:lnTo>
                    <a:pt x="974534" y="60071"/>
                  </a:lnTo>
                  <a:close/>
                </a:path>
                <a:path w="974725" h="1348104">
                  <a:moveTo>
                    <a:pt x="974661" y="1292225"/>
                  </a:moveTo>
                  <a:lnTo>
                    <a:pt x="974407" y="1266317"/>
                  </a:lnTo>
                  <a:lnTo>
                    <a:pt x="95440" y="1275118"/>
                  </a:lnTo>
                  <a:lnTo>
                    <a:pt x="131584" y="1253490"/>
                  </a:lnTo>
                  <a:lnTo>
                    <a:pt x="137731" y="1249934"/>
                  </a:lnTo>
                  <a:lnTo>
                    <a:pt x="139738" y="1241933"/>
                  </a:lnTo>
                  <a:lnTo>
                    <a:pt x="136067" y="1235837"/>
                  </a:lnTo>
                  <a:lnTo>
                    <a:pt x="132410" y="1229614"/>
                  </a:lnTo>
                  <a:lnTo>
                    <a:pt x="124447" y="1227582"/>
                  </a:lnTo>
                  <a:lnTo>
                    <a:pt x="73088" y="1258265"/>
                  </a:lnTo>
                  <a:lnTo>
                    <a:pt x="73088" y="438391"/>
                  </a:lnTo>
                  <a:lnTo>
                    <a:pt x="94284" y="474726"/>
                  </a:lnTo>
                  <a:lnTo>
                    <a:pt x="97891" y="480949"/>
                  </a:lnTo>
                  <a:lnTo>
                    <a:pt x="105816" y="482981"/>
                  </a:lnTo>
                  <a:lnTo>
                    <a:pt x="118186" y="475869"/>
                  </a:lnTo>
                  <a:lnTo>
                    <a:pt x="120269" y="467868"/>
                  </a:lnTo>
                  <a:lnTo>
                    <a:pt x="116662" y="461772"/>
                  </a:lnTo>
                  <a:lnTo>
                    <a:pt x="75095" y="390525"/>
                  </a:lnTo>
                  <a:lnTo>
                    <a:pt x="60134" y="364871"/>
                  </a:lnTo>
                  <a:lnTo>
                    <a:pt x="3606" y="461772"/>
                  </a:lnTo>
                  <a:lnTo>
                    <a:pt x="0" y="467868"/>
                  </a:lnTo>
                  <a:lnTo>
                    <a:pt x="2095" y="475869"/>
                  </a:lnTo>
                  <a:lnTo>
                    <a:pt x="14452" y="482981"/>
                  </a:lnTo>
                  <a:lnTo>
                    <a:pt x="22377" y="480949"/>
                  </a:lnTo>
                  <a:lnTo>
                    <a:pt x="25984" y="474726"/>
                  </a:lnTo>
                  <a:lnTo>
                    <a:pt x="47180" y="438391"/>
                  </a:lnTo>
                  <a:lnTo>
                    <a:pt x="47180" y="1273746"/>
                  </a:lnTo>
                  <a:lnTo>
                    <a:pt x="21971" y="1288796"/>
                  </a:lnTo>
                  <a:lnTo>
                    <a:pt x="125653" y="1347851"/>
                  </a:lnTo>
                  <a:lnTo>
                    <a:pt x="133565" y="1345692"/>
                  </a:lnTo>
                  <a:lnTo>
                    <a:pt x="140652" y="1333246"/>
                  </a:lnTo>
                  <a:lnTo>
                    <a:pt x="138480" y="1325372"/>
                  </a:lnTo>
                  <a:lnTo>
                    <a:pt x="96621" y="1301496"/>
                  </a:lnTo>
                  <a:lnTo>
                    <a:pt x="95783" y="1301026"/>
                  </a:lnTo>
                  <a:lnTo>
                    <a:pt x="974661" y="1292225"/>
                  </a:lnTo>
                  <a:close/>
                </a:path>
              </a:pathLst>
            </a:custGeom>
            <a:solidFill>
              <a:srgbClr val="000000"/>
            </a:solidFill>
          </p:spPr>
          <p:txBody>
            <a:bodyPr wrap="square" lIns="0" tIns="0" rIns="0" bIns="0" rtlCol="0"/>
            <a:lstStyle/>
            <a:p>
              <a:endParaRPr/>
            </a:p>
          </p:txBody>
        </p:sp>
      </p:grpSp>
      <p:sp>
        <p:nvSpPr>
          <p:cNvPr id="13" name="object 13"/>
          <p:cNvSpPr txBox="1"/>
          <p:nvPr/>
        </p:nvSpPr>
        <p:spPr>
          <a:xfrm>
            <a:off x="2746044" y="2994407"/>
            <a:ext cx="483870"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B(s)</a:t>
            </a:r>
            <a:endParaRPr sz="2000">
              <a:latin typeface="Tahoma"/>
              <a:cs typeface="Tahoma"/>
            </a:endParaRPr>
          </a:p>
        </p:txBody>
      </p:sp>
      <p:sp>
        <p:nvSpPr>
          <p:cNvPr id="14" name="object 14"/>
          <p:cNvSpPr txBox="1"/>
          <p:nvPr/>
        </p:nvSpPr>
        <p:spPr>
          <a:xfrm>
            <a:off x="2822195" y="1774952"/>
            <a:ext cx="478155"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E(</a:t>
            </a:r>
            <a:r>
              <a:rPr sz="2000" spc="5" dirty="0">
                <a:latin typeface="Tahoma"/>
                <a:cs typeface="Tahoma"/>
              </a:rPr>
              <a:t>s</a:t>
            </a:r>
            <a:r>
              <a:rPr sz="2000" dirty="0">
                <a:latin typeface="Tahoma"/>
                <a:cs typeface="Tahoma"/>
              </a:rPr>
              <a:t>)</a:t>
            </a:r>
            <a:endParaRPr sz="2000">
              <a:latin typeface="Tahoma"/>
              <a:cs typeface="Tahoma"/>
            </a:endParaRPr>
          </a:p>
        </p:txBody>
      </p:sp>
      <p:sp>
        <p:nvSpPr>
          <p:cNvPr id="15" name="object 15"/>
          <p:cNvSpPr txBox="1"/>
          <p:nvPr/>
        </p:nvSpPr>
        <p:spPr>
          <a:xfrm>
            <a:off x="2186941" y="1877059"/>
            <a:ext cx="433705" cy="391160"/>
          </a:xfrm>
          <a:prstGeom prst="rect">
            <a:avLst/>
          </a:prstGeom>
        </p:spPr>
        <p:txBody>
          <a:bodyPr vert="horz" wrap="square" lIns="0" tIns="12700" rIns="0" bIns="0" rtlCol="0">
            <a:spAutoFit/>
          </a:bodyPr>
          <a:lstStyle/>
          <a:p>
            <a:pPr marL="38100">
              <a:spcBef>
                <a:spcPts val="100"/>
              </a:spcBef>
            </a:pPr>
            <a:r>
              <a:rPr sz="2000" spc="-195" dirty="0">
                <a:latin typeface="Tahoma"/>
                <a:cs typeface="Tahoma"/>
              </a:rPr>
              <a:t>+</a:t>
            </a:r>
            <a:r>
              <a:rPr sz="3600" spc="-292" baseline="-35879" dirty="0">
                <a:latin typeface="Tahoma"/>
                <a:cs typeface="Tahoma"/>
              </a:rPr>
              <a:t>+</a:t>
            </a:r>
            <a:endParaRPr sz="3600" baseline="-35879">
              <a:latin typeface="Tahoma"/>
              <a:cs typeface="Tahoma"/>
            </a:endParaRPr>
          </a:p>
        </p:txBody>
      </p:sp>
      <p:sp>
        <p:nvSpPr>
          <p:cNvPr id="16" name="object 16"/>
          <p:cNvSpPr txBox="1"/>
          <p:nvPr/>
        </p:nvSpPr>
        <p:spPr>
          <a:xfrm>
            <a:off x="5683122" y="286955"/>
            <a:ext cx="3291840" cy="956310"/>
          </a:xfrm>
          <a:prstGeom prst="rect">
            <a:avLst/>
          </a:prstGeom>
        </p:spPr>
        <p:txBody>
          <a:bodyPr vert="horz" wrap="square" lIns="0" tIns="138430" rIns="0" bIns="0" rtlCol="0">
            <a:spAutoFit/>
          </a:bodyPr>
          <a:lstStyle/>
          <a:p>
            <a:pPr marL="12700">
              <a:spcBef>
                <a:spcPts val="1090"/>
              </a:spcBef>
            </a:pPr>
            <a:r>
              <a:rPr sz="2000" spc="-5" dirty="0">
                <a:latin typeface="Tahoma"/>
                <a:cs typeface="Tahoma"/>
              </a:rPr>
              <a:t>From</a:t>
            </a:r>
            <a:r>
              <a:rPr sz="2000" spc="-35" dirty="0">
                <a:latin typeface="Tahoma"/>
                <a:cs typeface="Tahoma"/>
              </a:rPr>
              <a:t> </a:t>
            </a:r>
            <a:r>
              <a:rPr sz="2000" dirty="0">
                <a:latin typeface="Tahoma"/>
                <a:cs typeface="Tahoma"/>
              </a:rPr>
              <a:t>Shown</a:t>
            </a:r>
            <a:r>
              <a:rPr sz="2000" spc="-35" dirty="0">
                <a:latin typeface="Tahoma"/>
                <a:cs typeface="Tahoma"/>
              </a:rPr>
              <a:t> </a:t>
            </a:r>
            <a:r>
              <a:rPr sz="2000" spc="-5" dirty="0">
                <a:latin typeface="Tahoma"/>
                <a:cs typeface="Tahoma"/>
              </a:rPr>
              <a:t>Figure,</a:t>
            </a:r>
            <a:endParaRPr sz="2000">
              <a:latin typeface="Tahoma"/>
              <a:cs typeface="Tahoma"/>
            </a:endParaRPr>
          </a:p>
          <a:p>
            <a:pPr marL="1225550">
              <a:spcBef>
                <a:spcPts val="1170"/>
              </a:spcBef>
            </a:pPr>
            <a:r>
              <a:rPr sz="2300" i="1" spc="85" dirty="0">
                <a:latin typeface="Times New Roman"/>
                <a:cs typeface="Times New Roman"/>
              </a:rPr>
              <a:t>E</a:t>
            </a:r>
            <a:r>
              <a:rPr sz="2300" spc="55" dirty="0">
                <a:latin typeface="Times New Roman"/>
                <a:cs typeface="Times New Roman"/>
              </a:rPr>
              <a:t>(</a:t>
            </a:r>
            <a:r>
              <a:rPr sz="2300" i="1" spc="40" dirty="0">
                <a:latin typeface="Times New Roman"/>
                <a:cs typeface="Times New Roman"/>
              </a:rPr>
              <a:t>s</a:t>
            </a:r>
            <a:r>
              <a:rPr sz="2300" spc="-5" dirty="0">
                <a:latin typeface="Times New Roman"/>
                <a:cs typeface="Times New Roman"/>
              </a:rPr>
              <a:t>)</a:t>
            </a:r>
            <a:r>
              <a:rPr sz="2300" spc="-25" dirty="0">
                <a:latin typeface="Times New Roman"/>
                <a:cs typeface="Times New Roman"/>
              </a:rPr>
              <a:t> </a:t>
            </a:r>
            <a:r>
              <a:rPr sz="2300" spc="-5" dirty="0">
                <a:latin typeface="Symbol"/>
                <a:cs typeface="Symbol"/>
              </a:rPr>
              <a:t></a:t>
            </a:r>
            <a:r>
              <a:rPr sz="2300" spc="35" dirty="0">
                <a:latin typeface="Times New Roman"/>
                <a:cs typeface="Times New Roman"/>
              </a:rPr>
              <a:t> </a:t>
            </a:r>
            <a:r>
              <a:rPr sz="2300" i="1" spc="15" dirty="0">
                <a:latin typeface="Times New Roman"/>
                <a:cs typeface="Times New Roman"/>
              </a:rPr>
              <a:t>R</a:t>
            </a:r>
            <a:r>
              <a:rPr sz="2300" spc="-45" dirty="0">
                <a:latin typeface="Times New Roman"/>
                <a:cs typeface="Times New Roman"/>
              </a:rPr>
              <a:t>(</a:t>
            </a:r>
            <a:r>
              <a:rPr sz="2300" spc="-35" dirty="0">
                <a:latin typeface="Times New Roman"/>
                <a:cs typeface="Times New Roman"/>
              </a:rPr>
              <a:t>s</a:t>
            </a:r>
            <a:r>
              <a:rPr sz="2300" spc="-5" dirty="0">
                <a:latin typeface="Times New Roman"/>
                <a:cs typeface="Times New Roman"/>
              </a:rPr>
              <a:t>)</a:t>
            </a:r>
            <a:r>
              <a:rPr sz="2300" spc="-155" dirty="0">
                <a:latin typeface="Times New Roman"/>
                <a:cs typeface="Times New Roman"/>
              </a:rPr>
              <a:t> </a:t>
            </a:r>
            <a:r>
              <a:rPr sz="2300" spc="-5" dirty="0">
                <a:latin typeface="Symbol"/>
                <a:cs typeface="Symbol"/>
              </a:rPr>
              <a:t></a:t>
            </a:r>
            <a:r>
              <a:rPr sz="2300" spc="-145" dirty="0">
                <a:latin typeface="Times New Roman"/>
                <a:cs typeface="Times New Roman"/>
              </a:rPr>
              <a:t> </a:t>
            </a:r>
            <a:r>
              <a:rPr sz="2300" spc="-80" dirty="0">
                <a:latin typeface="Times New Roman"/>
                <a:cs typeface="Times New Roman"/>
              </a:rPr>
              <a:t>B</a:t>
            </a:r>
            <a:r>
              <a:rPr sz="2300" spc="-45" dirty="0">
                <a:latin typeface="Times New Roman"/>
                <a:cs typeface="Times New Roman"/>
              </a:rPr>
              <a:t>(</a:t>
            </a:r>
            <a:r>
              <a:rPr sz="2300" spc="-35" dirty="0">
                <a:latin typeface="Times New Roman"/>
                <a:cs typeface="Times New Roman"/>
              </a:rPr>
              <a:t>s</a:t>
            </a:r>
            <a:r>
              <a:rPr sz="2300" spc="-5" dirty="0">
                <a:latin typeface="Times New Roman"/>
                <a:cs typeface="Times New Roman"/>
              </a:rPr>
              <a:t>)</a:t>
            </a:r>
            <a:endParaRPr sz="2300">
              <a:latin typeface="Times New Roman"/>
              <a:cs typeface="Times New Roman"/>
            </a:endParaRPr>
          </a:p>
        </p:txBody>
      </p:sp>
      <p:sp>
        <p:nvSpPr>
          <p:cNvPr id="17" name="object 17"/>
          <p:cNvSpPr txBox="1"/>
          <p:nvPr/>
        </p:nvSpPr>
        <p:spPr>
          <a:xfrm>
            <a:off x="6767730" y="1433877"/>
            <a:ext cx="2661920" cy="2482850"/>
          </a:xfrm>
          <a:prstGeom prst="rect">
            <a:avLst/>
          </a:prstGeom>
        </p:spPr>
        <p:txBody>
          <a:bodyPr vert="horz" wrap="square" lIns="0" tIns="113665" rIns="0" bIns="0" rtlCol="0">
            <a:spAutoFit/>
          </a:bodyPr>
          <a:lstStyle/>
          <a:p>
            <a:pPr marL="45720">
              <a:spcBef>
                <a:spcPts val="895"/>
              </a:spcBef>
            </a:pPr>
            <a:r>
              <a:rPr sz="2400" i="1" spc="-70" dirty="0">
                <a:latin typeface="Times New Roman"/>
                <a:cs typeface="Times New Roman"/>
              </a:rPr>
              <a:t>C</a:t>
            </a:r>
            <a:r>
              <a:rPr sz="2400" spc="-20" dirty="0">
                <a:latin typeface="Times New Roman"/>
                <a:cs typeface="Times New Roman"/>
              </a:rPr>
              <a:t>(</a:t>
            </a:r>
            <a:r>
              <a:rPr sz="2400" i="1" spc="-55" dirty="0">
                <a:latin typeface="Times New Roman"/>
                <a:cs typeface="Times New Roman"/>
              </a:rPr>
              <a:t>s</a:t>
            </a:r>
            <a:r>
              <a:rPr sz="2400" spc="-75" dirty="0">
                <a:latin typeface="Times New Roman"/>
                <a:cs typeface="Times New Roman"/>
              </a:rPr>
              <a:t>)</a:t>
            </a:r>
            <a:r>
              <a:rPr sz="2400" spc="-85" dirty="0">
                <a:latin typeface="Times New Roman"/>
                <a:cs typeface="Times New Roman"/>
              </a:rPr>
              <a:t> </a:t>
            </a:r>
            <a:r>
              <a:rPr sz="2400" spc="-120" dirty="0">
                <a:latin typeface="Symbol"/>
                <a:cs typeface="Symbol"/>
              </a:rPr>
              <a:t></a:t>
            </a:r>
            <a:r>
              <a:rPr sz="2400" spc="-170" dirty="0">
                <a:latin typeface="Times New Roman"/>
                <a:cs typeface="Times New Roman"/>
              </a:rPr>
              <a:t> </a:t>
            </a:r>
            <a:r>
              <a:rPr sz="2400" i="1" spc="-229" dirty="0">
                <a:latin typeface="Times New Roman"/>
                <a:cs typeface="Times New Roman"/>
              </a:rPr>
              <a:t>G</a:t>
            </a:r>
            <a:r>
              <a:rPr sz="2400" spc="-85" dirty="0">
                <a:latin typeface="Times New Roman"/>
                <a:cs typeface="Times New Roman"/>
              </a:rPr>
              <a:t>.</a:t>
            </a:r>
            <a:r>
              <a:rPr sz="2400" i="1" spc="-60" dirty="0">
                <a:latin typeface="Times New Roman"/>
                <a:cs typeface="Times New Roman"/>
              </a:rPr>
              <a:t>E</a:t>
            </a:r>
            <a:r>
              <a:rPr sz="2400" spc="-25" dirty="0">
                <a:latin typeface="Times New Roman"/>
                <a:cs typeface="Times New Roman"/>
              </a:rPr>
              <a:t>(</a:t>
            </a:r>
            <a:r>
              <a:rPr sz="2400" i="1" spc="-50" dirty="0">
                <a:latin typeface="Times New Roman"/>
                <a:cs typeface="Times New Roman"/>
              </a:rPr>
              <a:t>s</a:t>
            </a:r>
            <a:r>
              <a:rPr sz="2400" spc="-75" dirty="0">
                <a:latin typeface="Times New Roman"/>
                <a:cs typeface="Times New Roman"/>
              </a:rPr>
              <a:t>)</a:t>
            </a:r>
            <a:endParaRPr sz="2400">
              <a:latin typeface="Times New Roman"/>
              <a:cs typeface="Times New Roman"/>
            </a:endParaRPr>
          </a:p>
          <a:p>
            <a:pPr marL="668655">
              <a:spcBef>
                <a:spcPts val="785"/>
              </a:spcBef>
            </a:pPr>
            <a:r>
              <a:rPr sz="2350" spc="55" dirty="0">
                <a:latin typeface="Symbol"/>
                <a:cs typeface="Symbol"/>
              </a:rPr>
              <a:t></a:t>
            </a:r>
            <a:r>
              <a:rPr sz="2350" spc="-75" dirty="0">
                <a:latin typeface="Times New Roman"/>
                <a:cs typeface="Times New Roman"/>
              </a:rPr>
              <a:t> </a:t>
            </a:r>
            <a:r>
              <a:rPr sz="2350" i="1" spc="-25" dirty="0">
                <a:latin typeface="Times New Roman"/>
                <a:cs typeface="Times New Roman"/>
              </a:rPr>
              <a:t>G</a:t>
            </a:r>
            <a:r>
              <a:rPr sz="2350" spc="-10" dirty="0">
                <a:latin typeface="Times New Roman"/>
                <a:cs typeface="Times New Roman"/>
              </a:rPr>
              <a:t>[</a:t>
            </a:r>
            <a:r>
              <a:rPr sz="2350" spc="30" dirty="0">
                <a:latin typeface="Times New Roman"/>
                <a:cs typeface="Times New Roman"/>
              </a:rPr>
              <a:t>R</a:t>
            </a:r>
            <a:r>
              <a:rPr sz="2350" spc="-10" dirty="0">
                <a:latin typeface="Times New Roman"/>
                <a:cs typeface="Times New Roman"/>
              </a:rPr>
              <a:t>(</a:t>
            </a:r>
            <a:r>
              <a:rPr sz="2350" spc="10" dirty="0">
                <a:latin typeface="Times New Roman"/>
                <a:cs typeface="Times New Roman"/>
              </a:rPr>
              <a:t>s</a:t>
            </a:r>
            <a:r>
              <a:rPr sz="2350" spc="30" dirty="0">
                <a:latin typeface="Times New Roman"/>
                <a:cs typeface="Times New Roman"/>
              </a:rPr>
              <a:t>)</a:t>
            </a:r>
            <a:r>
              <a:rPr sz="2350" spc="-135" dirty="0">
                <a:latin typeface="Times New Roman"/>
                <a:cs typeface="Times New Roman"/>
              </a:rPr>
              <a:t> </a:t>
            </a:r>
            <a:r>
              <a:rPr sz="2350" spc="55" dirty="0">
                <a:latin typeface="Symbol"/>
                <a:cs typeface="Symbol"/>
              </a:rPr>
              <a:t></a:t>
            </a:r>
            <a:r>
              <a:rPr sz="2350" spc="-114" dirty="0">
                <a:latin typeface="Times New Roman"/>
                <a:cs typeface="Times New Roman"/>
              </a:rPr>
              <a:t> </a:t>
            </a:r>
            <a:r>
              <a:rPr sz="2350" spc="-5" dirty="0">
                <a:latin typeface="Times New Roman"/>
                <a:cs typeface="Times New Roman"/>
              </a:rPr>
              <a:t>B</a:t>
            </a:r>
            <a:r>
              <a:rPr sz="2350" spc="-10" dirty="0">
                <a:latin typeface="Times New Roman"/>
                <a:cs typeface="Times New Roman"/>
              </a:rPr>
              <a:t>(</a:t>
            </a:r>
            <a:r>
              <a:rPr sz="2350" spc="10" dirty="0">
                <a:latin typeface="Times New Roman"/>
                <a:cs typeface="Times New Roman"/>
              </a:rPr>
              <a:t>s</a:t>
            </a:r>
            <a:r>
              <a:rPr sz="2350" spc="-10" dirty="0">
                <a:latin typeface="Times New Roman"/>
                <a:cs typeface="Times New Roman"/>
              </a:rPr>
              <a:t>)</a:t>
            </a:r>
            <a:r>
              <a:rPr sz="2350" spc="30" dirty="0">
                <a:latin typeface="Times New Roman"/>
                <a:cs typeface="Times New Roman"/>
              </a:rPr>
              <a:t>]</a:t>
            </a:r>
            <a:endParaRPr sz="2350">
              <a:latin typeface="Times New Roman"/>
              <a:cs typeface="Times New Roman"/>
            </a:endParaRPr>
          </a:p>
          <a:p>
            <a:pPr marL="678815">
              <a:spcBef>
                <a:spcPts val="790"/>
              </a:spcBef>
            </a:pPr>
            <a:r>
              <a:rPr sz="2350" spc="-20" dirty="0">
                <a:latin typeface="Symbol"/>
                <a:cs typeface="Symbol"/>
              </a:rPr>
              <a:t></a:t>
            </a:r>
            <a:r>
              <a:rPr sz="2350" spc="-105" dirty="0">
                <a:latin typeface="Times New Roman"/>
                <a:cs typeface="Times New Roman"/>
              </a:rPr>
              <a:t> </a:t>
            </a:r>
            <a:r>
              <a:rPr sz="2350" i="1" spc="-85" dirty="0">
                <a:latin typeface="Times New Roman"/>
                <a:cs typeface="Times New Roman"/>
              </a:rPr>
              <a:t>G</a:t>
            </a:r>
            <a:r>
              <a:rPr sz="2350" i="1" spc="-5" dirty="0">
                <a:latin typeface="Times New Roman"/>
                <a:cs typeface="Times New Roman"/>
              </a:rPr>
              <a:t>R</a:t>
            </a:r>
            <a:r>
              <a:rPr sz="2350" spc="-45" dirty="0">
                <a:latin typeface="Times New Roman"/>
                <a:cs typeface="Times New Roman"/>
              </a:rPr>
              <a:t>(</a:t>
            </a:r>
            <a:r>
              <a:rPr sz="2350" spc="-40" dirty="0">
                <a:latin typeface="Times New Roman"/>
                <a:cs typeface="Times New Roman"/>
              </a:rPr>
              <a:t>s</a:t>
            </a:r>
            <a:r>
              <a:rPr sz="2350" spc="-10" dirty="0">
                <a:latin typeface="Times New Roman"/>
                <a:cs typeface="Times New Roman"/>
              </a:rPr>
              <a:t>)</a:t>
            </a:r>
            <a:r>
              <a:rPr sz="2350" spc="-170" dirty="0">
                <a:latin typeface="Times New Roman"/>
                <a:cs typeface="Times New Roman"/>
              </a:rPr>
              <a:t> </a:t>
            </a:r>
            <a:r>
              <a:rPr sz="2350" spc="-20" dirty="0">
                <a:latin typeface="Symbol"/>
                <a:cs typeface="Symbol"/>
              </a:rPr>
              <a:t></a:t>
            </a:r>
            <a:r>
              <a:rPr sz="2350" spc="-175" dirty="0">
                <a:latin typeface="Times New Roman"/>
                <a:cs typeface="Times New Roman"/>
              </a:rPr>
              <a:t> </a:t>
            </a:r>
            <a:r>
              <a:rPr sz="2350" spc="-85" dirty="0">
                <a:latin typeface="Times New Roman"/>
                <a:cs typeface="Times New Roman"/>
              </a:rPr>
              <a:t>G</a:t>
            </a:r>
            <a:r>
              <a:rPr sz="2350" spc="-90" dirty="0">
                <a:latin typeface="Times New Roman"/>
                <a:cs typeface="Times New Roman"/>
              </a:rPr>
              <a:t>B</a:t>
            </a:r>
            <a:r>
              <a:rPr sz="2350" spc="-45" dirty="0">
                <a:latin typeface="Times New Roman"/>
                <a:cs typeface="Times New Roman"/>
              </a:rPr>
              <a:t>(</a:t>
            </a:r>
            <a:r>
              <a:rPr sz="2350" spc="-40" dirty="0">
                <a:latin typeface="Times New Roman"/>
                <a:cs typeface="Times New Roman"/>
              </a:rPr>
              <a:t>s</a:t>
            </a:r>
            <a:r>
              <a:rPr sz="2350" spc="-10" dirty="0">
                <a:latin typeface="Times New Roman"/>
                <a:cs typeface="Times New Roman"/>
              </a:rPr>
              <a:t>)</a:t>
            </a:r>
            <a:endParaRPr sz="2350">
              <a:latin typeface="Times New Roman"/>
              <a:cs typeface="Times New Roman"/>
            </a:endParaRPr>
          </a:p>
          <a:p>
            <a:pPr marL="281940">
              <a:spcBef>
                <a:spcPts val="1535"/>
              </a:spcBef>
            </a:pPr>
            <a:r>
              <a:rPr sz="2100" i="1" spc="-155" dirty="0">
                <a:latin typeface="Times New Roman"/>
                <a:cs typeface="Times New Roman"/>
              </a:rPr>
              <a:t>B</a:t>
            </a:r>
            <a:r>
              <a:rPr sz="2100" spc="-40" dirty="0">
                <a:latin typeface="Times New Roman"/>
                <a:cs typeface="Times New Roman"/>
              </a:rPr>
              <a:t>(</a:t>
            </a:r>
            <a:r>
              <a:rPr sz="2100" i="1" spc="-80" dirty="0">
                <a:latin typeface="Times New Roman"/>
                <a:cs typeface="Times New Roman"/>
              </a:rPr>
              <a:t>s</a:t>
            </a:r>
            <a:r>
              <a:rPr sz="2100" spc="-85" dirty="0">
                <a:latin typeface="Times New Roman"/>
                <a:cs typeface="Times New Roman"/>
              </a:rPr>
              <a:t>)</a:t>
            </a:r>
            <a:r>
              <a:rPr sz="2100" spc="-95" dirty="0">
                <a:latin typeface="Times New Roman"/>
                <a:cs typeface="Times New Roman"/>
              </a:rPr>
              <a:t> </a:t>
            </a:r>
            <a:r>
              <a:rPr sz="2100" spc="-140" dirty="0">
                <a:latin typeface="Symbol"/>
                <a:cs typeface="Symbol"/>
              </a:rPr>
              <a:t></a:t>
            </a:r>
            <a:r>
              <a:rPr sz="2100" spc="-55" dirty="0">
                <a:latin typeface="Times New Roman"/>
                <a:cs typeface="Times New Roman"/>
              </a:rPr>
              <a:t> </a:t>
            </a:r>
            <a:r>
              <a:rPr sz="2100" i="1" spc="-85" dirty="0">
                <a:latin typeface="Times New Roman"/>
                <a:cs typeface="Times New Roman"/>
              </a:rPr>
              <a:t>H</a:t>
            </a:r>
            <a:r>
              <a:rPr sz="2100" spc="-200" dirty="0">
                <a:latin typeface="Times New Roman"/>
                <a:cs typeface="Times New Roman"/>
              </a:rPr>
              <a:t>.</a:t>
            </a:r>
            <a:r>
              <a:rPr sz="2100" i="1" spc="-105" dirty="0">
                <a:latin typeface="Times New Roman"/>
                <a:cs typeface="Times New Roman"/>
              </a:rPr>
              <a:t>C</a:t>
            </a:r>
            <a:r>
              <a:rPr sz="2100" spc="-45" dirty="0">
                <a:latin typeface="Times New Roman"/>
                <a:cs typeface="Times New Roman"/>
              </a:rPr>
              <a:t>(</a:t>
            </a:r>
            <a:r>
              <a:rPr sz="2100" i="1" spc="-75" dirty="0">
                <a:latin typeface="Times New Roman"/>
                <a:cs typeface="Times New Roman"/>
              </a:rPr>
              <a:t>s</a:t>
            </a:r>
            <a:r>
              <a:rPr sz="2100" spc="-85" dirty="0">
                <a:latin typeface="Times New Roman"/>
                <a:cs typeface="Times New Roman"/>
              </a:rPr>
              <a:t>)</a:t>
            </a:r>
            <a:endParaRPr sz="2100">
              <a:latin typeface="Times New Roman"/>
              <a:cs typeface="Times New Roman"/>
            </a:endParaRPr>
          </a:p>
          <a:p>
            <a:pPr marL="12700">
              <a:spcBef>
                <a:spcPts val="1885"/>
              </a:spcBef>
            </a:pPr>
            <a:r>
              <a:rPr sz="2100" spc="-135" dirty="0">
                <a:latin typeface="Symbol"/>
                <a:cs typeface="Symbol"/>
              </a:rPr>
              <a:t></a:t>
            </a:r>
            <a:r>
              <a:rPr sz="2100" i="1" spc="-110" dirty="0">
                <a:latin typeface="Times New Roman"/>
                <a:cs typeface="Times New Roman"/>
              </a:rPr>
              <a:t>C</a:t>
            </a:r>
            <a:r>
              <a:rPr sz="2100" spc="-50" dirty="0">
                <a:latin typeface="Times New Roman"/>
                <a:cs typeface="Times New Roman"/>
              </a:rPr>
              <a:t>(</a:t>
            </a:r>
            <a:r>
              <a:rPr sz="2100" i="1" spc="-80" dirty="0">
                <a:latin typeface="Times New Roman"/>
                <a:cs typeface="Times New Roman"/>
              </a:rPr>
              <a:t>s</a:t>
            </a:r>
            <a:r>
              <a:rPr sz="2100" spc="-90" dirty="0">
                <a:latin typeface="Times New Roman"/>
                <a:cs typeface="Times New Roman"/>
              </a:rPr>
              <a:t>)</a:t>
            </a:r>
            <a:r>
              <a:rPr sz="2100" spc="-100" dirty="0">
                <a:latin typeface="Times New Roman"/>
                <a:cs typeface="Times New Roman"/>
              </a:rPr>
              <a:t> </a:t>
            </a:r>
            <a:r>
              <a:rPr sz="2100" spc="-145" dirty="0">
                <a:latin typeface="Symbol"/>
                <a:cs typeface="Symbol"/>
              </a:rPr>
              <a:t></a:t>
            </a:r>
            <a:r>
              <a:rPr sz="2100" spc="-160" dirty="0">
                <a:latin typeface="Times New Roman"/>
                <a:cs typeface="Times New Roman"/>
              </a:rPr>
              <a:t> </a:t>
            </a:r>
            <a:r>
              <a:rPr sz="2100" i="1" spc="-254" dirty="0">
                <a:latin typeface="Times New Roman"/>
                <a:cs typeface="Times New Roman"/>
              </a:rPr>
              <a:t>G</a:t>
            </a:r>
            <a:r>
              <a:rPr sz="2100" spc="-90" dirty="0">
                <a:latin typeface="Times New Roman"/>
                <a:cs typeface="Times New Roman"/>
              </a:rPr>
              <a:t>.</a:t>
            </a:r>
            <a:r>
              <a:rPr sz="2100" i="1" spc="-160" dirty="0">
                <a:latin typeface="Times New Roman"/>
                <a:cs typeface="Times New Roman"/>
              </a:rPr>
              <a:t>R</a:t>
            </a:r>
            <a:r>
              <a:rPr sz="2100" spc="-50" dirty="0">
                <a:latin typeface="Times New Roman"/>
                <a:cs typeface="Times New Roman"/>
              </a:rPr>
              <a:t>(</a:t>
            </a:r>
            <a:r>
              <a:rPr sz="2100" i="1" spc="-80" dirty="0">
                <a:latin typeface="Times New Roman"/>
                <a:cs typeface="Times New Roman"/>
              </a:rPr>
              <a:t>s</a:t>
            </a:r>
            <a:r>
              <a:rPr sz="2100" spc="-90" dirty="0">
                <a:latin typeface="Times New Roman"/>
                <a:cs typeface="Times New Roman"/>
              </a:rPr>
              <a:t>)</a:t>
            </a:r>
            <a:r>
              <a:rPr sz="2100" spc="-204" dirty="0">
                <a:latin typeface="Times New Roman"/>
                <a:cs typeface="Times New Roman"/>
              </a:rPr>
              <a:t> </a:t>
            </a:r>
            <a:r>
              <a:rPr sz="2100" spc="-145" dirty="0">
                <a:latin typeface="Symbol"/>
                <a:cs typeface="Symbol"/>
              </a:rPr>
              <a:t></a:t>
            </a:r>
            <a:r>
              <a:rPr sz="2100" spc="-220" dirty="0">
                <a:latin typeface="Times New Roman"/>
                <a:cs typeface="Times New Roman"/>
              </a:rPr>
              <a:t> </a:t>
            </a:r>
            <a:r>
              <a:rPr sz="2100" spc="-65" dirty="0">
                <a:latin typeface="Times New Roman"/>
                <a:cs typeface="Times New Roman"/>
              </a:rPr>
              <a:t>G</a:t>
            </a:r>
            <a:r>
              <a:rPr sz="2100" spc="50" dirty="0">
                <a:latin typeface="Times New Roman"/>
                <a:cs typeface="Times New Roman"/>
              </a:rPr>
              <a:t>.</a:t>
            </a:r>
            <a:r>
              <a:rPr sz="2100" spc="-95" dirty="0">
                <a:latin typeface="Times New Roman"/>
                <a:cs typeface="Times New Roman"/>
              </a:rPr>
              <a:t>H</a:t>
            </a:r>
            <a:r>
              <a:rPr sz="2100" spc="20" dirty="0">
                <a:latin typeface="Times New Roman"/>
                <a:cs typeface="Times New Roman"/>
              </a:rPr>
              <a:t>.</a:t>
            </a:r>
            <a:r>
              <a:rPr sz="2100" spc="-220" dirty="0">
                <a:latin typeface="Times New Roman"/>
                <a:cs typeface="Times New Roman"/>
              </a:rPr>
              <a:t>C</a:t>
            </a:r>
            <a:r>
              <a:rPr sz="2100" spc="-125" dirty="0">
                <a:latin typeface="Times New Roman"/>
                <a:cs typeface="Times New Roman"/>
              </a:rPr>
              <a:t>(</a:t>
            </a:r>
            <a:r>
              <a:rPr sz="2100" spc="-135" dirty="0">
                <a:latin typeface="Times New Roman"/>
                <a:cs typeface="Times New Roman"/>
              </a:rPr>
              <a:t>s</a:t>
            </a:r>
            <a:r>
              <a:rPr sz="2100" spc="-90" dirty="0">
                <a:latin typeface="Times New Roman"/>
                <a:cs typeface="Times New Roman"/>
              </a:rPr>
              <a:t>)</a:t>
            </a:r>
            <a:endParaRPr sz="2100">
              <a:latin typeface="Times New Roman"/>
              <a:cs typeface="Times New Roman"/>
            </a:endParaRPr>
          </a:p>
        </p:txBody>
      </p:sp>
      <p:sp>
        <p:nvSpPr>
          <p:cNvPr id="18" name="object 18"/>
          <p:cNvSpPr txBox="1"/>
          <p:nvPr/>
        </p:nvSpPr>
        <p:spPr>
          <a:xfrm>
            <a:off x="6099176" y="1327151"/>
            <a:ext cx="441959"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and</a:t>
            </a:r>
            <a:endParaRPr sz="2000">
              <a:latin typeface="Tahoma"/>
              <a:cs typeface="Tahoma"/>
            </a:endParaRPr>
          </a:p>
        </p:txBody>
      </p:sp>
      <p:sp>
        <p:nvSpPr>
          <p:cNvPr id="19" name="object 19"/>
          <p:cNvSpPr txBox="1"/>
          <p:nvPr/>
        </p:nvSpPr>
        <p:spPr>
          <a:xfrm>
            <a:off x="6296025" y="2832608"/>
            <a:ext cx="403860" cy="330835"/>
          </a:xfrm>
          <a:prstGeom prst="rect">
            <a:avLst/>
          </a:prstGeom>
        </p:spPr>
        <p:txBody>
          <a:bodyPr vert="horz" wrap="square" lIns="0" tIns="13335" rIns="0" bIns="0" rtlCol="0">
            <a:spAutoFit/>
          </a:bodyPr>
          <a:lstStyle/>
          <a:p>
            <a:pPr marL="12700">
              <a:spcBef>
                <a:spcPts val="105"/>
              </a:spcBef>
            </a:pPr>
            <a:r>
              <a:rPr sz="2000" spc="5" dirty="0">
                <a:latin typeface="Tahoma"/>
                <a:cs typeface="Tahoma"/>
              </a:rPr>
              <a:t>B</a:t>
            </a:r>
            <a:r>
              <a:rPr sz="2000" dirty="0">
                <a:latin typeface="Tahoma"/>
                <a:cs typeface="Tahoma"/>
              </a:rPr>
              <a:t>ut</a:t>
            </a:r>
            <a:endParaRPr sz="2000">
              <a:latin typeface="Tahoma"/>
              <a:cs typeface="Tahoma"/>
            </a:endParaRPr>
          </a:p>
        </p:txBody>
      </p:sp>
      <p:sp>
        <p:nvSpPr>
          <p:cNvPr id="20" name="object 20"/>
          <p:cNvSpPr txBox="1"/>
          <p:nvPr/>
        </p:nvSpPr>
        <p:spPr>
          <a:xfrm>
            <a:off x="2366568" y="5894934"/>
            <a:ext cx="3367404" cy="391795"/>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Tahoma"/>
                <a:cs typeface="Tahoma"/>
              </a:rPr>
              <a:t>For</a:t>
            </a:r>
            <a:r>
              <a:rPr sz="2400" b="1" spc="-30" dirty="0">
                <a:solidFill>
                  <a:srgbClr val="FF0000"/>
                </a:solidFill>
                <a:latin typeface="Tahoma"/>
                <a:cs typeface="Tahoma"/>
              </a:rPr>
              <a:t> </a:t>
            </a:r>
            <a:r>
              <a:rPr sz="2400" b="1" spc="-5" dirty="0">
                <a:solidFill>
                  <a:srgbClr val="FF0000"/>
                </a:solidFill>
                <a:latin typeface="Tahoma"/>
                <a:cs typeface="Tahoma"/>
              </a:rPr>
              <a:t>Positive Feedback</a:t>
            </a:r>
            <a:endParaRPr sz="2400">
              <a:latin typeface="Tahoma"/>
              <a:cs typeface="Tahoma"/>
            </a:endParaRPr>
          </a:p>
        </p:txBody>
      </p:sp>
      <p:sp>
        <p:nvSpPr>
          <p:cNvPr id="21" name="object 21"/>
          <p:cNvSpPr txBox="1"/>
          <p:nvPr/>
        </p:nvSpPr>
        <p:spPr>
          <a:xfrm>
            <a:off x="6231329" y="4105695"/>
            <a:ext cx="2351405" cy="1026160"/>
          </a:xfrm>
          <a:prstGeom prst="rect">
            <a:avLst/>
          </a:prstGeom>
        </p:spPr>
        <p:txBody>
          <a:bodyPr vert="horz" wrap="square" lIns="0" tIns="11430" rIns="0" bIns="0" rtlCol="0">
            <a:spAutoFit/>
          </a:bodyPr>
          <a:lstStyle/>
          <a:p>
            <a:pPr marL="349250">
              <a:spcBef>
                <a:spcPts val="90"/>
              </a:spcBef>
            </a:pPr>
            <a:r>
              <a:rPr sz="2100" i="1" spc="-60" dirty="0">
                <a:latin typeface="Times New Roman"/>
                <a:cs typeface="Times New Roman"/>
              </a:rPr>
              <a:t>C</a:t>
            </a:r>
            <a:r>
              <a:rPr sz="2100" spc="-15" dirty="0">
                <a:latin typeface="Times New Roman"/>
                <a:cs typeface="Times New Roman"/>
              </a:rPr>
              <a:t>(</a:t>
            </a:r>
            <a:r>
              <a:rPr sz="2100" i="1" spc="-50" dirty="0">
                <a:latin typeface="Times New Roman"/>
                <a:cs typeface="Times New Roman"/>
              </a:rPr>
              <a:t>s</a:t>
            </a:r>
            <a:r>
              <a:rPr sz="2100" spc="-65" dirty="0">
                <a:latin typeface="Times New Roman"/>
                <a:cs typeface="Times New Roman"/>
              </a:rPr>
              <a:t>)</a:t>
            </a:r>
            <a:r>
              <a:rPr sz="2100" spc="-190" dirty="0">
                <a:latin typeface="Times New Roman"/>
                <a:cs typeface="Times New Roman"/>
              </a:rPr>
              <a:t> </a:t>
            </a:r>
            <a:r>
              <a:rPr sz="2100" spc="-105" dirty="0">
                <a:latin typeface="Symbol"/>
                <a:cs typeface="Symbol"/>
              </a:rPr>
              <a:t></a:t>
            </a:r>
            <a:r>
              <a:rPr sz="2100" spc="-235" dirty="0">
                <a:latin typeface="Times New Roman"/>
                <a:cs typeface="Times New Roman"/>
              </a:rPr>
              <a:t> </a:t>
            </a:r>
            <a:r>
              <a:rPr sz="2100" spc="-10" dirty="0">
                <a:latin typeface="Times New Roman"/>
                <a:cs typeface="Times New Roman"/>
              </a:rPr>
              <a:t>G</a:t>
            </a:r>
            <a:r>
              <a:rPr sz="2100" spc="70" dirty="0">
                <a:latin typeface="Times New Roman"/>
                <a:cs typeface="Times New Roman"/>
              </a:rPr>
              <a:t>.</a:t>
            </a:r>
            <a:r>
              <a:rPr sz="2100" spc="-140" dirty="0">
                <a:latin typeface="Times New Roman"/>
                <a:cs typeface="Times New Roman"/>
              </a:rPr>
              <a:t>H</a:t>
            </a:r>
            <a:r>
              <a:rPr sz="2100" spc="-60" dirty="0">
                <a:latin typeface="Times New Roman"/>
                <a:cs typeface="Times New Roman"/>
              </a:rPr>
              <a:t> </a:t>
            </a:r>
            <a:r>
              <a:rPr sz="2100" spc="-105" dirty="0">
                <a:latin typeface="Symbol"/>
                <a:cs typeface="Symbol"/>
              </a:rPr>
              <a:t></a:t>
            </a:r>
            <a:r>
              <a:rPr sz="2100" spc="-130" dirty="0">
                <a:latin typeface="Times New Roman"/>
                <a:cs typeface="Times New Roman"/>
              </a:rPr>
              <a:t> </a:t>
            </a:r>
            <a:r>
              <a:rPr sz="2100" spc="-204" dirty="0">
                <a:latin typeface="Times New Roman"/>
                <a:cs typeface="Times New Roman"/>
              </a:rPr>
              <a:t>G</a:t>
            </a:r>
            <a:r>
              <a:rPr sz="2100" spc="-170" dirty="0">
                <a:latin typeface="Times New Roman"/>
                <a:cs typeface="Times New Roman"/>
              </a:rPr>
              <a:t>R</a:t>
            </a:r>
            <a:r>
              <a:rPr sz="2100" spc="-105" dirty="0">
                <a:latin typeface="Times New Roman"/>
                <a:cs typeface="Times New Roman"/>
              </a:rPr>
              <a:t>(s</a:t>
            </a:r>
            <a:r>
              <a:rPr sz="2100" spc="-65" dirty="0">
                <a:latin typeface="Times New Roman"/>
                <a:cs typeface="Times New Roman"/>
              </a:rPr>
              <a:t>)</a:t>
            </a:r>
            <a:endParaRPr sz="2100">
              <a:latin typeface="Times New Roman"/>
              <a:cs typeface="Times New Roman"/>
            </a:endParaRPr>
          </a:p>
          <a:p>
            <a:pPr>
              <a:spcBef>
                <a:spcPts val="20"/>
              </a:spcBef>
            </a:pPr>
            <a:endParaRPr sz="2300">
              <a:latin typeface="Times New Roman"/>
              <a:cs typeface="Times New Roman"/>
            </a:endParaRPr>
          </a:p>
          <a:p>
            <a:pPr marL="12700"/>
            <a:r>
              <a:rPr sz="2250" spc="-320" dirty="0">
                <a:latin typeface="Symbol"/>
                <a:cs typeface="Symbol"/>
              </a:rPr>
              <a:t></a:t>
            </a:r>
            <a:r>
              <a:rPr sz="2250" i="1" spc="-254" dirty="0">
                <a:latin typeface="Times New Roman"/>
                <a:cs typeface="Times New Roman"/>
              </a:rPr>
              <a:t>C</a:t>
            </a:r>
            <a:r>
              <a:rPr sz="2250" spc="-110" dirty="0">
                <a:latin typeface="Times New Roman"/>
                <a:cs typeface="Times New Roman"/>
              </a:rPr>
              <a:t>(</a:t>
            </a:r>
            <a:r>
              <a:rPr sz="2250" i="1" spc="-160" dirty="0">
                <a:latin typeface="Times New Roman"/>
                <a:cs typeface="Times New Roman"/>
              </a:rPr>
              <a:t>s</a:t>
            </a:r>
            <a:r>
              <a:rPr sz="2250" spc="-195" dirty="0">
                <a:latin typeface="Times New Roman"/>
                <a:cs typeface="Times New Roman"/>
              </a:rPr>
              <a:t>)</a:t>
            </a:r>
            <a:r>
              <a:rPr sz="2250" spc="-500" dirty="0">
                <a:latin typeface="Times New Roman"/>
                <a:cs typeface="Times New Roman"/>
              </a:rPr>
              <a:t>{</a:t>
            </a:r>
            <a:r>
              <a:rPr sz="2250" spc="-90" dirty="0">
                <a:latin typeface="Times New Roman"/>
                <a:cs typeface="Times New Roman"/>
              </a:rPr>
              <a:t>1</a:t>
            </a:r>
            <a:r>
              <a:rPr sz="2250" spc="-260" dirty="0">
                <a:latin typeface="Symbol"/>
                <a:cs typeface="Symbol"/>
              </a:rPr>
              <a:t></a:t>
            </a:r>
            <a:r>
              <a:rPr sz="2250" spc="-290" dirty="0">
                <a:latin typeface="Times New Roman"/>
                <a:cs typeface="Times New Roman"/>
              </a:rPr>
              <a:t> </a:t>
            </a:r>
            <a:r>
              <a:rPr sz="2250" spc="-220" dirty="0">
                <a:latin typeface="Times New Roman"/>
                <a:cs typeface="Times New Roman"/>
              </a:rPr>
              <a:t>G</a:t>
            </a:r>
            <a:r>
              <a:rPr sz="2250" spc="-10" dirty="0">
                <a:latin typeface="Times New Roman"/>
                <a:cs typeface="Times New Roman"/>
              </a:rPr>
              <a:t>.</a:t>
            </a:r>
            <a:r>
              <a:rPr sz="2250" spc="-405" dirty="0">
                <a:latin typeface="Times New Roman"/>
                <a:cs typeface="Times New Roman"/>
              </a:rPr>
              <a:t>H</a:t>
            </a:r>
            <a:r>
              <a:rPr sz="2250" spc="-229" dirty="0">
                <a:latin typeface="Times New Roman"/>
                <a:cs typeface="Times New Roman"/>
              </a:rPr>
              <a:t>}</a:t>
            </a:r>
            <a:r>
              <a:rPr sz="2250" spc="-265" dirty="0">
                <a:latin typeface="Times New Roman"/>
                <a:cs typeface="Times New Roman"/>
              </a:rPr>
              <a:t> </a:t>
            </a:r>
            <a:r>
              <a:rPr sz="2250" spc="-260" dirty="0">
                <a:latin typeface="Symbol"/>
                <a:cs typeface="Symbol"/>
              </a:rPr>
              <a:t></a:t>
            </a:r>
            <a:r>
              <a:rPr sz="2250" spc="-190" dirty="0">
                <a:latin typeface="Times New Roman"/>
                <a:cs typeface="Times New Roman"/>
              </a:rPr>
              <a:t> </a:t>
            </a:r>
            <a:r>
              <a:rPr sz="2250" spc="-220" dirty="0">
                <a:latin typeface="Times New Roman"/>
                <a:cs typeface="Times New Roman"/>
              </a:rPr>
              <a:t>G</a:t>
            </a:r>
            <a:r>
              <a:rPr sz="2250" spc="-10" dirty="0">
                <a:latin typeface="Times New Roman"/>
                <a:cs typeface="Times New Roman"/>
              </a:rPr>
              <a:t>.</a:t>
            </a:r>
            <a:r>
              <a:rPr sz="2250" spc="-360" dirty="0">
                <a:latin typeface="Times New Roman"/>
                <a:cs typeface="Times New Roman"/>
              </a:rPr>
              <a:t>R</a:t>
            </a:r>
            <a:r>
              <a:rPr sz="2250" spc="-195" dirty="0">
                <a:latin typeface="Times New Roman"/>
                <a:cs typeface="Times New Roman"/>
              </a:rPr>
              <a:t>(</a:t>
            </a:r>
            <a:r>
              <a:rPr sz="2250" spc="-210" dirty="0">
                <a:latin typeface="Times New Roman"/>
                <a:cs typeface="Times New Roman"/>
              </a:rPr>
              <a:t>s</a:t>
            </a:r>
            <a:r>
              <a:rPr sz="2250" spc="-160" dirty="0">
                <a:latin typeface="Times New Roman"/>
                <a:cs typeface="Times New Roman"/>
              </a:rPr>
              <a:t>)</a:t>
            </a:r>
            <a:endParaRPr sz="2250">
              <a:latin typeface="Times New Roman"/>
              <a:cs typeface="Times New Roman"/>
            </a:endParaRPr>
          </a:p>
        </p:txBody>
      </p:sp>
      <p:sp>
        <p:nvSpPr>
          <p:cNvPr id="22" name="object 22"/>
          <p:cNvSpPr txBox="1"/>
          <p:nvPr/>
        </p:nvSpPr>
        <p:spPr>
          <a:xfrm>
            <a:off x="6158824" y="5191566"/>
            <a:ext cx="2122805" cy="1324658"/>
          </a:xfrm>
          <a:prstGeom prst="rect">
            <a:avLst/>
          </a:prstGeom>
        </p:spPr>
        <p:txBody>
          <a:bodyPr vert="horz" wrap="square" lIns="0" tIns="12700" rIns="0" bIns="0" rtlCol="0">
            <a:spAutoFit/>
          </a:bodyPr>
          <a:lstStyle/>
          <a:p>
            <a:pPr marL="372745" marR="43180" indent="-322580">
              <a:lnSpc>
                <a:spcPct val="117400"/>
              </a:lnSpc>
              <a:spcBef>
                <a:spcPts val="100"/>
              </a:spcBef>
              <a:tabLst>
                <a:tab pos="1217295" algn="l"/>
                <a:tab pos="1539875" algn="l"/>
                <a:tab pos="2071370" algn="l"/>
              </a:tabLst>
            </a:pPr>
            <a:r>
              <a:rPr sz="3750" spc="-262" baseline="-34444" dirty="0">
                <a:latin typeface="Symbol"/>
                <a:cs typeface="Symbol"/>
              </a:rPr>
              <a:t></a:t>
            </a:r>
            <a:r>
              <a:rPr sz="3750" spc="-375" baseline="-34444" dirty="0">
                <a:latin typeface="Times New Roman"/>
                <a:cs typeface="Times New Roman"/>
              </a:rPr>
              <a:t> </a:t>
            </a:r>
            <a:r>
              <a:rPr sz="2500" i="1" u="heavy" spc="-15" dirty="0">
                <a:uFill>
                  <a:solidFill>
                    <a:srgbClr val="000000"/>
                  </a:solidFill>
                </a:uFill>
                <a:latin typeface="Times New Roman"/>
                <a:cs typeface="Times New Roman"/>
              </a:rPr>
              <a:t>C</a:t>
            </a:r>
            <a:r>
              <a:rPr sz="2500" u="heavy" spc="-15" dirty="0">
                <a:uFill>
                  <a:solidFill>
                    <a:srgbClr val="000000"/>
                  </a:solidFill>
                </a:uFill>
                <a:latin typeface="Times New Roman"/>
                <a:cs typeface="Times New Roman"/>
              </a:rPr>
              <a:t>(</a:t>
            </a:r>
            <a:r>
              <a:rPr sz="2500" i="1" u="heavy" spc="-15" dirty="0">
                <a:uFill>
                  <a:solidFill>
                    <a:srgbClr val="000000"/>
                  </a:solidFill>
                </a:uFill>
                <a:latin typeface="Times New Roman"/>
                <a:cs typeface="Times New Roman"/>
              </a:rPr>
              <a:t>s</a:t>
            </a:r>
            <a:r>
              <a:rPr sz="2500" u="heavy" spc="-15" dirty="0">
                <a:uFill>
                  <a:solidFill>
                    <a:srgbClr val="000000"/>
                  </a:solidFill>
                </a:uFill>
                <a:latin typeface="Times New Roman"/>
                <a:cs typeface="Times New Roman"/>
              </a:rPr>
              <a:t>)</a:t>
            </a:r>
            <a:r>
              <a:rPr sz="2500" spc="155" dirty="0">
                <a:latin typeface="Times New Roman"/>
                <a:cs typeface="Times New Roman"/>
              </a:rPr>
              <a:t> </a:t>
            </a:r>
            <a:r>
              <a:rPr sz="3750" spc="-165" baseline="-34444" dirty="0">
                <a:latin typeface="Symbol"/>
                <a:cs typeface="Symbol"/>
              </a:rPr>
              <a:t></a:t>
            </a:r>
            <a:r>
              <a:rPr sz="2500" u="heavy" spc="-110" dirty="0">
                <a:uFill>
                  <a:solidFill>
                    <a:srgbClr val="000000"/>
                  </a:solidFill>
                </a:uFill>
                <a:latin typeface="Times New Roman"/>
                <a:cs typeface="Times New Roman"/>
              </a:rPr>
              <a:t>		</a:t>
            </a:r>
            <a:r>
              <a:rPr sz="2500" i="1" u="heavy" spc="-145" dirty="0">
                <a:uFill>
                  <a:solidFill>
                    <a:srgbClr val="000000"/>
                  </a:solidFill>
                </a:uFill>
                <a:latin typeface="Times New Roman"/>
                <a:cs typeface="Times New Roman"/>
              </a:rPr>
              <a:t>G 	</a:t>
            </a:r>
            <a:r>
              <a:rPr sz="2500" i="1" spc="-65" dirty="0">
                <a:latin typeface="Times New Roman"/>
                <a:cs typeface="Times New Roman"/>
              </a:rPr>
              <a:t>R</a:t>
            </a:r>
            <a:r>
              <a:rPr sz="2500" spc="15" dirty="0">
                <a:latin typeface="Times New Roman"/>
                <a:cs typeface="Times New Roman"/>
              </a:rPr>
              <a:t>(</a:t>
            </a:r>
            <a:r>
              <a:rPr sz="2500" i="1" spc="-10" dirty="0">
                <a:latin typeface="Times New Roman"/>
                <a:cs typeface="Times New Roman"/>
              </a:rPr>
              <a:t>s</a:t>
            </a:r>
            <a:r>
              <a:rPr sz="2500" spc="-70" dirty="0">
                <a:latin typeface="Times New Roman"/>
                <a:cs typeface="Times New Roman"/>
              </a:rPr>
              <a:t>)</a:t>
            </a:r>
            <a:r>
              <a:rPr sz="2500" dirty="0">
                <a:latin typeface="Times New Roman"/>
                <a:cs typeface="Times New Roman"/>
              </a:rPr>
              <a:t>	</a:t>
            </a:r>
            <a:r>
              <a:rPr sz="2500" spc="-100" dirty="0">
                <a:latin typeface="Times New Roman"/>
                <a:cs typeface="Times New Roman"/>
              </a:rPr>
              <a:t>1</a:t>
            </a:r>
            <a:r>
              <a:rPr sz="2500" spc="-380" dirty="0">
                <a:latin typeface="Times New Roman"/>
                <a:cs typeface="Times New Roman"/>
              </a:rPr>
              <a:t> </a:t>
            </a:r>
            <a:r>
              <a:rPr sz="2500" spc="-110" dirty="0">
                <a:latin typeface="Symbol"/>
                <a:cs typeface="Symbol"/>
              </a:rPr>
              <a:t></a:t>
            </a:r>
            <a:r>
              <a:rPr sz="2500" spc="-254" dirty="0">
                <a:latin typeface="Times New Roman"/>
                <a:cs typeface="Times New Roman"/>
              </a:rPr>
              <a:t> </a:t>
            </a:r>
            <a:r>
              <a:rPr sz="2500" i="1" spc="-165" dirty="0">
                <a:latin typeface="Times New Roman"/>
                <a:cs typeface="Times New Roman"/>
              </a:rPr>
              <a:t>G</a:t>
            </a:r>
            <a:r>
              <a:rPr sz="2500" i="1" spc="-145" dirty="0">
                <a:latin typeface="Times New Roman"/>
                <a:cs typeface="Times New Roman"/>
              </a:rPr>
              <a:t>H</a:t>
            </a:r>
            <a:endParaRPr sz="2500" dirty="0">
              <a:latin typeface="Times New Roman"/>
              <a:cs typeface="Times New Roman"/>
            </a:endParaRPr>
          </a:p>
        </p:txBody>
      </p:sp>
      <p:sp>
        <p:nvSpPr>
          <p:cNvPr id="23" name="object 23"/>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7" name="object 29">
            <a:extLst>
              <a:ext uri="{FF2B5EF4-FFF2-40B4-BE49-F238E27FC236}">
                <a16:creationId xmlns:a16="http://schemas.microsoft.com/office/drawing/2014/main" xmlns="" id="{B690658F-232C-4605-A29F-F484EB19BC3F}"/>
              </a:ext>
            </a:extLst>
          </p:cNvPr>
          <p:cNvSpPr txBox="1">
            <a:spLocks/>
          </p:cNvSpPr>
          <p:nvPr/>
        </p:nvSpPr>
        <p:spPr>
          <a:xfrm>
            <a:off x="9622680" y="6516224"/>
            <a:ext cx="1137056" cy="184666"/>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52</a:t>
            </a:fld>
            <a:endParaRPr lang="en-IN" dirty="0"/>
          </a:p>
        </p:txBody>
      </p:sp>
      <p:pic>
        <p:nvPicPr>
          <p:cNvPr id="28" name="Picture 27">
            <a:extLst>
              <a:ext uri="{FF2B5EF4-FFF2-40B4-BE49-F238E27FC236}">
                <a16:creationId xmlns:a16="http://schemas.microsoft.com/office/drawing/2014/main" xmlns="" id="{312238A4-1CFB-403D-BF05-E058F558B5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5555" y="930910"/>
            <a:ext cx="7504430" cy="1342390"/>
          </a:xfrm>
          <a:prstGeom prst="rect">
            <a:avLst/>
          </a:prstGeom>
        </p:spPr>
        <p:txBody>
          <a:bodyPr vert="horz" wrap="square" lIns="0" tIns="85725" rIns="0" bIns="0" rtlCol="0">
            <a:spAutoFit/>
          </a:bodyPr>
          <a:lstStyle/>
          <a:p>
            <a:pPr marL="12700">
              <a:spcBef>
                <a:spcPts val="675"/>
              </a:spcBef>
            </a:pPr>
            <a:r>
              <a:rPr sz="2400" b="1" u="heavy" dirty="0">
                <a:uFill>
                  <a:solidFill>
                    <a:srgbClr val="000000"/>
                  </a:solidFill>
                </a:uFill>
                <a:latin typeface="Calibri"/>
                <a:cs typeface="Calibri"/>
              </a:rPr>
              <a:t>Rule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4:</a:t>
            </a:r>
            <a:r>
              <a:rPr sz="2400" b="1" u="heavy" spc="-15" dirty="0">
                <a:uFill>
                  <a:solidFill>
                    <a:srgbClr val="000000"/>
                  </a:solidFill>
                </a:uFill>
                <a:latin typeface="Calibri"/>
                <a:cs typeface="Calibri"/>
              </a:rPr>
              <a:t> </a:t>
            </a:r>
            <a:r>
              <a:rPr sz="2400" b="1" u="heavy" spc="-5" dirty="0">
                <a:uFill>
                  <a:solidFill>
                    <a:srgbClr val="000000"/>
                  </a:solidFill>
                </a:uFill>
                <a:latin typeface="Calibri"/>
                <a:cs typeface="Calibri"/>
              </a:rPr>
              <a:t>Associative</a:t>
            </a:r>
            <a:r>
              <a:rPr sz="2400" b="1" u="heavy" spc="-20" dirty="0">
                <a:uFill>
                  <a:solidFill>
                    <a:srgbClr val="000000"/>
                  </a:solidFill>
                </a:uFill>
                <a:latin typeface="Calibri"/>
                <a:cs typeface="Calibri"/>
              </a:rPr>
              <a:t> </a:t>
            </a:r>
            <a:r>
              <a:rPr sz="2400" b="1" u="heavy" spc="-10" dirty="0">
                <a:uFill>
                  <a:solidFill>
                    <a:srgbClr val="000000"/>
                  </a:solidFill>
                </a:uFill>
                <a:latin typeface="Calibri"/>
                <a:cs typeface="Calibri"/>
              </a:rPr>
              <a:t>Law </a:t>
            </a:r>
            <a:r>
              <a:rPr sz="2400" b="1" u="heavy" spc="-15" dirty="0">
                <a:uFill>
                  <a:solidFill>
                    <a:srgbClr val="000000"/>
                  </a:solidFill>
                </a:uFill>
                <a:latin typeface="Calibri"/>
                <a:cs typeface="Calibri"/>
              </a:rPr>
              <a:t>for </a:t>
            </a:r>
            <a:r>
              <a:rPr sz="2400" b="1" u="heavy" spc="-5" dirty="0">
                <a:uFill>
                  <a:solidFill>
                    <a:srgbClr val="000000"/>
                  </a:solidFill>
                </a:uFill>
                <a:latin typeface="Calibri"/>
                <a:cs typeface="Calibri"/>
              </a:rPr>
              <a:t>Summing</a:t>
            </a:r>
            <a:r>
              <a:rPr sz="2400" b="1" u="heavy" spc="-20" dirty="0">
                <a:uFill>
                  <a:solidFill>
                    <a:srgbClr val="000000"/>
                  </a:solidFill>
                </a:uFill>
                <a:latin typeface="Calibri"/>
                <a:cs typeface="Calibri"/>
              </a:rPr>
              <a:t> </a:t>
            </a:r>
            <a:r>
              <a:rPr sz="2400" b="1" u="heavy" spc="-15" dirty="0">
                <a:uFill>
                  <a:solidFill>
                    <a:srgbClr val="000000"/>
                  </a:solidFill>
                </a:uFill>
                <a:latin typeface="Calibri"/>
                <a:cs typeface="Calibri"/>
              </a:rPr>
              <a:t>Points</a:t>
            </a:r>
            <a:endParaRPr sz="2400">
              <a:latin typeface="Calibri"/>
              <a:cs typeface="Calibri"/>
            </a:endParaRPr>
          </a:p>
          <a:p>
            <a:pPr marL="80645" marR="5080">
              <a:lnSpc>
                <a:spcPct val="120000"/>
              </a:lnSpc>
            </a:pPr>
            <a:r>
              <a:rPr sz="2400" spc="-5" dirty="0">
                <a:latin typeface="Calibri"/>
                <a:cs typeface="Calibri"/>
              </a:rPr>
              <a:t>The </a:t>
            </a:r>
            <a:r>
              <a:rPr sz="2400" spc="-15" dirty="0">
                <a:latin typeface="Calibri"/>
                <a:cs typeface="Calibri"/>
              </a:rPr>
              <a:t>order </a:t>
            </a:r>
            <a:r>
              <a:rPr sz="2400" spc="-5" dirty="0">
                <a:latin typeface="Calibri"/>
                <a:cs typeface="Calibri"/>
              </a:rPr>
              <a:t>of summing </a:t>
            </a:r>
            <a:r>
              <a:rPr sz="2400" spc="-10" dirty="0">
                <a:latin typeface="Calibri"/>
                <a:cs typeface="Calibri"/>
              </a:rPr>
              <a:t>points can </a:t>
            </a:r>
            <a:r>
              <a:rPr sz="2400" spc="-5" dirty="0">
                <a:latin typeface="Calibri"/>
                <a:cs typeface="Calibri"/>
              </a:rPr>
              <a:t>be changed </a:t>
            </a:r>
            <a:r>
              <a:rPr sz="2400" dirty="0">
                <a:latin typeface="Calibri"/>
                <a:cs typeface="Calibri"/>
              </a:rPr>
              <a:t>if </a:t>
            </a:r>
            <a:r>
              <a:rPr sz="2400" spc="-10" dirty="0">
                <a:latin typeface="Calibri"/>
                <a:cs typeface="Calibri"/>
              </a:rPr>
              <a:t>two </a:t>
            </a:r>
            <a:r>
              <a:rPr sz="2400" spc="-5" dirty="0">
                <a:latin typeface="Calibri"/>
                <a:cs typeface="Calibri"/>
              </a:rPr>
              <a:t>or </a:t>
            </a:r>
            <a:r>
              <a:rPr sz="2400" spc="-15" dirty="0">
                <a:latin typeface="Calibri"/>
                <a:cs typeface="Calibri"/>
              </a:rPr>
              <a:t>more </a:t>
            </a:r>
            <a:r>
              <a:rPr sz="2400" spc="-530" dirty="0">
                <a:latin typeface="Calibri"/>
                <a:cs typeface="Calibri"/>
              </a:rPr>
              <a:t> </a:t>
            </a:r>
            <a:r>
              <a:rPr sz="2400" spc="-5" dirty="0">
                <a:latin typeface="Calibri"/>
                <a:cs typeface="Calibri"/>
              </a:rPr>
              <a:t>summing</a:t>
            </a:r>
            <a:r>
              <a:rPr sz="2400" spc="-30" dirty="0">
                <a:latin typeface="Calibri"/>
                <a:cs typeface="Calibri"/>
              </a:rPr>
              <a:t> </a:t>
            </a:r>
            <a:r>
              <a:rPr sz="2400" spc="-10" dirty="0">
                <a:latin typeface="Calibri"/>
                <a:cs typeface="Calibri"/>
              </a:rPr>
              <a:t>points</a:t>
            </a:r>
            <a:r>
              <a:rPr sz="2400" dirty="0">
                <a:latin typeface="Calibri"/>
                <a:cs typeface="Calibri"/>
              </a:rPr>
              <a:t> </a:t>
            </a:r>
            <a:r>
              <a:rPr sz="2400" spc="-15" dirty="0">
                <a:latin typeface="Calibri"/>
                <a:cs typeface="Calibri"/>
              </a:rPr>
              <a:t>are</a:t>
            </a:r>
            <a:r>
              <a:rPr sz="2400" dirty="0">
                <a:latin typeface="Calibri"/>
                <a:cs typeface="Calibri"/>
              </a:rPr>
              <a:t> in series</a:t>
            </a:r>
            <a:endParaRPr sz="2400">
              <a:latin typeface="Calibri"/>
              <a:cs typeface="Calibri"/>
            </a:endParaRPr>
          </a:p>
        </p:txBody>
      </p:sp>
      <p:sp>
        <p:nvSpPr>
          <p:cNvPr id="3" name="object 3"/>
          <p:cNvSpPr txBox="1">
            <a:spLocks noGrp="1"/>
          </p:cNvSpPr>
          <p:nvPr>
            <p:ph type="title"/>
          </p:nvPr>
        </p:nvSpPr>
        <p:spPr>
          <a:xfrm>
            <a:off x="1907541" y="147319"/>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t>Block</a:t>
            </a:r>
            <a:r>
              <a:rPr sz="2800" spc="15" dirty="0"/>
              <a:t> </a:t>
            </a:r>
            <a:r>
              <a:rPr sz="2800" spc="-15" dirty="0"/>
              <a:t>Diagram</a:t>
            </a:r>
            <a:r>
              <a:rPr sz="2800" spc="30" dirty="0"/>
              <a:t> </a:t>
            </a:r>
            <a:r>
              <a:rPr sz="2800" spc="-15" dirty="0"/>
              <a:t>Reduction</a:t>
            </a:r>
            <a:r>
              <a:rPr sz="2800" dirty="0"/>
              <a:t> </a:t>
            </a:r>
            <a:r>
              <a:rPr sz="2800" spc="-35" dirty="0"/>
              <a:t>Techniques</a:t>
            </a:r>
            <a:endParaRPr sz="2800"/>
          </a:p>
        </p:txBody>
      </p:sp>
      <p:sp>
        <p:nvSpPr>
          <p:cNvPr id="4" name="object 4"/>
          <p:cNvSpPr/>
          <p:nvPr/>
        </p:nvSpPr>
        <p:spPr>
          <a:xfrm>
            <a:off x="5410961" y="33535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grpSp>
        <p:nvGrpSpPr>
          <p:cNvPr id="5" name="object 5"/>
          <p:cNvGrpSpPr/>
          <p:nvPr/>
        </p:nvGrpSpPr>
        <p:grpSpPr>
          <a:xfrm>
            <a:off x="1677163" y="3337560"/>
            <a:ext cx="3658235" cy="1539875"/>
            <a:chOff x="153162" y="3337559"/>
            <a:chExt cx="3658235" cy="1539875"/>
          </a:xfrm>
        </p:grpSpPr>
        <p:sp>
          <p:nvSpPr>
            <p:cNvPr id="6" name="object 6"/>
            <p:cNvSpPr/>
            <p:nvPr/>
          </p:nvSpPr>
          <p:spPr>
            <a:xfrm>
              <a:off x="915162" y="3353561"/>
              <a:ext cx="609600" cy="657225"/>
            </a:xfrm>
            <a:custGeom>
              <a:avLst/>
              <a:gdLst/>
              <a:ahLst/>
              <a:cxnLst/>
              <a:rect l="l" t="t" r="r" b="b"/>
              <a:pathLst>
                <a:path w="609600" h="657225">
                  <a:moveTo>
                    <a:pt x="0" y="328421"/>
                  </a:moveTo>
                  <a:lnTo>
                    <a:pt x="3304" y="279896"/>
                  </a:lnTo>
                  <a:lnTo>
                    <a:pt x="12904" y="233579"/>
                  </a:lnTo>
                  <a:lnTo>
                    <a:pt x="28328" y="189979"/>
                  </a:lnTo>
                  <a:lnTo>
                    <a:pt x="49104" y="149604"/>
                  </a:lnTo>
                  <a:lnTo>
                    <a:pt x="74761" y="112963"/>
                  </a:lnTo>
                  <a:lnTo>
                    <a:pt x="104827" y="80565"/>
                  </a:lnTo>
                  <a:lnTo>
                    <a:pt x="138832" y="52917"/>
                  </a:lnTo>
                  <a:lnTo>
                    <a:pt x="176303" y="30528"/>
                  </a:lnTo>
                  <a:lnTo>
                    <a:pt x="216768" y="13907"/>
                  </a:lnTo>
                  <a:lnTo>
                    <a:pt x="259758"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1"/>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4"/>
                  </a:lnTo>
                  <a:lnTo>
                    <a:pt x="259758" y="653282"/>
                  </a:lnTo>
                  <a:lnTo>
                    <a:pt x="216768" y="642936"/>
                  </a:lnTo>
                  <a:lnTo>
                    <a:pt x="176303" y="626315"/>
                  </a:lnTo>
                  <a:lnTo>
                    <a:pt x="138832" y="603926"/>
                  </a:lnTo>
                  <a:lnTo>
                    <a:pt x="104827" y="576278"/>
                  </a:lnTo>
                  <a:lnTo>
                    <a:pt x="74761" y="543880"/>
                  </a:lnTo>
                  <a:lnTo>
                    <a:pt x="49104" y="507239"/>
                  </a:lnTo>
                  <a:lnTo>
                    <a:pt x="28328" y="466864"/>
                  </a:lnTo>
                  <a:lnTo>
                    <a:pt x="12904" y="423264"/>
                  </a:lnTo>
                  <a:lnTo>
                    <a:pt x="3304" y="376947"/>
                  </a:lnTo>
                  <a:lnTo>
                    <a:pt x="0" y="328421"/>
                  </a:lnTo>
                  <a:close/>
                </a:path>
              </a:pathLst>
            </a:custGeom>
            <a:ln w="32004">
              <a:solidFill>
                <a:srgbClr val="FF0000"/>
              </a:solidFill>
            </a:ln>
          </p:spPr>
          <p:txBody>
            <a:bodyPr wrap="square" lIns="0" tIns="0" rIns="0" bIns="0" rtlCol="0"/>
            <a:lstStyle/>
            <a:p>
              <a:endParaRPr/>
            </a:p>
          </p:txBody>
        </p:sp>
        <p:sp>
          <p:nvSpPr>
            <p:cNvPr id="7" name="object 7"/>
            <p:cNvSpPr/>
            <p:nvPr/>
          </p:nvSpPr>
          <p:spPr>
            <a:xfrm>
              <a:off x="1003553" y="3451097"/>
              <a:ext cx="431800" cy="463550"/>
            </a:xfrm>
            <a:custGeom>
              <a:avLst/>
              <a:gdLst/>
              <a:ahLst/>
              <a:cxnLst/>
              <a:rect l="l" t="t" r="r" b="b"/>
              <a:pathLst>
                <a:path w="431800" h="463550">
                  <a:moveTo>
                    <a:pt x="0" y="0"/>
                  </a:moveTo>
                  <a:lnTo>
                    <a:pt x="431800" y="463550"/>
                  </a:lnTo>
                </a:path>
                <a:path w="431800" h="463550">
                  <a:moveTo>
                    <a:pt x="0" y="463550"/>
                  </a:moveTo>
                  <a:lnTo>
                    <a:pt x="431800" y="0"/>
                  </a:lnTo>
                </a:path>
              </a:pathLst>
            </a:custGeom>
            <a:ln w="25908">
              <a:solidFill>
                <a:srgbClr val="FF0000"/>
              </a:solidFill>
            </a:ln>
          </p:spPr>
          <p:txBody>
            <a:bodyPr wrap="square" lIns="0" tIns="0" rIns="0" bIns="0" rtlCol="0"/>
            <a:lstStyle/>
            <a:p>
              <a:endParaRPr/>
            </a:p>
          </p:txBody>
        </p:sp>
        <p:sp>
          <p:nvSpPr>
            <p:cNvPr id="8" name="object 8"/>
            <p:cNvSpPr/>
            <p:nvPr/>
          </p:nvSpPr>
          <p:spPr>
            <a:xfrm>
              <a:off x="1152753" y="4010278"/>
              <a:ext cx="134620" cy="867410"/>
            </a:xfrm>
            <a:custGeom>
              <a:avLst/>
              <a:gdLst/>
              <a:ahLst/>
              <a:cxnLst/>
              <a:rect l="l" t="t" r="r" b="b"/>
              <a:pathLst>
                <a:path w="134619" h="867410">
                  <a:moveTo>
                    <a:pt x="67208" y="57512"/>
                  </a:moveTo>
                  <a:lnTo>
                    <a:pt x="52730" y="82332"/>
                  </a:lnTo>
                  <a:lnTo>
                    <a:pt x="52730" y="866902"/>
                  </a:lnTo>
                  <a:lnTo>
                    <a:pt x="81686" y="866902"/>
                  </a:lnTo>
                  <a:lnTo>
                    <a:pt x="81686" y="82332"/>
                  </a:lnTo>
                  <a:lnTo>
                    <a:pt x="67208" y="57512"/>
                  </a:lnTo>
                  <a:close/>
                </a:path>
                <a:path w="134619" h="867410">
                  <a:moveTo>
                    <a:pt x="67208" y="0"/>
                  </a:moveTo>
                  <a:lnTo>
                    <a:pt x="4025" y="108331"/>
                  </a:lnTo>
                  <a:lnTo>
                    <a:pt x="0" y="115316"/>
                  </a:lnTo>
                  <a:lnTo>
                    <a:pt x="2336" y="124079"/>
                  </a:lnTo>
                  <a:lnTo>
                    <a:pt x="16141" y="132207"/>
                  </a:lnTo>
                  <a:lnTo>
                    <a:pt x="25006" y="129921"/>
                  </a:lnTo>
                  <a:lnTo>
                    <a:pt x="29044" y="122936"/>
                  </a:lnTo>
                  <a:lnTo>
                    <a:pt x="52730" y="82332"/>
                  </a:lnTo>
                  <a:lnTo>
                    <a:pt x="52730" y="28829"/>
                  </a:lnTo>
                  <a:lnTo>
                    <a:pt x="84005" y="28829"/>
                  </a:lnTo>
                  <a:lnTo>
                    <a:pt x="67208" y="0"/>
                  </a:lnTo>
                  <a:close/>
                </a:path>
                <a:path w="134619" h="867410">
                  <a:moveTo>
                    <a:pt x="84005" y="28829"/>
                  </a:moveTo>
                  <a:lnTo>
                    <a:pt x="81686" y="28829"/>
                  </a:lnTo>
                  <a:lnTo>
                    <a:pt x="81686" y="82332"/>
                  </a:lnTo>
                  <a:lnTo>
                    <a:pt x="105371" y="122936"/>
                  </a:lnTo>
                  <a:lnTo>
                    <a:pt x="109410" y="129921"/>
                  </a:lnTo>
                  <a:lnTo>
                    <a:pt x="118262" y="132207"/>
                  </a:lnTo>
                  <a:lnTo>
                    <a:pt x="125120" y="128143"/>
                  </a:lnTo>
                  <a:lnTo>
                    <a:pt x="132105" y="124079"/>
                  </a:lnTo>
                  <a:lnTo>
                    <a:pt x="134391" y="115316"/>
                  </a:lnTo>
                  <a:lnTo>
                    <a:pt x="84005" y="28829"/>
                  </a:lnTo>
                  <a:close/>
                </a:path>
                <a:path w="134619" h="867410">
                  <a:moveTo>
                    <a:pt x="81686" y="28829"/>
                  </a:moveTo>
                  <a:lnTo>
                    <a:pt x="52730" y="28829"/>
                  </a:lnTo>
                  <a:lnTo>
                    <a:pt x="52730" y="82332"/>
                  </a:lnTo>
                  <a:lnTo>
                    <a:pt x="67208" y="57512"/>
                  </a:lnTo>
                  <a:lnTo>
                    <a:pt x="54698" y="36068"/>
                  </a:lnTo>
                  <a:lnTo>
                    <a:pt x="81686" y="36068"/>
                  </a:lnTo>
                  <a:lnTo>
                    <a:pt x="81686" y="28829"/>
                  </a:lnTo>
                  <a:close/>
                </a:path>
                <a:path w="134619" h="867410">
                  <a:moveTo>
                    <a:pt x="81686" y="36068"/>
                  </a:moveTo>
                  <a:lnTo>
                    <a:pt x="79717" y="36068"/>
                  </a:lnTo>
                  <a:lnTo>
                    <a:pt x="67208" y="57512"/>
                  </a:lnTo>
                  <a:lnTo>
                    <a:pt x="81686" y="82332"/>
                  </a:lnTo>
                  <a:lnTo>
                    <a:pt x="81686" y="36068"/>
                  </a:lnTo>
                  <a:close/>
                </a:path>
                <a:path w="134619" h="867410">
                  <a:moveTo>
                    <a:pt x="79717" y="36068"/>
                  </a:moveTo>
                  <a:lnTo>
                    <a:pt x="54698" y="36068"/>
                  </a:lnTo>
                  <a:lnTo>
                    <a:pt x="67208" y="57512"/>
                  </a:lnTo>
                  <a:lnTo>
                    <a:pt x="79717" y="36068"/>
                  </a:lnTo>
                  <a:close/>
                </a:path>
              </a:pathLst>
            </a:custGeom>
            <a:solidFill>
              <a:srgbClr val="FF0000"/>
            </a:solidFill>
          </p:spPr>
          <p:txBody>
            <a:bodyPr wrap="square" lIns="0" tIns="0" rIns="0" bIns="0" rtlCol="0"/>
            <a:lstStyle/>
            <a:p>
              <a:endParaRPr/>
            </a:p>
          </p:txBody>
        </p:sp>
        <p:sp>
          <p:nvSpPr>
            <p:cNvPr id="9" name="object 9"/>
            <p:cNvSpPr/>
            <p:nvPr/>
          </p:nvSpPr>
          <p:spPr>
            <a:xfrm>
              <a:off x="153162" y="3615562"/>
              <a:ext cx="762635" cy="134620"/>
            </a:xfrm>
            <a:custGeom>
              <a:avLst/>
              <a:gdLst/>
              <a:ahLst/>
              <a:cxnLst/>
              <a:rect l="l" t="t" r="r" b="b"/>
              <a:pathLst>
                <a:path w="762635" h="134620">
                  <a:moveTo>
                    <a:pt x="704697" y="67183"/>
                  </a:moveTo>
                  <a:lnTo>
                    <a:pt x="639165" y="105410"/>
                  </a:lnTo>
                  <a:lnTo>
                    <a:pt x="632269" y="109347"/>
                  </a:lnTo>
                  <a:lnTo>
                    <a:pt x="629932" y="118237"/>
                  </a:lnTo>
                  <a:lnTo>
                    <a:pt x="633958" y="125094"/>
                  </a:lnTo>
                  <a:lnTo>
                    <a:pt x="637984" y="132080"/>
                  </a:lnTo>
                  <a:lnTo>
                    <a:pt x="646849" y="134366"/>
                  </a:lnTo>
                  <a:lnTo>
                    <a:pt x="737220" y="81661"/>
                  </a:lnTo>
                  <a:lnTo>
                    <a:pt x="733336" y="81661"/>
                  </a:lnTo>
                  <a:lnTo>
                    <a:pt x="733336" y="79629"/>
                  </a:lnTo>
                  <a:lnTo>
                    <a:pt x="726033" y="79629"/>
                  </a:lnTo>
                  <a:lnTo>
                    <a:pt x="704697" y="67183"/>
                  </a:lnTo>
                  <a:close/>
                </a:path>
                <a:path w="762635" h="134620">
                  <a:moveTo>
                    <a:pt x="679878" y="52705"/>
                  </a:moveTo>
                  <a:lnTo>
                    <a:pt x="0" y="52705"/>
                  </a:lnTo>
                  <a:lnTo>
                    <a:pt x="0" y="81661"/>
                  </a:lnTo>
                  <a:lnTo>
                    <a:pt x="679878" y="81661"/>
                  </a:lnTo>
                  <a:lnTo>
                    <a:pt x="704697" y="67183"/>
                  </a:lnTo>
                  <a:lnTo>
                    <a:pt x="679878" y="52705"/>
                  </a:lnTo>
                  <a:close/>
                </a:path>
                <a:path w="762635" h="134620">
                  <a:moveTo>
                    <a:pt x="737220" y="52705"/>
                  </a:moveTo>
                  <a:lnTo>
                    <a:pt x="733336" y="52705"/>
                  </a:lnTo>
                  <a:lnTo>
                    <a:pt x="733336" y="81661"/>
                  </a:lnTo>
                  <a:lnTo>
                    <a:pt x="737220" y="81661"/>
                  </a:lnTo>
                  <a:lnTo>
                    <a:pt x="762063" y="67183"/>
                  </a:lnTo>
                  <a:lnTo>
                    <a:pt x="737220" y="52705"/>
                  </a:lnTo>
                  <a:close/>
                </a:path>
                <a:path w="762635" h="134620">
                  <a:moveTo>
                    <a:pt x="726033" y="54737"/>
                  </a:moveTo>
                  <a:lnTo>
                    <a:pt x="704697" y="67183"/>
                  </a:lnTo>
                  <a:lnTo>
                    <a:pt x="726033" y="79629"/>
                  </a:lnTo>
                  <a:lnTo>
                    <a:pt x="726033" y="54737"/>
                  </a:lnTo>
                  <a:close/>
                </a:path>
                <a:path w="762635" h="134620">
                  <a:moveTo>
                    <a:pt x="733336" y="54737"/>
                  </a:moveTo>
                  <a:lnTo>
                    <a:pt x="726033" y="54737"/>
                  </a:lnTo>
                  <a:lnTo>
                    <a:pt x="726033" y="79629"/>
                  </a:lnTo>
                  <a:lnTo>
                    <a:pt x="733336" y="79629"/>
                  </a:lnTo>
                  <a:lnTo>
                    <a:pt x="733336" y="54737"/>
                  </a:lnTo>
                  <a:close/>
                </a:path>
                <a:path w="762635" h="134620">
                  <a:moveTo>
                    <a:pt x="646849" y="0"/>
                  </a:moveTo>
                  <a:lnTo>
                    <a:pt x="637984" y="2286"/>
                  </a:lnTo>
                  <a:lnTo>
                    <a:pt x="633958" y="9270"/>
                  </a:lnTo>
                  <a:lnTo>
                    <a:pt x="629932" y="16129"/>
                  </a:lnTo>
                  <a:lnTo>
                    <a:pt x="632269" y="25018"/>
                  </a:lnTo>
                  <a:lnTo>
                    <a:pt x="639165" y="28956"/>
                  </a:lnTo>
                  <a:lnTo>
                    <a:pt x="704697" y="67183"/>
                  </a:lnTo>
                  <a:lnTo>
                    <a:pt x="726033" y="54737"/>
                  </a:lnTo>
                  <a:lnTo>
                    <a:pt x="733336" y="54737"/>
                  </a:lnTo>
                  <a:lnTo>
                    <a:pt x="733336" y="52705"/>
                  </a:lnTo>
                  <a:lnTo>
                    <a:pt x="737220" y="52705"/>
                  </a:lnTo>
                  <a:lnTo>
                    <a:pt x="646849" y="0"/>
                  </a:lnTo>
                  <a:close/>
                </a:path>
              </a:pathLst>
            </a:custGeom>
            <a:solidFill>
              <a:srgbClr val="000000"/>
            </a:solidFill>
          </p:spPr>
          <p:txBody>
            <a:bodyPr wrap="square" lIns="0" tIns="0" rIns="0" bIns="0" rtlCol="0"/>
            <a:lstStyle/>
            <a:p>
              <a:endParaRPr/>
            </a:p>
          </p:txBody>
        </p:sp>
        <p:sp>
          <p:nvSpPr>
            <p:cNvPr id="10" name="object 10"/>
            <p:cNvSpPr/>
            <p:nvPr/>
          </p:nvSpPr>
          <p:spPr>
            <a:xfrm>
              <a:off x="2439162" y="3353561"/>
              <a:ext cx="609600" cy="657225"/>
            </a:xfrm>
            <a:custGeom>
              <a:avLst/>
              <a:gdLst/>
              <a:ahLst/>
              <a:cxnLst/>
              <a:rect l="l" t="t" r="r" b="b"/>
              <a:pathLst>
                <a:path w="609600" h="657225">
                  <a:moveTo>
                    <a:pt x="0" y="328421"/>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1"/>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4"/>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1"/>
                  </a:lnTo>
                  <a:close/>
                </a:path>
              </a:pathLst>
            </a:custGeom>
            <a:ln w="32004">
              <a:solidFill>
                <a:srgbClr val="1F487C"/>
              </a:solidFill>
            </a:ln>
          </p:spPr>
          <p:txBody>
            <a:bodyPr wrap="square" lIns="0" tIns="0" rIns="0" bIns="0" rtlCol="0"/>
            <a:lstStyle/>
            <a:p>
              <a:endParaRPr/>
            </a:p>
          </p:txBody>
        </p:sp>
        <p:sp>
          <p:nvSpPr>
            <p:cNvPr id="11" name="object 11"/>
            <p:cNvSpPr/>
            <p:nvPr/>
          </p:nvSpPr>
          <p:spPr>
            <a:xfrm>
              <a:off x="2527554" y="3451097"/>
              <a:ext cx="431800" cy="463550"/>
            </a:xfrm>
            <a:custGeom>
              <a:avLst/>
              <a:gdLst/>
              <a:ahLst/>
              <a:cxnLst/>
              <a:rect l="l" t="t" r="r" b="b"/>
              <a:pathLst>
                <a:path w="431800" h="463550">
                  <a:moveTo>
                    <a:pt x="0" y="0"/>
                  </a:moveTo>
                  <a:lnTo>
                    <a:pt x="431800" y="463550"/>
                  </a:lnTo>
                </a:path>
              </a:pathLst>
            </a:custGeom>
            <a:ln w="25908">
              <a:solidFill>
                <a:srgbClr val="1F487C"/>
              </a:solidFill>
            </a:ln>
          </p:spPr>
          <p:txBody>
            <a:bodyPr wrap="square" lIns="0" tIns="0" rIns="0" bIns="0" rtlCol="0"/>
            <a:lstStyle/>
            <a:p>
              <a:endParaRPr/>
            </a:p>
          </p:txBody>
        </p:sp>
        <p:sp>
          <p:nvSpPr>
            <p:cNvPr id="12" name="object 12"/>
            <p:cNvSpPr/>
            <p:nvPr/>
          </p:nvSpPr>
          <p:spPr>
            <a:xfrm>
              <a:off x="2527554" y="3451097"/>
              <a:ext cx="431800" cy="463550"/>
            </a:xfrm>
            <a:custGeom>
              <a:avLst/>
              <a:gdLst/>
              <a:ahLst/>
              <a:cxnLst/>
              <a:rect l="l" t="t" r="r" b="b"/>
              <a:pathLst>
                <a:path w="431800" h="463550">
                  <a:moveTo>
                    <a:pt x="0" y="463550"/>
                  </a:moveTo>
                  <a:lnTo>
                    <a:pt x="431800" y="0"/>
                  </a:lnTo>
                </a:path>
              </a:pathLst>
            </a:custGeom>
            <a:ln w="25908">
              <a:solidFill>
                <a:srgbClr val="1F487C"/>
              </a:solidFill>
            </a:ln>
          </p:spPr>
          <p:txBody>
            <a:bodyPr wrap="square" lIns="0" tIns="0" rIns="0" bIns="0" rtlCol="0"/>
            <a:lstStyle/>
            <a:p>
              <a:endParaRPr/>
            </a:p>
          </p:txBody>
        </p:sp>
        <p:sp>
          <p:nvSpPr>
            <p:cNvPr id="13" name="object 13"/>
            <p:cNvSpPr/>
            <p:nvPr/>
          </p:nvSpPr>
          <p:spPr>
            <a:xfrm>
              <a:off x="2676779" y="3963034"/>
              <a:ext cx="134620" cy="867410"/>
            </a:xfrm>
            <a:custGeom>
              <a:avLst/>
              <a:gdLst/>
              <a:ahLst/>
              <a:cxnLst/>
              <a:rect l="l" t="t" r="r" b="b"/>
              <a:pathLst>
                <a:path w="134619" h="867410">
                  <a:moveTo>
                    <a:pt x="67182" y="57403"/>
                  </a:moveTo>
                  <a:lnTo>
                    <a:pt x="52704" y="82223"/>
                  </a:lnTo>
                  <a:lnTo>
                    <a:pt x="52704" y="866901"/>
                  </a:lnTo>
                  <a:lnTo>
                    <a:pt x="81660" y="866901"/>
                  </a:lnTo>
                  <a:lnTo>
                    <a:pt x="81660" y="82223"/>
                  </a:lnTo>
                  <a:lnTo>
                    <a:pt x="67182" y="57403"/>
                  </a:lnTo>
                  <a:close/>
                </a:path>
                <a:path w="134619" h="867410">
                  <a:moveTo>
                    <a:pt x="67182" y="0"/>
                  </a:moveTo>
                  <a:lnTo>
                    <a:pt x="0" y="115315"/>
                  </a:lnTo>
                  <a:lnTo>
                    <a:pt x="2285" y="124078"/>
                  </a:lnTo>
                  <a:lnTo>
                    <a:pt x="9270" y="128142"/>
                  </a:lnTo>
                  <a:lnTo>
                    <a:pt x="16128" y="132206"/>
                  </a:lnTo>
                  <a:lnTo>
                    <a:pt x="25018" y="129920"/>
                  </a:lnTo>
                  <a:lnTo>
                    <a:pt x="28956" y="122935"/>
                  </a:lnTo>
                  <a:lnTo>
                    <a:pt x="52704" y="82223"/>
                  </a:lnTo>
                  <a:lnTo>
                    <a:pt x="52704" y="28828"/>
                  </a:lnTo>
                  <a:lnTo>
                    <a:pt x="83980" y="28828"/>
                  </a:lnTo>
                  <a:lnTo>
                    <a:pt x="67182" y="0"/>
                  </a:lnTo>
                  <a:close/>
                </a:path>
                <a:path w="134619" h="867410">
                  <a:moveTo>
                    <a:pt x="83980" y="28828"/>
                  </a:moveTo>
                  <a:lnTo>
                    <a:pt x="81660" y="28828"/>
                  </a:lnTo>
                  <a:lnTo>
                    <a:pt x="81661" y="82223"/>
                  </a:lnTo>
                  <a:lnTo>
                    <a:pt x="105409" y="122935"/>
                  </a:lnTo>
                  <a:lnTo>
                    <a:pt x="109346" y="129920"/>
                  </a:lnTo>
                  <a:lnTo>
                    <a:pt x="118237" y="132206"/>
                  </a:lnTo>
                  <a:lnTo>
                    <a:pt x="125094" y="128142"/>
                  </a:lnTo>
                  <a:lnTo>
                    <a:pt x="132079" y="124078"/>
                  </a:lnTo>
                  <a:lnTo>
                    <a:pt x="134365" y="115315"/>
                  </a:lnTo>
                  <a:lnTo>
                    <a:pt x="83980" y="28828"/>
                  </a:lnTo>
                  <a:close/>
                </a:path>
                <a:path w="134619" h="867410">
                  <a:moveTo>
                    <a:pt x="81660" y="28828"/>
                  </a:moveTo>
                  <a:lnTo>
                    <a:pt x="52704" y="28828"/>
                  </a:lnTo>
                  <a:lnTo>
                    <a:pt x="52704" y="82223"/>
                  </a:lnTo>
                  <a:lnTo>
                    <a:pt x="67182" y="57403"/>
                  </a:lnTo>
                  <a:lnTo>
                    <a:pt x="54737" y="36067"/>
                  </a:lnTo>
                  <a:lnTo>
                    <a:pt x="81660" y="36067"/>
                  </a:lnTo>
                  <a:lnTo>
                    <a:pt x="81660" y="28828"/>
                  </a:lnTo>
                  <a:close/>
                </a:path>
                <a:path w="134619" h="867410">
                  <a:moveTo>
                    <a:pt x="81660" y="36067"/>
                  </a:moveTo>
                  <a:lnTo>
                    <a:pt x="79628" y="36067"/>
                  </a:lnTo>
                  <a:lnTo>
                    <a:pt x="67182" y="57403"/>
                  </a:lnTo>
                  <a:lnTo>
                    <a:pt x="81661" y="82223"/>
                  </a:lnTo>
                  <a:lnTo>
                    <a:pt x="81660" y="36067"/>
                  </a:lnTo>
                  <a:close/>
                </a:path>
                <a:path w="134619" h="867410">
                  <a:moveTo>
                    <a:pt x="79628" y="36067"/>
                  </a:moveTo>
                  <a:lnTo>
                    <a:pt x="54737" y="36067"/>
                  </a:lnTo>
                  <a:lnTo>
                    <a:pt x="67182" y="57403"/>
                  </a:lnTo>
                  <a:lnTo>
                    <a:pt x="79628" y="36067"/>
                  </a:lnTo>
                  <a:close/>
                </a:path>
              </a:pathLst>
            </a:custGeom>
            <a:solidFill>
              <a:srgbClr val="1F487C"/>
            </a:solidFill>
          </p:spPr>
          <p:txBody>
            <a:bodyPr wrap="square" lIns="0" tIns="0" rIns="0" bIns="0" rtlCol="0"/>
            <a:lstStyle/>
            <a:p>
              <a:endParaRPr/>
            </a:p>
          </p:txBody>
        </p:sp>
        <p:sp>
          <p:nvSpPr>
            <p:cNvPr id="14" name="object 14"/>
            <p:cNvSpPr/>
            <p:nvPr/>
          </p:nvSpPr>
          <p:spPr>
            <a:xfrm>
              <a:off x="1524762" y="3591178"/>
              <a:ext cx="2286635" cy="158750"/>
            </a:xfrm>
            <a:custGeom>
              <a:avLst/>
              <a:gdLst/>
              <a:ahLst/>
              <a:cxnLst/>
              <a:rect l="l" t="t" r="r" b="b"/>
              <a:pathLst>
                <a:path w="2286635" h="158750">
                  <a:moveTo>
                    <a:pt x="914514" y="91579"/>
                  </a:moveTo>
                  <a:lnTo>
                    <a:pt x="889673" y="77089"/>
                  </a:lnTo>
                  <a:lnTo>
                    <a:pt x="799211" y="24384"/>
                  </a:lnTo>
                  <a:lnTo>
                    <a:pt x="790448" y="26670"/>
                  </a:lnTo>
                  <a:lnTo>
                    <a:pt x="786384" y="33655"/>
                  </a:lnTo>
                  <a:lnTo>
                    <a:pt x="782320" y="40513"/>
                  </a:lnTo>
                  <a:lnTo>
                    <a:pt x="784606" y="49403"/>
                  </a:lnTo>
                  <a:lnTo>
                    <a:pt x="791591" y="53340"/>
                  </a:lnTo>
                  <a:lnTo>
                    <a:pt x="832281" y="77089"/>
                  </a:lnTo>
                  <a:lnTo>
                    <a:pt x="0" y="77089"/>
                  </a:lnTo>
                  <a:lnTo>
                    <a:pt x="0" y="106045"/>
                  </a:lnTo>
                  <a:lnTo>
                    <a:pt x="832294" y="106045"/>
                  </a:lnTo>
                  <a:lnTo>
                    <a:pt x="857110" y="91579"/>
                  </a:lnTo>
                  <a:lnTo>
                    <a:pt x="791591" y="129794"/>
                  </a:lnTo>
                  <a:lnTo>
                    <a:pt x="784606" y="133731"/>
                  </a:lnTo>
                  <a:lnTo>
                    <a:pt x="782320" y="142621"/>
                  </a:lnTo>
                  <a:lnTo>
                    <a:pt x="786384" y="149479"/>
                  </a:lnTo>
                  <a:lnTo>
                    <a:pt x="790448" y="156464"/>
                  </a:lnTo>
                  <a:lnTo>
                    <a:pt x="799211" y="158750"/>
                  </a:lnTo>
                  <a:lnTo>
                    <a:pt x="889673" y="106045"/>
                  </a:lnTo>
                  <a:lnTo>
                    <a:pt x="914514" y="91579"/>
                  </a:lnTo>
                  <a:close/>
                </a:path>
                <a:path w="2286635" h="158750">
                  <a:moveTo>
                    <a:pt x="2286127" y="67183"/>
                  </a:moveTo>
                  <a:lnTo>
                    <a:pt x="2261273" y="52705"/>
                  </a:lnTo>
                  <a:lnTo>
                    <a:pt x="2170811" y="0"/>
                  </a:lnTo>
                  <a:lnTo>
                    <a:pt x="2162048" y="2286"/>
                  </a:lnTo>
                  <a:lnTo>
                    <a:pt x="2157984" y="9271"/>
                  </a:lnTo>
                  <a:lnTo>
                    <a:pt x="2153920" y="16129"/>
                  </a:lnTo>
                  <a:lnTo>
                    <a:pt x="2156206" y="25019"/>
                  </a:lnTo>
                  <a:lnTo>
                    <a:pt x="2163191" y="28956"/>
                  </a:lnTo>
                  <a:lnTo>
                    <a:pt x="2203894" y="52705"/>
                  </a:lnTo>
                  <a:lnTo>
                    <a:pt x="1524000" y="52705"/>
                  </a:lnTo>
                  <a:lnTo>
                    <a:pt x="1524000" y="81661"/>
                  </a:lnTo>
                  <a:lnTo>
                    <a:pt x="2203894" y="81661"/>
                  </a:lnTo>
                  <a:lnTo>
                    <a:pt x="2163191" y="105410"/>
                  </a:lnTo>
                  <a:lnTo>
                    <a:pt x="2156206" y="109347"/>
                  </a:lnTo>
                  <a:lnTo>
                    <a:pt x="2153920" y="118237"/>
                  </a:lnTo>
                  <a:lnTo>
                    <a:pt x="2157984" y="125095"/>
                  </a:lnTo>
                  <a:lnTo>
                    <a:pt x="2162048" y="132080"/>
                  </a:lnTo>
                  <a:lnTo>
                    <a:pt x="2170811" y="134366"/>
                  </a:lnTo>
                  <a:lnTo>
                    <a:pt x="2261273" y="81661"/>
                  </a:lnTo>
                  <a:lnTo>
                    <a:pt x="2286127" y="67183"/>
                  </a:lnTo>
                  <a:close/>
                </a:path>
              </a:pathLst>
            </a:custGeom>
            <a:solidFill>
              <a:srgbClr val="000000"/>
            </a:solidFill>
          </p:spPr>
          <p:txBody>
            <a:bodyPr wrap="square" lIns="0" tIns="0" rIns="0" bIns="0" rtlCol="0"/>
            <a:lstStyle/>
            <a:p>
              <a:endParaRPr/>
            </a:p>
          </p:txBody>
        </p:sp>
      </p:grpSp>
      <p:sp>
        <p:nvSpPr>
          <p:cNvPr id="15" name="object 15"/>
          <p:cNvSpPr txBox="1"/>
          <p:nvPr/>
        </p:nvSpPr>
        <p:spPr>
          <a:xfrm>
            <a:off x="4727576" y="3308426"/>
            <a:ext cx="48704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C</a:t>
            </a:r>
            <a:r>
              <a:rPr sz="2000" spc="-10" dirty="0">
                <a:latin typeface="Tahoma"/>
                <a:cs typeface="Tahoma"/>
              </a:rPr>
              <a:t>(</a:t>
            </a:r>
            <a:r>
              <a:rPr sz="2000" spc="-5" dirty="0">
                <a:latin typeface="Tahoma"/>
                <a:cs typeface="Tahoma"/>
              </a:rPr>
              <a:t>s)</a:t>
            </a:r>
            <a:endParaRPr sz="2000">
              <a:latin typeface="Tahoma"/>
              <a:cs typeface="Tahoma"/>
            </a:endParaRPr>
          </a:p>
        </p:txBody>
      </p:sp>
      <p:sp>
        <p:nvSpPr>
          <p:cNvPr id="16" name="object 16"/>
          <p:cNvSpPr txBox="1"/>
          <p:nvPr/>
        </p:nvSpPr>
        <p:spPr>
          <a:xfrm>
            <a:off x="3952749" y="4528185"/>
            <a:ext cx="313055" cy="330835"/>
          </a:xfrm>
          <a:prstGeom prst="rect">
            <a:avLst/>
          </a:prstGeom>
        </p:spPr>
        <p:txBody>
          <a:bodyPr vert="horz" wrap="square" lIns="0" tIns="12700" rIns="0" bIns="0" rtlCol="0">
            <a:spAutoFit/>
          </a:bodyPr>
          <a:lstStyle/>
          <a:p>
            <a:pPr marL="12700">
              <a:spcBef>
                <a:spcPts val="100"/>
              </a:spcBef>
            </a:pPr>
            <a:r>
              <a:rPr sz="2000" spc="-10" dirty="0">
                <a:solidFill>
                  <a:srgbClr val="1F487C"/>
                </a:solidFill>
                <a:latin typeface="Tahoma"/>
                <a:cs typeface="Tahoma"/>
              </a:rPr>
              <a:t>B2</a:t>
            </a:r>
            <a:endParaRPr sz="2000">
              <a:latin typeface="Tahoma"/>
              <a:cs typeface="Tahoma"/>
            </a:endParaRPr>
          </a:p>
        </p:txBody>
      </p:sp>
      <p:sp>
        <p:nvSpPr>
          <p:cNvPr id="17" name="object 17"/>
          <p:cNvSpPr txBox="1"/>
          <p:nvPr/>
        </p:nvSpPr>
        <p:spPr>
          <a:xfrm>
            <a:off x="1577340" y="3366009"/>
            <a:ext cx="826769" cy="330835"/>
          </a:xfrm>
          <a:prstGeom prst="rect">
            <a:avLst/>
          </a:prstGeom>
        </p:spPr>
        <p:txBody>
          <a:bodyPr vert="horz" wrap="square" lIns="0" tIns="13335" rIns="0" bIns="0" rtlCol="0">
            <a:spAutoFit/>
          </a:bodyPr>
          <a:lstStyle/>
          <a:p>
            <a:pPr marL="38100">
              <a:spcBef>
                <a:spcPts val="105"/>
              </a:spcBef>
            </a:pPr>
            <a:r>
              <a:rPr sz="2000" dirty="0">
                <a:latin typeface="Tahoma"/>
                <a:cs typeface="Tahoma"/>
              </a:rPr>
              <a:t>R(s)</a:t>
            </a:r>
            <a:r>
              <a:rPr sz="2000" spc="75" dirty="0">
                <a:latin typeface="Tahoma"/>
                <a:cs typeface="Tahoma"/>
              </a:rPr>
              <a:t> </a:t>
            </a:r>
            <a:r>
              <a:rPr sz="3000" baseline="16666" dirty="0">
                <a:latin typeface="Tahoma"/>
                <a:cs typeface="Tahoma"/>
              </a:rPr>
              <a:t>+</a:t>
            </a:r>
            <a:endParaRPr sz="3000" baseline="16666">
              <a:latin typeface="Tahoma"/>
              <a:cs typeface="Tahoma"/>
            </a:endParaRPr>
          </a:p>
        </p:txBody>
      </p:sp>
      <p:sp>
        <p:nvSpPr>
          <p:cNvPr id="18" name="object 18"/>
          <p:cNvSpPr txBox="1"/>
          <p:nvPr/>
        </p:nvSpPr>
        <p:spPr>
          <a:xfrm>
            <a:off x="3393694" y="3289808"/>
            <a:ext cx="579120" cy="330835"/>
          </a:xfrm>
          <a:prstGeom prst="rect">
            <a:avLst/>
          </a:prstGeom>
        </p:spPr>
        <p:txBody>
          <a:bodyPr vert="horz" wrap="square" lIns="0" tIns="13335" rIns="0" bIns="0" rtlCol="0">
            <a:spAutoFit/>
          </a:bodyPr>
          <a:lstStyle/>
          <a:p>
            <a:pPr marL="38100">
              <a:spcBef>
                <a:spcPts val="105"/>
              </a:spcBef>
              <a:tabLst>
                <a:tab pos="354965" algn="l"/>
              </a:tabLst>
            </a:pPr>
            <a:r>
              <a:rPr sz="3000" baseline="-16666" dirty="0">
                <a:latin typeface="Tahoma"/>
                <a:cs typeface="Tahoma"/>
              </a:rPr>
              <a:t>X	</a:t>
            </a:r>
            <a:r>
              <a:rPr sz="2000" dirty="0">
                <a:latin typeface="Tahoma"/>
                <a:cs typeface="Tahoma"/>
              </a:rPr>
              <a:t>+</a:t>
            </a:r>
            <a:endParaRPr sz="2000">
              <a:latin typeface="Tahoma"/>
              <a:cs typeface="Tahoma"/>
            </a:endParaRPr>
          </a:p>
        </p:txBody>
      </p:sp>
      <p:sp>
        <p:nvSpPr>
          <p:cNvPr id="19" name="object 19"/>
          <p:cNvSpPr txBox="1"/>
          <p:nvPr/>
        </p:nvSpPr>
        <p:spPr>
          <a:xfrm>
            <a:off x="2805176" y="3918584"/>
            <a:ext cx="136525" cy="391160"/>
          </a:xfrm>
          <a:prstGeom prst="rect">
            <a:avLst/>
          </a:prstGeom>
        </p:spPr>
        <p:txBody>
          <a:bodyPr vert="horz" wrap="square" lIns="0" tIns="12700" rIns="0" bIns="0" rtlCol="0">
            <a:spAutoFit/>
          </a:bodyPr>
          <a:lstStyle/>
          <a:p>
            <a:pPr marL="12700">
              <a:spcBef>
                <a:spcPts val="100"/>
              </a:spcBef>
            </a:pPr>
            <a:r>
              <a:rPr sz="2400" dirty="0">
                <a:solidFill>
                  <a:srgbClr val="FF0000"/>
                </a:solidFill>
                <a:latin typeface="Tahoma"/>
                <a:cs typeface="Tahoma"/>
              </a:rPr>
              <a:t>-</a:t>
            </a:r>
            <a:endParaRPr sz="2400">
              <a:latin typeface="Tahoma"/>
              <a:cs typeface="Tahoma"/>
            </a:endParaRPr>
          </a:p>
        </p:txBody>
      </p:sp>
      <p:sp>
        <p:nvSpPr>
          <p:cNvPr id="20" name="object 20"/>
          <p:cNvSpPr txBox="1"/>
          <p:nvPr/>
        </p:nvSpPr>
        <p:spPr>
          <a:xfrm>
            <a:off x="2364740" y="4528185"/>
            <a:ext cx="1442085" cy="1321435"/>
          </a:xfrm>
          <a:prstGeom prst="rect">
            <a:avLst/>
          </a:prstGeom>
        </p:spPr>
        <p:txBody>
          <a:bodyPr vert="horz" wrap="square" lIns="0" tIns="12700" rIns="0" bIns="0" rtlCol="0">
            <a:spAutoFit/>
          </a:bodyPr>
          <a:lstStyle/>
          <a:p>
            <a:pPr marL="76200">
              <a:spcBef>
                <a:spcPts val="100"/>
              </a:spcBef>
            </a:pPr>
            <a:r>
              <a:rPr sz="2000" spc="-10" dirty="0">
                <a:solidFill>
                  <a:srgbClr val="FF0000"/>
                </a:solidFill>
                <a:latin typeface="Tahoma"/>
                <a:cs typeface="Tahoma"/>
              </a:rPr>
              <a:t>B1</a:t>
            </a:r>
            <a:endParaRPr sz="2000">
              <a:latin typeface="Tahoma"/>
              <a:cs typeface="Tahoma"/>
            </a:endParaRPr>
          </a:p>
          <a:p>
            <a:pPr marL="12700">
              <a:spcBef>
                <a:spcPts val="2039"/>
              </a:spcBef>
            </a:pPr>
            <a:r>
              <a:rPr sz="2400" dirty="0">
                <a:latin typeface="Tahoma"/>
                <a:cs typeface="Tahoma"/>
              </a:rPr>
              <a:t>X</a:t>
            </a:r>
            <a:r>
              <a:rPr sz="2400" spc="5" dirty="0">
                <a:latin typeface="Tahoma"/>
                <a:cs typeface="Tahoma"/>
              </a:rPr>
              <a:t>=</a:t>
            </a:r>
            <a:r>
              <a:rPr sz="2400" dirty="0">
                <a:latin typeface="Tahoma"/>
                <a:cs typeface="Tahoma"/>
              </a:rPr>
              <a:t>R</a:t>
            </a:r>
            <a:r>
              <a:rPr sz="2400" spc="5" dirty="0">
                <a:latin typeface="Tahoma"/>
                <a:cs typeface="Tahoma"/>
              </a:rPr>
              <a:t>(</a:t>
            </a:r>
            <a:r>
              <a:rPr sz="2400" spc="-5" dirty="0">
                <a:latin typeface="Tahoma"/>
                <a:cs typeface="Tahoma"/>
              </a:rPr>
              <a:t>s)</a:t>
            </a:r>
            <a:r>
              <a:rPr sz="2400" dirty="0">
                <a:latin typeface="Tahoma"/>
                <a:cs typeface="Tahoma"/>
              </a:rPr>
              <a:t>-B1</a:t>
            </a:r>
            <a:endParaRPr sz="2400">
              <a:latin typeface="Tahoma"/>
              <a:cs typeface="Tahoma"/>
            </a:endParaRPr>
          </a:p>
          <a:p>
            <a:pPr marL="12700"/>
            <a:r>
              <a:rPr sz="2400" spc="-10" dirty="0">
                <a:latin typeface="Tahoma"/>
                <a:cs typeface="Tahoma"/>
              </a:rPr>
              <a:t>C(s)=X-B2</a:t>
            </a:r>
            <a:endParaRPr sz="2400">
              <a:latin typeface="Tahoma"/>
              <a:cs typeface="Tahoma"/>
            </a:endParaRPr>
          </a:p>
        </p:txBody>
      </p:sp>
      <p:grpSp>
        <p:nvGrpSpPr>
          <p:cNvPr id="21" name="object 21"/>
          <p:cNvGrpSpPr/>
          <p:nvPr/>
        </p:nvGrpSpPr>
        <p:grpSpPr>
          <a:xfrm>
            <a:off x="6566154" y="3337559"/>
            <a:ext cx="3658235" cy="1512570"/>
            <a:chOff x="5042153" y="3337559"/>
            <a:chExt cx="3658235" cy="1512570"/>
          </a:xfrm>
        </p:grpSpPr>
        <p:sp>
          <p:nvSpPr>
            <p:cNvPr id="22" name="object 22"/>
            <p:cNvSpPr/>
            <p:nvPr/>
          </p:nvSpPr>
          <p:spPr>
            <a:xfrm>
              <a:off x="5804153" y="3373373"/>
              <a:ext cx="609600" cy="657225"/>
            </a:xfrm>
            <a:custGeom>
              <a:avLst/>
              <a:gdLst/>
              <a:ahLst/>
              <a:cxnLst/>
              <a:rect l="l" t="t" r="r" b="b"/>
              <a:pathLst>
                <a:path w="609600" h="657225">
                  <a:moveTo>
                    <a:pt x="0" y="328421"/>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1"/>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4"/>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1"/>
                  </a:lnTo>
                  <a:close/>
                </a:path>
              </a:pathLst>
            </a:custGeom>
            <a:ln w="32004">
              <a:solidFill>
                <a:srgbClr val="1F487C"/>
              </a:solidFill>
            </a:ln>
          </p:spPr>
          <p:txBody>
            <a:bodyPr wrap="square" lIns="0" tIns="0" rIns="0" bIns="0" rtlCol="0"/>
            <a:lstStyle/>
            <a:p>
              <a:endParaRPr/>
            </a:p>
          </p:txBody>
        </p:sp>
        <p:sp>
          <p:nvSpPr>
            <p:cNvPr id="23" name="object 23"/>
            <p:cNvSpPr/>
            <p:nvPr/>
          </p:nvSpPr>
          <p:spPr>
            <a:xfrm>
              <a:off x="5894069" y="3469385"/>
              <a:ext cx="431800" cy="463550"/>
            </a:xfrm>
            <a:custGeom>
              <a:avLst/>
              <a:gdLst/>
              <a:ahLst/>
              <a:cxnLst/>
              <a:rect l="l" t="t" r="r" b="b"/>
              <a:pathLst>
                <a:path w="431800" h="463550">
                  <a:moveTo>
                    <a:pt x="0" y="0"/>
                  </a:moveTo>
                  <a:lnTo>
                    <a:pt x="431800" y="463550"/>
                  </a:lnTo>
                </a:path>
                <a:path w="431800" h="463550">
                  <a:moveTo>
                    <a:pt x="0" y="463550"/>
                  </a:moveTo>
                  <a:lnTo>
                    <a:pt x="431800" y="0"/>
                  </a:lnTo>
                </a:path>
              </a:pathLst>
            </a:custGeom>
            <a:ln w="25908">
              <a:solidFill>
                <a:srgbClr val="1F487C"/>
              </a:solidFill>
            </a:ln>
          </p:spPr>
          <p:txBody>
            <a:bodyPr wrap="square" lIns="0" tIns="0" rIns="0" bIns="0" rtlCol="0"/>
            <a:lstStyle/>
            <a:p>
              <a:endParaRPr/>
            </a:p>
          </p:txBody>
        </p:sp>
        <p:sp>
          <p:nvSpPr>
            <p:cNvPr id="24" name="object 24"/>
            <p:cNvSpPr/>
            <p:nvPr/>
          </p:nvSpPr>
          <p:spPr>
            <a:xfrm>
              <a:off x="6041770" y="3982846"/>
              <a:ext cx="134620" cy="867410"/>
            </a:xfrm>
            <a:custGeom>
              <a:avLst/>
              <a:gdLst/>
              <a:ahLst/>
              <a:cxnLst/>
              <a:rect l="l" t="t" r="r" b="b"/>
              <a:pathLst>
                <a:path w="134620" h="867410">
                  <a:moveTo>
                    <a:pt x="67182" y="57403"/>
                  </a:moveTo>
                  <a:lnTo>
                    <a:pt x="52704" y="82223"/>
                  </a:lnTo>
                  <a:lnTo>
                    <a:pt x="52704" y="866901"/>
                  </a:lnTo>
                  <a:lnTo>
                    <a:pt x="81661" y="866901"/>
                  </a:lnTo>
                  <a:lnTo>
                    <a:pt x="81661" y="82223"/>
                  </a:lnTo>
                  <a:lnTo>
                    <a:pt x="67182" y="57403"/>
                  </a:lnTo>
                  <a:close/>
                </a:path>
                <a:path w="134620" h="867410">
                  <a:moveTo>
                    <a:pt x="67182" y="0"/>
                  </a:moveTo>
                  <a:lnTo>
                    <a:pt x="0" y="115315"/>
                  </a:lnTo>
                  <a:lnTo>
                    <a:pt x="2286" y="124078"/>
                  </a:lnTo>
                  <a:lnTo>
                    <a:pt x="9270" y="128142"/>
                  </a:lnTo>
                  <a:lnTo>
                    <a:pt x="16128" y="132206"/>
                  </a:lnTo>
                  <a:lnTo>
                    <a:pt x="25018" y="129920"/>
                  </a:lnTo>
                  <a:lnTo>
                    <a:pt x="28955" y="122935"/>
                  </a:lnTo>
                  <a:lnTo>
                    <a:pt x="52704" y="82223"/>
                  </a:lnTo>
                  <a:lnTo>
                    <a:pt x="52704" y="28828"/>
                  </a:lnTo>
                  <a:lnTo>
                    <a:pt x="83980" y="28828"/>
                  </a:lnTo>
                  <a:lnTo>
                    <a:pt x="67182" y="0"/>
                  </a:lnTo>
                  <a:close/>
                </a:path>
                <a:path w="134620" h="867410">
                  <a:moveTo>
                    <a:pt x="83980" y="28828"/>
                  </a:moveTo>
                  <a:lnTo>
                    <a:pt x="81661" y="28828"/>
                  </a:lnTo>
                  <a:lnTo>
                    <a:pt x="81661" y="82223"/>
                  </a:lnTo>
                  <a:lnTo>
                    <a:pt x="105409" y="122935"/>
                  </a:lnTo>
                  <a:lnTo>
                    <a:pt x="109346" y="129920"/>
                  </a:lnTo>
                  <a:lnTo>
                    <a:pt x="118237" y="132206"/>
                  </a:lnTo>
                  <a:lnTo>
                    <a:pt x="125094" y="128142"/>
                  </a:lnTo>
                  <a:lnTo>
                    <a:pt x="132079" y="124078"/>
                  </a:lnTo>
                  <a:lnTo>
                    <a:pt x="134365" y="115315"/>
                  </a:lnTo>
                  <a:lnTo>
                    <a:pt x="83980" y="28828"/>
                  </a:lnTo>
                  <a:close/>
                </a:path>
                <a:path w="134620" h="867410">
                  <a:moveTo>
                    <a:pt x="81661" y="28828"/>
                  </a:moveTo>
                  <a:lnTo>
                    <a:pt x="52704" y="28828"/>
                  </a:lnTo>
                  <a:lnTo>
                    <a:pt x="52704" y="82223"/>
                  </a:lnTo>
                  <a:lnTo>
                    <a:pt x="67182" y="57403"/>
                  </a:lnTo>
                  <a:lnTo>
                    <a:pt x="54737" y="36067"/>
                  </a:lnTo>
                  <a:lnTo>
                    <a:pt x="81661" y="36067"/>
                  </a:lnTo>
                  <a:lnTo>
                    <a:pt x="81661" y="28828"/>
                  </a:lnTo>
                  <a:close/>
                </a:path>
                <a:path w="134620" h="867410">
                  <a:moveTo>
                    <a:pt x="81661" y="36067"/>
                  </a:moveTo>
                  <a:lnTo>
                    <a:pt x="79628" y="36067"/>
                  </a:lnTo>
                  <a:lnTo>
                    <a:pt x="67182" y="57403"/>
                  </a:lnTo>
                  <a:lnTo>
                    <a:pt x="81661" y="82223"/>
                  </a:lnTo>
                  <a:lnTo>
                    <a:pt x="81661" y="36067"/>
                  </a:lnTo>
                  <a:close/>
                </a:path>
                <a:path w="134620" h="867410">
                  <a:moveTo>
                    <a:pt x="79628" y="36067"/>
                  </a:moveTo>
                  <a:lnTo>
                    <a:pt x="54737" y="36067"/>
                  </a:lnTo>
                  <a:lnTo>
                    <a:pt x="67182" y="57403"/>
                  </a:lnTo>
                  <a:lnTo>
                    <a:pt x="79628" y="36067"/>
                  </a:lnTo>
                  <a:close/>
                </a:path>
              </a:pathLst>
            </a:custGeom>
            <a:solidFill>
              <a:srgbClr val="1F487C"/>
            </a:solidFill>
          </p:spPr>
          <p:txBody>
            <a:bodyPr wrap="square" lIns="0" tIns="0" rIns="0" bIns="0" rtlCol="0"/>
            <a:lstStyle/>
            <a:p>
              <a:endParaRPr/>
            </a:p>
          </p:txBody>
        </p:sp>
        <p:sp>
          <p:nvSpPr>
            <p:cNvPr id="25" name="object 25"/>
            <p:cNvSpPr/>
            <p:nvPr/>
          </p:nvSpPr>
          <p:spPr>
            <a:xfrm>
              <a:off x="5042153" y="3610990"/>
              <a:ext cx="762635" cy="134620"/>
            </a:xfrm>
            <a:custGeom>
              <a:avLst/>
              <a:gdLst/>
              <a:ahLst/>
              <a:cxnLst/>
              <a:rect l="l" t="t" r="r" b="b"/>
              <a:pathLst>
                <a:path w="762635" h="134620">
                  <a:moveTo>
                    <a:pt x="704723" y="67182"/>
                  </a:moveTo>
                  <a:lnTo>
                    <a:pt x="639191" y="105409"/>
                  </a:lnTo>
                  <a:lnTo>
                    <a:pt x="632206" y="109346"/>
                  </a:lnTo>
                  <a:lnTo>
                    <a:pt x="629920" y="118236"/>
                  </a:lnTo>
                  <a:lnTo>
                    <a:pt x="633984" y="125094"/>
                  </a:lnTo>
                  <a:lnTo>
                    <a:pt x="638048" y="132079"/>
                  </a:lnTo>
                  <a:lnTo>
                    <a:pt x="646811" y="134365"/>
                  </a:lnTo>
                  <a:lnTo>
                    <a:pt x="737276" y="81660"/>
                  </a:lnTo>
                  <a:lnTo>
                    <a:pt x="733298" y="81660"/>
                  </a:lnTo>
                  <a:lnTo>
                    <a:pt x="733298" y="79628"/>
                  </a:lnTo>
                  <a:lnTo>
                    <a:pt x="726059" y="79628"/>
                  </a:lnTo>
                  <a:lnTo>
                    <a:pt x="704723" y="67182"/>
                  </a:lnTo>
                  <a:close/>
                </a:path>
                <a:path w="762635" h="134620">
                  <a:moveTo>
                    <a:pt x="679903" y="52704"/>
                  </a:moveTo>
                  <a:lnTo>
                    <a:pt x="0" y="52704"/>
                  </a:lnTo>
                  <a:lnTo>
                    <a:pt x="0" y="81660"/>
                  </a:lnTo>
                  <a:lnTo>
                    <a:pt x="679903" y="81660"/>
                  </a:lnTo>
                  <a:lnTo>
                    <a:pt x="704723" y="67182"/>
                  </a:lnTo>
                  <a:lnTo>
                    <a:pt x="679903" y="52704"/>
                  </a:lnTo>
                  <a:close/>
                </a:path>
                <a:path w="762635" h="134620">
                  <a:moveTo>
                    <a:pt x="737278" y="52704"/>
                  </a:moveTo>
                  <a:lnTo>
                    <a:pt x="733298" y="52704"/>
                  </a:lnTo>
                  <a:lnTo>
                    <a:pt x="733298" y="81660"/>
                  </a:lnTo>
                  <a:lnTo>
                    <a:pt x="737276" y="81660"/>
                  </a:lnTo>
                  <a:lnTo>
                    <a:pt x="762126" y="67182"/>
                  </a:lnTo>
                  <a:lnTo>
                    <a:pt x="737278" y="52704"/>
                  </a:lnTo>
                  <a:close/>
                </a:path>
                <a:path w="762635" h="134620">
                  <a:moveTo>
                    <a:pt x="726059" y="54736"/>
                  </a:moveTo>
                  <a:lnTo>
                    <a:pt x="704723" y="67182"/>
                  </a:lnTo>
                  <a:lnTo>
                    <a:pt x="726059" y="79628"/>
                  </a:lnTo>
                  <a:lnTo>
                    <a:pt x="726059" y="54736"/>
                  </a:lnTo>
                  <a:close/>
                </a:path>
                <a:path w="762635" h="134620">
                  <a:moveTo>
                    <a:pt x="733298" y="54736"/>
                  </a:moveTo>
                  <a:lnTo>
                    <a:pt x="726059" y="54736"/>
                  </a:lnTo>
                  <a:lnTo>
                    <a:pt x="726059" y="79628"/>
                  </a:lnTo>
                  <a:lnTo>
                    <a:pt x="733298" y="79628"/>
                  </a:lnTo>
                  <a:lnTo>
                    <a:pt x="733298" y="54736"/>
                  </a:lnTo>
                  <a:close/>
                </a:path>
                <a:path w="762635" h="134620">
                  <a:moveTo>
                    <a:pt x="646811" y="0"/>
                  </a:moveTo>
                  <a:lnTo>
                    <a:pt x="638048" y="2285"/>
                  </a:lnTo>
                  <a:lnTo>
                    <a:pt x="633984" y="9270"/>
                  </a:lnTo>
                  <a:lnTo>
                    <a:pt x="629920" y="16128"/>
                  </a:lnTo>
                  <a:lnTo>
                    <a:pt x="632206" y="25018"/>
                  </a:lnTo>
                  <a:lnTo>
                    <a:pt x="639191" y="28955"/>
                  </a:lnTo>
                  <a:lnTo>
                    <a:pt x="704723" y="67182"/>
                  </a:lnTo>
                  <a:lnTo>
                    <a:pt x="726059" y="54736"/>
                  </a:lnTo>
                  <a:lnTo>
                    <a:pt x="733298" y="54736"/>
                  </a:lnTo>
                  <a:lnTo>
                    <a:pt x="733298" y="52704"/>
                  </a:lnTo>
                  <a:lnTo>
                    <a:pt x="737278" y="52704"/>
                  </a:lnTo>
                  <a:lnTo>
                    <a:pt x="646811" y="0"/>
                  </a:lnTo>
                  <a:close/>
                </a:path>
              </a:pathLst>
            </a:custGeom>
            <a:solidFill>
              <a:srgbClr val="000000"/>
            </a:solidFill>
          </p:spPr>
          <p:txBody>
            <a:bodyPr wrap="square" lIns="0" tIns="0" rIns="0" bIns="0" rtlCol="0"/>
            <a:lstStyle/>
            <a:p>
              <a:endParaRPr/>
            </a:p>
          </p:txBody>
        </p:sp>
        <p:sp>
          <p:nvSpPr>
            <p:cNvPr id="26" name="object 26"/>
            <p:cNvSpPr/>
            <p:nvPr/>
          </p:nvSpPr>
          <p:spPr>
            <a:xfrm>
              <a:off x="7328153" y="3353561"/>
              <a:ext cx="609600" cy="657225"/>
            </a:xfrm>
            <a:custGeom>
              <a:avLst/>
              <a:gdLst/>
              <a:ahLst/>
              <a:cxnLst/>
              <a:rect l="l" t="t" r="r" b="b"/>
              <a:pathLst>
                <a:path w="609600" h="657225">
                  <a:moveTo>
                    <a:pt x="0" y="328421"/>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1"/>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4"/>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1"/>
                  </a:lnTo>
                  <a:close/>
                </a:path>
              </a:pathLst>
            </a:custGeom>
            <a:ln w="32004">
              <a:solidFill>
                <a:srgbClr val="FF0000"/>
              </a:solidFill>
            </a:ln>
          </p:spPr>
          <p:txBody>
            <a:bodyPr wrap="square" lIns="0" tIns="0" rIns="0" bIns="0" rtlCol="0"/>
            <a:lstStyle/>
            <a:p>
              <a:endParaRPr/>
            </a:p>
          </p:txBody>
        </p:sp>
        <p:sp>
          <p:nvSpPr>
            <p:cNvPr id="27" name="object 27"/>
            <p:cNvSpPr/>
            <p:nvPr/>
          </p:nvSpPr>
          <p:spPr>
            <a:xfrm>
              <a:off x="7418069" y="3469385"/>
              <a:ext cx="431800" cy="463550"/>
            </a:xfrm>
            <a:custGeom>
              <a:avLst/>
              <a:gdLst/>
              <a:ahLst/>
              <a:cxnLst/>
              <a:rect l="l" t="t" r="r" b="b"/>
              <a:pathLst>
                <a:path w="431800" h="463550">
                  <a:moveTo>
                    <a:pt x="0" y="0"/>
                  </a:moveTo>
                  <a:lnTo>
                    <a:pt x="431800" y="463550"/>
                  </a:lnTo>
                </a:path>
                <a:path w="431800" h="463550">
                  <a:moveTo>
                    <a:pt x="0" y="463550"/>
                  </a:moveTo>
                  <a:lnTo>
                    <a:pt x="431800" y="0"/>
                  </a:lnTo>
                </a:path>
              </a:pathLst>
            </a:custGeom>
            <a:ln w="25908">
              <a:solidFill>
                <a:srgbClr val="FF0000"/>
              </a:solidFill>
            </a:ln>
          </p:spPr>
          <p:txBody>
            <a:bodyPr wrap="square" lIns="0" tIns="0" rIns="0" bIns="0" rtlCol="0"/>
            <a:lstStyle/>
            <a:p>
              <a:endParaRPr/>
            </a:p>
          </p:txBody>
        </p:sp>
        <p:sp>
          <p:nvSpPr>
            <p:cNvPr id="28" name="object 28"/>
            <p:cNvSpPr/>
            <p:nvPr/>
          </p:nvSpPr>
          <p:spPr>
            <a:xfrm>
              <a:off x="7565770" y="3982846"/>
              <a:ext cx="134620" cy="867410"/>
            </a:xfrm>
            <a:custGeom>
              <a:avLst/>
              <a:gdLst/>
              <a:ahLst/>
              <a:cxnLst/>
              <a:rect l="l" t="t" r="r" b="b"/>
              <a:pathLst>
                <a:path w="134620" h="867410">
                  <a:moveTo>
                    <a:pt x="67182" y="57404"/>
                  </a:moveTo>
                  <a:lnTo>
                    <a:pt x="52704" y="82223"/>
                  </a:lnTo>
                  <a:lnTo>
                    <a:pt x="52704" y="866901"/>
                  </a:lnTo>
                  <a:lnTo>
                    <a:pt x="81660" y="866901"/>
                  </a:lnTo>
                  <a:lnTo>
                    <a:pt x="81660" y="82223"/>
                  </a:lnTo>
                  <a:lnTo>
                    <a:pt x="67182" y="57404"/>
                  </a:lnTo>
                  <a:close/>
                </a:path>
                <a:path w="134620" h="867410">
                  <a:moveTo>
                    <a:pt x="67182" y="0"/>
                  </a:moveTo>
                  <a:lnTo>
                    <a:pt x="0" y="115315"/>
                  </a:lnTo>
                  <a:lnTo>
                    <a:pt x="2285" y="124078"/>
                  </a:lnTo>
                  <a:lnTo>
                    <a:pt x="9271" y="128142"/>
                  </a:lnTo>
                  <a:lnTo>
                    <a:pt x="16128" y="132206"/>
                  </a:lnTo>
                  <a:lnTo>
                    <a:pt x="25019" y="129920"/>
                  </a:lnTo>
                  <a:lnTo>
                    <a:pt x="28955" y="122935"/>
                  </a:lnTo>
                  <a:lnTo>
                    <a:pt x="52704" y="82223"/>
                  </a:lnTo>
                  <a:lnTo>
                    <a:pt x="52704" y="28828"/>
                  </a:lnTo>
                  <a:lnTo>
                    <a:pt x="83980" y="28828"/>
                  </a:lnTo>
                  <a:lnTo>
                    <a:pt x="67182" y="0"/>
                  </a:lnTo>
                  <a:close/>
                </a:path>
                <a:path w="134620" h="867410">
                  <a:moveTo>
                    <a:pt x="83980" y="28828"/>
                  </a:moveTo>
                  <a:lnTo>
                    <a:pt x="81660" y="28828"/>
                  </a:lnTo>
                  <a:lnTo>
                    <a:pt x="81660" y="82223"/>
                  </a:lnTo>
                  <a:lnTo>
                    <a:pt x="105409" y="122935"/>
                  </a:lnTo>
                  <a:lnTo>
                    <a:pt x="109347" y="129920"/>
                  </a:lnTo>
                  <a:lnTo>
                    <a:pt x="118236" y="132206"/>
                  </a:lnTo>
                  <a:lnTo>
                    <a:pt x="125095" y="128142"/>
                  </a:lnTo>
                  <a:lnTo>
                    <a:pt x="132079" y="124078"/>
                  </a:lnTo>
                  <a:lnTo>
                    <a:pt x="134365" y="115315"/>
                  </a:lnTo>
                  <a:lnTo>
                    <a:pt x="83980" y="28828"/>
                  </a:lnTo>
                  <a:close/>
                </a:path>
                <a:path w="134620" h="867410">
                  <a:moveTo>
                    <a:pt x="81660" y="28828"/>
                  </a:moveTo>
                  <a:lnTo>
                    <a:pt x="52704" y="28828"/>
                  </a:lnTo>
                  <a:lnTo>
                    <a:pt x="52704" y="82223"/>
                  </a:lnTo>
                  <a:lnTo>
                    <a:pt x="67182" y="57404"/>
                  </a:lnTo>
                  <a:lnTo>
                    <a:pt x="54736" y="36067"/>
                  </a:lnTo>
                  <a:lnTo>
                    <a:pt x="81660" y="36067"/>
                  </a:lnTo>
                  <a:lnTo>
                    <a:pt x="81660" y="28828"/>
                  </a:lnTo>
                  <a:close/>
                </a:path>
                <a:path w="134620" h="867410">
                  <a:moveTo>
                    <a:pt x="81660" y="36067"/>
                  </a:moveTo>
                  <a:lnTo>
                    <a:pt x="79628" y="36067"/>
                  </a:lnTo>
                  <a:lnTo>
                    <a:pt x="67182" y="57404"/>
                  </a:lnTo>
                  <a:lnTo>
                    <a:pt x="81660" y="82223"/>
                  </a:lnTo>
                  <a:lnTo>
                    <a:pt x="81660" y="36067"/>
                  </a:lnTo>
                  <a:close/>
                </a:path>
                <a:path w="134620" h="867410">
                  <a:moveTo>
                    <a:pt x="79628" y="36067"/>
                  </a:moveTo>
                  <a:lnTo>
                    <a:pt x="54736" y="36067"/>
                  </a:lnTo>
                  <a:lnTo>
                    <a:pt x="67182" y="57404"/>
                  </a:lnTo>
                  <a:lnTo>
                    <a:pt x="79628" y="36067"/>
                  </a:lnTo>
                  <a:close/>
                </a:path>
              </a:pathLst>
            </a:custGeom>
            <a:solidFill>
              <a:srgbClr val="FF0000"/>
            </a:solidFill>
          </p:spPr>
          <p:txBody>
            <a:bodyPr wrap="square" lIns="0" tIns="0" rIns="0" bIns="0" rtlCol="0"/>
            <a:lstStyle/>
            <a:p>
              <a:endParaRPr/>
            </a:p>
          </p:txBody>
        </p:sp>
        <p:sp>
          <p:nvSpPr>
            <p:cNvPr id="29" name="object 29"/>
            <p:cNvSpPr/>
            <p:nvPr/>
          </p:nvSpPr>
          <p:spPr>
            <a:xfrm>
              <a:off x="6413754" y="3610990"/>
              <a:ext cx="2286635" cy="157480"/>
            </a:xfrm>
            <a:custGeom>
              <a:avLst/>
              <a:gdLst/>
              <a:ahLst/>
              <a:cxnLst/>
              <a:rect l="l" t="t" r="r" b="b"/>
              <a:pathLst>
                <a:path w="2286634" h="157479">
                  <a:moveTo>
                    <a:pt x="914527" y="90055"/>
                  </a:moveTo>
                  <a:lnTo>
                    <a:pt x="889673" y="75565"/>
                  </a:lnTo>
                  <a:lnTo>
                    <a:pt x="799211" y="22860"/>
                  </a:lnTo>
                  <a:lnTo>
                    <a:pt x="790448" y="25146"/>
                  </a:lnTo>
                  <a:lnTo>
                    <a:pt x="786384" y="32131"/>
                  </a:lnTo>
                  <a:lnTo>
                    <a:pt x="782320" y="38989"/>
                  </a:lnTo>
                  <a:lnTo>
                    <a:pt x="784606" y="47879"/>
                  </a:lnTo>
                  <a:lnTo>
                    <a:pt x="791591" y="51816"/>
                  </a:lnTo>
                  <a:lnTo>
                    <a:pt x="832281" y="75565"/>
                  </a:lnTo>
                  <a:lnTo>
                    <a:pt x="0" y="75565"/>
                  </a:lnTo>
                  <a:lnTo>
                    <a:pt x="0" y="104521"/>
                  </a:lnTo>
                  <a:lnTo>
                    <a:pt x="832294" y="104521"/>
                  </a:lnTo>
                  <a:lnTo>
                    <a:pt x="857123" y="90055"/>
                  </a:lnTo>
                  <a:lnTo>
                    <a:pt x="791591" y="128270"/>
                  </a:lnTo>
                  <a:lnTo>
                    <a:pt x="784606" y="132207"/>
                  </a:lnTo>
                  <a:lnTo>
                    <a:pt x="782320" y="141097"/>
                  </a:lnTo>
                  <a:lnTo>
                    <a:pt x="786384" y="147955"/>
                  </a:lnTo>
                  <a:lnTo>
                    <a:pt x="790448" y="154940"/>
                  </a:lnTo>
                  <a:lnTo>
                    <a:pt x="799211" y="157226"/>
                  </a:lnTo>
                  <a:lnTo>
                    <a:pt x="889673" y="104521"/>
                  </a:lnTo>
                  <a:lnTo>
                    <a:pt x="914527" y="90055"/>
                  </a:lnTo>
                  <a:close/>
                </a:path>
                <a:path w="2286634" h="157479">
                  <a:moveTo>
                    <a:pt x="2286127" y="67183"/>
                  </a:moveTo>
                  <a:lnTo>
                    <a:pt x="2261273" y="52705"/>
                  </a:lnTo>
                  <a:lnTo>
                    <a:pt x="2170811" y="0"/>
                  </a:lnTo>
                  <a:lnTo>
                    <a:pt x="2162048" y="2286"/>
                  </a:lnTo>
                  <a:lnTo>
                    <a:pt x="2157984" y="9271"/>
                  </a:lnTo>
                  <a:lnTo>
                    <a:pt x="2153920" y="16129"/>
                  </a:lnTo>
                  <a:lnTo>
                    <a:pt x="2156206" y="25019"/>
                  </a:lnTo>
                  <a:lnTo>
                    <a:pt x="2163191" y="28956"/>
                  </a:lnTo>
                  <a:lnTo>
                    <a:pt x="2203894" y="52705"/>
                  </a:lnTo>
                  <a:lnTo>
                    <a:pt x="1524000" y="52705"/>
                  </a:lnTo>
                  <a:lnTo>
                    <a:pt x="1524000" y="81661"/>
                  </a:lnTo>
                  <a:lnTo>
                    <a:pt x="2203894" y="81661"/>
                  </a:lnTo>
                  <a:lnTo>
                    <a:pt x="2163191" y="105410"/>
                  </a:lnTo>
                  <a:lnTo>
                    <a:pt x="2156206" y="109347"/>
                  </a:lnTo>
                  <a:lnTo>
                    <a:pt x="2153920" y="118237"/>
                  </a:lnTo>
                  <a:lnTo>
                    <a:pt x="2157984" y="125095"/>
                  </a:lnTo>
                  <a:lnTo>
                    <a:pt x="2162048" y="132080"/>
                  </a:lnTo>
                  <a:lnTo>
                    <a:pt x="2170811" y="134366"/>
                  </a:lnTo>
                  <a:lnTo>
                    <a:pt x="2261273" y="81661"/>
                  </a:lnTo>
                  <a:lnTo>
                    <a:pt x="2286127" y="67183"/>
                  </a:lnTo>
                  <a:close/>
                </a:path>
              </a:pathLst>
            </a:custGeom>
            <a:solidFill>
              <a:srgbClr val="000000"/>
            </a:solidFill>
          </p:spPr>
          <p:txBody>
            <a:bodyPr wrap="square" lIns="0" tIns="0" rIns="0" bIns="0" rtlCol="0"/>
            <a:lstStyle/>
            <a:p>
              <a:endParaRPr/>
            </a:p>
          </p:txBody>
        </p:sp>
      </p:grpSp>
      <p:sp>
        <p:nvSpPr>
          <p:cNvPr id="30" name="object 30"/>
          <p:cNvSpPr txBox="1"/>
          <p:nvPr/>
        </p:nvSpPr>
        <p:spPr>
          <a:xfrm>
            <a:off x="9605010" y="3308426"/>
            <a:ext cx="48704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C</a:t>
            </a:r>
            <a:r>
              <a:rPr sz="2000" spc="-10" dirty="0">
                <a:latin typeface="Tahoma"/>
                <a:cs typeface="Tahoma"/>
              </a:rPr>
              <a:t>(</a:t>
            </a:r>
            <a:r>
              <a:rPr sz="2000" spc="-5" dirty="0">
                <a:latin typeface="Tahoma"/>
                <a:cs typeface="Tahoma"/>
              </a:rPr>
              <a:t>s)</a:t>
            </a:r>
            <a:endParaRPr sz="2000">
              <a:latin typeface="Tahoma"/>
              <a:cs typeface="Tahoma"/>
            </a:endParaRPr>
          </a:p>
        </p:txBody>
      </p:sp>
      <p:sp>
        <p:nvSpPr>
          <p:cNvPr id="31" name="object 31"/>
          <p:cNvSpPr txBox="1"/>
          <p:nvPr/>
        </p:nvSpPr>
        <p:spPr>
          <a:xfrm>
            <a:off x="9236709" y="4604385"/>
            <a:ext cx="288290" cy="330835"/>
          </a:xfrm>
          <a:prstGeom prst="rect">
            <a:avLst/>
          </a:prstGeom>
        </p:spPr>
        <p:txBody>
          <a:bodyPr vert="horz" wrap="square" lIns="0" tIns="12700" rIns="0" bIns="0" rtlCol="0">
            <a:spAutoFit/>
          </a:bodyPr>
          <a:lstStyle/>
          <a:p>
            <a:pPr>
              <a:spcBef>
                <a:spcPts val="100"/>
              </a:spcBef>
            </a:pPr>
            <a:r>
              <a:rPr sz="2000" spc="-10" dirty="0">
                <a:solidFill>
                  <a:srgbClr val="FF0000"/>
                </a:solidFill>
                <a:latin typeface="Tahoma"/>
                <a:cs typeface="Tahoma"/>
              </a:rPr>
              <a:t>B1</a:t>
            </a:r>
            <a:endParaRPr sz="2000">
              <a:latin typeface="Tahoma"/>
              <a:cs typeface="Tahoma"/>
            </a:endParaRPr>
          </a:p>
        </p:txBody>
      </p:sp>
      <p:sp>
        <p:nvSpPr>
          <p:cNvPr id="32" name="object 32"/>
          <p:cNvSpPr txBox="1"/>
          <p:nvPr/>
        </p:nvSpPr>
        <p:spPr>
          <a:xfrm>
            <a:off x="6632829" y="3308426"/>
            <a:ext cx="789305" cy="331470"/>
          </a:xfrm>
          <a:prstGeom prst="rect">
            <a:avLst/>
          </a:prstGeom>
        </p:spPr>
        <p:txBody>
          <a:bodyPr vert="horz" wrap="square" lIns="0" tIns="13335" rIns="0" bIns="0" rtlCol="0">
            <a:spAutoFit/>
          </a:bodyPr>
          <a:lstStyle/>
          <a:p>
            <a:pPr marL="12700">
              <a:spcBef>
                <a:spcPts val="105"/>
              </a:spcBef>
            </a:pPr>
            <a:r>
              <a:rPr sz="2000" dirty="0">
                <a:latin typeface="Tahoma"/>
                <a:cs typeface="Tahoma"/>
              </a:rPr>
              <a:t>R(s)</a:t>
            </a:r>
            <a:r>
              <a:rPr sz="2000" spc="165" dirty="0">
                <a:latin typeface="Tahoma"/>
                <a:cs typeface="Tahoma"/>
              </a:rPr>
              <a:t> </a:t>
            </a:r>
            <a:r>
              <a:rPr sz="2000" dirty="0">
                <a:latin typeface="Tahoma"/>
                <a:cs typeface="Tahoma"/>
              </a:rPr>
              <a:t>+</a:t>
            </a:r>
            <a:endParaRPr sz="2000">
              <a:latin typeface="Tahoma"/>
              <a:cs typeface="Tahoma"/>
            </a:endParaRPr>
          </a:p>
        </p:txBody>
      </p:sp>
      <p:sp>
        <p:nvSpPr>
          <p:cNvPr id="33" name="object 33"/>
          <p:cNvSpPr txBox="1"/>
          <p:nvPr/>
        </p:nvSpPr>
        <p:spPr>
          <a:xfrm>
            <a:off x="8360030" y="3308426"/>
            <a:ext cx="567055" cy="331470"/>
          </a:xfrm>
          <a:prstGeom prst="rect">
            <a:avLst/>
          </a:prstGeom>
        </p:spPr>
        <p:txBody>
          <a:bodyPr vert="horz" wrap="square" lIns="0" tIns="13335" rIns="0" bIns="0" rtlCol="0">
            <a:spAutoFit/>
          </a:bodyPr>
          <a:lstStyle/>
          <a:p>
            <a:pPr marL="38100">
              <a:spcBef>
                <a:spcPts val="105"/>
              </a:spcBef>
              <a:tabLst>
                <a:tab pos="342900" algn="l"/>
              </a:tabLst>
            </a:pPr>
            <a:r>
              <a:rPr sz="3000" baseline="-16666" dirty="0">
                <a:latin typeface="Tahoma"/>
                <a:cs typeface="Tahoma"/>
              </a:rPr>
              <a:t>X	</a:t>
            </a:r>
            <a:r>
              <a:rPr sz="2000" dirty="0">
                <a:latin typeface="Tahoma"/>
                <a:cs typeface="Tahoma"/>
              </a:rPr>
              <a:t>+</a:t>
            </a:r>
            <a:endParaRPr sz="2000">
              <a:latin typeface="Tahoma"/>
              <a:cs typeface="Tahoma"/>
            </a:endParaRPr>
          </a:p>
        </p:txBody>
      </p:sp>
      <p:sp>
        <p:nvSpPr>
          <p:cNvPr id="34" name="object 34"/>
          <p:cNvSpPr txBox="1"/>
          <p:nvPr/>
        </p:nvSpPr>
        <p:spPr>
          <a:xfrm>
            <a:off x="9232393" y="3937507"/>
            <a:ext cx="111125" cy="391160"/>
          </a:xfrm>
          <a:prstGeom prst="rect">
            <a:avLst/>
          </a:prstGeom>
        </p:spPr>
        <p:txBody>
          <a:bodyPr vert="horz" wrap="square" lIns="0" tIns="12700" rIns="0" bIns="0" rtlCol="0">
            <a:spAutoFit/>
          </a:bodyPr>
          <a:lstStyle/>
          <a:p>
            <a:pPr>
              <a:spcBef>
                <a:spcPts val="100"/>
              </a:spcBef>
            </a:pPr>
            <a:r>
              <a:rPr sz="2400" dirty="0">
                <a:solidFill>
                  <a:srgbClr val="FF0000"/>
                </a:solidFill>
                <a:latin typeface="Tahoma"/>
                <a:cs typeface="Tahoma"/>
              </a:rPr>
              <a:t>-</a:t>
            </a:r>
            <a:endParaRPr sz="2400">
              <a:latin typeface="Tahoma"/>
              <a:cs typeface="Tahoma"/>
            </a:endParaRPr>
          </a:p>
        </p:txBody>
      </p:sp>
      <p:sp>
        <p:nvSpPr>
          <p:cNvPr id="35" name="object 35"/>
          <p:cNvSpPr txBox="1"/>
          <p:nvPr/>
        </p:nvSpPr>
        <p:spPr>
          <a:xfrm>
            <a:off x="7242429" y="4373431"/>
            <a:ext cx="1442085" cy="1079500"/>
          </a:xfrm>
          <a:prstGeom prst="rect">
            <a:avLst/>
          </a:prstGeom>
        </p:spPr>
        <p:txBody>
          <a:bodyPr vert="horz" wrap="square" lIns="0" tIns="186690" rIns="0" bIns="0" rtlCol="0">
            <a:spAutoFit/>
          </a:bodyPr>
          <a:lstStyle/>
          <a:p>
            <a:pPr marL="88900">
              <a:spcBef>
                <a:spcPts val="1470"/>
              </a:spcBef>
            </a:pPr>
            <a:r>
              <a:rPr sz="2000" spc="-10" dirty="0">
                <a:solidFill>
                  <a:srgbClr val="1F487C"/>
                </a:solidFill>
                <a:latin typeface="Tahoma"/>
                <a:cs typeface="Tahoma"/>
              </a:rPr>
              <a:t>B2</a:t>
            </a:r>
            <a:endParaRPr sz="2000">
              <a:latin typeface="Tahoma"/>
              <a:cs typeface="Tahoma"/>
            </a:endParaRPr>
          </a:p>
          <a:p>
            <a:pPr marL="12700">
              <a:spcBef>
                <a:spcPts val="1645"/>
              </a:spcBef>
            </a:pPr>
            <a:r>
              <a:rPr sz="2400" dirty="0">
                <a:latin typeface="Tahoma"/>
                <a:cs typeface="Tahoma"/>
              </a:rPr>
              <a:t>X=R(s</a:t>
            </a:r>
            <a:r>
              <a:rPr sz="2400" spc="-5" dirty="0">
                <a:latin typeface="Tahoma"/>
                <a:cs typeface="Tahoma"/>
              </a:rPr>
              <a:t>)</a:t>
            </a:r>
            <a:r>
              <a:rPr sz="2400" dirty="0">
                <a:latin typeface="Tahoma"/>
                <a:cs typeface="Tahoma"/>
              </a:rPr>
              <a:t>-B2</a:t>
            </a:r>
            <a:endParaRPr sz="2400">
              <a:latin typeface="Tahoma"/>
              <a:cs typeface="Tahoma"/>
            </a:endParaRPr>
          </a:p>
        </p:txBody>
      </p:sp>
      <p:grpSp>
        <p:nvGrpSpPr>
          <p:cNvPr id="36" name="object 36"/>
          <p:cNvGrpSpPr/>
          <p:nvPr/>
        </p:nvGrpSpPr>
        <p:grpSpPr>
          <a:xfrm>
            <a:off x="2738627" y="2406395"/>
            <a:ext cx="6262370" cy="798830"/>
            <a:chOff x="1214627" y="2406395"/>
            <a:chExt cx="6262370" cy="798830"/>
          </a:xfrm>
        </p:grpSpPr>
        <p:sp>
          <p:nvSpPr>
            <p:cNvPr id="37" name="object 37"/>
            <p:cNvSpPr/>
            <p:nvPr/>
          </p:nvSpPr>
          <p:spPr>
            <a:xfrm>
              <a:off x="4480771" y="2411699"/>
              <a:ext cx="2991485" cy="789305"/>
            </a:xfrm>
            <a:custGeom>
              <a:avLst/>
              <a:gdLst/>
              <a:ahLst/>
              <a:cxnLst/>
              <a:rect l="l" t="t" r="r" b="b"/>
              <a:pathLst>
                <a:path w="2991484" h="789305">
                  <a:moveTo>
                    <a:pt x="2963714" y="591341"/>
                  </a:moveTo>
                  <a:lnTo>
                    <a:pt x="2820204" y="591341"/>
                  </a:lnTo>
                  <a:lnTo>
                    <a:pt x="2991273" y="788699"/>
                  </a:lnTo>
                  <a:lnTo>
                    <a:pt x="2963714" y="591341"/>
                  </a:lnTo>
                  <a:close/>
                </a:path>
                <a:path w="2991484" h="789305">
                  <a:moveTo>
                    <a:pt x="591297" y="20807"/>
                  </a:moveTo>
                  <a:lnTo>
                    <a:pt x="654924" y="24822"/>
                  </a:lnTo>
                  <a:lnTo>
                    <a:pt x="591297" y="20807"/>
                  </a:lnTo>
                  <a:close/>
                </a:path>
                <a:path w="2991484" h="789305">
                  <a:moveTo>
                    <a:pt x="397725" y="10767"/>
                  </a:moveTo>
                  <a:lnTo>
                    <a:pt x="462681" y="13777"/>
                  </a:lnTo>
                  <a:lnTo>
                    <a:pt x="397725" y="10767"/>
                  </a:lnTo>
                  <a:close/>
                </a:path>
                <a:path w="2991484" h="789305">
                  <a:moveTo>
                    <a:pt x="266605" y="5776"/>
                  </a:moveTo>
                  <a:lnTo>
                    <a:pt x="332361" y="8099"/>
                  </a:lnTo>
                  <a:lnTo>
                    <a:pt x="266605" y="5776"/>
                  </a:lnTo>
                  <a:close/>
                </a:path>
                <a:path w="2991484" h="789305">
                  <a:moveTo>
                    <a:pt x="133984" y="2178"/>
                  </a:moveTo>
                  <a:lnTo>
                    <a:pt x="200473" y="3801"/>
                  </a:lnTo>
                  <a:lnTo>
                    <a:pt x="133984" y="2178"/>
                  </a:lnTo>
                  <a:close/>
                </a:path>
                <a:path w="2991484" h="789305">
                  <a:moveTo>
                    <a:pt x="67154" y="910"/>
                  </a:moveTo>
                  <a:lnTo>
                    <a:pt x="133984" y="2178"/>
                  </a:lnTo>
                  <a:lnTo>
                    <a:pt x="67154" y="910"/>
                  </a:lnTo>
                  <a:close/>
                </a:path>
                <a:path w="2991484" h="789305">
                  <a:moveTo>
                    <a:pt x="0" y="0"/>
                  </a:moveTo>
                  <a:lnTo>
                    <a:pt x="67154" y="910"/>
                  </a:lnTo>
                  <a:lnTo>
                    <a:pt x="0" y="0"/>
                  </a:lnTo>
                  <a:close/>
                </a:path>
              </a:pathLst>
            </a:custGeom>
            <a:solidFill>
              <a:srgbClr val="4F81BC"/>
            </a:solidFill>
          </p:spPr>
          <p:txBody>
            <a:bodyPr wrap="square" lIns="0" tIns="0" rIns="0" bIns="0" rtlCol="0"/>
            <a:lstStyle/>
            <a:p>
              <a:endParaRPr/>
            </a:p>
          </p:txBody>
        </p:sp>
        <p:sp>
          <p:nvSpPr>
            <p:cNvPr id="38" name="object 38"/>
            <p:cNvSpPr/>
            <p:nvPr/>
          </p:nvSpPr>
          <p:spPr>
            <a:xfrm>
              <a:off x="3915486" y="2411177"/>
              <a:ext cx="357505" cy="7620"/>
            </a:xfrm>
            <a:custGeom>
              <a:avLst/>
              <a:gdLst/>
              <a:ahLst/>
              <a:cxnLst/>
              <a:rect l="l" t="t" r="r" b="b"/>
              <a:pathLst>
                <a:path w="357504" h="7619">
                  <a:moveTo>
                    <a:pt x="70541" y="4954"/>
                  </a:moveTo>
                  <a:lnTo>
                    <a:pt x="0" y="7199"/>
                  </a:lnTo>
                  <a:lnTo>
                    <a:pt x="70541" y="4954"/>
                  </a:lnTo>
                  <a:close/>
                </a:path>
                <a:path w="357504" h="7619">
                  <a:moveTo>
                    <a:pt x="141561" y="3107"/>
                  </a:moveTo>
                  <a:lnTo>
                    <a:pt x="70541" y="4954"/>
                  </a:lnTo>
                  <a:lnTo>
                    <a:pt x="141561" y="3107"/>
                  </a:lnTo>
                  <a:close/>
                </a:path>
                <a:path w="357504" h="7619">
                  <a:moveTo>
                    <a:pt x="213043" y="1663"/>
                  </a:moveTo>
                  <a:lnTo>
                    <a:pt x="141561" y="3107"/>
                  </a:lnTo>
                  <a:lnTo>
                    <a:pt x="213043" y="1663"/>
                  </a:lnTo>
                  <a:close/>
                </a:path>
                <a:path w="357504" h="7619">
                  <a:moveTo>
                    <a:pt x="284967" y="625"/>
                  </a:moveTo>
                  <a:lnTo>
                    <a:pt x="213043" y="1663"/>
                  </a:lnTo>
                  <a:lnTo>
                    <a:pt x="284967" y="625"/>
                  </a:lnTo>
                  <a:close/>
                </a:path>
                <a:path w="357504" h="7619">
                  <a:moveTo>
                    <a:pt x="357316" y="0"/>
                  </a:moveTo>
                  <a:lnTo>
                    <a:pt x="284967" y="625"/>
                  </a:lnTo>
                  <a:lnTo>
                    <a:pt x="357316" y="0"/>
                  </a:lnTo>
                  <a:close/>
                </a:path>
              </a:pathLst>
            </a:custGeom>
            <a:solidFill>
              <a:srgbClr val="406897"/>
            </a:solidFill>
          </p:spPr>
          <p:txBody>
            <a:bodyPr wrap="square" lIns="0" tIns="0" rIns="0" bIns="0" rtlCol="0"/>
            <a:lstStyle/>
            <a:p>
              <a:endParaRPr/>
            </a:p>
          </p:txBody>
        </p:sp>
        <p:sp>
          <p:nvSpPr>
            <p:cNvPr id="39" name="object 39"/>
            <p:cNvSpPr/>
            <p:nvPr/>
          </p:nvSpPr>
          <p:spPr>
            <a:xfrm>
              <a:off x="1219199" y="2410967"/>
              <a:ext cx="6252845" cy="789940"/>
            </a:xfrm>
            <a:custGeom>
              <a:avLst/>
              <a:gdLst/>
              <a:ahLst/>
              <a:cxnLst/>
              <a:rect l="l" t="t" r="r" b="b"/>
              <a:pathLst>
                <a:path w="6252845" h="789939">
                  <a:moveTo>
                    <a:pt x="3126359" y="0"/>
                  </a:moveTo>
                  <a:lnTo>
                    <a:pt x="3053603" y="209"/>
                  </a:lnTo>
                  <a:lnTo>
                    <a:pt x="2981253" y="835"/>
                  </a:lnTo>
                  <a:lnTo>
                    <a:pt x="2909329" y="1872"/>
                  </a:lnTo>
                  <a:lnTo>
                    <a:pt x="2837848" y="3316"/>
                  </a:lnTo>
                  <a:lnTo>
                    <a:pt x="2766828" y="5163"/>
                  </a:lnTo>
                  <a:lnTo>
                    <a:pt x="2696286" y="7408"/>
                  </a:lnTo>
                  <a:lnTo>
                    <a:pt x="2626242" y="10047"/>
                  </a:lnTo>
                  <a:lnTo>
                    <a:pt x="2556712" y="13074"/>
                  </a:lnTo>
                  <a:lnTo>
                    <a:pt x="2487715" y="16485"/>
                  </a:lnTo>
                  <a:lnTo>
                    <a:pt x="2419269" y="20277"/>
                  </a:lnTo>
                  <a:lnTo>
                    <a:pt x="2351392" y="24443"/>
                  </a:lnTo>
                  <a:lnTo>
                    <a:pt x="2284101" y="28981"/>
                  </a:lnTo>
                  <a:lnTo>
                    <a:pt x="2217415" y="33884"/>
                  </a:lnTo>
                  <a:lnTo>
                    <a:pt x="2151352" y="39149"/>
                  </a:lnTo>
                  <a:lnTo>
                    <a:pt x="2085930" y="44772"/>
                  </a:lnTo>
                  <a:lnTo>
                    <a:pt x="2021167" y="50746"/>
                  </a:lnTo>
                  <a:lnTo>
                    <a:pt x="1957080" y="57069"/>
                  </a:lnTo>
                  <a:lnTo>
                    <a:pt x="1893688" y="63736"/>
                  </a:lnTo>
                  <a:lnTo>
                    <a:pt x="1831009" y="70741"/>
                  </a:lnTo>
                  <a:lnTo>
                    <a:pt x="1769061" y="78080"/>
                  </a:lnTo>
                  <a:lnTo>
                    <a:pt x="1707861" y="85750"/>
                  </a:lnTo>
                  <a:lnTo>
                    <a:pt x="1647428" y="93745"/>
                  </a:lnTo>
                  <a:lnTo>
                    <a:pt x="1587780" y="102060"/>
                  </a:lnTo>
                  <a:lnTo>
                    <a:pt x="1528934" y="110692"/>
                  </a:lnTo>
                  <a:lnTo>
                    <a:pt x="1470909" y="119636"/>
                  </a:lnTo>
                  <a:lnTo>
                    <a:pt x="1413722" y="128887"/>
                  </a:lnTo>
                  <a:lnTo>
                    <a:pt x="1357392" y="138440"/>
                  </a:lnTo>
                  <a:lnTo>
                    <a:pt x="1301937" y="148291"/>
                  </a:lnTo>
                  <a:lnTo>
                    <a:pt x="1247375" y="158436"/>
                  </a:lnTo>
                  <a:lnTo>
                    <a:pt x="1193723" y="168870"/>
                  </a:lnTo>
                  <a:lnTo>
                    <a:pt x="1140999" y="179588"/>
                  </a:lnTo>
                  <a:lnTo>
                    <a:pt x="1089222" y="190586"/>
                  </a:lnTo>
                  <a:lnTo>
                    <a:pt x="1038410" y="201860"/>
                  </a:lnTo>
                  <a:lnTo>
                    <a:pt x="988580" y="213404"/>
                  </a:lnTo>
                  <a:lnTo>
                    <a:pt x="939751" y="225215"/>
                  </a:lnTo>
                  <a:lnTo>
                    <a:pt x="891940" y="237288"/>
                  </a:lnTo>
                  <a:lnTo>
                    <a:pt x="845166" y="249617"/>
                  </a:lnTo>
                  <a:lnTo>
                    <a:pt x="799446" y="262199"/>
                  </a:lnTo>
                  <a:lnTo>
                    <a:pt x="754799" y="275030"/>
                  </a:lnTo>
                  <a:lnTo>
                    <a:pt x="711242" y="288104"/>
                  </a:lnTo>
                  <a:lnTo>
                    <a:pt x="668794" y="301417"/>
                  </a:lnTo>
                  <a:lnTo>
                    <a:pt x="627472" y="314964"/>
                  </a:lnTo>
                  <a:lnTo>
                    <a:pt x="587295" y="328742"/>
                  </a:lnTo>
                  <a:lnTo>
                    <a:pt x="548280" y="342744"/>
                  </a:lnTo>
                  <a:lnTo>
                    <a:pt x="510445" y="356968"/>
                  </a:lnTo>
                  <a:lnTo>
                    <a:pt x="473809" y="371408"/>
                  </a:lnTo>
                  <a:lnTo>
                    <a:pt x="438389" y="386060"/>
                  </a:lnTo>
                  <a:lnTo>
                    <a:pt x="371271" y="415981"/>
                  </a:lnTo>
                  <a:lnTo>
                    <a:pt x="309234" y="446694"/>
                  </a:lnTo>
                  <a:lnTo>
                    <a:pt x="252422" y="478164"/>
                  </a:lnTo>
                  <a:lnTo>
                    <a:pt x="200979" y="510354"/>
                  </a:lnTo>
                  <a:lnTo>
                    <a:pt x="155050" y="543227"/>
                  </a:lnTo>
                  <a:lnTo>
                    <a:pt x="114777" y="576748"/>
                  </a:lnTo>
                  <a:lnTo>
                    <a:pt x="80306" y="610880"/>
                  </a:lnTo>
                  <a:lnTo>
                    <a:pt x="51779" y="645586"/>
                  </a:lnTo>
                  <a:lnTo>
                    <a:pt x="29342" y="680831"/>
                  </a:lnTo>
                  <a:lnTo>
                    <a:pt x="13136" y="716577"/>
                  </a:lnTo>
                  <a:lnTo>
                    <a:pt x="830" y="771059"/>
                  </a:lnTo>
                  <a:lnTo>
                    <a:pt x="0" y="789432"/>
                  </a:lnTo>
                  <a:lnTo>
                    <a:pt x="7416" y="734628"/>
                  </a:lnTo>
                  <a:lnTo>
                    <a:pt x="20451" y="698644"/>
                  </a:lnTo>
                  <a:lnTo>
                    <a:pt x="39790" y="663143"/>
                  </a:lnTo>
                  <a:lnTo>
                    <a:pt x="65291" y="628163"/>
                  </a:lnTo>
                  <a:lnTo>
                    <a:pt x="96808" y="593740"/>
                  </a:lnTo>
                  <a:lnTo>
                    <a:pt x="134198" y="559909"/>
                  </a:lnTo>
                  <a:lnTo>
                    <a:pt x="177316" y="526707"/>
                  </a:lnTo>
                  <a:lnTo>
                    <a:pt x="226020" y="494171"/>
                  </a:lnTo>
                  <a:lnTo>
                    <a:pt x="280166" y="462337"/>
                  </a:lnTo>
                  <a:lnTo>
                    <a:pt x="339608" y="431241"/>
                  </a:lnTo>
                  <a:lnTo>
                    <a:pt x="404204" y="400919"/>
                  </a:lnTo>
                  <a:lnTo>
                    <a:pt x="473809" y="371408"/>
                  </a:lnTo>
                  <a:lnTo>
                    <a:pt x="510445" y="356968"/>
                  </a:lnTo>
                  <a:lnTo>
                    <a:pt x="548280" y="342744"/>
                  </a:lnTo>
                  <a:lnTo>
                    <a:pt x="587295" y="328742"/>
                  </a:lnTo>
                  <a:lnTo>
                    <a:pt x="627472" y="314964"/>
                  </a:lnTo>
                  <a:lnTo>
                    <a:pt x="668794" y="301417"/>
                  </a:lnTo>
                  <a:lnTo>
                    <a:pt x="711242" y="288104"/>
                  </a:lnTo>
                  <a:lnTo>
                    <a:pt x="754799" y="275030"/>
                  </a:lnTo>
                  <a:lnTo>
                    <a:pt x="799446" y="262199"/>
                  </a:lnTo>
                  <a:lnTo>
                    <a:pt x="845166" y="249617"/>
                  </a:lnTo>
                  <a:lnTo>
                    <a:pt x="891940" y="237288"/>
                  </a:lnTo>
                  <a:lnTo>
                    <a:pt x="939751" y="225215"/>
                  </a:lnTo>
                  <a:lnTo>
                    <a:pt x="988580" y="213404"/>
                  </a:lnTo>
                  <a:lnTo>
                    <a:pt x="1038410" y="201860"/>
                  </a:lnTo>
                  <a:lnTo>
                    <a:pt x="1089222" y="190586"/>
                  </a:lnTo>
                  <a:lnTo>
                    <a:pt x="1140999" y="179588"/>
                  </a:lnTo>
                  <a:lnTo>
                    <a:pt x="1193723" y="168870"/>
                  </a:lnTo>
                  <a:lnTo>
                    <a:pt x="1247375" y="158436"/>
                  </a:lnTo>
                  <a:lnTo>
                    <a:pt x="1301937" y="148291"/>
                  </a:lnTo>
                  <a:lnTo>
                    <a:pt x="1357392" y="138440"/>
                  </a:lnTo>
                  <a:lnTo>
                    <a:pt x="1413722" y="128887"/>
                  </a:lnTo>
                  <a:lnTo>
                    <a:pt x="1470909" y="119636"/>
                  </a:lnTo>
                  <a:lnTo>
                    <a:pt x="1528934" y="110692"/>
                  </a:lnTo>
                  <a:lnTo>
                    <a:pt x="1587780" y="102060"/>
                  </a:lnTo>
                  <a:lnTo>
                    <a:pt x="1647428" y="93745"/>
                  </a:lnTo>
                  <a:lnTo>
                    <a:pt x="1707861" y="85750"/>
                  </a:lnTo>
                  <a:lnTo>
                    <a:pt x="1769061" y="78080"/>
                  </a:lnTo>
                  <a:lnTo>
                    <a:pt x="1831009" y="70741"/>
                  </a:lnTo>
                  <a:lnTo>
                    <a:pt x="1893688" y="63736"/>
                  </a:lnTo>
                  <a:lnTo>
                    <a:pt x="1957080" y="57069"/>
                  </a:lnTo>
                  <a:lnTo>
                    <a:pt x="2021167" y="50746"/>
                  </a:lnTo>
                  <a:lnTo>
                    <a:pt x="2085930" y="44772"/>
                  </a:lnTo>
                  <a:lnTo>
                    <a:pt x="2151352" y="39149"/>
                  </a:lnTo>
                  <a:lnTo>
                    <a:pt x="2217415" y="33884"/>
                  </a:lnTo>
                  <a:lnTo>
                    <a:pt x="2284101" y="28981"/>
                  </a:lnTo>
                  <a:lnTo>
                    <a:pt x="2351392" y="24443"/>
                  </a:lnTo>
                  <a:lnTo>
                    <a:pt x="2419269" y="20277"/>
                  </a:lnTo>
                  <a:lnTo>
                    <a:pt x="2487715" y="16485"/>
                  </a:lnTo>
                  <a:lnTo>
                    <a:pt x="2556712" y="13074"/>
                  </a:lnTo>
                  <a:lnTo>
                    <a:pt x="2626242" y="10047"/>
                  </a:lnTo>
                  <a:lnTo>
                    <a:pt x="2696286" y="7408"/>
                  </a:lnTo>
                  <a:lnTo>
                    <a:pt x="2766828" y="5163"/>
                  </a:lnTo>
                  <a:lnTo>
                    <a:pt x="2837848" y="3316"/>
                  </a:lnTo>
                  <a:lnTo>
                    <a:pt x="2909329" y="1872"/>
                  </a:lnTo>
                  <a:lnTo>
                    <a:pt x="2981253" y="835"/>
                  </a:lnTo>
                  <a:lnTo>
                    <a:pt x="3053603" y="209"/>
                  </a:lnTo>
                  <a:lnTo>
                    <a:pt x="3126359" y="0"/>
                  </a:lnTo>
                  <a:lnTo>
                    <a:pt x="3194110" y="183"/>
                  </a:lnTo>
                  <a:lnTo>
                    <a:pt x="3261571" y="732"/>
                  </a:lnTo>
                  <a:lnTo>
                    <a:pt x="3328725" y="1642"/>
                  </a:lnTo>
                  <a:lnTo>
                    <a:pt x="3395555" y="2910"/>
                  </a:lnTo>
                  <a:lnTo>
                    <a:pt x="3462045" y="4533"/>
                  </a:lnTo>
                  <a:lnTo>
                    <a:pt x="3528176" y="6508"/>
                  </a:lnTo>
                  <a:lnTo>
                    <a:pt x="3593932" y="8831"/>
                  </a:lnTo>
                  <a:lnTo>
                    <a:pt x="3659297" y="11499"/>
                  </a:lnTo>
                  <a:lnTo>
                    <a:pt x="3724252" y="14509"/>
                  </a:lnTo>
                  <a:lnTo>
                    <a:pt x="3788782" y="17857"/>
                  </a:lnTo>
                  <a:lnTo>
                    <a:pt x="3852868" y="21539"/>
                  </a:lnTo>
                  <a:lnTo>
                    <a:pt x="3916495" y="25554"/>
                  </a:lnTo>
                  <a:lnTo>
                    <a:pt x="3979645" y="29897"/>
                  </a:lnTo>
                  <a:lnTo>
                    <a:pt x="4042301" y="34564"/>
                  </a:lnTo>
                  <a:lnTo>
                    <a:pt x="4104446" y="39554"/>
                  </a:lnTo>
                  <a:lnTo>
                    <a:pt x="4166063" y="44862"/>
                  </a:lnTo>
                  <a:lnTo>
                    <a:pt x="4227135" y="50484"/>
                  </a:lnTo>
                  <a:lnTo>
                    <a:pt x="4287645" y="56419"/>
                  </a:lnTo>
                  <a:lnTo>
                    <a:pt x="4347576" y="62661"/>
                  </a:lnTo>
                  <a:lnTo>
                    <a:pt x="4406912" y="69209"/>
                  </a:lnTo>
                  <a:lnTo>
                    <a:pt x="4465635" y="76058"/>
                  </a:lnTo>
                  <a:lnTo>
                    <a:pt x="4523727" y="83206"/>
                  </a:lnTo>
                  <a:lnTo>
                    <a:pt x="4581173" y="90649"/>
                  </a:lnTo>
                  <a:lnTo>
                    <a:pt x="4637956" y="98383"/>
                  </a:lnTo>
                  <a:lnTo>
                    <a:pt x="4694057" y="106406"/>
                  </a:lnTo>
                  <a:lnTo>
                    <a:pt x="4749460" y="114714"/>
                  </a:lnTo>
                  <a:lnTo>
                    <a:pt x="4804149" y="123304"/>
                  </a:lnTo>
                  <a:lnTo>
                    <a:pt x="4858106" y="132171"/>
                  </a:lnTo>
                  <a:lnTo>
                    <a:pt x="4911314" y="141314"/>
                  </a:lnTo>
                  <a:lnTo>
                    <a:pt x="4963757" y="150729"/>
                  </a:lnTo>
                  <a:lnTo>
                    <a:pt x="5015416" y="160412"/>
                  </a:lnTo>
                  <a:lnTo>
                    <a:pt x="5066276" y="170361"/>
                  </a:lnTo>
                  <a:lnTo>
                    <a:pt x="5116319" y="180570"/>
                  </a:lnTo>
                  <a:lnTo>
                    <a:pt x="5165528" y="191039"/>
                  </a:lnTo>
                  <a:lnTo>
                    <a:pt x="5213887" y="201762"/>
                  </a:lnTo>
                  <a:lnTo>
                    <a:pt x="5261377" y="212737"/>
                  </a:lnTo>
                  <a:lnTo>
                    <a:pt x="5307983" y="223961"/>
                  </a:lnTo>
                  <a:lnTo>
                    <a:pt x="5353688" y="235430"/>
                  </a:lnTo>
                  <a:lnTo>
                    <a:pt x="5398473" y="247140"/>
                  </a:lnTo>
                  <a:lnTo>
                    <a:pt x="5442323" y="259089"/>
                  </a:lnTo>
                  <a:lnTo>
                    <a:pt x="5485220" y="271273"/>
                  </a:lnTo>
                  <a:lnTo>
                    <a:pt x="5527148" y="283689"/>
                  </a:lnTo>
                  <a:lnTo>
                    <a:pt x="5568088" y="296334"/>
                  </a:lnTo>
                  <a:lnTo>
                    <a:pt x="5608026" y="309203"/>
                  </a:lnTo>
                  <a:lnTo>
                    <a:pt x="5646942" y="322294"/>
                  </a:lnTo>
                  <a:lnTo>
                    <a:pt x="5684821" y="335604"/>
                  </a:lnTo>
                  <a:lnTo>
                    <a:pt x="5721645" y="349129"/>
                  </a:lnTo>
                  <a:lnTo>
                    <a:pt x="5757397" y="362866"/>
                  </a:lnTo>
                  <a:lnTo>
                    <a:pt x="5825619" y="390962"/>
                  </a:lnTo>
                  <a:lnTo>
                    <a:pt x="5889351" y="419865"/>
                  </a:lnTo>
                  <a:lnTo>
                    <a:pt x="5948455" y="449548"/>
                  </a:lnTo>
                  <a:lnTo>
                    <a:pt x="6002798" y="479986"/>
                  </a:lnTo>
                  <a:lnTo>
                    <a:pt x="6052242" y="511152"/>
                  </a:lnTo>
                  <a:lnTo>
                    <a:pt x="6096652" y="543018"/>
                  </a:lnTo>
                  <a:lnTo>
                    <a:pt x="6135892" y="575559"/>
                  </a:lnTo>
                  <a:lnTo>
                    <a:pt x="6153531" y="592074"/>
                  </a:lnTo>
                  <a:lnTo>
                    <a:pt x="6225285" y="592074"/>
                  </a:lnTo>
                  <a:lnTo>
                    <a:pt x="6252845" y="789432"/>
                  </a:lnTo>
                  <a:lnTo>
                    <a:pt x="6081776" y="592074"/>
                  </a:lnTo>
                  <a:lnTo>
                    <a:pt x="6153531" y="592074"/>
                  </a:lnTo>
                  <a:lnTo>
                    <a:pt x="6135892" y="575559"/>
                  </a:lnTo>
                  <a:lnTo>
                    <a:pt x="6096652" y="543018"/>
                  </a:lnTo>
                  <a:lnTo>
                    <a:pt x="6052242" y="511152"/>
                  </a:lnTo>
                  <a:lnTo>
                    <a:pt x="6002798" y="479986"/>
                  </a:lnTo>
                  <a:lnTo>
                    <a:pt x="5948455" y="449548"/>
                  </a:lnTo>
                  <a:lnTo>
                    <a:pt x="5889351" y="419865"/>
                  </a:lnTo>
                  <a:lnTo>
                    <a:pt x="5825619" y="390962"/>
                  </a:lnTo>
                  <a:lnTo>
                    <a:pt x="5757397" y="362866"/>
                  </a:lnTo>
                  <a:lnTo>
                    <a:pt x="5721645" y="349129"/>
                  </a:lnTo>
                  <a:lnTo>
                    <a:pt x="5684821" y="335604"/>
                  </a:lnTo>
                  <a:lnTo>
                    <a:pt x="5646942" y="322294"/>
                  </a:lnTo>
                  <a:lnTo>
                    <a:pt x="5608026" y="309203"/>
                  </a:lnTo>
                  <a:lnTo>
                    <a:pt x="5568088" y="296334"/>
                  </a:lnTo>
                  <a:lnTo>
                    <a:pt x="5527148" y="283689"/>
                  </a:lnTo>
                  <a:lnTo>
                    <a:pt x="5485220" y="271273"/>
                  </a:lnTo>
                  <a:lnTo>
                    <a:pt x="5442323" y="259089"/>
                  </a:lnTo>
                  <a:lnTo>
                    <a:pt x="5398473" y="247140"/>
                  </a:lnTo>
                  <a:lnTo>
                    <a:pt x="5353688" y="235430"/>
                  </a:lnTo>
                  <a:lnTo>
                    <a:pt x="5307983" y="223961"/>
                  </a:lnTo>
                  <a:lnTo>
                    <a:pt x="5261377" y="212737"/>
                  </a:lnTo>
                  <a:lnTo>
                    <a:pt x="5213887" y="201762"/>
                  </a:lnTo>
                  <a:lnTo>
                    <a:pt x="5165528" y="191039"/>
                  </a:lnTo>
                  <a:lnTo>
                    <a:pt x="5116319" y="180570"/>
                  </a:lnTo>
                  <a:lnTo>
                    <a:pt x="5066276" y="170361"/>
                  </a:lnTo>
                  <a:lnTo>
                    <a:pt x="5015416" y="160412"/>
                  </a:lnTo>
                  <a:lnTo>
                    <a:pt x="4963757" y="150729"/>
                  </a:lnTo>
                  <a:lnTo>
                    <a:pt x="4911314" y="141314"/>
                  </a:lnTo>
                  <a:lnTo>
                    <a:pt x="4858106" y="132171"/>
                  </a:lnTo>
                  <a:lnTo>
                    <a:pt x="4804149" y="123304"/>
                  </a:lnTo>
                  <a:lnTo>
                    <a:pt x="4749460" y="114714"/>
                  </a:lnTo>
                  <a:lnTo>
                    <a:pt x="4694057" y="106406"/>
                  </a:lnTo>
                  <a:lnTo>
                    <a:pt x="4637956" y="98383"/>
                  </a:lnTo>
                  <a:lnTo>
                    <a:pt x="4581173" y="90649"/>
                  </a:lnTo>
                  <a:lnTo>
                    <a:pt x="4523727" y="83206"/>
                  </a:lnTo>
                  <a:lnTo>
                    <a:pt x="4465635" y="76058"/>
                  </a:lnTo>
                  <a:lnTo>
                    <a:pt x="4406912" y="69209"/>
                  </a:lnTo>
                  <a:lnTo>
                    <a:pt x="4347576" y="62661"/>
                  </a:lnTo>
                  <a:lnTo>
                    <a:pt x="4287645" y="56419"/>
                  </a:lnTo>
                  <a:lnTo>
                    <a:pt x="4227135" y="50484"/>
                  </a:lnTo>
                  <a:lnTo>
                    <a:pt x="4166063" y="44862"/>
                  </a:lnTo>
                  <a:lnTo>
                    <a:pt x="4104446" y="39554"/>
                  </a:lnTo>
                  <a:lnTo>
                    <a:pt x="4042301" y="34564"/>
                  </a:lnTo>
                  <a:lnTo>
                    <a:pt x="3979645" y="29897"/>
                  </a:lnTo>
                  <a:lnTo>
                    <a:pt x="3916495" y="25554"/>
                  </a:lnTo>
                  <a:lnTo>
                    <a:pt x="3852868" y="21539"/>
                  </a:lnTo>
                  <a:lnTo>
                    <a:pt x="3788782" y="17857"/>
                  </a:lnTo>
                  <a:lnTo>
                    <a:pt x="3724252" y="14509"/>
                  </a:lnTo>
                  <a:lnTo>
                    <a:pt x="3659297" y="11499"/>
                  </a:lnTo>
                  <a:lnTo>
                    <a:pt x="3593932" y="8831"/>
                  </a:lnTo>
                  <a:lnTo>
                    <a:pt x="3528176" y="6508"/>
                  </a:lnTo>
                  <a:lnTo>
                    <a:pt x="3462045" y="4533"/>
                  </a:lnTo>
                  <a:lnTo>
                    <a:pt x="3395555" y="2910"/>
                  </a:lnTo>
                  <a:lnTo>
                    <a:pt x="3328725" y="1642"/>
                  </a:lnTo>
                  <a:lnTo>
                    <a:pt x="3261571" y="732"/>
                  </a:lnTo>
                  <a:lnTo>
                    <a:pt x="3194110" y="183"/>
                  </a:lnTo>
                  <a:lnTo>
                    <a:pt x="3126359" y="0"/>
                  </a:lnTo>
                </a:path>
              </a:pathLst>
            </a:custGeom>
            <a:ln w="9144">
              <a:solidFill>
                <a:srgbClr val="000000"/>
              </a:solidFill>
            </a:ln>
          </p:spPr>
          <p:txBody>
            <a:bodyPr wrap="square" lIns="0" tIns="0" rIns="0" bIns="0" rtlCol="0"/>
            <a:lstStyle/>
            <a:p>
              <a:endParaRPr/>
            </a:p>
          </p:txBody>
        </p:sp>
        <p:sp>
          <p:nvSpPr>
            <p:cNvPr id="40" name="object 40"/>
            <p:cNvSpPr/>
            <p:nvPr/>
          </p:nvSpPr>
          <p:spPr>
            <a:xfrm>
              <a:off x="4249927" y="2805683"/>
              <a:ext cx="1699260" cy="394970"/>
            </a:xfrm>
            <a:custGeom>
              <a:avLst/>
              <a:gdLst/>
              <a:ahLst/>
              <a:cxnLst/>
              <a:rect l="l" t="t" r="r" b="b"/>
              <a:pathLst>
                <a:path w="1699260" h="394969">
                  <a:moveTo>
                    <a:pt x="1699133" y="323723"/>
                  </a:moveTo>
                  <a:lnTo>
                    <a:pt x="1502029" y="323723"/>
                  </a:lnTo>
                  <a:lnTo>
                    <a:pt x="1627124" y="394715"/>
                  </a:lnTo>
                  <a:lnTo>
                    <a:pt x="1699133" y="323723"/>
                  </a:lnTo>
                  <a:close/>
                </a:path>
                <a:path w="1699260" h="394969">
                  <a:moveTo>
                    <a:pt x="205081" y="3124"/>
                  </a:moveTo>
                  <a:lnTo>
                    <a:pt x="271977" y="5519"/>
                  </a:lnTo>
                  <a:lnTo>
                    <a:pt x="205081" y="3124"/>
                  </a:lnTo>
                  <a:close/>
                </a:path>
                <a:path w="1699260" h="394969">
                  <a:moveTo>
                    <a:pt x="137410" y="1397"/>
                  </a:moveTo>
                  <a:lnTo>
                    <a:pt x="205081" y="3124"/>
                  </a:lnTo>
                  <a:lnTo>
                    <a:pt x="137410" y="1397"/>
                  </a:lnTo>
                  <a:close/>
                </a:path>
                <a:path w="1699260" h="394969">
                  <a:moveTo>
                    <a:pt x="69028" y="351"/>
                  </a:moveTo>
                  <a:lnTo>
                    <a:pt x="137410" y="1397"/>
                  </a:lnTo>
                  <a:lnTo>
                    <a:pt x="69028" y="351"/>
                  </a:lnTo>
                  <a:close/>
                </a:path>
                <a:path w="1699260" h="394969">
                  <a:moveTo>
                    <a:pt x="0" y="0"/>
                  </a:moveTo>
                  <a:lnTo>
                    <a:pt x="69028" y="351"/>
                  </a:lnTo>
                  <a:lnTo>
                    <a:pt x="0" y="0"/>
                  </a:lnTo>
                  <a:close/>
                </a:path>
              </a:pathLst>
            </a:custGeom>
            <a:solidFill>
              <a:srgbClr val="4F81BC"/>
            </a:solidFill>
          </p:spPr>
          <p:txBody>
            <a:bodyPr wrap="square" lIns="0" tIns="0" rIns="0" bIns="0" rtlCol="0"/>
            <a:lstStyle/>
            <a:p>
              <a:endParaRPr/>
            </a:p>
          </p:txBody>
        </p:sp>
        <p:sp>
          <p:nvSpPr>
            <p:cNvPr id="41" name="object 41"/>
            <p:cNvSpPr/>
            <p:nvPr/>
          </p:nvSpPr>
          <p:spPr>
            <a:xfrm>
              <a:off x="2622803" y="2805683"/>
              <a:ext cx="3326765" cy="394970"/>
            </a:xfrm>
            <a:custGeom>
              <a:avLst/>
              <a:gdLst/>
              <a:ahLst/>
              <a:cxnLst/>
              <a:rect l="l" t="t" r="r" b="b"/>
              <a:pathLst>
                <a:path w="3326765" h="394969">
                  <a:moveTo>
                    <a:pt x="1627123" y="0"/>
                  </a:moveTo>
                  <a:lnTo>
                    <a:pt x="1554644" y="384"/>
                  </a:lnTo>
                  <a:lnTo>
                    <a:pt x="1482976" y="1527"/>
                  </a:lnTo>
                  <a:lnTo>
                    <a:pt x="1412186" y="3412"/>
                  </a:lnTo>
                  <a:lnTo>
                    <a:pt x="1342341" y="6023"/>
                  </a:lnTo>
                  <a:lnTo>
                    <a:pt x="1273506" y="9344"/>
                  </a:lnTo>
                  <a:lnTo>
                    <a:pt x="1205748" y="13359"/>
                  </a:lnTo>
                  <a:lnTo>
                    <a:pt x="1139132" y="18053"/>
                  </a:lnTo>
                  <a:lnTo>
                    <a:pt x="1073725" y="23408"/>
                  </a:lnTo>
                  <a:lnTo>
                    <a:pt x="1009593" y="29410"/>
                  </a:lnTo>
                  <a:lnTo>
                    <a:pt x="946802" y="36042"/>
                  </a:lnTo>
                  <a:lnTo>
                    <a:pt x="885418" y="43287"/>
                  </a:lnTo>
                  <a:lnTo>
                    <a:pt x="825507" y="51131"/>
                  </a:lnTo>
                  <a:lnTo>
                    <a:pt x="767136" y="59557"/>
                  </a:lnTo>
                  <a:lnTo>
                    <a:pt x="710370" y="68548"/>
                  </a:lnTo>
                  <a:lnTo>
                    <a:pt x="655276" y="78090"/>
                  </a:lnTo>
                  <a:lnTo>
                    <a:pt x="601920" y="88166"/>
                  </a:lnTo>
                  <a:lnTo>
                    <a:pt x="550368" y="98759"/>
                  </a:lnTo>
                  <a:lnTo>
                    <a:pt x="500686" y="109854"/>
                  </a:lnTo>
                  <a:lnTo>
                    <a:pt x="452940" y="121436"/>
                  </a:lnTo>
                  <a:lnTo>
                    <a:pt x="407197" y="133487"/>
                  </a:lnTo>
                  <a:lnTo>
                    <a:pt x="363522" y="145992"/>
                  </a:lnTo>
                  <a:lnTo>
                    <a:pt x="321981" y="158934"/>
                  </a:lnTo>
                  <a:lnTo>
                    <a:pt x="282642" y="172299"/>
                  </a:lnTo>
                  <a:lnTo>
                    <a:pt x="245569" y="186069"/>
                  </a:lnTo>
                  <a:lnTo>
                    <a:pt x="178489" y="214763"/>
                  </a:lnTo>
                  <a:lnTo>
                    <a:pt x="121270" y="244887"/>
                  </a:lnTo>
                  <a:lnTo>
                    <a:pt x="74441" y="276314"/>
                  </a:lnTo>
                  <a:lnTo>
                    <a:pt x="38531" y="308915"/>
                  </a:lnTo>
                  <a:lnTo>
                    <a:pt x="14069" y="342563"/>
                  </a:lnTo>
                  <a:lnTo>
                    <a:pt x="0" y="394715"/>
                  </a:lnTo>
                  <a:lnTo>
                    <a:pt x="14069" y="342563"/>
                  </a:lnTo>
                  <a:lnTo>
                    <a:pt x="38531" y="308915"/>
                  </a:lnTo>
                  <a:lnTo>
                    <a:pt x="74441" y="276314"/>
                  </a:lnTo>
                  <a:lnTo>
                    <a:pt x="121270" y="244887"/>
                  </a:lnTo>
                  <a:lnTo>
                    <a:pt x="178489" y="214763"/>
                  </a:lnTo>
                  <a:lnTo>
                    <a:pt x="245569" y="186069"/>
                  </a:lnTo>
                  <a:lnTo>
                    <a:pt x="282642" y="172299"/>
                  </a:lnTo>
                  <a:lnTo>
                    <a:pt x="321981" y="158934"/>
                  </a:lnTo>
                  <a:lnTo>
                    <a:pt x="363522" y="145992"/>
                  </a:lnTo>
                  <a:lnTo>
                    <a:pt x="407197" y="133487"/>
                  </a:lnTo>
                  <a:lnTo>
                    <a:pt x="452940" y="121436"/>
                  </a:lnTo>
                  <a:lnTo>
                    <a:pt x="500686" y="109854"/>
                  </a:lnTo>
                  <a:lnTo>
                    <a:pt x="550368" y="98759"/>
                  </a:lnTo>
                  <a:lnTo>
                    <a:pt x="601920" y="88166"/>
                  </a:lnTo>
                  <a:lnTo>
                    <a:pt x="655276" y="78090"/>
                  </a:lnTo>
                  <a:lnTo>
                    <a:pt x="710370" y="68548"/>
                  </a:lnTo>
                  <a:lnTo>
                    <a:pt x="767136" y="59557"/>
                  </a:lnTo>
                  <a:lnTo>
                    <a:pt x="825507" y="51131"/>
                  </a:lnTo>
                  <a:lnTo>
                    <a:pt x="885418" y="43287"/>
                  </a:lnTo>
                  <a:lnTo>
                    <a:pt x="946802" y="36042"/>
                  </a:lnTo>
                  <a:lnTo>
                    <a:pt x="1009593" y="29410"/>
                  </a:lnTo>
                  <a:lnTo>
                    <a:pt x="1073725" y="23408"/>
                  </a:lnTo>
                  <a:lnTo>
                    <a:pt x="1139132" y="18053"/>
                  </a:lnTo>
                  <a:lnTo>
                    <a:pt x="1205748" y="13359"/>
                  </a:lnTo>
                  <a:lnTo>
                    <a:pt x="1273506" y="9344"/>
                  </a:lnTo>
                  <a:lnTo>
                    <a:pt x="1342341" y="6023"/>
                  </a:lnTo>
                  <a:lnTo>
                    <a:pt x="1412186" y="3412"/>
                  </a:lnTo>
                  <a:lnTo>
                    <a:pt x="1482976" y="1527"/>
                  </a:lnTo>
                  <a:lnTo>
                    <a:pt x="1554644" y="384"/>
                  </a:lnTo>
                  <a:lnTo>
                    <a:pt x="1627123" y="0"/>
                  </a:lnTo>
                  <a:lnTo>
                    <a:pt x="1696152" y="351"/>
                  </a:lnTo>
                  <a:lnTo>
                    <a:pt x="1764534" y="1397"/>
                  </a:lnTo>
                  <a:lnTo>
                    <a:pt x="1832205" y="3124"/>
                  </a:lnTo>
                  <a:lnTo>
                    <a:pt x="1899101" y="5519"/>
                  </a:lnTo>
                  <a:lnTo>
                    <a:pt x="1965158" y="8570"/>
                  </a:lnTo>
                  <a:lnTo>
                    <a:pt x="2030312" y="12263"/>
                  </a:lnTo>
                  <a:lnTo>
                    <a:pt x="2094499" y="16586"/>
                  </a:lnTo>
                  <a:lnTo>
                    <a:pt x="2157654" y="21524"/>
                  </a:lnTo>
                  <a:lnTo>
                    <a:pt x="2219714" y="27066"/>
                  </a:lnTo>
                  <a:lnTo>
                    <a:pt x="2280614" y="33199"/>
                  </a:lnTo>
                  <a:lnTo>
                    <a:pt x="2340290" y="39909"/>
                  </a:lnTo>
                  <a:lnTo>
                    <a:pt x="2398679" y="47183"/>
                  </a:lnTo>
                  <a:lnTo>
                    <a:pt x="2455716" y="55009"/>
                  </a:lnTo>
                  <a:lnTo>
                    <a:pt x="2511337" y="63373"/>
                  </a:lnTo>
                  <a:lnTo>
                    <a:pt x="2565478" y="72263"/>
                  </a:lnTo>
                  <a:lnTo>
                    <a:pt x="2618075" y="81665"/>
                  </a:lnTo>
                  <a:lnTo>
                    <a:pt x="2669063" y="91566"/>
                  </a:lnTo>
                  <a:lnTo>
                    <a:pt x="2718380" y="101954"/>
                  </a:lnTo>
                  <a:lnTo>
                    <a:pt x="2765959" y="112816"/>
                  </a:lnTo>
                  <a:lnTo>
                    <a:pt x="2811739" y="124138"/>
                  </a:lnTo>
                  <a:lnTo>
                    <a:pt x="2855654" y="135907"/>
                  </a:lnTo>
                  <a:lnTo>
                    <a:pt x="2897640" y="148111"/>
                  </a:lnTo>
                  <a:lnTo>
                    <a:pt x="2937633" y="160737"/>
                  </a:lnTo>
                  <a:lnTo>
                    <a:pt x="2975569" y="173771"/>
                  </a:lnTo>
                  <a:lnTo>
                    <a:pt x="3011385" y="187200"/>
                  </a:lnTo>
                  <a:lnTo>
                    <a:pt x="3076396" y="215194"/>
                  </a:lnTo>
                  <a:lnTo>
                    <a:pt x="3132155" y="244614"/>
                  </a:lnTo>
                  <a:lnTo>
                    <a:pt x="3178148" y="275357"/>
                  </a:lnTo>
                  <a:lnTo>
                    <a:pt x="3213862" y="307318"/>
                  </a:lnTo>
                  <a:lnTo>
                    <a:pt x="3227705" y="323723"/>
                  </a:lnTo>
                  <a:lnTo>
                    <a:pt x="3326256" y="323723"/>
                  </a:lnTo>
                  <a:lnTo>
                    <a:pt x="3254248" y="394715"/>
                  </a:lnTo>
                  <a:lnTo>
                    <a:pt x="3129153" y="323723"/>
                  </a:lnTo>
                  <a:lnTo>
                    <a:pt x="3227705" y="323723"/>
                  </a:lnTo>
                  <a:lnTo>
                    <a:pt x="3213862" y="307318"/>
                  </a:lnTo>
                  <a:lnTo>
                    <a:pt x="3178148" y="275357"/>
                  </a:lnTo>
                  <a:lnTo>
                    <a:pt x="3132155" y="244614"/>
                  </a:lnTo>
                  <a:lnTo>
                    <a:pt x="3076396" y="215194"/>
                  </a:lnTo>
                  <a:lnTo>
                    <a:pt x="3011385" y="187200"/>
                  </a:lnTo>
                  <a:lnTo>
                    <a:pt x="2975569" y="173771"/>
                  </a:lnTo>
                  <a:lnTo>
                    <a:pt x="2937633" y="160737"/>
                  </a:lnTo>
                  <a:lnTo>
                    <a:pt x="2897640" y="148111"/>
                  </a:lnTo>
                  <a:lnTo>
                    <a:pt x="2855654" y="135907"/>
                  </a:lnTo>
                  <a:lnTo>
                    <a:pt x="2811739" y="124138"/>
                  </a:lnTo>
                  <a:lnTo>
                    <a:pt x="2765959" y="112816"/>
                  </a:lnTo>
                  <a:lnTo>
                    <a:pt x="2718380" y="101954"/>
                  </a:lnTo>
                  <a:lnTo>
                    <a:pt x="2669063" y="91566"/>
                  </a:lnTo>
                  <a:lnTo>
                    <a:pt x="2618075" y="81665"/>
                  </a:lnTo>
                  <a:lnTo>
                    <a:pt x="2565478" y="72263"/>
                  </a:lnTo>
                  <a:lnTo>
                    <a:pt x="2511337" y="63373"/>
                  </a:lnTo>
                  <a:lnTo>
                    <a:pt x="2455716" y="55009"/>
                  </a:lnTo>
                  <a:lnTo>
                    <a:pt x="2398679" y="47183"/>
                  </a:lnTo>
                  <a:lnTo>
                    <a:pt x="2340290" y="39909"/>
                  </a:lnTo>
                  <a:lnTo>
                    <a:pt x="2280614" y="33199"/>
                  </a:lnTo>
                  <a:lnTo>
                    <a:pt x="2219714" y="27066"/>
                  </a:lnTo>
                  <a:lnTo>
                    <a:pt x="2157654" y="21524"/>
                  </a:lnTo>
                  <a:lnTo>
                    <a:pt x="2094499" y="16586"/>
                  </a:lnTo>
                  <a:lnTo>
                    <a:pt x="2030312" y="12263"/>
                  </a:lnTo>
                  <a:lnTo>
                    <a:pt x="1965158" y="8570"/>
                  </a:lnTo>
                  <a:lnTo>
                    <a:pt x="1899101" y="5519"/>
                  </a:lnTo>
                  <a:lnTo>
                    <a:pt x="1832205" y="3124"/>
                  </a:lnTo>
                  <a:lnTo>
                    <a:pt x="1764534" y="1397"/>
                  </a:lnTo>
                  <a:lnTo>
                    <a:pt x="1696152" y="351"/>
                  </a:lnTo>
                  <a:lnTo>
                    <a:pt x="1627123" y="0"/>
                  </a:lnTo>
                </a:path>
              </a:pathLst>
            </a:custGeom>
            <a:ln w="9143">
              <a:solidFill>
                <a:srgbClr val="000000"/>
              </a:solidFill>
            </a:ln>
          </p:spPr>
          <p:txBody>
            <a:bodyPr wrap="square" lIns="0" tIns="0" rIns="0" bIns="0" rtlCol="0"/>
            <a:lstStyle/>
            <a:p>
              <a:endParaRPr/>
            </a:p>
          </p:txBody>
        </p:sp>
      </p:grpSp>
      <p:sp>
        <p:nvSpPr>
          <p:cNvPr id="42" name="object 42"/>
          <p:cNvSpPr txBox="1"/>
          <p:nvPr/>
        </p:nvSpPr>
        <p:spPr>
          <a:xfrm>
            <a:off x="2364739" y="5823915"/>
            <a:ext cx="227584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a:t>
            </a:r>
            <a:r>
              <a:rPr sz="2400" spc="5" dirty="0">
                <a:latin typeface="Tahoma"/>
                <a:cs typeface="Tahoma"/>
              </a:rPr>
              <a:t>(</a:t>
            </a:r>
            <a:r>
              <a:rPr sz="2400" spc="-5" dirty="0">
                <a:latin typeface="Tahoma"/>
                <a:cs typeface="Tahoma"/>
              </a:rPr>
              <a:t>s</a:t>
            </a:r>
            <a:r>
              <a:rPr sz="2400" dirty="0">
                <a:latin typeface="Tahoma"/>
                <a:cs typeface="Tahoma"/>
              </a:rPr>
              <a:t>)</a:t>
            </a:r>
            <a:r>
              <a:rPr sz="2400" spc="5" dirty="0">
                <a:latin typeface="Tahoma"/>
                <a:cs typeface="Tahoma"/>
              </a:rPr>
              <a:t>=</a:t>
            </a:r>
            <a:r>
              <a:rPr sz="2400" dirty="0">
                <a:latin typeface="Tahoma"/>
                <a:cs typeface="Tahoma"/>
              </a:rPr>
              <a:t>R(s</a:t>
            </a:r>
            <a:r>
              <a:rPr sz="2400" spc="5" dirty="0">
                <a:latin typeface="Tahoma"/>
                <a:cs typeface="Tahoma"/>
              </a:rPr>
              <a:t>)</a:t>
            </a:r>
            <a:r>
              <a:rPr sz="2400" dirty="0">
                <a:latin typeface="Tahoma"/>
                <a:cs typeface="Tahoma"/>
              </a:rPr>
              <a:t>-B</a:t>
            </a:r>
            <a:r>
              <a:rPr sz="2400" spc="-5" dirty="0">
                <a:latin typeface="Tahoma"/>
                <a:cs typeface="Tahoma"/>
              </a:rPr>
              <a:t>1</a:t>
            </a:r>
            <a:r>
              <a:rPr sz="2400" dirty="0">
                <a:latin typeface="Tahoma"/>
                <a:cs typeface="Tahoma"/>
              </a:rPr>
              <a:t>-B2</a:t>
            </a:r>
            <a:endParaRPr sz="2400">
              <a:latin typeface="Tahoma"/>
              <a:cs typeface="Tahoma"/>
            </a:endParaRPr>
          </a:p>
        </p:txBody>
      </p:sp>
      <p:sp>
        <p:nvSpPr>
          <p:cNvPr id="43" name="object 43"/>
          <p:cNvSpPr txBox="1"/>
          <p:nvPr/>
        </p:nvSpPr>
        <p:spPr>
          <a:xfrm>
            <a:off x="7242428" y="5427675"/>
            <a:ext cx="2275840" cy="756920"/>
          </a:xfrm>
          <a:prstGeom prst="rect">
            <a:avLst/>
          </a:prstGeom>
        </p:spPr>
        <p:txBody>
          <a:bodyPr vert="horz" wrap="square" lIns="0" tIns="12700" rIns="0" bIns="0" rtlCol="0">
            <a:spAutoFit/>
          </a:bodyPr>
          <a:lstStyle/>
          <a:p>
            <a:pPr marL="12700" marR="5080">
              <a:spcBef>
                <a:spcPts val="100"/>
              </a:spcBef>
            </a:pPr>
            <a:r>
              <a:rPr sz="2400" spc="-10" dirty="0">
                <a:latin typeface="Tahoma"/>
                <a:cs typeface="Tahoma"/>
              </a:rPr>
              <a:t>C(s)=X-B1 </a:t>
            </a:r>
            <a:r>
              <a:rPr sz="2400" spc="-5" dirty="0">
                <a:latin typeface="Tahoma"/>
                <a:cs typeface="Tahoma"/>
              </a:rPr>
              <a:t> </a:t>
            </a:r>
            <a:r>
              <a:rPr sz="2400" dirty="0">
                <a:latin typeface="Tahoma"/>
                <a:cs typeface="Tahoma"/>
              </a:rPr>
              <a:t>C(</a:t>
            </a:r>
            <a:r>
              <a:rPr sz="2400" spc="-5" dirty="0">
                <a:latin typeface="Tahoma"/>
                <a:cs typeface="Tahoma"/>
              </a:rPr>
              <a:t>s</a:t>
            </a:r>
            <a:r>
              <a:rPr sz="2400" dirty="0">
                <a:latin typeface="Tahoma"/>
                <a:cs typeface="Tahoma"/>
              </a:rPr>
              <a:t>)</a:t>
            </a:r>
            <a:r>
              <a:rPr sz="2400" spc="5" dirty="0">
                <a:latin typeface="Tahoma"/>
                <a:cs typeface="Tahoma"/>
              </a:rPr>
              <a:t>=</a:t>
            </a:r>
            <a:r>
              <a:rPr sz="2400" dirty="0">
                <a:latin typeface="Tahoma"/>
                <a:cs typeface="Tahoma"/>
              </a:rPr>
              <a:t>R(s</a:t>
            </a:r>
            <a:r>
              <a:rPr sz="2400" spc="5" dirty="0">
                <a:latin typeface="Tahoma"/>
                <a:cs typeface="Tahoma"/>
              </a:rPr>
              <a:t>)-</a:t>
            </a:r>
            <a:r>
              <a:rPr sz="2400" dirty="0">
                <a:latin typeface="Tahoma"/>
                <a:cs typeface="Tahoma"/>
              </a:rPr>
              <a:t>B</a:t>
            </a:r>
            <a:r>
              <a:rPr sz="2400" spc="-5" dirty="0">
                <a:latin typeface="Tahoma"/>
                <a:cs typeface="Tahoma"/>
              </a:rPr>
              <a:t>2</a:t>
            </a:r>
            <a:r>
              <a:rPr sz="2400" dirty="0">
                <a:latin typeface="Tahoma"/>
                <a:cs typeface="Tahoma"/>
              </a:rPr>
              <a:t>-B1</a:t>
            </a:r>
            <a:endParaRPr sz="2400">
              <a:latin typeface="Tahoma"/>
              <a:cs typeface="Tahoma"/>
            </a:endParaRPr>
          </a:p>
        </p:txBody>
      </p:sp>
      <p:sp>
        <p:nvSpPr>
          <p:cNvPr id="44" name="object 44"/>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47" name="object 47"/>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1" y="1004061"/>
            <a:ext cx="5367655" cy="391160"/>
          </a:xfrm>
          <a:prstGeom prst="rect">
            <a:avLst/>
          </a:prstGeom>
        </p:spPr>
        <p:txBody>
          <a:bodyPr vert="horz" wrap="square" lIns="0" tIns="12700" rIns="0" bIns="0" rtlCol="0">
            <a:spAutoFit/>
          </a:bodyPr>
          <a:lstStyle/>
          <a:p>
            <a:pPr marL="12700">
              <a:spcBef>
                <a:spcPts val="100"/>
              </a:spcBef>
              <a:tabLst>
                <a:tab pos="216535" algn="l"/>
              </a:tabLst>
            </a:pPr>
            <a:r>
              <a:rPr sz="2400" b="1" u="heavy" dirty="0">
                <a:uFill>
                  <a:solidFill>
                    <a:srgbClr val="000000"/>
                  </a:solidFill>
                </a:uFill>
                <a:latin typeface="Calibri"/>
                <a:cs typeface="Calibri"/>
              </a:rPr>
              <a:t> 	Rule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5:</a:t>
            </a:r>
            <a:r>
              <a:rPr sz="2400" b="1" u="heavy" spc="-15" dirty="0">
                <a:uFill>
                  <a:solidFill>
                    <a:srgbClr val="000000"/>
                  </a:solidFill>
                </a:uFill>
                <a:latin typeface="Calibri"/>
                <a:cs typeface="Calibri"/>
              </a:rPr>
              <a:t> </a:t>
            </a:r>
            <a:r>
              <a:rPr sz="2400" b="1" u="heavy" spc="-5" dirty="0">
                <a:uFill>
                  <a:solidFill>
                    <a:srgbClr val="000000"/>
                  </a:solidFill>
                </a:uFill>
                <a:latin typeface="Calibri"/>
                <a:cs typeface="Calibri"/>
              </a:rPr>
              <a:t>Shift </a:t>
            </a:r>
            <a:r>
              <a:rPr sz="2400" b="1" u="heavy" dirty="0">
                <a:uFill>
                  <a:solidFill>
                    <a:srgbClr val="000000"/>
                  </a:solidFill>
                </a:uFill>
                <a:latin typeface="Calibri"/>
                <a:cs typeface="Calibri"/>
              </a:rPr>
              <a:t>summing</a:t>
            </a:r>
            <a:r>
              <a:rPr sz="2400" b="1" u="heavy" spc="-5" dirty="0">
                <a:uFill>
                  <a:solidFill>
                    <a:srgbClr val="000000"/>
                  </a:solidFill>
                </a:uFill>
                <a:latin typeface="Calibri"/>
                <a:cs typeface="Calibri"/>
              </a:rPr>
              <a:t> </a:t>
            </a:r>
            <a:r>
              <a:rPr sz="2400" b="1" u="heavy" spc="-10" dirty="0">
                <a:uFill>
                  <a:solidFill>
                    <a:srgbClr val="000000"/>
                  </a:solidFill>
                </a:uFill>
                <a:latin typeface="Calibri"/>
                <a:cs typeface="Calibri"/>
              </a:rPr>
              <a:t>point</a:t>
            </a:r>
            <a:r>
              <a:rPr sz="2400" b="1" u="heavy" spc="-15" dirty="0">
                <a:uFill>
                  <a:solidFill>
                    <a:srgbClr val="000000"/>
                  </a:solidFill>
                </a:uFill>
                <a:latin typeface="Calibri"/>
                <a:cs typeface="Calibri"/>
              </a:rPr>
              <a:t> before</a:t>
            </a:r>
            <a:r>
              <a:rPr sz="2400" b="1" u="heavy" spc="-20" dirty="0">
                <a:uFill>
                  <a:solidFill>
                    <a:srgbClr val="000000"/>
                  </a:solidFill>
                </a:uFill>
                <a:latin typeface="Calibri"/>
                <a:cs typeface="Calibri"/>
              </a:rPr>
              <a:t> </a:t>
            </a:r>
            <a:r>
              <a:rPr sz="2400" b="1" u="heavy" spc="-5" dirty="0">
                <a:uFill>
                  <a:solidFill>
                    <a:srgbClr val="000000"/>
                  </a:solidFill>
                </a:uFill>
                <a:latin typeface="Calibri"/>
                <a:cs typeface="Calibri"/>
              </a:rPr>
              <a:t>block</a:t>
            </a:r>
            <a:endParaRPr sz="2400">
              <a:latin typeface="Calibri"/>
              <a:cs typeface="Calibri"/>
            </a:endParaRPr>
          </a:p>
        </p:txBody>
      </p:sp>
      <p:sp>
        <p:nvSpPr>
          <p:cNvPr id="3" name="object 3"/>
          <p:cNvSpPr txBox="1">
            <a:spLocks noGrp="1"/>
          </p:cNvSpPr>
          <p:nvPr>
            <p:ph type="title"/>
          </p:nvPr>
        </p:nvSpPr>
        <p:spPr>
          <a:xfrm>
            <a:off x="1983741" y="193293"/>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t>Block</a:t>
            </a:r>
            <a:r>
              <a:rPr sz="2800" spc="15" dirty="0"/>
              <a:t> </a:t>
            </a:r>
            <a:r>
              <a:rPr sz="2800" spc="-15" dirty="0"/>
              <a:t>Diagram</a:t>
            </a:r>
            <a:r>
              <a:rPr sz="2800" spc="30" dirty="0"/>
              <a:t> </a:t>
            </a:r>
            <a:r>
              <a:rPr sz="2800" spc="-15" dirty="0"/>
              <a:t>Reduction</a:t>
            </a:r>
            <a:r>
              <a:rPr sz="2800" dirty="0"/>
              <a:t> </a:t>
            </a:r>
            <a:r>
              <a:rPr sz="2800" spc="-35" dirty="0"/>
              <a:t>Techniques</a:t>
            </a:r>
            <a:endParaRPr sz="2800"/>
          </a:p>
        </p:txBody>
      </p:sp>
      <p:sp>
        <p:nvSpPr>
          <p:cNvPr id="4" name="object 4"/>
          <p:cNvSpPr/>
          <p:nvPr/>
        </p:nvSpPr>
        <p:spPr>
          <a:xfrm>
            <a:off x="5410961" y="24391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grpSp>
        <p:nvGrpSpPr>
          <p:cNvPr id="5" name="object 5"/>
          <p:cNvGrpSpPr/>
          <p:nvPr/>
        </p:nvGrpSpPr>
        <p:grpSpPr>
          <a:xfrm>
            <a:off x="3048762" y="2423161"/>
            <a:ext cx="2286635" cy="1492885"/>
            <a:chOff x="1524761" y="2423160"/>
            <a:chExt cx="2286635" cy="1492885"/>
          </a:xfrm>
        </p:grpSpPr>
        <p:sp>
          <p:nvSpPr>
            <p:cNvPr id="6" name="object 6"/>
            <p:cNvSpPr/>
            <p:nvPr/>
          </p:nvSpPr>
          <p:spPr>
            <a:xfrm>
              <a:off x="2439161" y="2439162"/>
              <a:ext cx="609600" cy="657225"/>
            </a:xfrm>
            <a:custGeom>
              <a:avLst/>
              <a:gdLst/>
              <a:ahLst/>
              <a:cxnLst/>
              <a:rect l="l" t="t" r="r" b="b"/>
              <a:pathLst>
                <a:path w="609600" h="657225">
                  <a:moveTo>
                    <a:pt x="0" y="328422"/>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2"/>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3"/>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2"/>
                  </a:lnTo>
                  <a:close/>
                </a:path>
                <a:path w="609600" h="657225">
                  <a:moveTo>
                    <a:pt x="88392" y="97536"/>
                  </a:moveTo>
                  <a:lnTo>
                    <a:pt x="520192" y="561086"/>
                  </a:lnTo>
                </a:path>
              </a:pathLst>
            </a:custGeom>
            <a:ln w="32004">
              <a:solidFill>
                <a:srgbClr val="1F487C"/>
              </a:solidFill>
            </a:ln>
          </p:spPr>
          <p:txBody>
            <a:bodyPr wrap="square" lIns="0" tIns="0" rIns="0" bIns="0" rtlCol="0"/>
            <a:lstStyle/>
            <a:p>
              <a:endParaRPr/>
            </a:p>
          </p:txBody>
        </p:sp>
        <p:sp>
          <p:nvSpPr>
            <p:cNvPr id="7" name="object 7"/>
            <p:cNvSpPr/>
            <p:nvPr/>
          </p:nvSpPr>
          <p:spPr>
            <a:xfrm>
              <a:off x="2527553" y="2536698"/>
              <a:ext cx="431800" cy="463550"/>
            </a:xfrm>
            <a:custGeom>
              <a:avLst/>
              <a:gdLst/>
              <a:ahLst/>
              <a:cxnLst/>
              <a:rect l="l" t="t" r="r" b="b"/>
              <a:pathLst>
                <a:path w="431800" h="463550">
                  <a:moveTo>
                    <a:pt x="0" y="463550"/>
                  </a:moveTo>
                  <a:lnTo>
                    <a:pt x="431800" y="0"/>
                  </a:lnTo>
                </a:path>
              </a:pathLst>
            </a:custGeom>
            <a:ln w="32004">
              <a:solidFill>
                <a:srgbClr val="1F487C"/>
              </a:solidFill>
            </a:ln>
          </p:spPr>
          <p:txBody>
            <a:bodyPr wrap="square" lIns="0" tIns="0" rIns="0" bIns="0" rtlCol="0"/>
            <a:lstStyle/>
            <a:p>
              <a:endParaRPr/>
            </a:p>
          </p:txBody>
        </p:sp>
        <p:sp>
          <p:nvSpPr>
            <p:cNvPr id="8" name="object 8"/>
            <p:cNvSpPr/>
            <p:nvPr/>
          </p:nvSpPr>
          <p:spPr>
            <a:xfrm>
              <a:off x="2676778" y="3048635"/>
              <a:ext cx="134620" cy="867410"/>
            </a:xfrm>
            <a:custGeom>
              <a:avLst/>
              <a:gdLst/>
              <a:ahLst/>
              <a:cxnLst/>
              <a:rect l="l" t="t" r="r" b="b"/>
              <a:pathLst>
                <a:path w="134619" h="867410">
                  <a:moveTo>
                    <a:pt x="67182" y="57403"/>
                  </a:moveTo>
                  <a:lnTo>
                    <a:pt x="52704" y="82223"/>
                  </a:lnTo>
                  <a:lnTo>
                    <a:pt x="52704" y="866901"/>
                  </a:lnTo>
                  <a:lnTo>
                    <a:pt x="81660" y="866901"/>
                  </a:lnTo>
                  <a:lnTo>
                    <a:pt x="81660" y="82223"/>
                  </a:lnTo>
                  <a:lnTo>
                    <a:pt x="67182" y="57403"/>
                  </a:lnTo>
                  <a:close/>
                </a:path>
                <a:path w="134619" h="867410">
                  <a:moveTo>
                    <a:pt x="67182" y="0"/>
                  </a:moveTo>
                  <a:lnTo>
                    <a:pt x="0" y="115315"/>
                  </a:lnTo>
                  <a:lnTo>
                    <a:pt x="2285" y="124078"/>
                  </a:lnTo>
                  <a:lnTo>
                    <a:pt x="9270" y="128142"/>
                  </a:lnTo>
                  <a:lnTo>
                    <a:pt x="16128" y="132206"/>
                  </a:lnTo>
                  <a:lnTo>
                    <a:pt x="25018" y="129920"/>
                  </a:lnTo>
                  <a:lnTo>
                    <a:pt x="28956" y="122936"/>
                  </a:lnTo>
                  <a:lnTo>
                    <a:pt x="52704" y="82223"/>
                  </a:lnTo>
                  <a:lnTo>
                    <a:pt x="52704" y="28828"/>
                  </a:lnTo>
                  <a:lnTo>
                    <a:pt x="83980" y="28828"/>
                  </a:lnTo>
                  <a:lnTo>
                    <a:pt x="67182" y="0"/>
                  </a:lnTo>
                  <a:close/>
                </a:path>
                <a:path w="134619" h="867410">
                  <a:moveTo>
                    <a:pt x="83980" y="28828"/>
                  </a:moveTo>
                  <a:lnTo>
                    <a:pt x="81660" y="28828"/>
                  </a:lnTo>
                  <a:lnTo>
                    <a:pt x="81661" y="82223"/>
                  </a:lnTo>
                  <a:lnTo>
                    <a:pt x="105409" y="122936"/>
                  </a:lnTo>
                  <a:lnTo>
                    <a:pt x="109346" y="129920"/>
                  </a:lnTo>
                  <a:lnTo>
                    <a:pt x="118237" y="132206"/>
                  </a:lnTo>
                  <a:lnTo>
                    <a:pt x="125094" y="128142"/>
                  </a:lnTo>
                  <a:lnTo>
                    <a:pt x="132079" y="124078"/>
                  </a:lnTo>
                  <a:lnTo>
                    <a:pt x="134365" y="115315"/>
                  </a:lnTo>
                  <a:lnTo>
                    <a:pt x="83980" y="28828"/>
                  </a:lnTo>
                  <a:close/>
                </a:path>
                <a:path w="134619" h="867410">
                  <a:moveTo>
                    <a:pt x="81660" y="28828"/>
                  </a:moveTo>
                  <a:lnTo>
                    <a:pt x="52704" y="28828"/>
                  </a:lnTo>
                  <a:lnTo>
                    <a:pt x="52704" y="82223"/>
                  </a:lnTo>
                  <a:lnTo>
                    <a:pt x="67182" y="57403"/>
                  </a:lnTo>
                  <a:lnTo>
                    <a:pt x="54737" y="36067"/>
                  </a:lnTo>
                  <a:lnTo>
                    <a:pt x="81660" y="36067"/>
                  </a:lnTo>
                  <a:lnTo>
                    <a:pt x="81660" y="28828"/>
                  </a:lnTo>
                  <a:close/>
                </a:path>
                <a:path w="134619" h="867410">
                  <a:moveTo>
                    <a:pt x="81660" y="36067"/>
                  </a:moveTo>
                  <a:lnTo>
                    <a:pt x="79628" y="36067"/>
                  </a:lnTo>
                  <a:lnTo>
                    <a:pt x="67182" y="57403"/>
                  </a:lnTo>
                  <a:lnTo>
                    <a:pt x="81661" y="82223"/>
                  </a:lnTo>
                  <a:lnTo>
                    <a:pt x="81660" y="36067"/>
                  </a:lnTo>
                  <a:close/>
                </a:path>
                <a:path w="134619" h="867410">
                  <a:moveTo>
                    <a:pt x="79628" y="36067"/>
                  </a:moveTo>
                  <a:lnTo>
                    <a:pt x="54737" y="36067"/>
                  </a:lnTo>
                  <a:lnTo>
                    <a:pt x="67182" y="57403"/>
                  </a:lnTo>
                  <a:lnTo>
                    <a:pt x="79628" y="36067"/>
                  </a:lnTo>
                  <a:close/>
                </a:path>
              </a:pathLst>
            </a:custGeom>
            <a:solidFill>
              <a:srgbClr val="1F487C"/>
            </a:solidFill>
          </p:spPr>
          <p:txBody>
            <a:bodyPr wrap="square" lIns="0" tIns="0" rIns="0" bIns="0" rtlCol="0"/>
            <a:lstStyle/>
            <a:p>
              <a:endParaRPr/>
            </a:p>
          </p:txBody>
        </p:sp>
        <p:sp>
          <p:nvSpPr>
            <p:cNvPr id="9" name="object 9"/>
            <p:cNvSpPr/>
            <p:nvPr/>
          </p:nvSpPr>
          <p:spPr>
            <a:xfrm>
              <a:off x="1524762" y="2676778"/>
              <a:ext cx="2286635" cy="158750"/>
            </a:xfrm>
            <a:custGeom>
              <a:avLst/>
              <a:gdLst/>
              <a:ahLst/>
              <a:cxnLst/>
              <a:rect l="l" t="t" r="r" b="b"/>
              <a:pathLst>
                <a:path w="2286635" h="158750">
                  <a:moveTo>
                    <a:pt x="914527" y="91567"/>
                  </a:moveTo>
                  <a:lnTo>
                    <a:pt x="889673" y="77089"/>
                  </a:lnTo>
                  <a:lnTo>
                    <a:pt x="799211" y="24384"/>
                  </a:lnTo>
                  <a:lnTo>
                    <a:pt x="790448" y="26670"/>
                  </a:lnTo>
                  <a:lnTo>
                    <a:pt x="786384" y="33655"/>
                  </a:lnTo>
                  <a:lnTo>
                    <a:pt x="782320" y="40513"/>
                  </a:lnTo>
                  <a:lnTo>
                    <a:pt x="784606" y="49403"/>
                  </a:lnTo>
                  <a:lnTo>
                    <a:pt x="791591" y="53340"/>
                  </a:lnTo>
                  <a:lnTo>
                    <a:pt x="832294" y="77089"/>
                  </a:lnTo>
                  <a:lnTo>
                    <a:pt x="0" y="77089"/>
                  </a:lnTo>
                  <a:lnTo>
                    <a:pt x="0" y="106045"/>
                  </a:lnTo>
                  <a:lnTo>
                    <a:pt x="832294" y="106045"/>
                  </a:lnTo>
                  <a:lnTo>
                    <a:pt x="791591" y="129794"/>
                  </a:lnTo>
                  <a:lnTo>
                    <a:pt x="784606" y="133731"/>
                  </a:lnTo>
                  <a:lnTo>
                    <a:pt x="782320" y="142621"/>
                  </a:lnTo>
                  <a:lnTo>
                    <a:pt x="786384" y="149479"/>
                  </a:lnTo>
                  <a:lnTo>
                    <a:pt x="790448" y="156464"/>
                  </a:lnTo>
                  <a:lnTo>
                    <a:pt x="799211" y="158750"/>
                  </a:lnTo>
                  <a:lnTo>
                    <a:pt x="889673" y="106045"/>
                  </a:lnTo>
                  <a:lnTo>
                    <a:pt x="914527" y="91567"/>
                  </a:lnTo>
                  <a:close/>
                </a:path>
                <a:path w="2286635" h="158750">
                  <a:moveTo>
                    <a:pt x="2286127" y="67183"/>
                  </a:moveTo>
                  <a:lnTo>
                    <a:pt x="2261273" y="52705"/>
                  </a:lnTo>
                  <a:lnTo>
                    <a:pt x="2170811" y="0"/>
                  </a:lnTo>
                  <a:lnTo>
                    <a:pt x="2162048" y="2286"/>
                  </a:lnTo>
                  <a:lnTo>
                    <a:pt x="2157984" y="9271"/>
                  </a:lnTo>
                  <a:lnTo>
                    <a:pt x="2153920" y="16129"/>
                  </a:lnTo>
                  <a:lnTo>
                    <a:pt x="2156206" y="25019"/>
                  </a:lnTo>
                  <a:lnTo>
                    <a:pt x="2163191" y="28956"/>
                  </a:lnTo>
                  <a:lnTo>
                    <a:pt x="2203894" y="52705"/>
                  </a:lnTo>
                  <a:lnTo>
                    <a:pt x="1524000" y="52705"/>
                  </a:lnTo>
                  <a:lnTo>
                    <a:pt x="1524000" y="81661"/>
                  </a:lnTo>
                  <a:lnTo>
                    <a:pt x="2203894" y="81661"/>
                  </a:lnTo>
                  <a:lnTo>
                    <a:pt x="2163191" y="105410"/>
                  </a:lnTo>
                  <a:lnTo>
                    <a:pt x="2156206" y="109347"/>
                  </a:lnTo>
                  <a:lnTo>
                    <a:pt x="2153920" y="118237"/>
                  </a:lnTo>
                  <a:lnTo>
                    <a:pt x="2157984" y="125095"/>
                  </a:lnTo>
                  <a:lnTo>
                    <a:pt x="2162048" y="132080"/>
                  </a:lnTo>
                  <a:lnTo>
                    <a:pt x="2170811" y="134366"/>
                  </a:lnTo>
                  <a:lnTo>
                    <a:pt x="2261273" y="81661"/>
                  </a:lnTo>
                  <a:lnTo>
                    <a:pt x="2286127" y="67183"/>
                  </a:lnTo>
                  <a:close/>
                </a:path>
              </a:pathLst>
            </a:custGeom>
            <a:solidFill>
              <a:srgbClr val="000000"/>
            </a:solidFill>
          </p:spPr>
          <p:txBody>
            <a:bodyPr wrap="square" lIns="0" tIns="0" rIns="0" bIns="0" rtlCol="0"/>
            <a:lstStyle/>
            <a:p>
              <a:endParaRPr/>
            </a:p>
          </p:txBody>
        </p:sp>
      </p:grpSp>
      <p:sp>
        <p:nvSpPr>
          <p:cNvPr id="10" name="object 10"/>
          <p:cNvSpPr/>
          <p:nvPr/>
        </p:nvSpPr>
        <p:spPr>
          <a:xfrm>
            <a:off x="1677163" y="2701163"/>
            <a:ext cx="762635" cy="134620"/>
          </a:xfrm>
          <a:custGeom>
            <a:avLst/>
            <a:gdLst/>
            <a:ahLst/>
            <a:cxnLst/>
            <a:rect l="l" t="t" r="r" b="b"/>
            <a:pathLst>
              <a:path w="762635" h="134619">
                <a:moveTo>
                  <a:pt x="704697" y="67183"/>
                </a:moveTo>
                <a:lnTo>
                  <a:pt x="639165" y="105410"/>
                </a:lnTo>
                <a:lnTo>
                  <a:pt x="632269" y="109347"/>
                </a:lnTo>
                <a:lnTo>
                  <a:pt x="629932" y="118237"/>
                </a:lnTo>
                <a:lnTo>
                  <a:pt x="633958" y="125095"/>
                </a:lnTo>
                <a:lnTo>
                  <a:pt x="637984" y="132079"/>
                </a:lnTo>
                <a:lnTo>
                  <a:pt x="646849" y="134365"/>
                </a:lnTo>
                <a:lnTo>
                  <a:pt x="737220" y="81661"/>
                </a:lnTo>
                <a:lnTo>
                  <a:pt x="733336" y="81661"/>
                </a:lnTo>
                <a:lnTo>
                  <a:pt x="733336" y="79628"/>
                </a:lnTo>
                <a:lnTo>
                  <a:pt x="726033" y="79628"/>
                </a:lnTo>
                <a:lnTo>
                  <a:pt x="704697" y="67183"/>
                </a:lnTo>
                <a:close/>
              </a:path>
              <a:path w="762635" h="134619">
                <a:moveTo>
                  <a:pt x="679878" y="52704"/>
                </a:moveTo>
                <a:lnTo>
                  <a:pt x="0" y="52704"/>
                </a:lnTo>
                <a:lnTo>
                  <a:pt x="0" y="81661"/>
                </a:lnTo>
                <a:lnTo>
                  <a:pt x="679878" y="81661"/>
                </a:lnTo>
                <a:lnTo>
                  <a:pt x="704697" y="67183"/>
                </a:lnTo>
                <a:lnTo>
                  <a:pt x="679878" y="52704"/>
                </a:lnTo>
                <a:close/>
              </a:path>
              <a:path w="762635" h="134619">
                <a:moveTo>
                  <a:pt x="737220" y="52704"/>
                </a:moveTo>
                <a:lnTo>
                  <a:pt x="733336" y="52704"/>
                </a:lnTo>
                <a:lnTo>
                  <a:pt x="733336" y="81661"/>
                </a:lnTo>
                <a:lnTo>
                  <a:pt x="737220" y="81661"/>
                </a:lnTo>
                <a:lnTo>
                  <a:pt x="762063" y="67183"/>
                </a:lnTo>
                <a:lnTo>
                  <a:pt x="737220" y="52704"/>
                </a:lnTo>
                <a:close/>
              </a:path>
              <a:path w="762635" h="134619">
                <a:moveTo>
                  <a:pt x="726033" y="54737"/>
                </a:moveTo>
                <a:lnTo>
                  <a:pt x="704697" y="67183"/>
                </a:lnTo>
                <a:lnTo>
                  <a:pt x="726033" y="79628"/>
                </a:lnTo>
                <a:lnTo>
                  <a:pt x="726033" y="54737"/>
                </a:lnTo>
                <a:close/>
              </a:path>
              <a:path w="762635" h="134619">
                <a:moveTo>
                  <a:pt x="733336" y="54737"/>
                </a:moveTo>
                <a:lnTo>
                  <a:pt x="726033" y="54737"/>
                </a:lnTo>
                <a:lnTo>
                  <a:pt x="726033" y="79628"/>
                </a:lnTo>
                <a:lnTo>
                  <a:pt x="733336" y="79628"/>
                </a:lnTo>
                <a:lnTo>
                  <a:pt x="733336" y="54737"/>
                </a:lnTo>
                <a:close/>
              </a:path>
              <a:path w="762635" h="134619">
                <a:moveTo>
                  <a:pt x="646849" y="0"/>
                </a:moveTo>
                <a:lnTo>
                  <a:pt x="637984" y="2286"/>
                </a:lnTo>
                <a:lnTo>
                  <a:pt x="633958" y="9271"/>
                </a:lnTo>
                <a:lnTo>
                  <a:pt x="629932" y="16128"/>
                </a:lnTo>
                <a:lnTo>
                  <a:pt x="632269" y="25019"/>
                </a:lnTo>
                <a:lnTo>
                  <a:pt x="639165" y="28956"/>
                </a:lnTo>
                <a:lnTo>
                  <a:pt x="704697" y="67183"/>
                </a:lnTo>
                <a:lnTo>
                  <a:pt x="726033" y="54737"/>
                </a:lnTo>
                <a:lnTo>
                  <a:pt x="733336" y="54737"/>
                </a:lnTo>
                <a:lnTo>
                  <a:pt x="733336" y="52704"/>
                </a:lnTo>
                <a:lnTo>
                  <a:pt x="737220" y="52704"/>
                </a:lnTo>
                <a:lnTo>
                  <a:pt x="646849" y="0"/>
                </a:lnTo>
                <a:close/>
              </a:path>
            </a:pathLst>
          </a:custGeom>
          <a:solidFill>
            <a:srgbClr val="000000"/>
          </a:solidFill>
        </p:spPr>
        <p:txBody>
          <a:bodyPr wrap="square" lIns="0" tIns="0" rIns="0" bIns="0" rtlCol="0"/>
          <a:lstStyle/>
          <a:p>
            <a:endParaRPr/>
          </a:p>
        </p:txBody>
      </p:sp>
      <p:sp>
        <p:nvSpPr>
          <p:cNvPr id="11" name="object 11"/>
          <p:cNvSpPr txBox="1"/>
          <p:nvPr/>
        </p:nvSpPr>
        <p:spPr>
          <a:xfrm>
            <a:off x="1602740" y="2451355"/>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2" name="object 12"/>
          <p:cNvSpPr txBox="1"/>
          <p:nvPr/>
        </p:nvSpPr>
        <p:spPr>
          <a:xfrm>
            <a:off x="4727575" y="23943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13" name="object 13"/>
          <p:cNvSpPr txBox="1"/>
          <p:nvPr/>
        </p:nvSpPr>
        <p:spPr>
          <a:xfrm>
            <a:off x="4031996" y="3613785"/>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14" name="object 14"/>
          <p:cNvSpPr txBox="1"/>
          <p:nvPr/>
        </p:nvSpPr>
        <p:spPr>
          <a:xfrm>
            <a:off x="3736594" y="2375155"/>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sp>
        <p:nvSpPr>
          <p:cNvPr id="15" name="object 15"/>
          <p:cNvSpPr txBox="1"/>
          <p:nvPr/>
        </p:nvSpPr>
        <p:spPr>
          <a:xfrm>
            <a:off x="2439161" y="2420874"/>
            <a:ext cx="609600" cy="452047"/>
          </a:xfrm>
          <a:prstGeom prst="rect">
            <a:avLst/>
          </a:prstGeom>
          <a:ln w="32004">
            <a:solidFill>
              <a:srgbClr val="000000"/>
            </a:solidFill>
          </a:ln>
        </p:spPr>
        <p:txBody>
          <a:bodyPr vert="horz" wrap="square" lIns="0" tIns="20955" rIns="0" bIns="0" rtlCol="0">
            <a:spAutoFit/>
          </a:bodyPr>
          <a:lstStyle/>
          <a:p>
            <a:pPr marL="217804">
              <a:spcBef>
                <a:spcPts val="165"/>
              </a:spcBef>
            </a:pPr>
            <a:r>
              <a:rPr sz="2800" spc="-5" dirty="0">
                <a:latin typeface="Calibri"/>
                <a:cs typeface="Calibri"/>
              </a:rPr>
              <a:t>G</a:t>
            </a:r>
            <a:endParaRPr sz="2800">
              <a:latin typeface="Calibri"/>
              <a:cs typeface="Calibri"/>
            </a:endParaRPr>
          </a:p>
        </p:txBody>
      </p:sp>
      <p:sp>
        <p:nvSpPr>
          <p:cNvPr id="16" name="object 16"/>
          <p:cNvSpPr txBox="1"/>
          <p:nvPr/>
        </p:nvSpPr>
        <p:spPr>
          <a:xfrm>
            <a:off x="2517445" y="4985081"/>
            <a:ext cx="1964055"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C(s)=R(s)G+X</a:t>
            </a:r>
            <a:endParaRPr sz="2400">
              <a:latin typeface="Tahoma"/>
              <a:cs typeface="Tahoma"/>
            </a:endParaRPr>
          </a:p>
        </p:txBody>
      </p:sp>
      <p:sp>
        <p:nvSpPr>
          <p:cNvPr id="17" name="object 17"/>
          <p:cNvSpPr txBox="1"/>
          <p:nvPr/>
        </p:nvSpPr>
        <p:spPr>
          <a:xfrm>
            <a:off x="7483856" y="5138166"/>
            <a:ext cx="2573655" cy="756920"/>
          </a:xfrm>
          <a:prstGeom prst="rect">
            <a:avLst/>
          </a:prstGeom>
        </p:spPr>
        <p:txBody>
          <a:bodyPr vert="horz" wrap="square" lIns="0" tIns="12700" rIns="0" bIns="0" rtlCol="0">
            <a:spAutoFit/>
          </a:bodyPr>
          <a:lstStyle/>
          <a:p>
            <a:pPr algn="ctr">
              <a:spcBef>
                <a:spcPts val="100"/>
              </a:spcBef>
            </a:pPr>
            <a:r>
              <a:rPr sz="2400" spc="-5" dirty="0">
                <a:latin typeface="Tahoma"/>
                <a:cs typeface="Tahoma"/>
              </a:rPr>
              <a:t>C(s)=G{R(s)+X/G}</a:t>
            </a:r>
            <a:endParaRPr sz="2400">
              <a:latin typeface="Tahoma"/>
              <a:cs typeface="Tahoma"/>
            </a:endParaRPr>
          </a:p>
          <a:p>
            <a:pPr marR="12700" algn="ctr"/>
            <a:r>
              <a:rPr sz="2400" dirty="0">
                <a:latin typeface="Tahoma"/>
                <a:cs typeface="Tahoma"/>
              </a:rPr>
              <a:t>=GR(s)+X</a:t>
            </a:r>
            <a:endParaRPr sz="2400">
              <a:latin typeface="Tahoma"/>
              <a:cs typeface="Tahoma"/>
            </a:endParaRPr>
          </a:p>
        </p:txBody>
      </p:sp>
      <p:sp>
        <p:nvSpPr>
          <p:cNvPr id="18" name="object 18"/>
          <p:cNvSpPr txBox="1"/>
          <p:nvPr/>
        </p:nvSpPr>
        <p:spPr>
          <a:xfrm>
            <a:off x="4301998" y="3061208"/>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grpSp>
        <p:nvGrpSpPr>
          <p:cNvPr id="19" name="object 19"/>
          <p:cNvGrpSpPr/>
          <p:nvPr/>
        </p:nvGrpSpPr>
        <p:grpSpPr>
          <a:xfrm>
            <a:off x="6553962" y="2499360"/>
            <a:ext cx="2286635" cy="1059180"/>
            <a:chOff x="5029961" y="2499360"/>
            <a:chExt cx="2286635" cy="1059180"/>
          </a:xfrm>
        </p:grpSpPr>
        <p:sp>
          <p:nvSpPr>
            <p:cNvPr id="20" name="object 20"/>
            <p:cNvSpPr/>
            <p:nvPr/>
          </p:nvSpPr>
          <p:spPr>
            <a:xfrm>
              <a:off x="5791961" y="2515362"/>
              <a:ext cx="609600" cy="657225"/>
            </a:xfrm>
            <a:custGeom>
              <a:avLst/>
              <a:gdLst/>
              <a:ahLst/>
              <a:cxnLst/>
              <a:rect l="l" t="t" r="r" b="b"/>
              <a:pathLst>
                <a:path w="609600" h="657225">
                  <a:moveTo>
                    <a:pt x="0" y="328422"/>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2"/>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3"/>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2"/>
                  </a:lnTo>
                  <a:close/>
                </a:path>
                <a:path w="609600" h="657225">
                  <a:moveTo>
                    <a:pt x="88391" y="97536"/>
                  </a:moveTo>
                  <a:lnTo>
                    <a:pt x="520191" y="561086"/>
                  </a:lnTo>
                </a:path>
                <a:path w="609600" h="657225">
                  <a:moveTo>
                    <a:pt x="88391" y="561086"/>
                  </a:moveTo>
                  <a:lnTo>
                    <a:pt x="520191" y="97536"/>
                  </a:lnTo>
                </a:path>
              </a:pathLst>
            </a:custGeom>
            <a:ln w="32004">
              <a:solidFill>
                <a:srgbClr val="1F487C"/>
              </a:solidFill>
            </a:ln>
          </p:spPr>
          <p:txBody>
            <a:bodyPr wrap="square" lIns="0" tIns="0" rIns="0" bIns="0" rtlCol="0"/>
            <a:lstStyle/>
            <a:p>
              <a:endParaRPr/>
            </a:p>
          </p:txBody>
        </p:sp>
        <p:sp>
          <p:nvSpPr>
            <p:cNvPr id="21" name="object 21"/>
            <p:cNvSpPr/>
            <p:nvPr/>
          </p:nvSpPr>
          <p:spPr>
            <a:xfrm>
              <a:off x="6029578" y="3124835"/>
              <a:ext cx="134620" cy="433705"/>
            </a:xfrm>
            <a:custGeom>
              <a:avLst/>
              <a:gdLst/>
              <a:ahLst/>
              <a:cxnLst/>
              <a:rect l="l" t="t" r="r" b="b"/>
              <a:pathLst>
                <a:path w="134620" h="433704">
                  <a:moveTo>
                    <a:pt x="67183" y="57404"/>
                  </a:moveTo>
                  <a:lnTo>
                    <a:pt x="52705" y="82223"/>
                  </a:lnTo>
                  <a:lnTo>
                    <a:pt x="52705" y="433450"/>
                  </a:lnTo>
                  <a:lnTo>
                    <a:pt x="81661" y="433450"/>
                  </a:lnTo>
                  <a:lnTo>
                    <a:pt x="81661" y="82223"/>
                  </a:lnTo>
                  <a:lnTo>
                    <a:pt x="67183" y="57404"/>
                  </a:lnTo>
                  <a:close/>
                </a:path>
                <a:path w="134620" h="433704">
                  <a:moveTo>
                    <a:pt x="67183" y="0"/>
                  </a:moveTo>
                  <a:lnTo>
                    <a:pt x="0" y="115315"/>
                  </a:lnTo>
                  <a:lnTo>
                    <a:pt x="2286" y="124078"/>
                  </a:lnTo>
                  <a:lnTo>
                    <a:pt x="9271" y="128142"/>
                  </a:lnTo>
                  <a:lnTo>
                    <a:pt x="16129" y="132206"/>
                  </a:lnTo>
                  <a:lnTo>
                    <a:pt x="25019" y="129920"/>
                  </a:lnTo>
                  <a:lnTo>
                    <a:pt x="28956" y="122936"/>
                  </a:lnTo>
                  <a:lnTo>
                    <a:pt x="52705" y="82223"/>
                  </a:lnTo>
                  <a:lnTo>
                    <a:pt x="52705" y="28828"/>
                  </a:lnTo>
                  <a:lnTo>
                    <a:pt x="83980" y="28828"/>
                  </a:lnTo>
                  <a:lnTo>
                    <a:pt x="67183" y="0"/>
                  </a:lnTo>
                  <a:close/>
                </a:path>
                <a:path w="134620" h="433704">
                  <a:moveTo>
                    <a:pt x="83980" y="28828"/>
                  </a:moveTo>
                  <a:lnTo>
                    <a:pt x="81661" y="28828"/>
                  </a:lnTo>
                  <a:lnTo>
                    <a:pt x="81661" y="82223"/>
                  </a:lnTo>
                  <a:lnTo>
                    <a:pt x="105410" y="122936"/>
                  </a:lnTo>
                  <a:lnTo>
                    <a:pt x="109347" y="129920"/>
                  </a:lnTo>
                  <a:lnTo>
                    <a:pt x="118237" y="132206"/>
                  </a:lnTo>
                  <a:lnTo>
                    <a:pt x="125095" y="128142"/>
                  </a:lnTo>
                  <a:lnTo>
                    <a:pt x="132080" y="124078"/>
                  </a:lnTo>
                  <a:lnTo>
                    <a:pt x="134366" y="115315"/>
                  </a:lnTo>
                  <a:lnTo>
                    <a:pt x="83980" y="28828"/>
                  </a:lnTo>
                  <a:close/>
                </a:path>
                <a:path w="134620" h="433704">
                  <a:moveTo>
                    <a:pt x="81661" y="28828"/>
                  </a:moveTo>
                  <a:lnTo>
                    <a:pt x="52705" y="28828"/>
                  </a:lnTo>
                  <a:lnTo>
                    <a:pt x="52705" y="82223"/>
                  </a:lnTo>
                  <a:lnTo>
                    <a:pt x="67183" y="57404"/>
                  </a:lnTo>
                  <a:lnTo>
                    <a:pt x="54737" y="36067"/>
                  </a:lnTo>
                  <a:lnTo>
                    <a:pt x="81661" y="36067"/>
                  </a:lnTo>
                  <a:lnTo>
                    <a:pt x="81661" y="28828"/>
                  </a:lnTo>
                  <a:close/>
                </a:path>
                <a:path w="134620" h="433704">
                  <a:moveTo>
                    <a:pt x="81661" y="36067"/>
                  </a:moveTo>
                  <a:lnTo>
                    <a:pt x="79629" y="36067"/>
                  </a:lnTo>
                  <a:lnTo>
                    <a:pt x="67183" y="57404"/>
                  </a:lnTo>
                  <a:lnTo>
                    <a:pt x="81661" y="82223"/>
                  </a:lnTo>
                  <a:lnTo>
                    <a:pt x="81661" y="36067"/>
                  </a:lnTo>
                  <a:close/>
                </a:path>
                <a:path w="134620" h="433704">
                  <a:moveTo>
                    <a:pt x="79629" y="36067"/>
                  </a:moveTo>
                  <a:lnTo>
                    <a:pt x="54737" y="36067"/>
                  </a:lnTo>
                  <a:lnTo>
                    <a:pt x="67183" y="57404"/>
                  </a:lnTo>
                  <a:lnTo>
                    <a:pt x="79629" y="36067"/>
                  </a:lnTo>
                  <a:close/>
                </a:path>
              </a:pathLst>
            </a:custGeom>
            <a:solidFill>
              <a:srgbClr val="1F487C"/>
            </a:solidFill>
          </p:spPr>
          <p:txBody>
            <a:bodyPr wrap="square" lIns="0" tIns="0" rIns="0" bIns="0" rtlCol="0"/>
            <a:lstStyle/>
            <a:p>
              <a:endParaRPr/>
            </a:p>
          </p:txBody>
        </p:sp>
        <p:sp>
          <p:nvSpPr>
            <p:cNvPr id="22" name="object 22"/>
            <p:cNvSpPr/>
            <p:nvPr/>
          </p:nvSpPr>
          <p:spPr>
            <a:xfrm>
              <a:off x="5029962" y="2752978"/>
              <a:ext cx="2286635" cy="158750"/>
            </a:xfrm>
            <a:custGeom>
              <a:avLst/>
              <a:gdLst/>
              <a:ahLst/>
              <a:cxnLst/>
              <a:rect l="l" t="t" r="r" b="b"/>
              <a:pathLst>
                <a:path w="2286634" h="158750">
                  <a:moveTo>
                    <a:pt x="762127" y="67183"/>
                  </a:moveTo>
                  <a:lnTo>
                    <a:pt x="737273" y="52705"/>
                  </a:lnTo>
                  <a:lnTo>
                    <a:pt x="646811" y="0"/>
                  </a:lnTo>
                  <a:lnTo>
                    <a:pt x="638048" y="2286"/>
                  </a:lnTo>
                  <a:lnTo>
                    <a:pt x="633984" y="9271"/>
                  </a:lnTo>
                  <a:lnTo>
                    <a:pt x="629920" y="16129"/>
                  </a:lnTo>
                  <a:lnTo>
                    <a:pt x="632206" y="25019"/>
                  </a:lnTo>
                  <a:lnTo>
                    <a:pt x="639191" y="28956"/>
                  </a:lnTo>
                  <a:lnTo>
                    <a:pt x="679894" y="52705"/>
                  </a:lnTo>
                  <a:lnTo>
                    <a:pt x="0" y="52705"/>
                  </a:lnTo>
                  <a:lnTo>
                    <a:pt x="0" y="81661"/>
                  </a:lnTo>
                  <a:lnTo>
                    <a:pt x="679894" y="81661"/>
                  </a:lnTo>
                  <a:lnTo>
                    <a:pt x="639191" y="105410"/>
                  </a:lnTo>
                  <a:lnTo>
                    <a:pt x="632206" y="109347"/>
                  </a:lnTo>
                  <a:lnTo>
                    <a:pt x="629920" y="118237"/>
                  </a:lnTo>
                  <a:lnTo>
                    <a:pt x="633984" y="125095"/>
                  </a:lnTo>
                  <a:lnTo>
                    <a:pt x="638048" y="132080"/>
                  </a:lnTo>
                  <a:lnTo>
                    <a:pt x="646811" y="134366"/>
                  </a:lnTo>
                  <a:lnTo>
                    <a:pt x="737273" y="81661"/>
                  </a:lnTo>
                  <a:lnTo>
                    <a:pt x="762127" y="67183"/>
                  </a:lnTo>
                  <a:close/>
                </a:path>
                <a:path w="2286634" h="158750">
                  <a:moveTo>
                    <a:pt x="2286127" y="91567"/>
                  </a:moveTo>
                  <a:lnTo>
                    <a:pt x="2261273" y="77089"/>
                  </a:lnTo>
                  <a:lnTo>
                    <a:pt x="2170811" y="24384"/>
                  </a:lnTo>
                  <a:lnTo>
                    <a:pt x="2162048" y="26670"/>
                  </a:lnTo>
                  <a:lnTo>
                    <a:pt x="2157984" y="33655"/>
                  </a:lnTo>
                  <a:lnTo>
                    <a:pt x="2153920" y="40513"/>
                  </a:lnTo>
                  <a:lnTo>
                    <a:pt x="2156206" y="49403"/>
                  </a:lnTo>
                  <a:lnTo>
                    <a:pt x="2163191" y="53340"/>
                  </a:lnTo>
                  <a:lnTo>
                    <a:pt x="2203894" y="77089"/>
                  </a:lnTo>
                  <a:lnTo>
                    <a:pt x="1371600" y="77089"/>
                  </a:lnTo>
                  <a:lnTo>
                    <a:pt x="1371600" y="106045"/>
                  </a:lnTo>
                  <a:lnTo>
                    <a:pt x="2203894" y="106045"/>
                  </a:lnTo>
                  <a:lnTo>
                    <a:pt x="2163191" y="129794"/>
                  </a:lnTo>
                  <a:lnTo>
                    <a:pt x="2156206" y="133731"/>
                  </a:lnTo>
                  <a:lnTo>
                    <a:pt x="2153920" y="142621"/>
                  </a:lnTo>
                  <a:lnTo>
                    <a:pt x="2157984" y="149479"/>
                  </a:lnTo>
                  <a:lnTo>
                    <a:pt x="2162048" y="156464"/>
                  </a:lnTo>
                  <a:lnTo>
                    <a:pt x="2170811" y="158750"/>
                  </a:lnTo>
                  <a:lnTo>
                    <a:pt x="2261273" y="106045"/>
                  </a:lnTo>
                  <a:lnTo>
                    <a:pt x="2286127" y="91567"/>
                  </a:lnTo>
                  <a:close/>
                </a:path>
              </a:pathLst>
            </a:custGeom>
            <a:solidFill>
              <a:srgbClr val="000000"/>
            </a:solidFill>
          </p:spPr>
          <p:txBody>
            <a:bodyPr wrap="square" lIns="0" tIns="0" rIns="0" bIns="0" rtlCol="0"/>
            <a:lstStyle/>
            <a:p>
              <a:endParaRPr/>
            </a:p>
          </p:txBody>
        </p:sp>
      </p:grpSp>
      <p:sp>
        <p:nvSpPr>
          <p:cNvPr id="23" name="object 23"/>
          <p:cNvSpPr/>
          <p:nvPr/>
        </p:nvSpPr>
        <p:spPr>
          <a:xfrm>
            <a:off x="9449562" y="2752979"/>
            <a:ext cx="762635" cy="134620"/>
          </a:xfrm>
          <a:custGeom>
            <a:avLst/>
            <a:gdLst/>
            <a:ahLst/>
            <a:cxnLst/>
            <a:rect l="l" t="t" r="r" b="b"/>
            <a:pathLst>
              <a:path w="762634" h="134619">
                <a:moveTo>
                  <a:pt x="704723" y="67183"/>
                </a:moveTo>
                <a:lnTo>
                  <a:pt x="639191" y="105410"/>
                </a:lnTo>
                <a:lnTo>
                  <a:pt x="632206" y="109347"/>
                </a:lnTo>
                <a:lnTo>
                  <a:pt x="629920" y="118237"/>
                </a:lnTo>
                <a:lnTo>
                  <a:pt x="633984" y="125095"/>
                </a:lnTo>
                <a:lnTo>
                  <a:pt x="638048" y="132080"/>
                </a:lnTo>
                <a:lnTo>
                  <a:pt x="646811" y="134366"/>
                </a:lnTo>
                <a:lnTo>
                  <a:pt x="737276" y="81661"/>
                </a:lnTo>
                <a:lnTo>
                  <a:pt x="733298" y="81661"/>
                </a:lnTo>
                <a:lnTo>
                  <a:pt x="733298" y="79629"/>
                </a:lnTo>
                <a:lnTo>
                  <a:pt x="726059" y="79629"/>
                </a:lnTo>
                <a:lnTo>
                  <a:pt x="704723" y="67183"/>
                </a:lnTo>
                <a:close/>
              </a:path>
              <a:path w="762634" h="134619">
                <a:moveTo>
                  <a:pt x="679903" y="52705"/>
                </a:moveTo>
                <a:lnTo>
                  <a:pt x="0" y="52705"/>
                </a:lnTo>
                <a:lnTo>
                  <a:pt x="0" y="81661"/>
                </a:lnTo>
                <a:lnTo>
                  <a:pt x="679903" y="81661"/>
                </a:lnTo>
                <a:lnTo>
                  <a:pt x="704723" y="67183"/>
                </a:lnTo>
                <a:lnTo>
                  <a:pt x="679903" y="52705"/>
                </a:lnTo>
                <a:close/>
              </a:path>
              <a:path w="762634" h="134619">
                <a:moveTo>
                  <a:pt x="737278" y="52705"/>
                </a:moveTo>
                <a:lnTo>
                  <a:pt x="733298" y="52705"/>
                </a:lnTo>
                <a:lnTo>
                  <a:pt x="733298" y="81661"/>
                </a:lnTo>
                <a:lnTo>
                  <a:pt x="737276" y="81661"/>
                </a:lnTo>
                <a:lnTo>
                  <a:pt x="762127" y="67183"/>
                </a:lnTo>
                <a:lnTo>
                  <a:pt x="737278" y="52705"/>
                </a:lnTo>
                <a:close/>
              </a:path>
              <a:path w="762634" h="134619">
                <a:moveTo>
                  <a:pt x="726059" y="54737"/>
                </a:moveTo>
                <a:lnTo>
                  <a:pt x="704723" y="67183"/>
                </a:lnTo>
                <a:lnTo>
                  <a:pt x="726059" y="79629"/>
                </a:lnTo>
                <a:lnTo>
                  <a:pt x="726059" y="54737"/>
                </a:lnTo>
                <a:close/>
              </a:path>
              <a:path w="762634" h="134619">
                <a:moveTo>
                  <a:pt x="733298" y="54737"/>
                </a:moveTo>
                <a:lnTo>
                  <a:pt x="726059" y="54737"/>
                </a:lnTo>
                <a:lnTo>
                  <a:pt x="726059" y="79629"/>
                </a:lnTo>
                <a:lnTo>
                  <a:pt x="733298" y="79629"/>
                </a:lnTo>
                <a:lnTo>
                  <a:pt x="733298" y="54737"/>
                </a:lnTo>
                <a:close/>
              </a:path>
              <a:path w="762634" h="134619">
                <a:moveTo>
                  <a:pt x="646811" y="0"/>
                </a:moveTo>
                <a:lnTo>
                  <a:pt x="638048" y="2286"/>
                </a:lnTo>
                <a:lnTo>
                  <a:pt x="633984" y="9271"/>
                </a:lnTo>
                <a:lnTo>
                  <a:pt x="629920" y="16129"/>
                </a:lnTo>
                <a:lnTo>
                  <a:pt x="632206" y="25019"/>
                </a:lnTo>
                <a:lnTo>
                  <a:pt x="639191" y="28956"/>
                </a:lnTo>
                <a:lnTo>
                  <a:pt x="704723" y="67183"/>
                </a:lnTo>
                <a:lnTo>
                  <a:pt x="726059" y="54737"/>
                </a:lnTo>
                <a:lnTo>
                  <a:pt x="733298" y="54737"/>
                </a:lnTo>
                <a:lnTo>
                  <a:pt x="733298" y="52705"/>
                </a:lnTo>
                <a:lnTo>
                  <a:pt x="737278" y="52705"/>
                </a:lnTo>
                <a:lnTo>
                  <a:pt x="646811" y="0"/>
                </a:lnTo>
                <a:close/>
              </a:path>
            </a:pathLst>
          </a:custGeom>
          <a:solidFill>
            <a:srgbClr val="000000"/>
          </a:solidFill>
        </p:spPr>
        <p:txBody>
          <a:bodyPr wrap="square" lIns="0" tIns="0" rIns="0" bIns="0" rtlCol="0"/>
          <a:lstStyle/>
          <a:p>
            <a:endParaRPr/>
          </a:p>
        </p:txBody>
      </p:sp>
      <p:sp>
        <p:nvSpPr>
          <p:cNvPr id="24" name="object 24"/>
          <p:cNvSpPr txBox="1"/>
          <p:nvPr/>
        </p:nvSpPr>
        <p:spPr>
          <a:xfrm>
            <a:off x="9592182" y="2451355"/>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25" name="object 25"/>
          <p:cNvSpPr txBox="1"/>
          <p:nvPr/>
        </p:nvSpPr>
        <p:spPr>
          <a:xfrm>
            <a:off x="6620002" y="2451355"/>
            <a:ext cx="7569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R(s)</a:t>
            </a:r>
            <a:r>
              <a:rPr sz="2000" spc="-85" dirty="0">
                <a:latin typeface="Tahoma"/>
                <a:cs typeface="Tahoma"/>
              </a:rPr>
              <a:t> </a:t>
            </a:r>
            <a:r>
              <a:rPr sz="2000" dirty="0">
                <a:latin typeface="Tahoma"/>
                <a:cs typeface="Tahoma"/>
              </a:rPr>
              <a:t>+</a:t>
            </a:r>
            <a:endParaRPr sz="2000">
              <a:latin typeface="Tahoma"/>
              <a:cs typeface="Tahoma"/>
            </a:endParaRPr>
          </a:p>
        </p:txBody>
      </p:sp>
      <p:sp>
        <p:nvSpPr>
          <p:cNvPr id="26" name="object 26"/>
          <p:cNvSpPr txBox="1"/>
          <p:nvPr/>
        </p:nvSpPr>
        <p:spPr>
          <a:xfrm>
            <a:off x="8839961" y="2515362"/>
            <a:ext cx="609600" cy="453329"/>
          </a:xfrm>
          <a:prstGeom prst="rect">
            <a:avLst/>
          </a:prstGeom>
          <a:ln w="32003">
            <a:solidFill>
              <a:srgbClr val="000000"/>
            </a:solidFill>
          </a:ln>
        </p:spPr>
        <p:txBody>
          <a:bodyPr vert="horz" wrap="square" lIns="0" tIns="22225" rIns="0" bIns="0" rtlCol="0">
            <a:spAutoFit/>
          </a:bodyPr>
          <a:lstStyle/>
          <a:p>
            <a:pPr marL="218440">
              <a:spcBef>
                <a:spcPts val="175"/>
              </a:spcBef>
            </a:pPr>
            <a:r>
              <a:rPr sz="2800" spc="-5" dirty="0">
                <a:latin typeface="Calibri"/>
                <a:cs typeface="Calibri"/>
              </a:rPr>
              <a:t>G</a:t>
            </a:r>
            <a:endParaRPr sz="2800">
              <a:latin typeface="Calibri"/>
              <a:cs typeface="Calibri"/>
            </a:endParaRPr>
          </a:p>
        </p:txBody>
      </p:sp>
      <p:sp>
        <p:nvSpPr>
          <p:cNvPr id="27" name="object 27"/>
          <p:cNvSpPr txBox="1"/>
          <p:nvPr/>
        </p:nvSpPr>
        <p:spPr>
          <a:xfrm>
            <a:off x="7315961" y="3505962"/>
            <a:ext cx="609600" cy="453329"/>
          </a:xfrm>
          <a:prstGeom prst="rect">
            <a:avLst/>
          </a:prstGeom>
          <a:ln w="32003">
            <a:solidFill>
              <a:srgbClr val="000000"/>
            </a:solidFill>
          </a:ln>
        </p:spPr>
        <p:txBody>
          <a:bodyPr vert="horz" wrap="square" lIns="0" tIns="22225" rIns="0" bIns="0" rtlCol="0">
            <a:spAutoFit/>
          </a:bodyPr>
          <a:lstStyle/>
          <a:p>
            <a:pPr marL="33655">
              <a:spcBef>
                <a:spcPts val="175"/>
              </a:spcBef>
            </a:pPr>
            <a:r>
              <a:rPr sz="2800" spc="-5" dirty="0">
                <a:latin typeface="Calibri"/>
                <a:cs typeface="Calibri"/>
              </a:rPr>
              <a:t>1/G</a:t>
            </a:r>
            <a:endParaRPr sz="2800">
              <a:latin typeface="Calibri"/>
              <a:cs typeface="Calibri"/>
            </a:endParaRPr>
          </a:p>
        </p:txBody>
      </p:sp>
      <p:sp>
        <p:nvSpPr>
          <p:cNvPr id="28" name="object 28"/>
          <p:cNvSpPr/>
          <p:nvPr/>
        </p:nvSpPr>
        <p:spPr>
          <a:xfrm>
            <a:off x="7553578" y="4191635"/>
            <a:ext cx="134620" cy="433705"/>
          </a:xfrm>
          <a:custGeom>
            <a:avLst/>
            <a:gdLst/>
            <a:ahLst/>
            <a:cxnLst/>
            <a:rect l="l" t="t" r="r" b="b"/>
            <a:pathLst>
              <a:path w="134620" h="433704">
                <a:moveTo>
                  <a:pt x="67183" y="57404"/>
                </a:moveTo>
                <a:lnTo>
                  <a:pt x="52705" y="82223"/>
                </a:lnTo>
                <a:lnTo>
                  <a:pt x="52705" y="433577"/>
                </a:lnTo>
                <a:lnTo>
                  <a:pt x="81661" y="433577"/>
                </a:lnTo>
                <a:lnTo>
                  <a:pt x="81661" y="82223"/>
                </a:lnTo>
                <a:lnTo>
                  <a:pt x="67183" y="57404"/>
                </a:lnTo>
                <a:close/>
              </a:path>
              <a:path w="134620" h="433704">
                <a:moveTo>
                  <a:pt x="67183" y="0"/>
                </a:moveTo>
                <a:lnTo>
                  <a:pt x="0" y="115315"/>
                </a:lnTo>
                <a:lnTo>
                  <a:pt x="2286" y="124078"/>
                </a:lnTo>
                <a:lnTo>
                  <a:pt x="9271" y="128142"/>
                </a:lnTo>
                <a:lnTo>
                  <a:pt x="16129" y="132206"/>
                </a:lnTo>
                <a:lnTo>
                  <a:pt x="25019" y="129920"/>
                </a:lnTo>
                <a:lnTo>
                  <a:pt x="28956" y="122935"/>
                </a:lnTo>
                <a:lnTo>
                  <a:pt x="52705" y="82223"/>
                </a:lnTo>
                <a:lnTo>
                  <a:pt x="52705" y="28828"/>
                </a:lnTo>
                <a:lnTo>
                  <a:pt x="83980" y="28828"/>
                </a:lnTo>
                <a:lnTo>
                  <a:pt x="67183" y="0"/>
                </a:lnTo>
                <a:close/>
              </a:path>
              <a:path w="134620" h="433704">
                <a:moveTo>
                  <a:pt x="83980" y="28828"/>
                </a:moveTo>
                <a:lnTo>
                  <a:pt x="81661" y="28828"/>
                </a:lnTo>
                <a:lnTo>
                  <a:pt x="81661" y="82223"/>
                </a:lnTo>
                <a:lnTo>
                  <a:pt x="105410" y="122935"/>
                </a:lnTo>
                <a:lnTo>
                  <a:pt x="109347" y="129920"/>
                </a:lnTo>
                <a:lnTo>
                  <a:pt x="118237" y="132206"/>
                </a:lnTo>
                <a:lnTo>
                  <a:pt x="125095" y="128142"/>
                </a:lnTo>
                <a:lnTo>
                  <a:pt x="132080" y="124078"/>
                </a:lnTo>
                <a:lnTo>
                  <a:pt x="134366" y="115315"/>
                </a:lnTo>
                <a:lnTo>
                  <a:pt x="83980" y="28828"/>
                </a:lnTo>
                <a:close/>
              </a:path>
              <a:path w="134620" h="433704">
                <a:moveTo>
                  <a:pt x="81661" y="28828"/>
                </a:moveTo>
                <a:lnTo>
                  <a:pt x="52705" y="28828"/>
                </a:lnTo>
                <a:lnTo>
                  <a:pt x="52705" y="82223"/>
                </a:lnTo>
                <a:lnTo>
                  <a:pt x="67183" y="57404"/>
                </a:lnTo>
                <a:lnTo>
                  <a:pt x="54737" y="36067"/>
                </a:lnTo>
                <a:lnTo>
                  <a:pt x="81661" y="36067"/>
                </a:lnTo>
                <a:lnTo>
                  <a:pt x="81661" y="28828"/>
                </a:lnTo>
                <a:close/>
              </a:path>
              <a:path w="134620" h="433704">
                <a:moveTo>
                  <a:pt x="81661" y="36067"/>
                </a:moveTo>
                <a:lnTo>
                  <a:pt x="79629" y="36067"/>
                </a:lnTo>
                <a:lnTo>
                  <a:pt x="67183" y="57404"/>
                </a:lnTo>
                <a:lnTo>
                  <a:pt x="81661" y="82223"/>
                </a:lnTo>
                <a:lnTo>
                  <a:pt x="81661" y="36067"/>
                </a:lnTo>
                <a:close/>
              </a:path>
              <a:path w="134620" h="433704">
                <a:moveTo>
                  <a:pt x="79629" y="36067"/>
                </a:moveTo>
                <a:lnTo>
                  <a:pt x="54737" y="36067"/>
                </a:lnTo>
                <a:lnTo>
                  <a:pt x="67183" y="57404"/>
                </a:lnTo>
                <a:lnTo>
                  <a:pt x="79629" y="36067"/>
                </a:lnTo>
                <a:close/>
              </a:path>
            </a:pathLst>
          </a:custGeom>
          <a:solidFill>
            <a:srgbClr val="1F487C"/>
          </a:solidFill>
        </p:spPr>
        <p:txBody>
          <a:bodyPr wrap="square" lIns="0" tIns="0" rIns="0" bIns="0" rtlCol="0"/>
          <a:lstStyle/>
          <a:p>
            <a:endParaRPr/>
          </a:p>
        </p:txBody>
      </p:sp>
      <p:sp>
        <p:nvSpPr>
          <p:cNvPr id="29" name="object 29"/>
          <p:cNvSpPr txBox="1"/>
          <p:nvPr/>
        </p:nvSpPr>
        <p:spPr>
          <a:xfrm>
            <a:off x="7397878" y="4356862"/>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30" name="object 30"/>
          <p:cNvSpPr txBox="1"/>
          <p:nvPr/>
        </p:nvSpPr>
        <p:spPr>
          <a:xfrm>
            <a:off x="7699628" y="3137408"/>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sp>
        <p:nvSpPr>
          <p:cNvPr id="31" name="object 31"/>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34" name="object 34"/>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54</a:t>
            </a:fld>
            <a:endParaRPr dirty="0"/>
          </a:p>
        </p:txBody>
      </p:sp>
      <p:pic>
        <p:nvPicPr>
          <p:cNvPr id="35" name="Picture 34">
            <a:extLst>
              <a:ext uri="{FF2B5EF4-FFF2-40B4-BE49-F238E27FC236}">
                <a16:creationId xmlns:a16="http://schemas.microsoft.com/office/drawing/2014/main" xmlns="" id="{0BE7A1CA-9E65-495D-8118-211FFBFA482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3156" y="1004061"/>
            <a:ext cx="4942840" cy="391160"/>
          </a:xfrm>
          <a:prstGeom prst="rect">
            <a:avLst/>
          </a:prstGeom>
        </p:spPr>
        <p:txBody>
          <a:bodyPr vert="horz" wrap="square" lIns="0" tIns="12700" rIns="0" bIns="0" rtlCol="0">
            <a:spAutoFit/>
          </a:bodyPr>
          <a:lstStyle/>
          <a:p>
            <a:pPr marL="12700">
              <a:spcBef>
                <a:spcPts val="100"/>
              </a:spcBef>
            </a:pPr>
            <a:r>
              <a:rPr sz="2400" b="1" u="heavy" dirty="0">
                <a:uFill>
                  <a:solidFill>
                    <a:srgbClr val="000000"/>
                  </a:solidFill>
                </a:uFill>
                <a:latin typeface="Calibri"/>
                <a:cs typeface="Calibri"/>
              </a:rPr>
              <a:t>Rule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6:</a:t>
            </a:r>
            <a:r>
              <a:rPr sz="2400" b="1" u="heavy" spc="-20" dirty="0">
                <a:uFill>
                  <a:solidFill>
                    <a:srgbClr val="000000"/>
                  </a:solidFill>
                </a:uFill>
                <a:latin typeface="Calibri"/>
                <a:cs typeface="Calibri"/>
              </a:rPr>
              <a:t> </a:t>
            </a:r>
            <a:r>
              <a:rPr sz="2400" b="1" u="heavy" spc="-5" dirty="0">
                <a:uFill>
                  <a:solidFill>
                    <a:srgbClr val="000000"/>
                  </a:solidFill>
                </a:uFill>
                <a:latin typeface="Calibri"/>
                <a:cs typeface="Calibri"/>
              </a:rPr>
              <a:t>Shift </a:t>
            </a:r>
            <a:r>
              <a:rPr sz="2400" b="1" u="heavy" dirty="0">
                <a:uFill>
                  <a:solidFill>
                    <a:srgbClr val="000000"/>
                  </a:solidFill>
                </a:uFill>
                <a:latin typeface="Calibri"/>
                <a:cs typeface="Calibri"/>
              </a:rPr>
              <a:t>summing</a:t>
            </a:r>
            <a:r>
              <a:rPr sz="2400" b="1" u="heavy" spc="-10" dirty="0">
                <a:uFill>
                  <a:solidFill>
                    <a:srgbClr val="000000"/>
                  </a:solidFill>
                </a:uFill>
                <a:latin typeface="Calibri"/>
                <a:cs typeface="Calibri"/>
              </a:rPr>
              <a:t> point</a:t>
            </a:r>
            <a:r>
              <a:rPr sz="2400" b="1" u="heavy" spc="-15" dirty="0">
                <a:uFill>
                  <a:solidFill>
                    <a:srgbClr val="000000"/>
                  </a:solidFill>
                </a:uFill>
                <a:latin typeface="Calibri"/>
                <a:cs typeface="Calibri"/>
              </a:rPr>
              <a:t> after </a:t>
            </a:r>
            <a:r>
              <a:rPr sz="2400" b="1" u="heavy" dirty="0">
                <a:uFill>
                  <a:solidFill>
                    <a:srgbClr val="000000"/>
                  </a:solidFill>
                </a:uFill>
                <a:latin typeface="Calibri"/>
                <a:cs typeface="Calibri"/>
              </a:rPr>
              <a:t>block</a:t>
            </a:r>
            <a:endParaRPr sz="2400">
              <a:latin typeface="Calibri"/>
              <a:cs typeface="Calibri"/>
            </a:endParaRPr>
          </a:p>
        </p:txBody>
      </p:sp>
      <p:sp>
        <p:nvSpPr>
          <p:cNvPr id="3" name="object 3"/>
          <p:cNvSpPr txBox="1">
            <a:spLocks noGrp="1"/>
          </p:cNvSpPr>
          <p:nvPr>
            <p:ph type="title"/>
          </p:nvPr>
        </p:nvSpPr>
        <p:spPr>
          <a:xfrm>
            <a:off x="1907541" y="193293"/>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t>Block</a:t>
            </a:r>
            <a:r>
              <a:rPr sz="2800" spc="15" dirty="0"/>
              <a:t> </a:t>
            </a:r>
            <a:r>
              <a:rPr sz="2800" spc="-15" dirty="0"/>
              <a:t>Diagram</a:t>
            </a:r>
            <a:r>
              <a:rPr sz="2800" spc="30" dirty="0"/>
              <a:t> </a:t>
            </a:r>
            <a:r>
              <a:rPr sz="2800" spc="-15" dirty="0"/>
              <a:t>Reduction</a:t>
            </a:r>
            <a:r>
              <a:rPr sz="2800" dirty="0"/>
              <a:t> </a:t>
            </a:r>
            <a:r>
              <a:rPr sz="2800" spc="-35" dirty="0"/>
              <a:t>Techniques</a:t>
            </a:r>
            <a:endParaRPr sz="2800"/>
          </a:p>
        </p:txBody>
      </p:sp>
      <p:sp>
        <p:nvSpPr>
          <p:cNvPr id="4" name="object 4"/>
          <p:cNvSpPr/>
          <p:nvPr/>
        </p:nvSpPr>
        <p:spPr>
          <a:xfrm>
            <a:off x="5410961" y="22105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grpSp>
        <p:nvGrpSpPr>
          <p:cNvPr id="5" name="object 5"/>
          <p:cNvGrpSpPr/>
          <p:nvPr/>
        </p:nvGrpSpPr>
        <p:grpSpPr>
          <a:xfrm>
            <a:off x="1613154" y="2214372"/>
            <a:ext cx="2286635" cy="1682750"/>
            <a:chOff x="89153" y="2214372"/>
            <a:chExt cx="2286635" cy="1682750"/>
          </a:xfrm>
        </p:grpSpPr>
        <p:sp>
          <p:nvSpPr>
            <p:cNvPr id="6" name="object 6"/>
            <p:cNvSpPr/>
            <p:nvPr/>
          </p:nvSpPr>
          <p:spPr>
            <a:xfrm>
              <a:off x="851153" y="2230374"/>
              <a:ext cx="609600" cy="657225"/>
            </a:xfrm>
            <a:custGeom>
              <a:avLst/>
              <a:gdLst/>
              <a:ahLst/>
              <a:cxnLst/>
              <a:rect l="l" t="t" r="r" b="b"/>
              <a:pathLst>
                <a:path w="609600" h="657225">
                  <a:moveTo>
                    <a:pt x="0" y="328422"/>
                  </a:moveTo>
                  <a:lnTo>
                    <a:pt x="3304" y="279896"/>
                  </a:lnTo>
                  <a:lnTo>
                    <a:pt x="12904" y="233579"/>
                  </a:lnTo>
                  <a:lnTo>
                    <a:pt x="28328" y="189979"/>
                  </a:lnTo>
                  <a:lnTo>
                    <a:pt x="49104" y="149604"/>
                  </a:lnTo>
                  <a:lnTo>
                    <a:pt x="74761" y="112963"/>
                  </a:lnTo>
                  <a:lnTo>
                    <a:pt x="104827" y="80565"/>
                  </a:lnTo>
                  <a:lnTo>
                    <a:pt x="138832" y="52917"/>
                  </a:lnTo>
                  <a:lnTo>
                    <a:pt x="176303" y="30528"/>
                  </a:lnTo>
                  <a:lnTo>
                    <a:pt x="216768" y="13907"/>
                  </a:lnTo>
                  <a:lnTo>
                    <a:pt x="259758"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2"/>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3"/>
                  </a:lnTo>
                  <a:lnTo>
                    <a:pt x="259758" y="653282"/>
                  </a:lnTo>
                  <a:lnTo>
                    <a:pt x="216768" y="642936"/>
                  </a:lnTo>
                  <a:lnTo>
                    <a:pt x="176303" y="626315"/>
                  </a:lnTo>
                  <a:lnTo>
                    <a:pt x="138832" y="603926"/>
                  </a:lnTo>
                  <a:lnTo>
                    <a:pt x="104827" y="576278"/>
                  </a:lnTo>
                  <a:lnTo>
                    <a:pt x="74761" y="543880"/>
                  </a:lnTo>
                  <a:lnTo>
                    <a:pt x="49104" y="507239"/>
                  </a:lnTo>
                  <a:lnTo>
                    <a:pt x="28328" y="466864"/>
                  </a:lnTo>
                  <a:lnTo>
                    <a:pt x="12904" y="423264"/>
                  </a:lnTo>
                  <a:lnTo>
                    <a:pt x="3304" y="376947"/>
                  </a:lnTo>
                  <a:lnTo>
                    <a:pt x="0" y="328422"/>
                  </a:lnTo>
                  <a:close/>
                </a:path>
                <a:path w="609600" h="657225">
                  <a:moveTo>
                    <a:pt x="89915" y="96012"/>
                  </a:moveTo>
                  <a:lnTo>
                    <a:pt x="521716" y="559562"/>
                  </a:lnTo>
                </a:path>
                <a:path w="609600" h="657225">
                  <a:moveTo>
                    <a:pt x="89915" y="559562"/>
                  </a:moveTo>
                  <a:lnTo>
                    <a:pt x="521716" y="96012"/>
                  </a:lnTo>
                </a:path>
              </a:pathLst>
            </a:custGeom>
            <a:ln w="32004">
              <a:solidFill>
                <a:srgbClr val="1F487C"/>
              </a:solidFill>
            </a:ln>
          </p:spPr>
          <p:txBody>
            <a:bodyPr wrap="square" lIns="0" tIns="0" rIns="0" bIns="0" rtlCol="0"/>
            <a:lstStyle/>
            <a:p>
              <a:endParaRPr/>
            </a:p>
          </p:txBody>
        </p:sp>
        <p:sp>
          <p:nvSpPr>
            <p:cNvPr id="7" name="object 7"/>
            <p:cNvSpPr/>
            <p:nvPr/>
          </p:nvSpPr>
          <p:spPr>
            <a:xfrm>
              <a:off x="1078026" y="2896234"/>
              <a:ext cx="134620" cy="1000760"/>
            </a:xfrm>
            <a:custGeom>
              <a:avLst/>
              <a:gdLst/>
              <a:ahLst/>
              <a:cxnLst/>
              <a:rect l="l" t="t" r="r" b="b"/>
              <a:pathLst>
                <a:path w="134619" h="1000760">
                  <a:moveTo>
                    <a:pt x="66483" y="57513"/>
                  </a:moveTo>
                  <a:lnTo>
                    <a:pt x="52305" y="82544"/>
                  </a:lnTo>
                  <a:lnTo>
                    <a:pt x="63957" y="1000378"/>
                  </a:lnTo>
                  <a:lnTo>
                    <a:pt x="92913" y="1000125"/>
                  </a:lnTo>
                  <a:lnTo>
                    <a:pt x="81261" y="82127"/>
                  </a:lnTo>
                  <a:lnTo>
                    <a:pt x="66483" y="57513"/>
                  </a:lnTo>
                  <a:close/>
                </a:path>
                <a:path w="134619" h="1000760">
                  <a:moveTo>
                    <a:pt x="65735" y="0"/>
                  </a:moveTo>
                  <a:lnTo>
                    <a:pt x="3937" y="109219"/>
                  </a:lnTo>
                  <a:lnTo>
                    <a:pt x="0" y="116077"/>
                  </a:lnTo>
                  <a:lnTo>
                    <a:pt x="2438" y="124967"/>
                  </a:lnTo>
                  <a:lnTo>
                    <a:pt x="16357" y="132841"/>
                  </a:lnTo>
                  <a:lnTo>
                    <a:pt x="25184" y="130428"/>
                  </a:lnTo>
                  <a:lnTo>
                    <a:pt x="52305" y="82544"/>
                  </a:lnTo>
                  <a:lnTo>
                    <a:pt x="51625" y="28955"/>
                  </a:lnTo>
                  <a:lnTo>
                    <a:pt x="80581" y="28575"/>
                  </a:lnTo>
                  <a:lnTo>
                    <a:pt x="82883" y="28575"/>
                  </a:lnTo>
                  <a:lnTo>
                    <a:pt x="65735" y="0"/>
                  </a:lnTo>
                  <a:close/>
                </a:path>
                <a:path w="134619" h="1000760">
                  <a:moveTo>
                    <a:pt x="82883" y="28575"/>
                  </a:moveTo>
                  <a:lnTo>
                    <a:pt x="80581" y="28575"/>
                  </a:lnTo>
                  <a:lnTo>
                    <a:pt x="81261" y="82127"/>
                  </a:lnTo>
                  <a:lnTo>
                    <a:pt x="109575" y="129286"/>
                  </a:lnTo>
                  <a:lnTo>
                    <a:pt x="118465" y="131572"/>
                  </a:lnTo>
                  <a:lnTo>
                    <a:pt x="125323" y="127380"/>
                  </a:lnTo>
                  <a:lnTo>
                    <a:pt x="132181" y="123316"/>
                  </a:lnTo>
                  <a:lnTo>
                    <a:pt x="134404" y="114426"/>
                  </a:lnTo>
                  <a:lnTo>
                    <a:pt x="82883" y="28575"/>
                  </a:lnTo>
                  <a:close/>
                </a:path>
                <a:path w="134619" h="1000760">
                  <a:moveTo>
                    <a:pt x="80581" y="28575"/>
                  </a:moveTo>
                  <a:lnTo>
                    <a:pt x="51625" y="28955"/>
                  </a:lnTo>
                  <a:lnTo>
                    <a:pt x="52305" y="82544"/>
                  </a:lnTo>
                  <a:lnTo>
                    <a:pt x="66483" y="57513"/>
                  </a:lnTo>
                  <a:lnTo>
                    <a:pt x="53682" y="36194"/>
                  </a:lnTo>
                  <a:lnTo>
                    <a:pt x="78701" y="35940"/>
                  </a:lnTo>
                  <a:lnTo>
                    <a:pt x="80674" y="35940"/>
                  </a:lnTo>
                  <a:lnTo>
                    <a:pt x="80581" y="28575"/>
                  </a:lnTo>
                  <a:close/>
                </a:path>
                <a:path w="134619" h="1000760">
                  <a:moveTo>
                    <a:pt x="80674" y="35940"/>
                  </a:moveTo>
                  <a:lnTo>
                    <a:pt x="78701" y="35940"/>
                  </a:lnTo>
                  <a:lnTo>
                    <a:pt x="66483" y="57513"/>
                  </a:lnTo>
                  <a:lnTo>
                    <a:pt x="81261" y="82127"/>
                  </a:lnTo>
                  <a:lnTo>
                    <a:pt x="80674" y="35940"/>
                  </a:lnTo>
                  <a:close/>
                </a:path>
                <a:path w="134619" h="1000760">
                  <a:moveTo>
                    <a:pt x="78701" y="35940"/>
                  </a:moveTo>
                  <a:lnTo>
                    <a:pt x="53682" y="36194"/>
                  </a:lnTo>
                  <a:lnTo>
                    <a:pt x="66483" y="57513"/>
                  </a:lnTo>
                  <a:lnTo>
                    <a:pt x="78701" y="35940"/>
                  </a:lnTo>
                  <a:close/>
                </a:path>
              </a:pathLst>
            </a:custGeom>
            <a:solidFill>
              <a:srgbClr val="1F487C"/>
            </a:solidFill>
          </p:spPr>
          <p:txBody>
            <a:bodyPr wrap="square" lIns="0" tIns="0" rIns="0" bIns="0" rtlCol="0"/>
            <a:lstStyle/>
            <a:p>
              <a:endParaRPr/>
            </a:p>
          </p:txBody>
        </p:sp>
        <p:sp>
          <p:nvSpPr>
            <p:cNvPr id="8" name="object 8"/>
            <p:cNvSpPr/>
            <p:nvPr/>
          </p:nvSpPr>
          <p:spPr>
            <a:xfrm>
              <a:off x="89154" y="2467990"/>
              <a:ext cx="2286635" cy="157480"/>
            </a:xfrm>
            <a:custGeom>
              <a:avLst/>
              <a:gdLst/>
              <a:ahLst/>
              <a:cxnLst/>
              <a:rect l="l" t="t" r="r" b="b"/>
              <a:pathLst>
                <a:path w="2286635" h="157480">
                  <a:moveTo>
                    <a:pt x="762063" y="67183"/>
                  </a:moveTo>
                  <a:lnTo>
                    <a:pt x="737209" y="52705"/>
                  </a:lnTo>
                  <a:lnTo>
                    <a:pt x="646849" y="0"/>
                  </a:lnTo>
                  <a:lnTo>
                    <a:pt x="637984" y="2286"/>
                  </a:lnTo>
                  <a:lnTo>
                    <a:pt x="633958" y="9271"/>
                  </a:lnTo>
                  <a:lnTo>
                    <a:pt x="629932" y="16129"/>
                  </a:lnTo>
                  <a:lnTo>
                    <a:pt x="632269" y="25019"/>
                  </a:lnTo>
                  <a:lnTo>
                    <a:pt x="639165" y="28956"/>
                  </a:lnTo>
                  <a:lnTo>
                    <a:pt x="679869" y="52705"/>
                  </a:lnTo>
                  <a:lnTo>
                    <a:pt x="0" y="52705"/>
                  </a:lnTo>
                  <a:lnTo>
                    <a:pt x="0" y="81661"/>
                  </a:lnTo>
                  <a:lnTo>
                    <a:pt x="679869" y="81661"/>
                  </a:lnTo>
                  <a:lnTo>
                    <a:pt x="639165" y="105410"/>
                  </a:lnTo>
                  <a:lnTo>
                    <a:pt x="632269" y="109347"/>
                  </a:lnTo>
                  <a:lnTo>
                    <a:pt x="629932" y="118237"/>
                  </a:lnTo>
                  <a:lnTo>
                    <a:pt x="633958" y="125095"/>
                  </a:lnTo>
                  <a:lnTo>
                    <a:pt x="637984" y="132080"/>
                  </a:lnTo>
                  <a:lnTo>
                    <a:pt x="646849" y="134366"/>
                  </a:lnTo>
                  <a:lnTo>
                    <a:pt x="737209" y="81661"/>
                  </a:lnTo>
                  <a:lnTo>
                    <a:pt x="762063" y="67183"/>
                  </a:lnTo>
                  <a:close/>
                </a:path>
                <a:path w="2286635" h="157480">
                  <a:moveTo>
                    <a:pt x="2286127" y="90043"/>
                  </a:moveTo>
                  <a:lnTo>
                    <a:pt x="2261273" y="75565"/>
                  </a:lnTo>
                  <a:lnTo>
                    <a:pt x="2170811" y="22860"/>
                  </a:lnTo>
                  <a:lnTo>
                    <a:pt x="2162048" y="25146"/>
                  </a:lnTo>
                  <a:lnTo>
                    <a:pt x="2157984" y="32131"/>
                  </a:lnTo>
                  <a:lnTo>
                    <a:pt x="2153920" y="38989"/>
                  </a:lnTo>
                  <a:lnTo>
                    <a:pt x="2156206" y="47879"/>
                  </a:lnTo>
                  <a:lnTo>
                    <a:pt x="2163191" y="51816"/>
                  </a:lnTo>
                  <a:lnTo>
                    <a:pt x="2203894" y="75565"/>
                  </a:lnTo>
                  <a:lnTo>
                    <a:pt x="1371600" y="75565"/>
                  </a:lnTo>
                  <a:lnTo>
                    <a:pt x="1371600" y="104521"/>
                  </a:lnTo>
                  <a:lnTo>
                    <a:pt x="2203894" y="104521"/>
                  </a:lnTo>
                  <a:lnTo>
                    <a:pt x="2163191" y="128270"/>
                  </a:lnTo>
                  <a:lnTo>
                    <a:pt x="2156206" y="132207"/>
                  </a:lnTo>
                  <a:lnTo>
                    <a:pt x="2153920" y="141097"/>
                  </a:lnTo>
                  <a:lnTo>
                    <a:pt x="2157984" y="147955"/>
                  </a:lnTo>
                  <a:lnTo>
                    <a:pt x="2162048" y="154940"/>
                  </a:lnTo>
                  <a:lnTo>
                    <a:pt x="2170811" y="157226"/>
                  </a:lnTo>
                  <a:lnTo>
                    <a:pt x="2261273" y="104521"/>
                  </a:lnTo>
                  <a:lnTo>
                    <a:pt x="2286127" y="90043"/>
                  </a:lnTo>
                  <a:close/>
                </a:path>
              </a:pathLst>
            </a:custGeom>
            <a:solidFill>
              <a:srgbClr val="000000"/>
            </a:solidFill>
          </p:spPr>
          <p:txBody>
            <a:bodyPr wrap="square" lIns="0" tIns="0" rIns="0" bIns="0" rtlCol="0"/>
            <a:lstStyle/>
            <a:p>
              <a:endParaRPr/>
            </a:p>
          </p:txBody>
        </p:sp>
      </p:grpSp>
      <p:sp>
        <p:nvSpPr>
          <p:cNvPr id="9" name="object 9"/>
          <p:cNvSpPr/>
          <p:nvPr/>
        </p:nvSpPr>
        <p:spPr>
          <a:xfrm>
            <a:off x="4508755" y="2467991"/>
            <a:ext cx="762635" cy="134620"/>
          </a:xfrm>
          <a:custGeom>
            <a:avLst/>
            <a:gdLst/>
            <a:ahLst/>
            <a:cxnLst/>
            <a:rect l="l" t="t" r="r" b="b"/>
            <a:pathLst>
              <a:path w="762635" h="134619">
                <a:moveTo>
                  <a:pt x="704722" y="67183"/>
                </a:moveTo>
                <a:lnTo>
                  <a:pt x="639191" y="105410"/>
                </a:lnTo>
                <a:lnTo>
                  <a:pt x="632206" y="109347"/>
                </a:lnTo>
                <a:lnTo>
                  <a:pt x="629919" y="118237"/>
                </a:lnTo>
                <a:lnTo>
                  <a:pt x="633983" y="125095"/>
                </a:lnTo>
                <a:lnTo>
                  <a:pt x="638047" y="132080"/>
                </a:lnTo>
                <a:lnTo>
                  <a:pt x="646810" y="134366"/>
                </a:lnTo>
                <a:lnTo>
                  <a:pt x="737276" y="81661"/>
                </a:lnTo>
                <a:lnTo>
                  <a:pt x="733297" y="81661"/>
                </a:lnTo>
                <a:lnTo>
                  <a:pt x="733297" y="79629"/>
                </a:lnTo>
                <a:lnTo>
                  <a:pt x="726058" y="79629"/>
                </a:lnTo>
                <a:lnTo>
                  <a:pt x="704722" y="67183"/>
                </a:lnTo>
                <a:close/>
              </a:path>
              <a:path w="762635" h="134619">
                <a:moveTo>
                  <a:pt x="679903" y="52705"/>
                </a:moveTo>
                <a:lnTo>
                  <a:pt x="0" y="52705"/>
                </a:lnTo>
                <a:lnTo>
                  <a:pt x="0" y="81661"/>
                </a:lnTo>
                <a:lnTo>
                  <a:pt x="679903" y="81661"/>
                </a:lnTo>
                <a:lnTo>
                  <a:pt x="704722" y="67183"/>
                </a:lnTo>
                <a:lnTo>
                  <a:pt x="679903" y="52705"/>
                </a:lnTo>
                <a:close/>
              </a:path>
              <a:path w="762635" h="134619">
                <a:moveTo>
                  <a:pt x="737278" y="52705"/>
                </a:moveTo>
                <a:lnTo>
                  <a:pt x="733297" y="52705"/>
                </a:lnTo>
                <a:lnTo>
                  <a:pt x="733297" y="81661"/>
                </a:lnTo>
                <a:lnTo>
                  <a:pt x="737276" y="81661"/>
                </a:lnTo>
                <a:lnTo>
                  <a:pt x="762126" y="67183"/>
                </a:lnTo>
                <a:lnTo>
                  <a:pt x="737278" y="52705"/>
                </a:lnTo>
                <a:close/>
              </a:path>
              <a:path w="762635" h="134619">
                <a:moveTo>
                  <a:pt x="726058" y="54737"/>
                </a:moveTo>
                <a:lnTo>
                  <a:pt x="704722" y="67183"/>
                </a:lnTo>
                <a:lnTo>
                  <a:pt x="726058" y="79629"/>
                </a:lnTo>
                <a:lnTo>
                  <a:pt x="726058" y="54737"/>
                </a:lnTo>
                <a:close/>
              </a:path>
              <a:path w="762635" h="134619">
                <a:moveTo>
                  <a:pt x="733297" y="54737"/>
                </a:moveTo>
                <a:lnTo>
                  <a:pt x="726058" y="54737"/>
                </a:lnTo>
                <a:lnTo>
                  <a:pt x="726058" y="79629"/>
                </a:lnTo>
                <a:lnTo>
                  <a:pt x="733297" y="79629"/>
                </a:lnTo>
                <a:lnTo>
                  <a:pt x="733297" y="54737"/>
                </a:lnTo>
                <a:close/>
              </a:path>
              <a:path w="762635" h="134619">
                <a:moveTo>
                  <a:pt x="646810" y="0"/>
                </a:moveTo>
                <a:lnTo>
                  <a:pt x="638047" y="2286"/>
                </a:lnTo>
                <a:lnTo>
                  <a:pt x="633983" y="9271"/>
                </a:lnTo>
                <a:lnTo>
                  <a:pt x="629919" y="16129"/>
                </a:lnTo>
                <a:lnTo>
                  <a:pt x="632206" y="25019"/>
                </a:lnTo>
                <a:lnTo>
                  <a:pt x="639191" y="28956"/>
                </a:lnTo>
                <a:lnTo>
                  <a:pt x="704722" y="67183"/>
                </a:lnTo>
                <a:lnTo>
                  <a:pt x="726058" y="54737"/>
                </a:lnTo>
                <a:lnTo>
                  <a:pt x="733297" y="54737"/>
                </a:lnTo>
                <a:lnTo>
                  <a:pt x="733297" y="52705"/>
                </a:lnTo>
                <a:lnTo>
                  <a:pt x="737278" y="52705"/>
                </a:lnTo>
                <a:lnTo>
                  <a:pt x="646810" y="0"/>
                </a:lnTo>
                <a:close/>
              </a:path>
            </a:pathLst>
          </a:custGeom>
          <a:solidFill>
            <a:srgbClr val="000000"/>
          </a:solidFill>
        </p:spPr>
        <p:txBody>
          <a:bodyPr wrap="square" lIns="0" tIns="0" rIns="0" bIns="0" rtlCol="0"/>
          <a:lstStyle/>
          <a:p>
            <a:endParaRPr/>
          </a:p>
        </p:txBody>
      </p:sp>
      <p:sp>
        <p:nvSpPr>
          <p:cNvPr id="10" name="object 10"/>
          <p:cNvSpPr txBox="1"/>
          <p:nvPr/>
        </p:nvSpPr>
        <p:spPr>
          <a:xfrm>
            <a:off x="4651375" y="21657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11" name="object 11"/>
          <p:cNvSpPr txBox="1"/>
          <p:nvPr/>
        </p:nvSpPr>
        <p:spPr>
          <a:xfrm>
            <a:off x="1678939" y="2165732"/>
            <a:ext cx="7569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R(s)</a:t>
            </a:r>
            <a:r>
              <a:rPr sz="2000" spc="-85" dirty="0">
                <a:latin typeface="Tahoma"/>
                <a:cs typeface="Tahoma"/>
              </a:rPr>
              <a:t> </a:t>
            </a:r>
            <a:r>
              <a:rPr sz="2000" dirty="0">
                <a:latin typeface="Tahoma"/>
                <a:cs typeface="Tahoma"/>
              </a:rPr>
              <a:t>+</a:t>
            </a:r>
            <a:endParaRPr sz="2000">
              <a:latin typeface="Tahoma"/>
              <a:cs typeface="Tahoma"/>
            </a:endParaRPr>
          </a:p>
        </p:txBody>
      </p:sp>
      <p:sp>
        <p:nvSpPr>
          <p:cNvPr id="12" name="object 12"/>
          <p:cNvSpPr txBox="1"/>
          <p:nvPr/>
        </p:nvSpPr>
        <p:spPr>
          <a:xfrm>
            <a:off x="3899154" y="2230374"/>
            <a:ext cx="609600" cy="511679"/>
          </a:xfrm>
          <a:prstGeom prst="rect">
            <a:avLst/>
          </a:prstGeom>
          <a:ln w="32003">
            <a:solidFill>
              <a:srgbClr val="000000"/>
            </a:solidFill>
          </a:ln>
        </p:spPr>
        <p:txBody>
          <a:bodyPr vert="horz" wrap="square" lIns="0" tIns="19050" rIns="0" bIns="0" rtlCol="0">
            <a:spAutoFit/>
          </a:bodyPr>
          <a:lstStyle/>
          <a:p>
            <a:pPr marL="201295">
              <a:spcBef>
                <a:spcPts val="150"/>
              </a:spcBef>
            </a:pPr>
            <a:r>
              <a:rPr sz="3200" dirty="0">
                <a:latin typeface="Calibri"/>
                <a:cs typeface="Calibri"/>
              </a:rPr>
              <a:t>G</a:t>
            </a:r>
            <a:endParaRPr sz="3200">
              <a:latin typeface="Calibri"/>
              <a:cs typeface="Calibri"/>
            </a:endParaRPr>
          </a:p>
        </p:txBody>
      </p:sp>
      <p:sp>
        <p:nvSpPr>
          <p:cNvPr id="13" name="object 13"/>
          <p:cNvSpPr txBox="1"/>
          <p:nvPr/>
        </p:nvSpPr>
        <p:spPr>
          <a:xfrm>
            <a:off x="2431492" y="3613785"/>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14" name="object 14"/>
          <p:cNvSpPr txBox="1"/>
          <p:nvPr/>
        </p:nvSpPr>
        <p:spPr>
          <a:xfrm>
            <a:off x="1907541" y="5603240"/>
            <a:ext cx="2253615" cy="75692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C(s)=G{R(s)+X}</a:t>
            </a:r>
            <a:endParaRPr sz="2400">
              <a:latin typeface="Tahoma"/>
              <a:cs typeface="Tahoma"/>
            </a:endParaRPr>
          </a:p>
          <a:p>
            <a:pPr marL="584200"/>
            <a:r>
              <a:rPr sz="2400" spc="-5" dirty="0">
                <a:latin typeface="Tahoma"/>
                <a:cs typeface="Tahoma"/>
              </a:rPr>
              <a:t>=GR(s)+GX</a:t>
            </a:r>
            <a:endParaRPr sz="2400">
              <a:latin typeface="Tahoma"/>
              <a:cs typeface="Tahoma"/>
            </a:endParaRPr>
          </a:p>
        </p:txBody>
      </p:sp>
      <p:sp>
        <p:nvSpPr>
          <p:cNvPr id="15" name="object 15"/>
          <p:cNvSpPr txBox="1"/>
          <p:nvPr/>
        </p:nvSpPr>
        <p:spPr>
          <a:xfrm>
            <a:off x="7483855" y="5527040"/>
            <a:ext cx="2183130" cy="756920"/>
          </a:xfrm>
          <a:prstGeom prst="rect">
            <a:avLst/>
          </a:prstGeom>
        </p:spPr>
        <p:txBody>
          <a:bodyPr vert="horz" wrap="square" lIns="0" tIns="12700" rIns="0" bIns="0" rtlCol="0">
            <a:spAutoFit/>
          </a:bodyPr>
          <a:lstStyle/>
          <a:p>
            <a:pPr marR="24765" algn="r">
              <a:spcBef>
                <a:spcPts val="100"/>
              </a:spcBef>
            </a:pPr>
            <a:r>
              <a:rPr sz="2400" spc="-5" dirty="0">
                <a:latin typeface="Tahoma"/>
                <a:cs typeface="Tahoma"/>
              </a:rPr>
              <a:t>C(s)=GR(s)+XG</a:t>
            </a:r>
            <a:endParaRPr sz="2400">
              <a:latin typeface="Tahoma"/>
              <a:cs typeface="Tahoma"/>
            </a:endParaRPr>
          </a:p>
          <a:p>
            <a:pPr marR="5080" algn="r"/>
            <a:r>
              <a:rPr sz="2400" spc="-5" dirty="0">
                <a:latin typeface="Tahoma"/>
                <a:cs typeface="Tahoma"/>
              </a:rPr>
              <a:t>=GR(s)+XG</a:t>
            </a:r>
            <a:endParaRPr sz="2400">
              <a:latin typeface="Tahoma"/>
              <a:cs typeface="Tahoma"/>
            </a:endParaRPr>
          </a:p>
        </p:txBody>
      </p:sp>
      <p:sp>
        <p:nvSpPr>
          <p:cNvPr id="16" name="object 16"/>
          <p:cNvSpPr txBox="1"/>
          <p:nvPr/>
        </p:nvSpPr>
        <p:spPr>
          <a:xfrm>
            <a:off x="2746044" y="2832608"/>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grpSp>
        <p:nvGrpSpPr>
          <p:cNvPr id="17" name="object 17"/>
          <p:cNvGrpSpPr/>
          <p:nvPr/>
        </p:nvGrpSpPr>
        <p:grpSpPr>
          <a:xfrm>
            <a:off x="8065770" y="2232660"/>
            <a:ext cx="2286635" cy="1178560"/>
            <a:chOff x="6541769" y="2232660"/>
            <a:chExt cx="2286635" cy="1178560"/>
          </a:xfrm>
        </p:grpSpPr>
        <p:sp>
          <p:nvSpPr>
            <p:cNvPr id="18" name="object 18"/>
            <p:cNvSpPr/>
            <p:nvPr/>
          </p:nvSpPr>
          <p:spPr>
            <a:xfrm>
              <a:off x="7456169" y="2248662"/>
              <a:ext cx="609600" cy="657225"/>
            </a:xfrm>
            <a:custGeom>
              <a:avLst/>
              <a:gdLst/>
              <a:ahLst/>
              <a:cxnLst/>
              <a:rect l="l" t="t" r="r" b="b"/>
              <a:pathLst>
                <a:path w="609600" h="657225">
                  <a:moveTo>
                    <a:pt x="0" y="328422"/>
                  </a:moveTo>
                  <a:lnTo>
                    <a:pt x="3306" y="279896"/>
                  </a:lnTo>
                  <a:lnTo>
                    <a:pt x="12909" y="233579"/>
                  </a:lnTo>
                  <a:lnTo>
                    <a:pt x="28338" y="189979"/>
                  </a:lnTo>
                  <a:lnTo>
                    <a:pt x="49120" y="149604"/>
                  </a:lnTo>
                  <a:lnTo>
                    <a:pt x="74783" y="112963"/>
                  </a:lnTo>
                  <a:lnTo>
                    <a:pt x="104853" y="80565"/>
                  </a:lnTo>
                  <a:lnTo>
                    <a:pt x="138860" y="52917"/>
                  </a:lnTo>
                  <a:lnTo>
                    <a:pt x="176330" y="30528"/>
                  </a:lnTo>
                  <a:lnTo>
                    <a:pt x="216792" y="13907"/>
                  </a:lnTo>
                  <a:lnTo>
                    <a:pt x="259772" y="3561"/>
                  </a:lnTo>
                  <a:lnTo>
                    <a:pt x="304800" y="0"/>
                  </a:lnTo>
                  <a:lnTo>
                    <a:pt x="349827" y="3561"/>
                  </a:lnTo>
                  <a:lnTo>
                    <a:pt x="392807" y="13907"/>
                  </a:lnTo>
                  <a:lnTo>
                    <a:pt x="433269" y="30528"/>
                  </a:lnTo>
                  <a:lnTo>
                    <a:pt x="470739" y="52917"/>
                  </a:lnTo>
                  <a:lnTo>
                    <a:pt x="504746" y="80565"/>
                  </a:lnTo>
                  <a:lnTo>
                    <a:pt x="534816" y="112963"/>
                  </a:lnTo>
                  <a:lnTo>
                    <a:pt x="560479" y="149604"/>
                  </a:lnTo>
                  <a:lnTo>
                    <a:pt x="581261" y="189979"/>
                  </a:lnTo>
                  <a:lnTo>
                    <a:pt x="596690" y="233579"/>
                  </a:lnTo>
                  <a:lnTo>
                    <a:pt x="606293" y="279896"/>
                  </a:lnTo>
                  <a:lnTo>
                    <a:pt x="609600" y="328422"/>
                  </a:lnTo>
                  <a:lnTo>
                    <a:pt x="606293" y="376947"/>
                  </a:lnTo>
                  <a:lnTo>
                    <a:pt x="596690" y="423264"/>
                  </a:lnTo>
                  <a:lnTo>
                    <a:pt x="581261" y="466864"/>
                  </a:lnTo>
                  <a:lnTo>
                    <a:pt x="560479" y="507239"/>
                  </a:lnTo>
                  <a:lnTo>
                    <a:pt x="534816" y="543880"/>
                  </a:lnTo>
                  <a:lnTo>
                    <a:pt x="504746" y="576278"/>
                  </a:lnTo>
                  <a:lnTo>
                    <a:pt x="470739" y="603926"/>
                  </a:lnTo>
                  <a:lnTo>
                    <a:pt x="433269" y="626315"/>
                  </a:lnTo>
                  <a:lnTo>
                    <a:pt x="392807" y="642936"/>
                  </a:lnTo>
                  <a:lnTo>
                    <a:pt x="349827" y="653282"/>
                  </a:lnTo>
                  <a:lnTo>
                    <a:pt x="304800" y="656843"/>
                  </a:lnTo>
                  <a:lnTo>
                    <a:pt x="259772" y="653282"/>
                  </a:lnTo>
                  <a:lnTo>
                    <a:pt x="216792" y="642936"/>
                  </a:lnTo>
                  <a:lnTo>
                    <a:pt x="176330" y="626315"/>
                  </a:lnTo>
                  <a:lnTo>
                    <a:pt x="138860" y="603926"/>
                  </a:lnTo>
                  <a:lnTo>
                    <a:pt x="104853" y="576278"/>
                  </a:lnTo>
                  <a:lnTo>
                    <a:pt x="74783" y="543880"/>
                  </a:lnTo>
                  <a:lnTo>
                    <a:pt x="49120" y="507239"/>
                  </a:lnTo>
                  <a:lnTo>
                    <a:pt x="28338" y="466864"/>
                  </a:lnTo>
                  <a:lnTo>
                    <a:pt x="12909" y="423264"/>
                  </a:lnTo>
                  <a:lnTo>
                    <a:pt x="3306" y="376947"/>
                  </a:lnTo>
                  <a:lnTo>
                    <a:pt x="0" y="328422"/>
                  </a:lnTo>
                  <a:close/>
                </a:path>
                <a:path w="609600" h="657225">
                  <a:moveTo>
                    <a:pt x="88391" y="97536"/>
                  </a:moveTo>
                  <a:lnTo>
                    <a:pt x="520191" y="561086"/>
                  </a:lnTo>
                </a:path>
              </a:pathLst>
            </a:custGeom>
            <a:ln w="32004">
              <a:solidFill>
                <a:srgbClr val="1F487C"/>
              </a:solidFill>
            </a:ln>
          </p:spPr>
          <p:txBody>
            <a:bodyPr wrap="square" lIns="0" tIns="0" rIns="0" bIns="0" rtlCol="0"/>
            <a:lstStyle/>
            <a:p>
              <a:endParaRPr/>
            </a:p>
          </p:txBody>
        </p:sp>
        <p:sp>
          <p:nvSpPr>
            <p:cNvPr id="19" name="object 19"/>
            <p:cNvSpPr/>
            <p:nvPr/>
          </p:nvSpPr>
          <p:spPr>
            <a:xfrm>
              <a:off x="7544561" y="2346198"/>
              <a:ext cx="431800" cy="463550"/>
            </a:xfrm>
            <a:custGeom>
              <a:avLst/>
              <a:gdLst/>
              <a:ahLst/>
              <a:cxnLst/>
              <a:rect l="l" t="t" r="r" b="b"/>
              <a:pathLst>
                <a:path w="431800" h="463550">
                  <a:moveTo>
                    <a:pt x="0" y="463550"/>
                  </a:moveTo>
                  <a:lnTo>
                    <a:pt x="431800" y="0"/>
                  </a:lnTo>
                </a:path>
              </a:pathLst>
            </a:custGeom>
            <a:ln w="32004">
              <a:solidFill>
                <a:srgbClr val="1F487C"/>
              </a:solidFill>
            </a:ln>
          </p:spPr>
          <p:txBody>
            <a:bodyPr wrap="square" lIns="0" tIns="0" rIns="0" bIns="0" rtlCol="0"/>
            <a:lstStyle/>
            <a:p>
              <a:endParaRPr/>
            </a:p>
          </p:txBody>
        </p:sp>
        <p:sp>
          <p:nvSpPr>
            <p:cNvPr id="20" name="object 20"/>
            <p:cNvSpPr/>
            <p:nvPr/>
          </p:nvSpPr>
          <p:spPr>
            <a:xfrm>
              <a:off x="7693786" y="2858135"/>
              <a:ext cx="134620" cy="553085"/>
            </a:xfrm>
            <a:custGeom>
              <a:avLst/>
              <a:gdLst/>
              <a:ahLst/>
              <a:cxnLst/>
              <a:rect l="l" t="t" r="r" b="b"/>
              <a:pathLst>
                <a:path w="134620" h="553085">
                  <a:moveTo>
                    <a:pt x="67183" y="57404"/>
                  </a:moveTo>
                  <a:lnTo>
                    <a:pt x="52705" y="82223"/>
                  </a:lnTo>
                  <a:lnTo>
                    <a:pt x="52705" y="552576"/>
                  </a:lnTo>
                  <a:lnTo>
                    <a:pt x="81661" y="552576"/>
                  </a:lnTo>
                  <a:lnTo>
                    <a:pt x="81661" y="82223"/>
                  </a:lnTo>
                  <a:lnTo>
                    <a:pt x="67183" y="57404"/>
                  </a:lnTo>
                  <a:close/>
                </a:path>
                <a:path w="134620" h="553085">
                  <a:moveTo>
                    <a:pt x="67183" y="0"/>
                  </a:moveTo>
                  <a:lnTo>
                    <a:pt x="0" y="115315"/>
                  </a:lnTo>
                  <a:lnTo>
                    <a:pt x="2286" y="124078"/>
                  </a:lnTo>
                  <a:lnTo>
                    <a:pt x="9271" y="128142"/>
                  </a:lnTo>
                  <a:lnTo>
                    <a:pt x="16129" y="132206"/>
                  </a:lnTo>
                  <a:lnTo>
                    <a:pt x="25019" y="129920"/>
                  </a:lnTo>
                  <a:lnTo>
                    <a:pt x="28956" y="122936"/>
                  </a:lnTo>
                  <a:lnTo>
                    <a:pt x="52705" y="82223"/>
                  </a:lnTo>
                  <a:lnTo>
                    <a:pt x="52705" y="28828"/>
                  </a:lnTo>
                  <a:lnTo>
                    <a:pt x="83980" y="28828"/>
                  </a:lnTo>
                  <a:lnTo>
                    <a:pt x="67183" y="0"/>
                  </a:lnTo>
                  <a:close/>
                </a:path>
                <a:path w="134620" h="553085">
                  <a:moveTo>
                    <a:pt x="83980" y="28828"/>
                  </a:moveTo>
                  <a:lnTo>
                    <a:pt x="81661" y="28828"/>
                  </a:lnTo>
                  <a:lnTo>
                    <a:pt x="81661" y="82223"/>
                  </a:lnTo>
                  <a:lnTo>
                    <a:pt x="105410" y="122936"/>
                  </a:lnTo>
                  <a:lnTo>
                    <a:pt x="109347" y="129920"/>
                  </a:lnTo>
                  <a:lnTo>
                    <a:pt x="118237" y="132206"/>
                  </a:lnTo>
                  <a:lnTo>
                    <a:pt x="125095" y="128142"/>
                  </a:lnTo>
                  <a:lnTo>
                    <a:pt x="132080" y="124078"/>
                  </a:lnTo>
                  <a:lnTo>
                    <a:pt x="134366" y="115315"/>
                  </a:lnTo>
                  <a:lnTo>
                    <a:pt x="83980" y="28828"/>
                  </a:lnTo>
                  <a:close/>
                </a:path>
                <a:path w="134620" h="553085">
                  <a:moveTo>
                    <a:pt x="81661" y="28828"/>
                  </a:moveTo>
                  <a:lnTo>
                    <a:pt x="52705" y="28828"/>
                  </a:lnTo>
                  <a:lnTo>
                    <a:pt x="52705" y="82223"/>
                  </a:lnTo>
                  <a:lnTo>
                    <a:pt x="67183" y="57404"/>
                  </a:lnTo>
                  <a:lnTo>
                    <a:pt x="54737" y="36067"/>
                  </a:lnTo>
                  <a:lnTo>
                    <a:pt x="81661" y="36067"/>
                  </a:lnTo>
                  <a:lnTo>
                    <a:pt x="81661" y="28828"/>
                  </a:lnTo>
                  <a:close/>
                </a:path>
                <a:path w="134620" h="553085">
                  <a:moveTo>
                    <a:pt x="81661" y="36067"/>
                  </a:moveTo>
                  <a:lnTo>
                    <a:pt x="79629" y="36067"/>
                  </a:lnTo>
                  <a:lnTo>
                    <a:pt x="67183" y="57404"/>
                  </a:lnTo>
                  <a:lnTo>
                    <a:pt x="81661" y="82223"/>
                  </a:lnTo>
                  <a:lnTo>
                    <a:pt x="81661" y="36067"/>
                  </a:lnTo>
                  <a:close/>
                </a:path>
                <a:path w="134620" h="553085">
                  <a:moveTo>
                    <a:pt x="79629" y="36067"/>
                  </a:moveTo>
                  <a:lnTo>
                    <a:pt x="54737" y="36067"/>
                  </a:lnTo>
                  <a:lnTo>
                    <a:pt x="67183" y="57404"/>
                  </a:lnTo>
                  <a:lnTo>
                    <a:pt x="79629" y="36067"/>
                  </a:lnTo>
                  <a:close/>
                </a:path>
              </a:pathLst>
            </a:custGeom>
            <a:solidFill>
              <a:srgbClr val="1F487C"/>
            </a:solidFill>
          </p:spPr>
          <p:txBody>
            <a:bodyPr wrap="square" lIns="0" tIns="0" rIns="0" bIns="0" rtlCol="0"/>
            <a:lstStyle/>
            <a:p>
              <a:endParaRPr/>
            </a:p>
          </p:txBody>
        </p:sp>
        <p:sp>
          <p:nvSpPr>
            <p:cNvPr id="21" name="object 21"/>
            <p:cNvSpPr/>
            <p:nvPr/>
          </p:nvSpPr>
          <p:spPr>
            <a:xfrm>
              <a:off x="6541770" y="2486278"/>
              <a:ext cx="2286635" cy="158750"/>
            </a:xfrm>
            <a:custGeom>
              <a:avLst/>
              <a:gdLst/>
              <a:ahLst/>
              <a:cxnLst/>
              <a:rect l="l" t="t" r="r" b="b"/>
              <a:pathLst>
                <a:path w="2286634" h="158750">
                  <a:moveTo>
                    <a:pt x="914527" y="91567"/>
                  </a:moveTo>
                  <a:lnTo>
                    <a:pt x="889673" y="77089"/>
                  </a:lnTo>
                  <a:lnTo>
                    <a:pt x="799211" y="24384"/>
                  </a:lnTo>
                  <a:lnTo>
                    <a:pt x="790448" y="26670"/>
                  </a:lnTo>
                  <a:lnTo>
                    <a:pt x="786384" y="33655"/>
                  </a:lnTo>
                  <a:lnTo>
                    <a:pt x="782320" y="40513"/>
                  </a:lnTo>
                  <a:lnTo>
                    <a:pt x="784606" y="49403"/>
                  </a:lnTo>
                  <a:lnTo>
                    <a:pt x="791591" y="53340"/>
                  </a:lnTo>
                  <a:lnTo>
                    <a:pt x="832294" y="77089"/>
                  </a:lnTo>
                  <a:lnTo>
                    <a:pt x="0" y="77089"/>
                  </a:lnTo>
                  <a:lnTo>
                    <a:pt x="0" y="106045"/>
                  </a:lnTo>
                  <a:lnTo>
                    <a:pt x="832294" y="106045"/>
                  </a:lnTo>
                  <a:lnTo>
                    <a:pt x="791591" y="129794"/>
                  </a:lnTo>
                  <a:lnTo>
                    <a:pt x="784606" y="133731"/>
                  </a:lnTo>
                  <a:lnTo>
                    <a:pt x="782320" y="142621"/>
                  </a:lnTo>
                  <a:lnTo>
                    <a:pt x="786384" y="149479"/>
                  </a:lnTo>
                  <a:lnTo>
                    <a:pt x="790448" y="156464"/>
                  </a:lnTo>
                  <a:lnTo>
                    <a:pt x="799211" y="158750"/>
                  </a:lnTo>
                  <a:lnTo>
                    <a:pt x="889673" y="106045"/>
                  </a:lnTo>
                  <a:lnTo>
                    <a:pt x="914527" y="91567"/>
                  </a:lnTo>
                  <a:close/>
                </a:path>
                <a:path w="2286634" h="158750">
                  <a:moveTo>
                    <a:pt x="2286127" y="67183"/>
                  </a:moveTo>
                  <a:lnTo>
                    <a:pt x="2261273" y="52705"/>
                  </a:lnTo>
                  <a:lnTo>
                    <a:pt x="2170811" y="0"/>
                  </a:lnTo>
                  <a:lnTo>
                    <a:pt x="2162048" y="2286"/>
                  </a:lnTo>
                  <a:lnTo>
                    <a:pt x="2157984" y="9271"/>
                  </a:lnTo>
                  <a:lnTo>
                    <a:pt x="2153920" y="16129"/>
                  </a:lnTo>
                  <a:lnTo>
                    <a:pt x="2156206" y="25019"/>
                  </a:lnTo>
                  <a:lnTo>
                    <a:pt x="2163191" y="28956"/>
                  </a:lnTo>
                  <a:lnTo>
                    <a:pt x="2203894" y="52705"/>
                  </a:lnTo>
                  <a:lnTo>
                    <a:pt x="1524000" y="52705"/>
                  </a:lnTo>
                  <a:lnTo>
                    <a:pt x="1524000" y="81661"/>
                  </a:lnTo>
                  <a:lnTo>
                    <a:pt x="2203894" y="81661"/>
                  </a:lnTo>
                  <a:lnTo>
                    <a:pt x="2163191" y="105410"/>
                  </a:lnTo>
                  <a:lnTo>
                    <a:pt x="2156206" y="109347"/>
                  </a:lnTo>
                  <a:lnTo>
                    <a:pt x="2153920" y="118237"/>
                  </a:lnTo>
                  <a:lnTo>
                    <a:pt x="2157984" y="125095"/>
                  </a:lnTo>
                  <a:lnTo>
                    <a:pt x="2162048" y="132080"/>
                  </a:lnTo>
                  <a:lnTo>
                    <a:pt x="2170811" y="134366"/>
                  </a:lnTo>
                  <a:lnTo>
                    <a:pt x="2261273" y="81661"/>
                  </a:lnTo>
                  <a:lnTo>
                    <a:pt x="2286127" y="67183"/>
                  </a:lnTo>
                  <a:close/>
                </a:path>
              </a:pathLst>
            </a:custGeom>
            <a:solidFill>
              <a:srgbClr val="000000"/>
            </a:solidFill>
          </p:spPr>
          <p:txBody>
            <a:bodyPr wrap="square" lIns="0" tIns="0" rIns="0" bIns="0" rtlCol="0"/>
            <a:lstStyle/>
            <a:p>
              <a:endParaRPr/>
            </a:p>
          </p:txBody>
        </p:sp>
      </p:grpSp>
      <p:sp>
        <p:nvSpPr>
          <p:cNvPr id="22" name="object 22"/>
          <p:cNvSpPr/>
          <p:nvPr/>
        </p:nvSpPr>
        <p:spPr>
          <a:xfrm>
            <a:off x="6694171" y="2510663"/>
            <a:ext cx="762635" cy="134620"/>
          </a:xfrm>
          <a:custGeom>
            <a:avLst/>
            <a:gdLst/>
            <a:ahLst/>
            <a:cxnLst/>
            <a:rect l="l" t="t" r="r" b="b"/>
            <a:pathLst>
              <a:path w="762635" h="134619">
                <a:moveTo>
                  <a:pt x="704722" y="67183"/>
                </a:moveTo>
                <a:lnTo>
                  <a:pt x="639190" y="105410"/>
                </a:lnTo>
                <a:lnTo>
                  <a:pt x="632205" y="109347"/>
                </a:lnTo>
                <a:lnTo>
                  <a:pt x="629919" y="118237"/>
                </a:lnTo>
                <a:lnTo>
                  <a:pt x="633983" y="125095"/>
                </a:lnTo>
                <a:lnTo>
                  <a:pt x="638047" y="132079"/>
                </a:lnTo>
                <a:lnTo>
                  <a:pt x="646810" y="134365"/>
                </a:lnTo>
                <a:lnTo>
                  <a:pt x="737276" y="81661"/>
                </a:lnTo>
                <a:lnTo>
                  <a:pt x="733297" y="81661"/>
                </a:lnTo>
                <a:lnTo>
                  <a:pt x="733297" y="79628"/>
                </a:lnTo>
                <a:lnTo>
                  <a:pt x="726058" y="79628"/>
                </a:lnTo>
                <a:lnTo>
                  <a:pt x="704722" y="67183"/>
                </a:lnTo>
                <a:close/>
              </a:path>
              <a:path w="762635" h="134619">
                <a:moveTo>
                  <a:pt x="679903" y="52704"/>
                </a:moveTo>
                <a:lnTo>
                  <a:pt x="0" y="52704"/>
                </a:lnTo>
                <a:lnTo>
                  <a:pt x="0" y="81661"/>
                </a:lnTo>
                <a:lnTo>
                  <a:pt x="679903" y="81661"/>
                </a:lnTo>
                <a:lnTo>
                  <a:pt x="704722" y="67183"/>
                </a:lnTo>
                <a:lnTo>
                  <a:pt x="679903" y="52704"/>
                </a:lnTo>
                <a:close/>
              </a:path>
              <a:path w="762635" h="134619">
                <a:moveTo>
                  <a:pt x="737278" y="52704"/>
                </a:moveTo>
                <a:lnTo>
                  <a:pt x="733297" y="52704"/>
                </a:lnTo>
                <a:lnTo>
                  <a:pt x="733297" y="81661"/>
                </a:lnTo>
                <a:lnTo>
                  <a:pt x="737276" y="81661"/>
                </a:lnTo>
                <a:lnTo>
                  <a:pt x="762126" y="67183"/>
                </a:lnTo>
                <a:lnTo>
                  <a:pt x="737278" y="52704"/>
                </a:lnTo>
                <a:close/>
              </a:path>
              <a:path w="762635" h="134619">
                <a:moveTo>
                  <a:pt x="726058" y="54737"/>
                </a:moveTo>
                <a:lnTo>
                  <a:pt x="704722" y="67183"/>
                </a:lnTo>
                <a:lnTo>
                  <a:pt x="726058" y="79628"/>
                </a:lnTo>
                <a:lnTo>
                  <a:pt x="726058" y="54737"/>
                </a:lnTo>
                <a:close/>
              </a:path>
              <a:path w="762635" h="134619">
                <a:moveTo>
                  <a:pt x="733297" y="54737"/>
                </a:moveTo>
                <a:lnTo>
                  <a:pt x="726058" y="54737"/>
                </a:lnTo>
                <a:lnTo>
                  <a:pt x="726058" y="79628"/>
                </a:lnTo>
                <a:lnTo>
                  <a:pt x="733297" y="79628"/>
                </a:lnTo>
                <a:lnTo>
                  <a:pt x="733297" y="54737"/>
                </a:lnTo>
                <a:close/>
              </a:path>
              <a:path w="762635" h="134619">
                <a:moveTo>
                  <a:pt x="646810" y="0"/>
                </a:moveTo>
                <a:lnTo>
                  <a:pt x="638047" y="2286"/>
                </a:lnTo>
                <a:lnTo>
                  <a:pt x="633983" y="9271"/>
                </a:lnTo>
                <a:lnTo>
                  <a:pt x="629919" y="16128"/>
                </a:lnTo>
                <a:lnTo>
                  <a:pt x="632205" y="25019"/>
                </a:lnTo>
                <a:lnTo>
                  <a:pt x="639190" y="28956"/>
                </a:lnTo>
                <a:lnTo>
                  <a:pt x="704722" y="67183"/>
                </a:lnTo>
                <a:lnTo>
                  <a:pt x="726058" y="54737"/>
                </a:lnTo>
                <a:lnTo>
                  <a:pt x="733297" y="54737"/>
                </a:lnTo>
                <a:lnTo>
                  <a:pt x="733297" y="52704"/>
                </a:lnTo>
                <a:lnTo>
                  <a:pt x="737278" y="52704"/>
                </a:lnTo>
                <a:lnTo>
                  <a:pt x="646810" y="0"/>
                </a:lnTo>
                <a:close/>
              </a:path>
            </a:pathLst>
          </a:custGeom>
          <a:solidFill>
            <a:srgbClr val="000000"/>
          </a:solidFill>
        </p:spPr>
        <p:txBody>
          <a:bodyPr wrap="square" lIns="0" tIns="0" rIns="0" bIns="0" rtlCol="0"/>
          <a:lstStyle/>
          <a:p>
            <a:endParaRPr/>
          </a:p>
        </p:txBody>
      </p:sp>
      <p:sp>
        <p:nvSpPr>
          <p:cNvPr id="23" name="object 23"/>
          <p:cNvSpPr txBox="1"/>
          <p:nvPr/>
        </p:nvSpPr>
        <p:spPr>
          <a:xfrm>
            <a:off x="6620003" y="2260855"/>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24" name="object 24"/>
          <p:cNvSpPr txBox="1"/>
          <p:nvPr/>
        </p:nvSpPr>
        <p:spPr>
          <a:xfrm>
            <a:off x="9744582" y="22038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25" name="object 25"/>
          <p:cNvSpPr txBox="1"/>
          <p:nvPr/>
        </p:nvSpPr>
        <p:spPr>
          <a:xfrm>
            <a:off x="8998458" y="4280103"/>
            <a:ext cx="173355" cy="331470"/>
          </a:xfrm>
          <a:prstGeom prst="rect">
            <a:avLst/>
          </a:prstGeom>
        </p:spPr>
        <p:txBody>
          <a:bodyPr vert="horz" wrap="square" lIns="0" tIns="13335" rIns="0" bIns="0" rtlCol="0">
            <a:spAutoFit/>
          </a:bodyPr>
          <a:lstStyle/>
          <a:p>
            <a:pPr marL="12700">
              <a:spcBef>
                <a:spcPts val="105"/>
              </a:spcBef>
            </a:pPr>
            <a:r>
              <a:rPr sz="2000" dirty="0">
                <a:solidFill>
                  <a:srgbClr val="1F487C"/>
                </a:solidFill>
                <a:latin typeface="Tahoma"/>
                <a:cs typeface="Tahoma"/>
              </a:rPr>
              <a:t>X</a:t>
            </a:r>
            <a:endParaRPr sz="2000">
              <a:latin typeface="Tahoma"/>
              <a:cs typeface="Tahoma"/>
            </a:endParaRPr>
          </a:p>
        </p:txBody>
      </p:sp>
      <p:sp>
        <p:nvSpPr>
          <p:cNvPr id="26" name="object 26"/>
          <p:cNvSpPr txBox="1"/>
          <p:nvPr/>
        </p:nvSpPr>
        <p:spPr>
          <a:xfrm>
            <a:off x="8753982" y="2184655"/>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sp>
        <p:nvSpPr>
          <p:cNvPr id="27" name="object 27"/>
          <p:cNvSpPr txBox="1"/>
          <p:nvPr/>
        </p:nvSpPr>
        <p:spPr>
          <a:xfrm>
            <a:off x="7456170" y="2230374"/>
            <a:ext cx="609600" cy="511679"/>
          </a:xfrm>
          <a:prstGeom prst="rect">
            <a:avLst/>
          </a:prstGeom>
          <a:ln w="32003">
            <a:solidFill>
              <a:srgbClr val="000000"/>
            </a:solidFill>
          </a:ln>
        </p:spPr>
        <p:txBody>
          <a:bodyPr vert="horz" wrap="square" lIns="0" tIns="19050" rIns="0" bIns="0" rtlCol="0">
            <a:spAutoFit/>
          </a:bodyPr>
          <a:lstStyle/>
          <a:p>
            <a:pPr marL="201295">
              <a:spcBef>
                <a:spcPts val="150"/>
              </a:spcBef>
            </a:pPr>
            <a:r>
              <a:rPr sz="3200" dirty="0">
                <a:latin typeface="Calibri"/>
                <a:cs typeface="Calibri"/>
              </a:rPr>
              <a:t>G</a:t>
            </a:r>
            <a:endParaRPr sz="3200">
              <a:latin typeface="Calibri"/>
              <a:cs typeface="Calibri"/>
            </a:endParaRPr>
          </a:p>
        </p:txBody>
      </p:sp>
      <p:sp>
        <p:nvSpPr>
          <p:cNvPr id="28" name="object 28"/>
          <p:cNvSpPr txBox="1"/>
          <p:nvPr/>
        </p:nvSpPr>
        <p:spPr>
          <a:xfrm>
            <a:off x="8992361" y="3344417"/>
            <a:ext cx="609600" cy="512320"/>
          </a:xfrm>
          <a:prstGeom prst="rect">
            <a:avLst/>
          </a:prstGeom>
          <a:ln w="32003">
            <a:solidFill>
              <a:srgbClr val="000000"/>
            </a:solidFill>
          </a:ln>
        </p:spPr>
        <p:txBody>
          <a:bodyPr vert="horz" wrap="square" lIns="0" tIns="19685" rIns="0" bIns="0" rtlCol="0">
            <a:spAutoFit/>
          </a:bodyPr>
          <a:lstStyle/>
          <a:p>
            <a:pPr marL="201930">
              <a:spcBef>
                <a:spcPts val="155"/>
              </a:spcBef>
            </a:pPr>
            <a:r>
              <a:rPr sz="3200" dirty="0">
                <a:latin typeface="Calibri"/>
                <a:cs typeface="Calibri"/>
              </a:rPr>
              <a:t>G</a:t>
            </a:r>
            <a:endParaRPr sz="3200">
              <a:latin typeface="Calibri"/>
              <a:cs typeface="Calibri"/>
            </a:endParaRPr>
          </a:p>
        </p:txBody>
      </p:sp>
      <p:sp>
        <p:nvSpPr>
          <p:cNvPr id="29" name="object 29"/>
          <p:cNvSpPr/>
          <p:nvPr/>
        </p:nvSpPr>
        <p:spPr>
          <a:xfrm>
            <a:off x="9229979" y="4001135"/>
            <a:ext cx="134620" cy="553085"/>
          </a:xfrm>
          <a:custGeom>
            <a:avLst/>
            <a:gdLst/>
            <a:ahLst/>
            <a:cxnLst/>
            <a:rect l="l" t="t" r="r" b="b"/>
            <a:pathLst>
              <a:path w="134620" h="553085">
                <a:moveTo>
                  <a:pt x="67183" y="57403"/>
                </a:moveTo>
                <a:lnTo>
                  <a:pt x="52704" y="82223"/>
                </a:lnTo>
                <a:lnTo>
                  <a:pt x="52704" y="552576"/>
                </a:lnTo>
                <a:lnTo>
                  <a:pt x="81661" y="552576"/>
                </a:lnTo>
                <a:lnTo>
                  <a:pt x="81661" y="82223"/>
                </a:lnTo>
                <a:lnTo>
                  <a:pt x="67183" y="57403"/>
                </a:lnTo>
                <a:close/>
              </a:path>
              <a:path w="134620" h="553085">
                <a:moveTo>
                  <a:pt x="67182" y="0"/>
                </a:moveTo>
                <a:lnTo>
                  <a:pt x="0" y="115315"/>
                </a:lnTo>
                <a:lnTo>
                  <a:pt x="2286" y="124078"/>
                </a:lnTo>
                <a:lnTo>
                  <a:pt x="9271" y="128142"/>
                </a:lnTo>
                <a:lnTo>
                  <a:pt x="16128" y="132206"/>
                </a:lnTo>
                <a:lnTo>
                  <a:pt x="25019" y="129920"/>
                </a:lnTo>
                <a:lnTo>
                  <a:pt x="28955" y="122935"/>
                </a:lnTo>
                <a:lnTo>
                  <a:pt x="52704" y="82223"/>
                </a:lnTo>
                <a:lnTo>
                  <a:pt x="52704" y="28828"/>
                </a:lnTo>
                <a:lnTo>
                  <a:pt x="83980" y="28828"/>
                </a:lnTo>
                <a:lnTo>
                  <a:pt x="67182" y="0"/>
                </a:lnTo>
                <a:close/>
              </a:path>
              <a:path w="134620" h="553085">
                <a:moveTo>
                  <a:pt x="83980" y="28828"/>
                </a:moveTo>
                <a:lnTo>
                  <a:pt x="81661" y="28828"/>
                </a:lnTo>
                <a:lnTo>
                  <a:pt x="81661" y="82223"/>
                </a:lnTo>
                <a:lnTo>
                  <a:pt x="105410" y="122935"/>
                </a:lnTo>
                <a:lnTo>
                  <a:pt x="109347" y="129920"/>
                </a:lnTo>
                <a:lnTo>
                  <a:pt x="118237" y="132206"/>
                </a:lnTo>
                <a:lnTo>
                  <a:pt x="125095" y="128142"/>
                </a:lnTo>
                <a:lnTo>
                  <a:pt x="132079" y="124078"/>
                </a:lnTo>
                <a:lnTo>
                  <a:pt x="134366" y="115315"/>
                </a:lnTo>
                <a:lnTo>
                  <a:pt x="83980" y="28828"/>
                </a:lnTo>
                <a:close/>
              </a:path>
              <a:path w="134620" h="553085">
                <a:moveTo>
                  <a:pt x="81661" y="28828"/>
                </a:moveTo>
                <a:lnTo>
                  <a:pt x="52704" y="28828"/>
                </a:lnTo>
                <a:lnTo>
                  <a:pt x="52704" y="82223"/>
                </a:lnTo>
                <a:lnTo>
                  <a:pt x="67182" y="57403"/>
                </a:lnTo>
                <a:lnTo>
                  <a:pt x="54737" y="36067"/>
                </a:lnTo>
                <a:lnTo>
                  <a:pt x="81661" y="36067"/>
                </a:lnTo>
                <a:lnTo>
                  <a:pt x="81661" y="28828"/>
                </a:lnTo>
                <a:close/>
              </a:path>
              <a:path w="134620" h="553085">
                <a:moveTo>
                  <a:pt x="81661" y="36067"/>
                </a:moveTo>
                <a:lnTo>
                  <a:pt x="79628" y="36067"/>
                </a:lnTo>
                <a:lnTo>
                  <a:pt x="67183" y="57403"/>
                </a:lnTo>
                <a:lnTo>
                  <a:pt x="81661" y="82223"/>
                </a:lnTo>
                <a:lnTo>
                  <a:pt x="81661" y="36067"/>
                </a:lnTo>
                <a:close/>
              </a:path>
              <a:path w="134620" h="553085">
                <a:moveTo>
                  <a:pt x="79628" y="36067"/>
                </a:moveTo>
                <a:lnTo>
                  <a:pt x="54737" y="36067"/>
                </a:lnTo>
                <a:lnTo>
                  <a:pt x="67183" y="57403"/>
                </a:lnTo>
                <a:lnTo>
                  <a:pt x="79628" y="36067"/>
                </a:lnTo>
                <a:close/>
              </a:path>
            </a:pathLst>
          </a:custGeom>
          <a:solidFill>
            <a:srgbClr val="1F487C"/>
          </a:solidFill>
        </p:spPr>
        <p:txBody>
          <a:bodyPr wrap="square" lIns="0" tIns="0" rIns="0" bIns="0" rtlCol="0"/>
          <a:lstStyle/>
          <a:p>
            <a:endParaRPr/>
          </a:p>
        </p:txBody>
      </p:sp>
      <p:sp>
        <p:nvSpPr>
          <p:cNvPr id="30" name="object 30"/>
          <p:cNvSpPr txBox="1"/>
          <p:nvPr/>
        </p:nvSpPr>
        <p:spPr>
          <a:xfrm>
            <a:off x="9331832" y="2813432"/>
            <a:ext cx="21082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a:t>
            </a:r>
            <a:endParaRPr sz="2000">
              <a:latin typeface="Tahoma"/>
              <a:cs typeface="Tahoma"/>
            </a:endParaRPr>
          </a:p>
        </p:txBody>
      </p:sp>
      <p:sp>
        <p:nvSpPr>
          <p:cNvPr id="31" name="object 31"/>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34" name="object 34"/>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55</a:t>
            </a:fld>
            <a:endParaRPr dirty="0"/>
          </a:p>
        </p:txBody>
      </p:sp>
      <p:pic>
        <p:nvPicPr>
          <p:cNvPr id="35" name="Picture 34">
            <a:extLst>
              <a:ext uri="{FF2B5EF4-FFF2-40B4-BE49-F238E27FC236}">
                <a16:creationId xmlns:a16="http://schemas.microsoft.com/office/drawing/2014/main" xmlns="" id="{3FBA7A69-B880-4CD2-8DA7-45ABC5611A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1" y="193294"/>
            <a:ext cx="5441315" cy="1202055"/>
          </a:xfrm>
          <a:prstGeom prst="rect">
            <a:avLst/>
          </a:prstGeom>
        </p:spPr>
        <p:txBody>
          <a:bodyPr vert="horz" wrap="square" lIns="0" tIns="12065" rIns="0" bIns="0" rtlCol="0">
            <a:spAutoFit/>
          </a:bodyPr>
          <a:lstStyle/>
          <a:p>
            <a:pPr marL="12700">
              <a:spcBef>
                <a:spcPts val="95"/>
              </a:spcBef>
            </a:pPr>
            <a:r>
              <a:rPr sz="2800" b="1" spc="-5" dirty="0">
                <a:solidFill>
                  <a:srgbClr val="FF0000"/>
                </a:solidFill>
                <a:latin typeface="Calibri"/>
                <a:cs typeface="Calibri"/>
              </a:rPr>
              <a:t>Block</a:t>
            </a:r>
            <a:r>
              <a:rPr sz="2800" b="1" spc="15" dirty="0">
                <a:solidFill>
                  <a:srgbClr val="FF0000"/>
                </a:solidFill>
                <a:latin typeface="Calibri"/>
                <a:cs typeface="Calibri"/>
              </a:rPr>
              <a:t> </a:t>
            </a:r>
            <a:r>
              <a:rPr sz="2800" b="1" spc="-15" dirty="0">
                <a:solidFill>
                  <a:srgbClr val="FF0000"/>
                </a:solidFill>
                <a:latin typeface="Calibri"/>
                <a:cs typeface="Calibri"/>
              </a:rPr>
              <a:t>Diagram</a:t>
            </a:r>
            <a:r>
              <a:rPr sz="2800" b="1" spc="30" dirty="0">
                <a:solidFill>
                  <a:srgbClr val="FF0000"/>
                </a:solidFill>
                <a:latin typeface="Calibri"/>
                <a:cs typeface="Calibri"/>
              </a:rPr>
              <a:t> </a:t>
            </a:r>
            <a:r>
              <a:rPr sz="2800" b="1" spc="-15" dirty="0">
                <a:solidFill>
                  <a:srgbClr val="FF0000"/>
                </a:solidFill>
                <a:latin typeface="Calibri"/>
                <a:cs typeface="Calibri"/>
              </a:rPr>
              <a:t>Reduction</a:t>
            </a:r>
            <a:r>
              <a:rPr sz="2800" b="1" dirty="0">
                <a:solidFill>
                  <a:srgbClr val="FF0000"/>
                </a:solidFill>
                <a:latin typeface="Calibri"/>
                <a:cs typeface="Calibri"/>
              </a:rPr>
              <a:t> </a:t>
            </a:r>
            <a:r>
              <a:rPr sz="2800" b="1" spc="-35" dirty="0">
                <a:solidFill>
                  <a:srgbClr val="FF0000"/>
                </a:solidFill>
                <a:latin typeface="Calibri"/>
                <a:cs typeface="Calibri"/>
              </a:rPr>
              <a:t>Techniques</a:t>
            </a:r>
            <a:endParaRPr sz="2800">
              <a:latin typeface="Calibri"/>
              <a:cs typeface="Calibri"/>
            </a:endParaRPr>
          </a:p>
          <a:p>
            <a:pPr>
              <a:spcBef>
                <a:spcPts val="35"/>
              </a:spcBef>
            </a:pPr>
            <a:endParaRPr sz="2450">
              <a:latin typeface="Calibri"/>
              <a:cs typeface="Calibri"/>
            </a:endParaRPr>
          </a:p>
          <a:p>
            <a:pPr marL="140335"/>
            <a:r>
              <a:rPr sz="2400" b="1" u="heavy" dirty="0">
                <a:uFill>
                  <a:solidFill>
                    <a:srgbClr val="000000"/>
                  </a:solidFill>
                </a:uFill>
                <a:latin typeface="Calibri"/>
                <a:cs typeface="Calibri"/>
              </a:rPr>
              <a:t>Rule</a:t>
            </a:r>
            <a:r>
              <a:rPr sz="2400" b="1" u="heavy" spc="-10" dirty="0">
                <a:uFill>
                  <a:solidFill>
                    <a:srgbClr val="000000"/>
                  </a:solidFill>
                </a:uFill>
                <a:latin typeface="Calibri"/>
                <a:cs typeface="Calibri"/>
              </a:rPr>
              <a:t> </a:t>
            </a:r>
            <a:r>
              <a:rPr sz="2400" b="1" u="heavy" dirty="0">
                <a:uFill>
                  <a:solidFill>
                    <a:srgbClr val="000000"/>
                  </a:solidFill>
                </a:uFill>
                <a:latin typeface="Calibri"/>
                <a:cs typeface="Calibri"/>
              </a:rPr>
              <a:t>7:</a:t>
            </a:r>
            <a:r>
              <a:rPr sz="2400" b="1" u="heavy" spc="-10" dirty="0">
                <a:uFill>
                  <a:solidFill>
                    <a:srgbClr val="000000"/>
                  </a:solidFill>
                </a:uFill>
                <a:latin typeface="Calibri"/>
                <a:cs typeface="Calibri"/>
              </a:rPr>
              <a:t> </a:t>
            </a:r>
            <a:r>
              <a:rPr sz="2400" b="1" u="heavy" spc="-5" dirty="0">
                <a:uFill>
                  <a:solidFill>
                    <a:srgbClr val="000000"/>
                  </a:solidFill>
                </a:uFill>
                <a:latin typeface="Calibri"/>
                <a:cs typeface="Calibri"/>
              </a:rPr>
              <a:t>Shift</a:t>
            </a:r>
            <a:r>
              <a:rPr sz="2400" b="1" u="heavy" dirty="0">
                <a:uFill>
                  <a:solidFill>
                    <a:srgbClr val="000000"/>
                  </a:solidFill>
                </a:uFill>
                <a:latin typeface="Calibri"/>
                <a:cs typeface="Calibri"/>
              </a:rPr>
              <a:t> a</a:t>
            </a:r>
            <a:r>
              <a:rPr sz="2400" b="1" u="heavy" spc="-5" dirty="0">
                <a:uFill>
                  <a:solidFill>
                    <a:srgbClr val="000000"/>
                  </a:solidFill>
                </a:uFill>
                <a:latin typeface="Calibri"/>
                <a:cs typeface="Calibri"/>
              </a:rPr>
              <a:t> </a:t>
            </a:r>
            <a:r>
              <a:rPr sz="2400" b="1" u="heavy" spc="-25" dirty="0">
                <a:uFill>
                  <a:solidFill>
                    <a:srgbClr val="000000"/>
                  </a:solidFill>
                </a:uFill>
                <a:latin typeface="Calibri"/>
                <a:cs typeface="Calibri"/>
              </a:rPr>
              <a:t>take</a:t>
            </a:r>
            <a:r>
              <a:rPr sz="2400" b="1" u="heavy" spc="-5" dirty="0">
                <a:uFill>
                  <a:solidFill>
                    <a:srgbClr val="000000"/>
                  </a:solidFill>
                </a:uFill>
                <a:latin typeface="Calibri"/>
                <a:cs typeface="Calibri"/>
              </a:rPr>
              <a:t> </a:t>
            </a:r>
            <a:r>
              <a:rPr sz="2400" b="1" u="heavy" dirty="0">
                <a:uFill>
                  <a:solidFill>
                    <a:srgbClr val="000000"/>
                  </a:solidFill>
                </a:uFill>
                <a:latin typeface="Calibri"/>
                <a:cs typeface="Calibri"/>
              </a:rPr>
              <a:t>off</a:t>
            </a:r>
            <a:r>
              <a:rPr sz="2400" b="1" u="heavy" spc="-10" dirty="0">
                <a:uFill>
                  <a:solidFill>
                    <a:srgbClr val="000000"/>
                  </a:solidFill>
                </a:uFill>
                <a:latin typeface="Calibri"/>
                <a:cs typeface="Calibri"/>
              </a:rPr>
              <a:t> point</a:t>
            </a:r>
            <a:r>
              <a:rPr sz="2400" b="1" u="heavy" spc="-5" dirty="0">
                <a:uFill>
                  <a:solidFill>
                    <a:srgbClr val="000000"/>
                  </a:solidFill>
                </a:uFill>
                <a:latin typeface="Calibri"/>
                <a:cs typeface="Calibri"/>
              </a:rPr>
              <a:t> </a:t>
            </a:r>
            <a:r>
              <a:rPr sz="2400" b="1" u="heavy" spc="-15" dirty="0">
                <a:uFill>
                  <a:solidFill>
                    <a:srgbClr val="000000"/>
                  </a:solidFill>
                </a:uFill>
                <a:latin typeface="Calibri"/>
                <a:cs typeface="Calibri"/>
              </a:rPr>
              <a:t>before </a:t>
            </a:r>
            <a:r>
              <a:rPr sz="2400" b="1" u="heavy" spc="-5" dirty="0">
                <a:uFill>
                  <a:solidFill>
                    <a:srgbClr val="000000"/>
                  </a:solidFill>
                </a:uFill>
                <a:latin typeface="Calibri"/>
                <a:cs typeface="Calibri"/>
              </a:rPr>
              <a:t>block</a:t>
            </a:r>
            <a:endParaRPr sz="2400">
              <a:latin typeface="Calibri"/>
              <a:cs typeface="Calibri"/>
            </a:endParaRPr>
          </a:p>
        </p:txBody>
      </p:sp>
      <p:sp>
        <p:nvSpPr>
          <p:cNvPr id="3" name="object 3"/>
          <p:cNvSpPr/>
          <p:nvPr/>
        </p:nvSpPr>
        <p:spPr>
          <a:xfrm>
            <a:off x="5410961" y="24391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sp>
        <p:nvSpPr>
          <p:cNvPr id="4" name="object 4"/>
          <p:cNvSpPr/>
          <p:nvPr/>
        </p:nvSpPr>
        <p:spPr>
          <a:xfrm>
            <a:off x="3277362" y="2676779"/>
            <a:ext cx="1753235" cy="134620"/>
          </a:xfrm>
          <a:custGeom>
            <a:avLst/>
            <a:gdLst/>
            <a:ahLst/>
            <a:cxnLst/>
            <a:rect l="l" t="t" r="r" b="b"/>
            <a:pathLst>
              <a:path w="1753235" h="134619">
                <a:moveTo>
                  <a:pt x="1695322" y="67183"/>
                </a:moveTo>
                <a:lnTo>
                  <a:pt x="1629790" y="105410"/>
                </a:lnTo>
                <a:lnTo>
                  <a:pt x="1622805" y="109347"/>
                </a:lnTo>
                <a:lnTo>
                  <a:pt x="1620520" y="118237"/>
                </a:lnTo>
                <a:lnTo>
                  <a:pt x="1624584" y="125095"/>
                </a:lnTo>
                <a:lnTo>
                  <a:pt x="1628648" y="132080"/>
                </a:lnTo>
                <a:lnTo>
                  <a:pt x="1637411" y="134366"/>
                </a:lnTo>
                <a:lnTo>
                  <a:pt x="1727876" y="81661"/>
                </a:lnTo>
                <a:lnTo>
                  <a:pt x="1723898" y="81661"/>
                </a:lnTo>
                <a:lnTo>
                  <a:pt x="1723898" y="79629"/>
                </a:lnTo>
                <a:lnTo>
                  <a:pt x="1716659" y="79629"/>
                </a:lnTo>
                <a:lnTo>
                  <a:pt x="1695322" y="67183"/>
                </a:lnTo>
                <a:close/>
              </a:path>
              <a:path w="1753235" h="134619">
                <a:moveTo>
                  <a:pt x="1670503" y="52705"/>
                </a:moveTo>
                <a:lnTo>
                  <a:pt x="0" y="52705"/>
                </a:lnTo>
                <a:lnTo>
                  <a:pt x="0" y="81661"/>
                </a:lnTo>
                <a:lnTo>
                  <a:pt x="1670503" y="81661"/>
                </a:lnTo>
                <a:lnTo>
                  <a:pt x="1695322" y="67183"/>
                </a:lnTo>
                <a:lnTo>
                  <a:pt x="1670503" y="52705"/>
                </a:lnTo>
                <a:close/>
              </a:path>
              <a:path w="1753235" h="134619">
                <a:moveTo>
                  <a:pt x="1727878" y="52705"/>
                </a:moveTo>
                <a:lnTo>
                  <a:pt x="1723898" y="52705"/>
                </a:lnTo>
                <a:lnTo>
                  <a:pt x="1723898" y="81661"/>
                </a:lnTo>
                <a:lnTo>
                  <a:pt x="1727876" y="81661"/>
                </a:lnTo>
                <a:lnTo>
                  <a:pt x="1752727" y="67183"/>
                </a:lnTo>
                <a:lnTo>
                  <a:pt x="1727878" y="52705"/>
                </a:lnTo>
                <a:close/>
              </a:path>
              <a:path w="1753235" h="134619">
                <a:moveTo>
                  <a:pt x="1716659" y="54737"/>
                </a:moveTo>
                <a:lnTo>
                  <a:pt x="1695322" y="67183"/>
                </a:lnTo>
                <a:lnTo>
                  <a:pt x="1716659" y="79629"/>
                </a:lnTo>
                <a:lnTo>
                  <a:pt x="1716659" y="54737"/>
                </a:lnTo>
                <a:close/>
              </a:path>
              <a:path w="1753235" h="134619">
                <a:moveTo>
                  <a:pt x="1723898" y="54737"/>
                </a:moveTo>
                <a:lnTo>
                  <a:pt x="1716659" y="54737"/>
                </a:lnTo>
                <a:lnTo>
                  <a:pt x="1716659" y="79629"/>
                </a:lnTo>
                <a:lnTo>
                  <a:pt x="1723898" y="79629"/>
                </a:lnTo>
                <a:lnTo>
                  <a:pt x="1723898" y="54737"/>
                </a:lnTo>
                <a:close/>
              </a:path>
              <a:path w="1753235" h="134619">
                <a:moveTo>
                  <a:pt x="1637411" y="0"/>
                </a:moveTo>
                <a:lnTo>
                  <a:pt x="1628648" y="2286"/>
                </a:lnTo>
                <a:lnTo>
                  <a:pt x="1624584" y="9271"/>
                </a:lnTo>
                <a:lnTo>
                  <a:pt x="1620520" y="16129"/>
                </a:lnTo>
                <a:lnTo>
                  <a:pt x="1622805" y="25019"/>
                </a:lnTo>
                <a:lnTo>
                  <a:pt x="1629790" y="28956"/>
                </a:lnTo>
                <a:lnTo>
                  <a:pt x="1695322" y="67183"/>
                </a:lnTo>
                <a:lnTo>
                  <a:pt x="1716659" y="54737"/>
                </a:lnTo>
                <a:lnTo>
                  <a:pt x="1723898" y="54737"/>
                </a:lnTo>
                <a:lnTo>
                  <a:pt x="1723898" y="52705"/>
                </a:lnTo>
                <a:lnTo>
                  <a:pt x="1727878" y="52705"/>
                </a:lnTo>
                <a:lnTo>
                  <a:pt x="1637411" y="0"/>
                </a:lnTo>
                <a:close/>
              </a:path>
            </a:pathLst>
          </a:custGeom>
          <a:solidFill>
            <a:srgbClr val="000000"/>
          </a:solidFill>
        </p:spPr>
        <p:txBody>
          <a:bodyPr wrap="square" lIns="0" tIns="0" rIns="0" bIns="0" rtlCol="0"/>
          <a:lstStyle/>
          <a:p>
            <a:endParaRPr/>
          </a:p>
        </p:txBody>
      </p:sp>
      <p:sp>
        <p:nvSpPr>
          <p:cNvPr id="5" name="object 5"/>
          <p:cNvSpPr/>
          <p:nvPr/>
        </p:nvSpPr>
        <p:spPr>
          <a:xfrm>
            <a:off x="1753362" y="2643251"/>
            <a:ext cx="915035" cy="134620"/>
          </a:xfrm>
          <a:custGeom>
            <a:avLst/>
            <a:gdLst/>
            <a:ahLst/>
            <a:cxnLst/>
            <a:rect l="l" t="t" r="r" b="b"/>
            <a:pathLst>
              <a:path w="915035" h="134619">
                <a:moveTo>
                  <a:pt x="857097" y="67183"/>
                </a:moveTo>
                <a:lnTo>
                  <a:pt x="791565" y="105410"/>
                </a:lnTo>
                <a:lnTo>
                  <a:pt x="784656" y="109347"/>
                </a:lnTo>
                <a:lnTo>
                  <a:pt x="782332" y="118237"/>
                </a:lnTo>
                <a:lnTo>
                  <a:pt x="786358" y="125095"/>
                </a:lnTo>
                <a:lnTo>
                  <a:pt x="790384" y="132079"/>
                </a:lnTo>
                <a:lnTo>
                  <a:pt x="799249" y="134365"/>
                </a:lnTo>
                <a:lnTo>
                  <a:pt x="889620" y="81661"/>
                </a:lnTo>
                <a:lnTo>
                  <a:pt x="885736" y="81661"/>
                </a:lnTo>
                <a:lnTo>
                  <a:pt x="885736" y="79628"/>
                </a:lnTo>
                <a:lnTo>
                  <a:pt x="878433" y="79628"/>
                </a:lnTo>
                <a:lnTo>
                  <a:pt x="857097" y="67183"/>
                </a:lnTo>
                <a:close/>
              </a:path>
              <a:path w="915035" h="134619">
                <a:moveTo>
                  <a:pt x="832278" y="52704"/>
                </a:moveTo>
                <a:lnTo>
                  <a:pt x="0" y="52704"/>
                </a:lnTo>
                <a:lnTo>
                  <a:pt x="0" y="81661"/>
                </a:lnTo>
                <a:lnTo>
                  <a:pt x="832278" y="81661"/>
                </a:lnTo>
                <a:lnTo>
                  <a:pt x="857097" y="67183"/>
                </a:lnTo>
                <a:lnTo>
                  <a:pt x="832278" y="52704"/>
                </a:lnTo>
                <a:close/>
              </a:path>
              <a:path w="915035" h="134619">
                <a:moveTo>
                  <a:pt x="889620" y="52704"/>
                </a:moveTo>
                <a:lnTo>
                  <a:pt x="885736" y="52704"/>
                </a:lnTo>
                <a:lnTo>
                  <a:pt x="885736" y="81661"/>
                </a:lnTo>
                <a:lnTo>
                  <a:pt x="889620" y="81661"/>
                </a:lnTo>
                <a:lnTo>
                  <a:pt x="914463" y="67183"/>
                </a:lnTo>
                <a:lnTo>
                  <a:pt x="889620" y="52704"/>
                </a:lnTo>
                <a:close/>
              </a:path>
              <a:path w="915035" h="134619">
                <a:moveTo>
                  <a:pt x="878433" y="54737"/>
                </a:moveTo>
                <a:lnTo>
                  <a:pt x="857097" y="67183"/>
                </a:lnTo>
                <a:lnTo>
                  <a:pt x="878433" y="79628"/>
                </a:lnTo>
                <a:lnTo>
                  <a:pt x="878433" y="54737"/>
                </a:lnTo>
                <a:close/>
              </a:path>
              <a:path w="915035" h="134619">
                <a:moveTo>
                  <a:pt x="885736" y="54737"/>
                </a:moveTo>
                <a:lnTo>
                  <a:pt x="878433" y="54737"/>
                </a:lnTo>
                <a:lnTo>
                  <a:pt x="878433" y="79628"/>
                </a:lnTo>
                <a:lnTo>
                  <a:pt x="885736" y="79628"/>
                </a:lnTo>
                <a:lnTo>
                  <a:pt x="885736" y="54737"/>
                </a:lnTo>
                <a:close/>
              </a:path>
              <a:path w="915035" h="134619">
                <a:moveTo>
                  <a:pt x="799249" y="0"/>
                </a:moveTo>
                <a:lnTo>
                  <a:pt x="790384" y="2286"/>
                </a:lnTo>
                <a:lnTo>
                  <a:pt x="786358" y="9271"/>
                </a:lnTo>
                <a:lnTo>
                  <a:pt x="782332" y="16128"/>
                </a:lnTo>
                <a:lnTo>
                  <a:pt x="784669" y="25019"/>
                </a:lnTo>
                <a:lnTo>
                  <a:pt x="791565" y="28956"/>
                </a:lnTo>
                <a:lnTo>
                  <a:pt x="857097" y="67183"/>
                </a:lnTo>
                <a:lnTo>
                  <a:pt x="878433" y="54737"/>
                </a:lnTo>
                <a:lnTo>
                  <a:pt x="885736" y="54737"/>
                </a:lnTo>
                <a:lnTo>
                  <a:pt x="885736" y="52704"/>
                </a:lnTo>
                <a:lnTo>
                  <a:pt x="889620" y="52704"/>
                </a:lnTo>
                <a:lnTo>
                  <a:pt x="799249" y="0"/>
                </a:lnTo>
                <a:close/>
              </a:path>
            </a:pathLst>
          </a:custGeom>
          <a:solidFill>
            <a:srgbClr val="000000"/>
          </a:solidFill>
        </p:spPr>
        <p:txBody>
          <a:bodyPr wrap="square" lIns="0" tIns="0" rIns="0" bIns="0" rtlCol="0"/>
          <a:lstStyle/>
          <a:p>
            <a:endParaRPr/>
          </a:p>
        </p:txBody>
      </p:sp>
      <p:sp>
        <p:nvSpPr>
          <p:cNvPr id="6" name="object 6"/>
          <p:cNvSpPr txBox="1"/>
          <p:nvPr/>
        </p:nvSpPr>
        <p:spPr>
          <a:xfrm>
            <a:off x="1755141" y="2375155"/>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7" name="object 7"/>
          <p:cNvSpPr txBox="1"/>
          <p:nvPr/>
        </p:nvSpPr>
        <p:spPr>
          <a:xfrm>
            <a:off x="4257548" y="23181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8" name="object 8"/>
          <p:cNvSpPr txBox="1"/>
          <p:nvPr/>
        </p:nvSpPr>
        <p:spPr>
          <a:xfrm>
            <a:off x="2667761" y="2382774"/>
            <a:ext cx="609600" cy="511679"/>
          </a:xfrm>
          <a:prstGeom prst="rect">
            <a:avLst/>
          </a:prstGeom>
          <a:ln w="32003">
            <a:solidFill>
              <a:srgbClr val="000000"/>
            </a:solidFill>
          </a:ln>
        </p:spPr>
        <p:txBody>
          <a:bodyPr vert="horz" wrap="square" lIns="0" tIns="19050" rIns="0" bIns="0" rtlCol="0">
            <a:spAutoFit/>
          </a:bodyPr>
          <a:lstStyle/>
          <a:p>
            <a:pPr marL="200660">
              <a:spcBef>
                <a:spcPts val="150"/>
              </a:spcBef>
            </a:pPr>
            <a:r>
              <a:rPr sz="3200" dirty="0">
                <a:latin typeface="Calibri"/>
                <a:cs typeface="Calibri"/>
              </a:rPr>
              <a:t>G</a:t>
            </a:r>
            <a:endParaRPr sz="3200">
              <a:latin typeface="Calibri"/>
              <a:cs typeface="Calibri"/>
            </a:endParaRPr>
          </a:p>
        </p:txBody>
      </p:sp>
      <p:sp>
        <p:nvSpPr>
          <p:cNvPr id="9" name="object 9"/>
          <p:cNvSpPr txBox="1"/>
          <p:nvPr/>
        </p:nvSpPr>
        <p:spPr>
          <a:xfrm>
            <a:off x="2280616" y="5004562"/>
            <a:ext cx="1962785" cy="1123315"/>
          </a:xfrm>
          <a:prstGeom prst="rect">
            <a:avLst/>
          </a:prstGeom>
        </p:spPr>
        <p:txBody>
          <a:bodyPr vert="horz" wrap="square" lIns="0" tIns="12700" rIns="0" bIns="0" rtlCol="0">
            <a:spAutoFit/>
          </a:bodyPr>
          <a:lstStyle/>
          <a:p>
            <a:pPr marL="12700">
              <a:spcBef>
                <a:spcPts val="100"/>
              </a:spcBef>
            </a:pPr>
            <a:r>
              <a:rPr sz="2400" spc="-5" dirty="0">
                <a:latin typeface="Tahoma"/>
                <a:cs typeface="Tahoma"/>
              </a:rPr>
              <a:t>C(s)=GR(s)</a:t>
            </a:r>
            <a:endParaRPr sz="2400">
              <a:latin typeface="Tahoma"/>
              <a:cs typeface="Tahoma"/>
            </a:endParaRPr>
          </a:p>
          <a:p>
            <a:pPr marL="12700" marR="5080" indent="571500"/>
            <a:r>
              <a:rPr sz="2400" dirty="0">
                <a:latin typeface="Tahoma"/>
                <a:cs typeface="Tahoma"/>
              </a:rPr>
              <a:t>and </a:t>
            </a:r>
            <a:r>
              <a:rPr sz="2400" spc="5" dirty="0">
                <a:latin typeface="Tahoma"/>
                <a:cs typeface="Tahoma"/>
              </a:rPr>
              <a:t> </a:t>
            </a:r>
            <a:r>
              <a:rPr sz="2400" dirty="0">
                <a:latin typeface="Tahoma"/>
                <a:cs typeface="Tahoma"/>
              </a:rPr>
              <a:t>X=C(s)=G</a:t>
            </a:r>
            <a:r>
              <a:rPr sz="2400" spc="-10" dirty="0">
                <a:latin typeface="Tahoma"/>
                <a:cs typeface="Tahoma"/>
              </a:rPr>
              <a:t>R</a:t>
            </a:r>
            <a:r>
              <a:rPr sz="2400" dirty="0">
                <a:latin typeface="Tahoma"/>
                <a:cs typeface="Tahoma"/>
              </a:rPr>
              <a:t>(s)</a:t>
            </a:r>
            <a:endParaRPr sz="2400">
              <a:latin typeface="Tahoma"/>
              <a:cs typeface="Tahoma"/>
            </a:endParaRPr>
          </a:p>
        </p:txBody>
      </p:sp>
      <p:sp>
        <p:nvSpPr>
          <p:cNvPr id="10" name="object 10"/>
          <p:cNvSpPr txBox="1"/>
          <p:nvPr/>
        </p:nvSpPr>
        <p:spPr>
          <a:xfrm>
            <a:off x="8398256" y="5061281"/>
            <a:ext cx="1564640" cy="1123315"/>
          </a:xfrm>
          <a:prstGeom prst="rect">
            <a:avLst/>
          </a:prstGeom>
        </p:spPr>
        <p:txBody>
          <a:bodyPr vert="horz" wrap="square" lIns="0" tIns="12700" rIns="0" bIns="0" rtlCol="0">
            <a:spAutoFit/>
          </a:bodyPr>
          <a:lstStyle/>
          <a:p>
            <a:pPr marL="12700">
              <a:spcBef>
                <a:spcPts val="100"/>
              </a:spcBef>
            </a:pPr>
            <a:r>
              <a:rPr sz="2400" dirty="0">
                <a:latin typeface="Tahoma"/>
                <a:cs typeface="Tahoma"/>
              </a:rPr>
              <a:t>C(s)=GR(s)</a:t>
            </a:r>
            <a:endParaRPr sz="2400">
              <a:latin typeface="Tahoma"/>
              <a:cs typeface="Tahoma"/>
            </a:endParaRPr>
          </a:p>
          <a:p>
            <a:pPr marL="12700" marR="381000" indent="474980">
              <a:spcBef>
                <a:spcPts val="5"/>
              </a:spcBef>
            </a:pPr>
            <a:r>
              <a:rPr sz="2400" dirty="0">
                <a:latin typeface="Tahoma"/>
                <a:cs typeface="Tahoma"/>
              </a:rPr>
              <a:t>and </a:t>
            </a:r>
            <a:r>
              <a:rPr sz="2400" spc="5" dirty="0">
                <a:latin typeface="Tahoma"/>
                <a:cs typeface="Tahoma"/>
              </a:rPr>
              <a:t> </a:t>
            </a:r>
            <a:r>
              <a:rPr sz="2400" dirty="0">
                <a:latin typeface="Tahoma"/>
                <a:cs typeface="Tahoma"/>
              </a:rPr>
              <a:t>X=GR(s)</a:t>
            </a:r>
            <a:endParaRPr sz="2400">
              <a:latin typeface="Tahoma"/>
              <a:cs typeface="Tahoma"/>
            </a:endParaRPr>
          </a:p>
        </p:txBody>
      </p:sp>
      <p:sp>
        <p:nvSpPr>
          <p:cNvPr id="11" name="object 11"/>
          <p:cNvSpPr/>
          <p:nvPr/>
        </p:nvSpPr>
        <p:spPr>
          <a:xfrm>
            <a:off x="3891261" y="2725673"/>
            <a:ext cx="144145" cy="1129030"/>
          </a:xfrm>
          <a:custGeom>
            <a:avLst/>
            <a:gdLst/>
            <a:ahLst/>
            <a:cxnLst/>
            <a:rect l="l" t="t" r="r" b="b"/>
            <a:pathLst>
              <a:path w="144144" h="1129029">
                <a:moveTo>
                  <a:pt x="13896" y="985119"/>
                </a:moveTo>
                <a:lnTo>
                  <a:pt x="7893" y="987170"/>
                </a:lnTo>
                <a:lnTo>
                  <a:pt x="3087" y="991389"/>
                </a:lnTo>
                <a:lnTo>
                  <a:pt x="400" y="996918"/>
                </a:lnTo>
                <a:lnTo>
                  <a:pt x="0" y="1003065"/>
                </a:lnTo>
                <a:lnTo>
                  <a:pt x="2051" y="1009142"/>
                </a:lnTo>
                <a:lnTo>
                  <a:pt x="71901" y="1128776"/>
                </a:lnTo>
                <a:lnTo>
                  <a:pt x="90439" y="1097026"/>
                </a:lnTo>
                <a:lnTo>
                  <a:pt x="55899" y="1097026"/>
                </a:lnTo>
                <a:lnTo>
                  <a:pt x="55899" y="1037862"/>
                </a:lnTo>
                <a:lnTo>
                  <a:pt x="29737" y="993013"/>
                </a:lnTo>
                <a:lnTo>
                  <a:pt x="25521" y="988206"/>
                </a:lnTo>
                <a:lnTo>
                  <a:pt x="20006" y="985519"/>
                </a:lnTo>
                <a:lnTo>
                  <a:pt x="13896" y="985119"/>
                </a:lnTo>
                <a:close/>
              </a:path>
              <a:path w="144144" h="1129029">
                <a:moveTo>
                  <a:pt x="55899" y="1037862"/>
                </a:moveTo>
                <a:lnTo>
                  <a:pt x="55899" y="1097026"/>
                </a:lnTo>
                <a:lnTo>
                  <a:pt x="87903" y="1097026"/>
                </a:lnTo>
                <a:lnTo>
                  <a:pt x="87903" y="1089025"/>
                </a:lnTo>
                <a:lnTo>
                  <a:pt x="58058" y="1089025"/>
                </a:lnTo>
                <a:lnTo>
                  <a:pt x="71901" y="1065294"/>
                </a:lnTo>
                <a:lnTo>
                  <a:pt x="55899" y="1037862"/>
                </a:lnTo>
                <a:close/>
              </a:path>
              <a:path w="144144" h="1129029">
                <a:moveTo>
                  <a:pt x="129907" y="985119"/>
                </a:moveTo>
                <a:lnTo>
                  <a:pt x="123797" y="985519"/>
                </a:lnTo>
                <a:lnTo>
                  <a:pt x="118282" y="988206"/>
                </a:lnTo>
                <a:lnTo>
                  <a:pt x="114065" y="993013"/>
                </a:lnTo>
                <a:lnTo>
                  <a:pt x="87903" y="1037862"/>
                </a:lnTo>
                <a:lnTo>
                  <a:pt x="87903" y="1097026"/>
                </a:lnTo>
                <a:lnTo>
                  <a:pt x="90439" y="1097026"/>
                </a:lnTo>
                <a:lnTo>
                  <a:pt x="141751" y="1009142"/>
                </a:lnTo>
                <a:lnTo>
                  <a:pt x="143803" y="1003065"/>
                </a:lnTo>
                <a:lnTo>
                  <a:pt x="143402" y="996918"/>
                </a:lnTo>
                <a:lnTo>
                  <a:pt x="140716" y="991389"/>
                </a:lnTo>
                <a:lnTo>
                  <a:pt x="135909" y="987170"/>
                </a:lnTo>
                <a:lnTo>
                  <a:pt x="129907" y="985119"/>
                </a:lnTo>
                <a:close/>
              </a:path>
              <a:path w="144144" h="1129029">
                <a:moveTo>
                  <a:pt x="71901" y="1065294"/>
                </a:moveTo>
                <a:lnTo>
                  <a:pt x="58058" y="1089025"/>
                </a:lnTo>
                <a:lnTo>
                  <a:pt x="85744" y="1089025"/>
                </a:lnTo>
                <a:lnTo>
                  <a:pt x="71901" y="1065294"/>
                </a:lnTo>
                <a:close/>
              </a:path>
              <a:path w="144144" h="1129029">
                <a:moveTo>
                  <a:pt x="87903" y="1037862"/>
                </a:moveTo>
                <a:lnTo>
                  <a:pt x="71901" y="1065294"/>
                </a:lnTo>
                <a:lnTo>
                  <a:pt x="85744" y="1089025"/>
                </a:lnTo>
                <a:lnTo>
                  <a:pt x="87903" y="1089025"/>
                </a:lnTo>
                <a:lnTo>
                  <a:pt x="87903" y="1037862"/>
                </a:lnTo>
                <a:close/>
              </a:path>
              <a:path w="144144" h="1129029">
                <a:moveTo>
                  <a:pt x="87903" y="0"/>
                </a:moveTo>
                <a:lnTo>
                  <a:pt x="55899" y="0"/>
                </a:lnTo>
                <a:lnTo>
                  <a:pt x="55899" y="1037862"/>
                </a:lnTo>
                <a:lnTo>
                  <a:pt x="71901" y="1065294"/>
                </a:lnTo>
                <a:lnTo>
                  <a:pt x="87903" y="1037862"/>
                </a:lnTo>
                <a:lnTo>
                  <a:pt x="87903" y="0"/>
                </a:lnTo>
                <a:close/>
              </a:path>
            </a:pathLst>
          </a:custGeom>
          <a:solidFill>
            <a:srgbClr val="1F487C"/>
          </a:solidFill>
        </p:spPr>
        <p:txBody>
          <a:bodyPr wrap="square" lIns="0" tIns="0" rIns="0" bIns="0" rtlCol="0"/>
          <a:lstStyle/>
          <a:p>
            <a:endParaRPr/>
          </a:p>
        </p:txBody>
      </p:sp>
      <p:sp>
        <p:nvSpPr>
          <p:cNvPr id="12" name="object 12"/>
          <p:cNvSpPr txBox="1"/>
          <p:nvPr/>
        </p:nvSpPr>
        <p:spPr>
          <a:xfrm>
            <a:off x="3879596" y="3994785"/>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13" name="object 13"/>
          <p:cNvSpPr/>
          <p:nvPr/>
        </p:nvSpPr>
        <p:spPr>
          <a:xfrm>
            <a:off x="9589770" y="2658491"/>
            <a:ext cx="762635" cy="134620"/>
          </a:xfrm>
          <a:custGeom>
            <a:avLst/>
            <a:gdLst/>
            <a:ahLst/>
            <a:cxnLst/>
            <a:rect l="l" t="t" r="r" b="b"/>
            <a:pathLst>
              <a:path w="762634" h="134619">
                <a:moveTo>
                  <a:pt x="704722" y="67183"/>
                </a:moveTo>
                <a:lnTo>
                  <a:pt x="639190" y="105410"/>
                </a:lnTo>
                <a:lnTo>
                  <a:pt x="632205" y="109347"/>
                </a:lnTo>
                <a:lnTo>
                  <a:pt x="629920" y="118237"/>
                </a:lnTo>
                <a:lnTo>
                  <a:pt x="633983" y="125095"/>
                </a:lnTo>
                <a:lnTo>
                  <a:pt x="638048" y="132080"/>
                </a:lnTo>
                <a:lnTo>
                  <a:pt x="646810" y="134366"/>
                </a:lnTo>
                <a:lnTo>
                  <a:pt x="737276" y="81661"/>
                </a:lnTo>
                <a:lnTo>
                  <a:pt x="733298" y="81661"/>
                </a:lnTo>
                <a:lnTo>
                  <a:pt x="733298" y="79629"/>
                </a:lnTo>
                <a:lnTo>
                  <a:pt x="726058" y="79629"/>
                </a:lnTo>
                <a:lnTo>
                  <a:pt x="704722" y="67183"/>
                </a:lnTo>
                <a:close/>
              </a:path>
              <a:path w="762634" h="134619">
                <a:moveTo>
                  <a:pt x="679903" y="52705"/>
                </a:moveTo>
                <a:lnTo>
                  <a:pt x="0" y="52705"/>
                </a:lnTo>
                <a:lnTo>
                  <a:pt x="0" y="81661"/>
                </a:lnTo>
                <a:lnTo>
                  <a:pt x="679903" y="81661"/>
                </a:lnTo>
                <a:lnTo>
                  <a:pt x="704722" y="67183"/>
                </a:lnTo>
                <a:lnTo>
                  <a:pt x="679903" y="52705"/>
                </a:lnTo>
                <a:close/>
              </a:path>
              <a:path w="762634" h="134619">
                <a:moveTo>
                  <a:pt x="737278" y="52705"/>
                </a:moveTo>
                <a:lnTo>
                  <a:pt x="733298" y="52705"/>
                </a:lnTo>
                <a:lnTo>
                  <a:pt x="733298" y="81661"/>
                </a:lnTo>
                <a:lnTo>
                  <a:pt x="737276" y="81661"/>
                </a:lnTo>
                <a:lnTo>
                  <a:pt x="762126" y="67183"/>
                </a:lnTo>
                <a:lnTo>
                  <a:pt x="737278" y="52705"/>
                </a:lnTo>
                <a:close/>
              </a:path>
              <a:path w="762634" h="134619">
                <a:moveTo>
                  <a:pt x="726058" y="54737"/>
                </a:moveTo>
                <a:lnTo>
                  <a:pt x="704722" y="67183"/>
                </a:lnTo>
                <a:lnTo>
                  <a:pt x="726058" y="79629"/>
                </a:lnTo>
                <a:lnTo>
                  <a:pt x="726058" y="54737"/>
                </a:lnTo>
                <a:close/>
              </a:path>
              <a:path w="762634" h="134619">
                <a:moveTo>
                  <a:pt x="733298" y="54737"/>
                </a:moveTo>
                <a:lnTo>
                  <a:pt x="726058" y="54737"/>
                </a:lnTo>
                <a:lnTo>
                  <a:pt x="726058" y="79629"/>
                </a:lnTo>
                <a:lnTo>
                  <a:pt x="733298" y="79629"/>
                </a:lnTo>
                <a:lnTo>
                  <a:pt x="733298" y="54737"/>
                </a:lnTo>
                <a:close/>
              </a:path>
              <a:path w="762634" h="134619">
                <a:moveTo>
                  <a:pt x="646810" y="0"/>
                </a:moveTo>
                <a:lnTo>
                  <a:pt x="638048" y="2286"/>
                </a:lnTo>
                <a:lnTo>
                  <a:pt x="633983" y="9271"/>
                </a:lnTo>
                <a:lnTo>
                  <a:pt x="629920" y="16129"/>
                </a:lnTo>
                <a:lnTo>
                  <a:pt x="632205" y="25019"/>
                </a:lnTo>
                <a:lnTo>
                  <a:pt x="639190" y="28956"/>
                </a:lnTo>
                <a:lnTo>
                  <a:pt x="704722" y="67183"/>
                </a:lnTo>
                <a:lnTo>
                  <a:pt x="726058" y="54737"/>
                </a:lnTo>
                <a:lnTo>
                  <a:pt x="733298" y="54737"/>
                </a:lnTo>
                <a:lnTo>
                  <a:pt x="733298" y="52705"/>
                </a:lnTo>
                <a:lnTo>
                  <a:pt x="737278" y="52705"/>
                </a:lnTo>
                <a:lnTo>
                  <a:pt x="646810" y="0"/>
                </a:lnTo>
                <a:close/>
              </a:path>
            </a:pathLst>
          </a:custGeom>
          <a:solidFill>
            <a:srgbClr val="000000"/>
          </a:solidFill>
        </p:spPr>
        <p:txBody>
          <a:bodyPr wrap="square" lIns="0" tIns="0" rIns="0" bIns="0" rtlCol="0"/>
          <a:lstStyle/>
          <a:p>
            <a:endParaRPr/>
          </a:p>
        </p:txBody>
      </p:sp>
      <p:sp>
        <p:nvSpPr>
          <p:cNvPr id="14" name="object 14"/>
          <p:cNvSpPr/>
          <p:nvPr/>
        </p:nvSpPr>
        <p:spPr>
          <a:xfrm>
            <a:off x="6706235" y="2681097"/>
            <a:ext cx="2273935" cy="134620"/>
          </a:xfrm>
          <a:custGeom>
            <a:avLst/>
            <a:gdLst/>
            <a:ahLst/>
            <a:cxnLst/>
            <a:rect l="l" t="t" r="r" b="b"/>
            <a:pathLst>
              <a:path w="2273934" h="134619">
                <a:moveTo>
                  <a:pt x="2191118" y="81990"/>
                </a:moveTo>
                <a:lnTo>
                  <a:pt x="2143251" y="109219"/>
                </a:lnTo>
                <a:lnTo>
                  <a:pt x="2140839" y="118110"/>
                </a:lnTo>
                <a:lnTo>
                  <a:pt x="2144775" y="124967"/>
                </a:lnTo>
                <a:lnTo>
                  <a:pt x="2148713" y="131952"/>
                </a:lnTo>
                <a:lnTo>
                  <a:pt x="2157603" y="134365"/>
                </a:lnTo>
                <a:lnTo>
                  <a:pt x="2248768" y="82550"/>
                </a:lnTo>
                <a:lnTo>
                  <a:pt x="2244597" y="82550"/>
                </a:lnTo>
                <a:lnTo>
                  <a:pt x="2191118" y="81990"/>
                </a:lnTo>
                <a:close/>
              </a:path>
              <a:path w="2273934" h="134619">
                <a:moveTo>
                  <a:pt x="2216041" y="67789"/>
                </a:moveTo>
                <a:lnTo>
                  <a:pt x="2191118" y="81990"/>
                </a:lnTo>
                <a:lnTo>
                  <a:pt x="2244597" y="82550"/>
                </a:lnTo>
                <a:lnTo>
                  <a:pt x="2244624" y="80517"/>
                </a:lnTo>
                <a:lnTo>
                  <a:pt x="2237359" y="80517"/>
                </a:lnTo>
                <a:lnTo>
                  <a:pt x="2216041" y="67789"/>
                </a:lnTo>
                <a:close/>
              </a:path>
              <a:path w="2273934" h="134619">
                <a:moveTo>
                  <a:pt x="2158999" y="0"/>
                </a:moveTo>
                <a:lnTo>
                  <a:pt x="2150110" y="2158"/>
                </a:lnTo>
                <a:lnTo>
                  <a:pt x="2146045" y="9143"/>
                </a:lnTo>
                <a:lnTo>
                  <a:pt x="2141855" y="16001"/>
                </a:lnTo>
                <a:lnTo>
                  <a:pt x="2144141" y="24891"/>
                </a:lnTo>
                <a:lnTo>
                  <a:pt x="2191324" y="53032"/>
                </a:lnTo>
                <a:lnTo>
                  <a:pt x="2244979" y="53593"/>
                </a:lnTo>
                <a:lnTo>
                  <a:pt x="2244597" y="82550"/>
                </a:lnTo>
                <a:lnTo>
                  <a:pt x="2248768" y="82550"/>
                </a:lnTo>
                <a:lnTo>
                  <a:pt x="2273554" y="68452"/>
                </a:lnTo>
                <a:lnTo>
                  <a:pt x="2158999" y="0"/>
                </a:lnTo>
                <a:close/>
              </a:path>
              <a:path w="2273934" h="134619">
                <a:moveTo>
                  <a:pt x="253" y="30099"/>
                </a:moveTo>
                <a:lnTo>
                  <a:pt x="0" y="59054"/>
                </a:lnTo>
                <a:lnTo>
                  <a:pt x="2191118" y="81990"/>
                </a:lnTo>
                <a:lnTo>
                  <a:pt x="2216041" y="67789"/>
                </a:lnTo>
                <a:lnTo>
                  <a:pt x="2191324" y="53032"/>
                </a:lnTo>
                <a:lnTo>
                  <a:pt x="253" y="30099"/>
                </a:lnTo>
                <a:close/>
              </a:path>
              <a:path w="2273934" h="134619">
                <a:moveTo>
                  <a:pt x="2237613" y="55499"/>
                </a:moveTo>
                <a:lnTo>
                  <a:pt x="2216041" y="67789"/>
                </a:lnTo>
                <a:lnTo>
                  <a:pt x="2237359" y="80517"/>
                </a:lnTo>
                <a:lnTo>
                  <a:pt x="2237613" y="55499"/>
                </a:lnTo>
                <a:close/>
              </a:path>
              <a:path w="2273934" h="134619">
                <a:moveTo>
                  <a:pt x="2244953" y="55499"/>
                </a:moveTo>
                <a:lnTo>
                  <a:pt x="2237613" y="55499"/>
                </a:lnTo>
                <a:lnTo>
                  <a:pt x="2237359" y="80517"/>
                </a:lnTo>
                <a:lnTo>
                  <a:pt x="2244624" y="80517"/>
                </a:lnTo>
                <a:lnTo>
                  <a:pt x="2244953" y="55499"/>
                </a:lnTo>
                <a:close/>
              </a:path>
              <a:path w="2273934" h="134619">
                <a:moveTo>
                  <a:pt x="2191324" y="53032"/>
                </a:moveTo>
                <a:lnTo>
                  <a:pt x="2216041" y="67789"/>
                </a:lnTo>
                <a:lnTo>
                  <a:pt x="2237613" y="55499"/>
                </a:lnTo>
                <a:lnTo>
                  <a:pt x="2244953" y="55499"/>
                </a:lnTo>
                <a:lnTo>
                  <a:pt x="2244979" y="53593"/>
                </a:lnTo>
                <a:lnTo>
                  <a:pt x="2191324" y="53032"/>
                </a:lnTo>
                <a:close/>
              </a:path>
            </a:pathLst>
          </a:custGeom>
          <a:solidFill>
            <a:srgbClr val="000000"/>
          </a:solidFill>
        </p:spPr>
        <p:txBody>
          <a:bodyPr wrap="square" lIns="0" tIns="0" rIns="0" bIns="0" rtlCol="0"/>
          <a:lstStyle/>
          <a:p>
            <a:endParaRPr/>
          </a:p>
        </p:txBody>
      </p:sp>
      <p:sp>
        <p:nvSpPr>
          <p:cNvPr id="15" name="object 15"/>
          <p:cNvSpPr txBox="1"/>
          <p:nvPr/>
        </p:nvSpPr>
        <p:spPr>
          <a:xfrm>
            <a:off x="6556375" y="2375155"/>
            <a:ext cx="49403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6" name="object 16"/>
          <p:cNvSpPr txBox="1"/>
          <p:nvPr/>
        </p:nvSpPr>
        <p:spPr>
          <a:xfrm>
            <a:off x="9744582" y="2375155"/>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17" name="object 17"/>
          <p:cNvSpPr txBox="1"/>
          <p:nvPr/>
        </p:nvSpPr>
        <p:spPr>
          <a:xfrm>
            <a:off x="8007478" y="4451985"/>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18" name="object 18"/>
          <p:cNvSpPr/>
          <p:nvPr/>
        </p:nvSpPr>
        <p:spPr>
          <a:xfrm>
            <a:off x="7620761" y="3505961"/>
            <a:ext cx="609600" cy="676910"/>
          </a:xfrm>
          <a:custGeom>
            <a:avLst/>
            <a:gdLst/>
            <a:ahLst/>
            <a:cxnLst/>
            <a:rect l="l" t="t" r="r" b="b"/>
            <a:pathLst>
              <a:path w="609600" h="676910">
                <a:moveTo>
                  <a:pt x="0" y="676656"/>
                </a:moveTo>
                <a:lnTo>
                  <a:pt x="609599" y="676656"/>
                </a:lnTo>
                <a:lnTo>
                  <a:pt x="609599" y="0"/>
                </a:lnTo>
                <a:lnTo>
                  <a:pt x="0" y="0"/>
                </a:lnTo>
                <a:lnTo>
                  <a:pt x="0" y="676656"/>
                </a:lnTo>
                <a:close/>
              </a:path>
            </a:pathLst>
          </a:custGeom>
          <a:ln w="32003">
            <a:solidFill>
              <a:srgbClr val="000000"/>
            </a:solidFill>
          </a:ln>
        </p:spPr>
        <p:txBody>
          <a:bodyPr wrap="square" lIns="0" tIns="0" rIns="0" bIns="0" rtlCol="0"/>
          <a:lstStyle/>
          <a:p>
            <a:endParaRPr/>
          </a:p>
        </p:txBody>
      </p:sp>
      <p:sp>
        <p:nvSpPr>
          <p:cNvPr id="19" name="object 19"/>
          <p:cNvSpPr txBox="1"/>
          <p:nvPr/>
        </p:nvSpPr>
        <p:spPr>
          <a:xfrm>
            <a:off x="7809992" y="3513202"/>
            <a:ext cx="282575" cy="513715"/>
          </a:xfrm>
          <a:prstGeom prst="rect">
            <a:avLst/>
          </a:prstGeom>
        </p:spPr>
        <p:txBody>
          <a:bodyPr vert="horz" wrap="square" lIns="0" tIns="13335" rIns="0" bIns="0" rtlCol="0">
            <a:spAutoFit/>
          </a:bodyPr>
          <a:lstStyle/>
          <a:p>
            <a:pPr marL="12700">
              <a:spcBef>
                <a:spcPts val="105"/>
              </a:spcBef>
            </a:pPr>
            <a:r>
              <a:rPr sz="3200" dirty="0">
                <a:latin typeface="Calibri"/>
                <a:cs typeface="Calibri"/>
              </a:rPr>
              <a:t>G</a:t>
            </a:r>
            <a:endParaRPr sz="3200">
              <a:latin typeface="Calibri"/>
              <a:cs typeface="Calibri"/>
            </a:endParaRPr>
          </a:p>
        </p:txBody>
      </p:sp>
      <p:sp>
        <p:nvSpPr>
          <p:cNvPr id="20" name="object 20"/>
          <p:cNvSpPr txBox="1"/>
          <p:nvPr/>
        </p:nvSpPr>
        <p:spPr>
          <a:xfrm>
            <a:off x="8992361" y="2362961"/>
            <a:ext cx="609600" cy="512320"/>
          </a:xfrm>
          <a:prstGeom prst="rect">
            <a:avLst/>
          </a:prstGeom>
          <a:ln w="32003">
            <a:solidFill>
              <a:srgbClr val="000000"/>
            </a:solidFill>
          </a:ln>
        </p:spPr>
        <p:txBody>
          <a:bodyPr vert="horz" wrap="square" lIns="0" tIns="19685" rIns="0" bIns="0" rtlCol="0">
            <a:spAutoFit/>
          </a:bodyPr>
          <a:lstStyle/>
          <a:p>
            <a:pPr marL="201930">
              <a:spcBef>
                <a:spcPts val="155"/>
              </a:spcBef>
            </a:pPr>
            <a:r>
              <a:rPr sz="3200" dirty="0">
                <a:latin typeface="Calibri"/>
                <a:cs typeface="Calibri"/>
              </a:rPr>
              <a:t>G</a:t>
            </a:r>
            <a:endParaRPr sz="3200">
              <a:latin typeface="Calibri"/>
              <a:cs typeface="Calibri"/>
            </a:endParaRPr>
          </a:p>
        </p:txBody>
      </p:sp>
      <p:sp>
        <p:nvSpPr>
          <p:cNvPr id="21" name="object 21"/>
          <p:cNvSpPr/>
          <p:nvPr/>
        </p:nvSpPr>
        <p:spPr>
          <a:xfrm>
            <a:off x="7853655" y="2748534"/>
            <a:ext cx="144145" cy="2072639"/>
          </a:xfrm>
          <a:custGeom>
            <a:avLst/>
            <a:gdLst/>
            <a:ahLst/>
            <a:cxnLst/>
            <a:rect l="l" t="t" r="r" b="b"/>
            <a:pathLst>
              <a:path w="144145" h="2072639">
                <a:moveTo>
                  <a:pt x="143802" y="1946630"/>
                </a:moveTo>
                <a:lnTo>
                  <a:pt x="143408" y="1940521"/>
                </a:lnTo>
                <a:lnTo>
                  <a:pt x="140716" y="1935010"/>
                </a:lnTo>
                <a:lnTo>
                  <a:pt x="135915" y="1930781"/>
                </a:lnTo>
                <a:lnTo>
                  <a:pt x="129908" y="1928736"/>
                </a:lnTo>
                <a:lnTo>
                  <a:pt x="123799" y="1929117"/>
                </a:lnTo>
                <a:lnTo>
                  <a:pt x="118287" y="1931771"/>
                </a:lnTo>
                <a:lnTo>
                  <a:pt x="114071" y="1936496"/>
                </a:lnTo>
                <a:lnTo>
                  <a:pt x="87909" y="1981352"/>
                </a:lnTo>
                <a:lnTo>
                  <a:pt x="87909" y="1434084"/>
                </a:lnTo>
                <a:lnTo>
                  <a:pt x="55905" y="1434084"/>
                </a:lnTo>
                <a:lnTo>
                  <a:pt x="55905" y="1981352"/>
                </a:lnTo>
                <a:lnTo>
                  <a:pt x="29743" y="1936496"/>
                </a:lnTo>
                <a:lnTo>
                  <a:pt x="25514" y="1931771"/>
                </a:lnTo>
                <a:lnTo>
                  <a:pt x="20002" y="1929117"/>
                </a:lnTo>
                <a:lnTo>
                  <a:pt x="13893" y="1928736"/>
                </a:lnTo>
                <a:lnTo>
                  <a:pt x="7899" y="1930781"/>
                </a:lnTo>
                <a:lnTo>
                  <a:pt x="3086" y="1935010"/>
                </a:lnTo>
                <a:lnTo>
                  <a:pt x="406" y="1940521"/>
                </a:lnTo>
                <a:lnTo>
                  <a:pt x="0" y="1946630"/>
                </a:lnTo>
                <a:lnTo>
                  <a:pt x="2057" y="1952625"/>
                </a:lnTo>
                <a:lnTo>
                  <a:pt x="71907" y="2072386"/>
                </a:lnTo>
                <a:lnTo>
                  <a:pt x="90424" y="2040636"/>
                </a:lnTo>
                <a:lnTo>
                  <a:pt x="141757" y="1952625"/>
                </a:lnTo>
                <a:lnTo>
                  <a:pt x="143802" y="1946630"/>
                </a:lnTo>
                <a:close/>
              </a:path>
              <a:path w="144145" h="2072639">
                <a:moveTo>
                  <a:pt x="143802" y="707745"/>
                </a:moveTo>
                <a:lnTo>
                  <a:pt x="143408" y="701636"/>
                </a:lnTo>
                <a:lnTo>
                  <a:pt x="140716" y="696125"/>
                </a:lnTo>
                <a:lnTo>
                  <a:pt x="135915" y="691896"/>
                </a:lnTo>
                <a:lnTo>
                  <a:pt x="129908" y="689851"/>
                </a:lnTo>
                <a:lnTo>
                  <a:pt x="123799" y="690245"/>
                </a:lnTo>
                <a:lnTo>
                  <a:pt x="118287" y="692937"/>
                </a:lnTo>
                <a:lnTo>
                  <a:pt x="114071" y="697738"/>
                </a:lnTo>
                <a:lnTo>
                  <a:pt x="87909" y="742594"/>
                </a:lnTo>
                <a:lnTo>
                  <a:pt x="87909" y="0"/>
                </a:lnTo>
                <a:lnTo>
                  <a:pt x="55905" y="0"/>
                </a:lnTo>
                <a:lnTo>
                  <a:pt x="55905" y="742594"/>
                </a:lnTo>
                <a:lnTo>
                  <a:pt x="29743" y="697738"/>
                </a:lnTo>
                <a:lnTo>
                  <a:pt x="25514" y="692937"/>
                </a:lnTo>
                <a:lnTo>
                  <a:pt x="20002" y="690245"/>
                </a:lnTo>
                <a:lnTo>
                  <a:pt x="13893" y="689851"/>
                </a:lnTo>
                <a:lnTo>
                  <a:pt x="7899" y="691896"/>
                </a:lnTo>
                <a:lnTo>
                  <a:pt x="3086" y="696125"/>
                </a:lnTo>
                <a:lnTo>
                  <a:pt x="406" y="701636"/>
                </a:lnTo>
                <a:lnTo>
                  <a:pt x="0" y="707745"/>
                </a:lnTo>
                <a:lnTo>
                  <a:pt x="2057" y="713740"/>
                </a:lnTo>
                <a:lnTo>
                  <a:pt x="71907" y="833501"/>
                </a:lnTo>
                <a:lnTo>
                  <a:pt x="90424" y="801751"/>
                </a:lnTo>
                <a:lnTo>
                  <a:pt x="141757" y="713740"/>
                </a:lnTo>
                <a:lnTo>
                  <a:pt x="143802" y="707745"/>
                </a:lnTo>
                <a:close/>
              </a:path>
            </a:pathLst>
          </a:custGeom>
          <a:solidFill>
            <a:srgbClr val="1F487C"/>
          </a:solidFill>
        </p:spPr>
        <p:txBody>
          <a:bodyPr wrap="square" lIns="0" tIns="0" rIns="0" bIns="0" rtlCol="0"/>
          <a:lstStyle/>
          <a:p>
            <a:endParaRPr/>
          </a:p>
        </p:txBody>
      </p:sp>
      <p:sp>
        <p:nvSpPr>
          <p:cNvPr id="22" name="object 22"/>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25" name="object 25"/>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56</a:t>
            </a:fld>
            <a:endParaRPr dirty="0"/>
          </a:p>
        </p:txBody>
      </p:sp>
      <p:pic>
        <p:nvPicPr>
          <p:cNvPr id="26" name="Picture 25">
            <a:extLst>
              <a:ext uri="{FF2B5EF4-FFF2-40B4-BE49-F238E27FC236}">
                <a16:creationId xmlns:a16="http://schemas.microsoft.com/office/drawing/2014/main" xmlns="" id="{E73F232D-5D92-4565-8114-9D7AD785AD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35556" y="1004061"/>
            <a:ext cx="4968875" cy="391160"/>
          </a:xfrm>
          <a:prstGeom prst="rect">
            <a:avLst/>
          </a:prstGeom>
        </p:spPr>
        <p:txBody>
          <a:bodyPr vert="horz" wrap="square" lIns="0" tIns="12700" rIns="0" bIns="0" rtlCol="0">
            <a:spAutoFit/>
          </a:bodyPr>
          <a:lstStyle/>
          <a:p>
            <a:pPr marL="12700">
              <a:spcBef>
                <a:spcPts val="100"/>
              </a:spcBef>
            </a:pPr>
            <a:r>
              <a:rPr sz="2400" b="1" u="heavy" dirty="0">
                <a:uFill>
                  <a:solidFill>
                    <a:srgbClr val="000000"/>
                  </a:solidFill>
                </a:uFill>
                <a:latin typeface="Calibri"/>
                <a:cs typeface="Calibri"/>
              </a:rPr>
              <a:t>Rule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8:</a:t>
            </a:r>
            <a:r>
              <a:rPr sz="2400" b="1" u="heavy" spc="-15" dirty="0">
                <a:uFill>
                  <a:solidFill>
                    <a:srgbClr val="000000"/>
                  </a:solidFill>
                </a:uFill>
                <a:latin typeface="Calibri"/>
                <a:cs typeface="Calibri"/>
              </a:rPr>
              <a:t> </a:t>
            </a:r>
            <a:r>
              <a:rPr sz="2400" b="1" u="heavy" spc="-5" dirty="0">
                <a:uFill>
                  <a:solidFill>
                    <a:srgbClr val="000000"/>
                  </a:solidFill>
                </a:uFill>
                <a:latin typeface="Calibri"/>
                <a:cs typeface="Calibri"/>
              </a:rPr>
              <a:t>Shift </a:t>
            </a:r>
            <a:r>
              <a:rPr sz="2400" b="1" u="heavy" dirty="0">
                <a:uFill>
                  <a:solidFill>
                    <a:srgbClr val="000000"/>
                  </a:solidFill>
                </a:uFill>
                <a:latin typeface="Calibri"/>
                <a:cs typeface="Calibri"/>
              </a:rPr>
              <a:t>a</a:t>
            </a:r>
            <a:r>
              <a:rPr sz="2400" b="1" u="heavy" spc="-5" dirty="0">
                <a:uFill>
                  <a:solidFill>
                    <a:srgbClr val="000000"/>
                  </a:solidFill>
                </a:uFill>
                <a:latin typeface="Calibri"/>
                <a:cs typeface="Calibri"/>
              </a:rPr>
              <a:t> </a:t>
            </a:r>
            <a:r>
              <a:rPr sz="2400" b="1" u="heavy" spc="-25" dirty="0">
                <a:uFill>
                  <a:solidFill>
                    <a:srgbClr val="000000"/>
                  </a:solidFill>
                </a:uFill>
                <a:latin typeface="Calibri"/>
                <a:cs typeface="Calibri"/>
              </a:rPr>
              <a:t>take</a:t>
            </a: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off</a:t>
            </a:r>
            <a:r>
              <a:rPr sz="2400" b="1" u="heavy" spc="-15" dirty="0">
                <a:uFill>
                  <a:solidFill>
                    <a:srgbClr val="000000"/>
                  </a:solidFill>
                </a:uFill>
                <a:latin typeface="Calibri"/>
                <a:cs typeface="Calibri"/>
              </a:rPr>
              <a:t> </a:t>
            </a:r>
            <a:r>
              <a:rPr sz="2400" b="1" u="heavy" spc="-10" dirty="0">
                <a:uFill>
                  <a:solidFill>
                    <a:srgbClr val="000000"/>
                  </a:solidFill>
                </a:uFill>
                <a:latin typeface="Calibri"/>
                <a:cs typeface="Calibri"/>
              </a:rPr>
              <a:t>point</a:t>
            </a:r>
            <a:r>
              <a:rPr sz="2400" b="1" u="heavy" spc="-5" dirty="0">
                <a:uFill>
                  <a:solidFill>
                    <a:srgbClr val="000000"/>
                  </a:solidFill>
                </a:uFill>
                <a:latin typeface="Calibri"/>
                <a:cs typeface="Calibri"/>
              </a:rPr>
              <a:t> </a:t>
            </a:r>
            <a:r>
              <a:rPr sz="2400" b="1" u="heavy" spc="-10" dirty="0">
                <a:uFill>
                  <a:solidFill>
                    <a:srgbClr val="000000"/>
                  </a:solidFill>
                </a:uFill>
                <a:latin typeface="Calibri"/>
                <a:cs typeface="Calibri"/>
              </a:rPr>
              <a:t>after </a:t>
            </a:r>
            <a:r>
              <a:rPr sz="2400" b="1" u="heavy" dirty="0">
                <a:uFill>
                  <a:solidFill>
                    <a:srgbClr val="000000"/>
                  </a:solidFill>
                </a:uFill>
                <a:latin typeface="Calibri"/>
                <a:cs typeface="Calibri"/>
              </a:rPr>
              <a:t>block</a:t>
            </a:r>
            <a:endParaRPr sz="2400">
              <a:latin typeface="Calibri"/>
              <a:cs typeface="Calibri"/>
            </a:endParaRPr>
          </a:p>
        </p:txBody>
      </p:sp>
      <p:sp>
        <p:nvSpPr>
          <p:cNvPr id="3" name="object 3"/>
          <p:cNvSpPr txBox="1">
            <a:spLocks noGrp="1"/>
          </p:cNvSpPr>
          <p:nvPr>
            <p:ph type="title"/>
          </p:nvPr>
        </p:nvSpPr>
        <p:spPr>
          <a:xfrm>
            <a:off x="1907541" y="193293"/>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a:t>
            </a:r>
            <a:r>
              <a:rPr sz="2800" spc="15" dirty="0">
                <a:solidFill>
                  <a:srgbClr val="FF0000"/>
                </a:solidFill>
              </a:rPr>
              <a:t> </a:t>
            </a:r>
            <a:r>
              <a:rPr sz="2800" spc="-15" dirty="0">
                <a:solidFill>
                  <a:srgbClr val="FF0000"/>
                </a:solidFill>
              </a:rPr>
              <a:t>Diagram</a:t>
            </a:r>
            <a:r>
              <a:rPr sz="2800" spc="30" dirty="0">
                <a:solidFill>
                  <a:srgbClr val="FF0000"/>
                </a:solidFill>
              </a:rPr>
              <a:t> </a:t>
            </a:r>
            <a:r>
              <a:rPr sz="2800" spc="-15" dirty="0">
                <a:solidFill>
                  <a:srgbClr val="FF0000"/>
                </a:solidFill>
              </a:rPr>
              <a:t>Reduction</a:t>
            </a:r>
            <a:r>
              <a:rPr sz="2800" dirty="0">
                <a:solidFill>
                  <a:srgbClr val="FF0000"/>
                </a:solidFill>
              </a:rPr>
              <a:t> </a:t>
            </a:r>
            <a:r>
              <a:rPr sz="2800" spc="-35" dirty="0">
                <a:solidFill>
                  <a:srgbClr val="FF0000"/>
                </a:solidFill>
              </a:rPr>
              <a:t>Techniques</a:t>
            </a:r>
            <a:endParaRPr sz="2800" dirty="0">
              <a:solidFill>
                <a:srgbClr val="FF0000"/>
              </a:solidFill>
            </a:endParaRPr>
          </a:p>
        </p:txBody>
      </p:sp>
      <p:sp>
        <p:nvSpPr>
          <p:cNvPr id="4" name="object 4"/>
          <p:cNvSpPr/>
          <p:nvPr/>
        </p:nvSpPr>
        <p:spPr>
          <a:xfrm>
            <a:off x="5868161" y="2439161"/>
            <a:ext cx="990600" cy="685800"/>
          </a:xfrm>
          <a:custGeom>
            <a:avLst/>
            <a:gdLst/>
            <a:ahLst/>
            <a:cxnLst/>
            <a:rect l="l" t="t" r="r" b="b"/>
            <a:pathLst>
              <a:path w="990600" h="685800">
                <a:moveTo>
                  <a:pt x="0" y="171450"/>
                </a:moveTo>
                <a:lnTo>
                  <a:pt x="647700" y="171450"/>
                </a:lnTo>
                <a:lnTo>
                  <a:pt x="647700" y="0"/>
                </a:lnTo>
                <a:lnTo>
                  <a:pt x="990600" y="342900"/>
                </a:lnTo>
                <a:lnTo>
                  <a:pt x="647700" y="685800"/>
                </a:lnTo>
                <a:lnTo>
                  <a:pt x="647700" y="514350"/>
                </a:lnTo>
                <a:lnTo>
                  <a:pt x="0" y="514350"/>
                </a:lnTo>
                <a:lnTo>
                  <a:pt x="171450" y="342900"/>
                </a:lnTo>
                <a:lnTo>
                  <a:pt x="0" y="171450"/>
                </a:lnTo>
                <a:close/>
              </a:path>
            </a:pathLst>
          </a:custGeom>
          <a:ln w="32004">
            <a:solidFill>
              <a:srgbClr val="000000"/>
            </a:solidFill>
          </a:ln>
        </p:spPr>
        <p:txBody>
          <a:bodyPr wrap="square" lIns="0" tIns="0" rIns="0" bIns="0" rtlCol="0"/>
          <a:lstStyle/>
          <a:p>
            <a:endParaRPr/>
          </a:p>
        </p:txBody>
      </p:sp>
      <p:sp>
        <p:nvSpPr>
          <p:cNvPr id="5" name="object 5"/>
          <p:cNvSpPr/>
          <p:nvPr/>
        </p:nvSpPr>
        <p:spPr>
          <a:xfrm>
            <a:off x="4712971" y="2524379"/>
            <a:ext cx="762635" cy="134620"/>
          </a:xfrm>
          <a:custGeom>
            <a:avLst/>
            <a:gdLst/>
            <a:ahLst/>
            <a:cxnLst/>
            <a:rect l="l" t="t" r="r" b="b"/>
            <a:pathLst>
              <a:path w="762635" h="134619">
                <a:moveTo>
                  <a:pt x="704722" y="67183"/>
                </a:moveTo>
                <a:lnTo>
                  <a:pt x="639191" y="105410"/>
                </a:lnTo>
                <a:lnTo>
                  <a:pt x="632206" y="109347"/>
                </a:lnTo>
                <a:lnTo>
                  <a:pt x="629919" y="118237"/>
                </a:lnTo>
                <a:lnTo>
                  <a:pt x="633983" y="125095"/>
                </a:lnTo>
                <a:lnTo>
                  <a:pt x="638047" y="132080"/>
                </a:lnTo>
                <a:lnTo>
                  <a:pt x="646810" y="134366"/>
                </a:lnTo>
                <a:lnTo>
                  <a:pt x="737276" y="81661"/>
                </a:lnTo>
                <a:lnTo>
                  <a:pt x="733297" y="81661"/>
                </a:lnTo>
                <a:lnTo>
                  <a:pt x="733297" y="79629"/>
                </a:lnTo>
                <a:lnTo>
                  <a:pt x="726058" y="79629"/>
                </a:lnTo>
                <a:lnTo>
                  <a:pt x="704722" y="67183"/>
                </a:lnTo>
                <a:close/>
              </a:path>
              <a:path w="762635" h="134619">
                <a:moveTo>
                  <a:pt x="679903" y="52705"/>
                </a:moveTo>
                <a:lnTo>
                  <a:pt x="0" y="52705"/>
                </a:lnTo>
                <a:lnTo>
                  <a:pt x="0" y="81661"/>
                </a:lnTo>
                <a:lnTo>
                  <a:pt x="679903" y="81661"/>
                </a:lnTo>
                <a:lnTo>
                  <a:pt x="704722" y="67183"/>
                </a:lnTo>
                <a:lnTo>
                  <a:pt x="679903" y="52705"/>
                </a:lnTo>
                <a:close/>
              </a:path>
              <a:path w="762635" h="134619">
                <a:moveTo>
                  <a:pt x="737278" y="52705"/>
                </a:moveTo>
                <a:lnTo>
                  <a:pt x="733297" y="52705"/>
                </a:lnTo>
                <a:lnTo>
                  <a:pt x="733297" y="81661"/>
                </a:lnTo>
                <a:lnTo>
                  <a:pt x="737276" y="81661"/>
                </a:lnTo>
                <a:lnTo>
                  <a:pt x="762127" y="67183"/>
                </a:lnTo>
                <a:lnTo>
                  <a:pt x="737278" y="52705"/>
                </a:lnTo>
                <a:close/>
              </a:path>
              <a:path w="762635" h="134619">
                <a:moveTo>
                  <a:pt x="726058" y="54737"/>
                </a:moveTo>
                <a:lnTo>
                  <a:pt x="704722" y="67183"/>
                </a:lnTo>
                <a:lnTo>
                  <a:pt x="726058" y="79629"/>
                </a:lnTo>
                <a:lnTo>
                  <a:pt x="726058" y="54737"/>
                </a:lnTo>
                <a:close/>
              </a:path>
              <a:path w="762635" h="134619">
                <a:moveTo>
                  <a:pt x="733297" y="54737"/>
                </a:moveTo>
                <a:lnTo>
                  <a:pt x="726058" y="54737"/>
                </a:lnTo>
                <a:lnTo>
                  <a:pt x="726058" y="79629"/>
                </a:lnTo>
                <a:lnTo>
                  <a:pt x="733297" y="79629"/>
                </a:lnTo>
                <a:lnTo>
                  <a:pt x="733297" y="54737"/>
                </a:lnTo>
                <a:close/>
              </a:path>
              <a:path w="762635" h="134619">
                <a:moveTo>
                  <a:pt x="646810" y="0"/>
                </a:moveTo>
                <a:lnTo>
                  <a:pt x="638047" y="2286"/>
                </a:lnTo>
                <a:lnTo>
                  <a:pt x="633983" y="9271"/>
                </a:lnTo>
                <a:lnTo>
                  <a:pt x="629919" y="16129"/>
                </a:lnTo>
                <a:lnTo>
                  <a:pt x="632206" y="25019"/>
                </a:lnTo>
                <a:lnTo>
                  <a:pt x="639191" y="28956"/>
                </a:lnTo>
                <a:lnTo>
                  <a:pt x="704722" y="67183"/>
                </a:lnTo>
                <a:lnTo>
                  <a:pt x="726058" y="54737"/>
                </a:lnTo>
                <a:lnTo>
                  <a:pt x="733297" y="54737"/>
                </a:lnTo>
                <a:lnTo>
                  <a:pt x="733297" y="52705"/>
                </a:lnTo>
                <a:lnTo>
                  <a:pt x="737278" y="52705"/>
                </a:lnTo>
                <a:lnTo>
                  <a:pt x="646810" y="0"/>
                </a:lnTo>
                <a:close/>
              </a:path>
            </a:pathLst>
          </a:custGeom>
          <a:solidFill>
            <a:srgbClr val="000000"/>
          </a:solidFill>
        </p:spPr>
        <p:txBody>
          <a:bodyPr wrap="square" lIns="0" tIns="0" rIns="0" bIns="0" rtlCol="0"/>
          <a:lstStyle/>
          <a:p>
            <a:endParaRPr/>
          </a:p>
        </p:txBody>
      </p:sp>
      <p:sp>
        <p:nvSpPr>
          <p:cNvPr id="6" name="object 6"/>
          <p:cNvSpPr/>
          <p:nvPr/>
        </p:nvSpPr>
        <p:spPr>
          <a:xfrm>
            <a:off x="1829410" y="2546985"/>
            <a:ext cx="2273935" cy="134620"/>
          </a:xfrm>
          <a:custGeom>
            <a:avLst/>
            <a:gdLst/>
            <a:ahLst/>
            <a:cxnLst/>
            <a:rect l="l" t="t" r="r" b="b"/>
            <a:pathLst>
              <a:path w="2273935" h="134619">
                <a:moveTo>
                  <a:pt x="2191143" y="81990"/>
                </a:moveTo>
                <a:lnTo>
                  <a:pt x="2143277" y="109219"/>
                </a:lnTo>
                <a:lnTo>
                  <a:pt x="2140864" y="118110"/>
                </a:lnTo>
                <a:lnTo>
                  <a:pt x="2144801" y="124967"/>
                </a:lnTo>
                <a:lnTo>
                  <a:pt x="2148738" y="131952"/>
                </a:lnTo>
                <a:lnTo>
                  <a:pt x="2157628" y="134365"/>
                </a:lnTo>
                <a:lnTo>
                  <a:pt x="2248794" y="82550"/>
                </a:lnTo>
                <a:lnTo>
                  <a:pt x="2244623" y="82550"/>
                </a:lnTo>
                <a:lnTo>
                  <a:pt x="2191143" y="81990"/>
                </a:lnTo>
                <a:close/>
              </a:path>
              <a:path w="2273935" h="134619">
                <a:moveTo>
                  <a:pt x="2216066" y="67789"/>
                </a:moveTo>
                <a:lnTo>
                  <a:pt x="2191143" y="81990"/>
                </a:lnTo>
                <a:lnTo>
                  <a:pt x="2244623" y="82550"/>
                </a:lnTo>
                <a:lnTo>
                  <a:pt x="2244650" y="80517"/>
                </a:lnTo>
                <a:lnTo>
                  <a:pt x="2237384" y="80517"/>
                </a:lnTo>
                <a:lnTo>
                  <a:pt x="2216066" y="67789"/>
                </a:lnTo>
                <a:close/>
              </a:path>
              <a:path w="2273935" h="134619">
                <a:moveTo>
                  <a:pt x="2159025" y="0"/>
                </a:moveTo>
                <a:lnTo>
                  <a:pt x="2150135" y="2159"/>
                </a:lnTo>
                <a:lnTo>
                  <a:pt x="2146071" y="9143"/>
                </a:lnTo>
                <a:lnTo>
                  <a:pt x="2141880" y="16001"/>
                </a:lnTo>
                <a:lnTo>
                  <a:pt x="2144166" y="24891"/>
                </a:lnTo>
                <a:lnTo>
                  <a:pt x="2191349" y="53032"/>
                </a:lnTo>
                <a:lnTo>
                  <a:pt x="2245004" y="53593"/>
                </a:lnTo>
                <a:lnTo>
                  <a:pt x="2244623" y="82550"/>
                </a:lnTo>
                <a:lnTo>
                  <a:pt x="2248794" y="82550"/>
                </a:lnTo>
                <a:lnTo>
                  <a:pt x="2273579" y="68452"/>
                </a:lnTo>
                <a:lnTo>
                  <a:pt x="2159025" y="0"/>
                </a:lnTo>
                <a:close/>
              </a:path>
              <a:path w="2273935" h="134619">
                <a:moveTo>
                  <a:pt x="304" y="30099"/>
                </a:moveTo>
                <a:lnTo>
                  <a:pt x="0" y="59054"/>
                </a:lnTo>
                <a:lnTo>
                  <a:pt x="2191143" y="81990"/>
                </a:lnTo>
                <a:lnTo>
                  <a:pt x="2216066" y="67789"/>
                </a:lnTo>
                <a:lnTo>
                  <a:pt x="2191349" y="53032"/>
                </a:lnTo>
                <a:lnTo>
                  <a:pt x="304" y="30099"/>
                </a:lnTo>
                <a:close/>
              </a:path>
              <a:path w="2273935" h="134619">
                <a:moveTo>
                  <a:pt x="2237638" y="55499"/>
                </a:moveTo>
                <a:lnTo>
                  <a:pt x="2216066" y="67789"/>
                </a:lnTo>
                <a:lnTo>
                  <a:pt x="2237384" y="80517"/>
                </a:lnTo>
                <a:lnTo>
                  <a:pt x="2237638" y="55499"/>
                </a:lnTo>
                <a:close/>
              </a:path>
              <a:path w="2273935" h="134619">
                <a:moveTo>
                  <a:pt x="2244979" y="55499"/>
                </a:moveTo>
                <a:lnTo>
                  <a:pt x="2237638" y="55499"/>
                </a:lnTo>
                <a:lnTo>
                  <a:pt x="2237384" y="80517"/>
                </a:lnTo>
                <a:lnTo>
                  <a:pt x="2244650" y="80517"/>
                </a:lnTo>
                <a:lnTo>
                  <a:pt x="2244979" y="55499"/>
                </a:lnTo>
                <a:close/>
              </a:path>
              <a:path w="2273935" h="134619">
                <a:moveTo>
                  <a:pt x="2191349" y="53032"/>
                </a:moveTo>
                <a:lnTo>
                  <a:pt x="2216066" y="67789"/>
                </a:lnTo>
                <a:lnTo>
                  <a:pt x="2237638" y="55499"/>
                </a:lnTo>
                <a:lnTo>
                  <a:pt x="2244979" y="55499"/>
                </a:lnTo>
                <a:lnTo>
                  <a:pt x="2245004" y="53593"/>
                </a:lnTo>
                <a:lnTo>
                  <a:pt x="2191349" y="53032"/>
                </a:lnTo>
                <a:close/>
              </a:path>
            </a:pathLst>
          </a:custGeom>
          <a:solidFill>
            <a:srgbClr val="000000"/>
          </a:solidFill>
        </p:spPr>
        <p:txBody>
          <a:bodyPr wrap="square" lIns="0" tIns="0" rIns="0" bIns="0" rtlCol="0"/>
          <a:lstStyle/>
          <a:p>
            <a:endParaRPr/>
          </a:p>
        </p:txBody>
      </p:sp>
      <p:sp>
        <p:nvSpPr>
          <p:cNvPr id="7" name="object 7"/>
          <p:cNvSpPr txBox="1"/>
          <p:nvPr/>
        </p:nvSpPr>
        <p:spPr>
          <a:xfrm>
            <a:off x="1678940" y="2241932"/>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8" name="object 8"/>
          <p:cNvSpPr txBox="1"/>
          <p:nvPr/>
        </p:nvSpPr>
        <p:spPr>
          <a:xfrm>
            <a:off x="4867147" y="22419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9" name="object 9"/>
          <p:cNvSpPr txBox="1"/>
          <p:nvPr/>
        </p:nvSpPr>
        <p:spPr>
          <a:xfrm>
            <a:off x="3117342" y="3842385"/>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10" name="object 10"/>
          <p:cNvSpPr txBox="1"/>
          <p:nvPr/>
        </p:nvSpPr>
        <p:spPr>
          <a:xfrm>
            <a:off x="2182316" y="4474655"/>
            <a:ext cx="2043405" cy="1605568"/>
          </a:xfrm>
          <a:prstGeom prst="rect">
            <a:avLst/>
          </a:prstGeom>
        </p:spPr>
        <p:txBody>
          <a:bodyPr vert="horz" wrap="square" lIns="0" tIns="12700" rIns="0" bIns="0" rtlCol="0">
            <a:spAutoFit/>
          </a:bodyPr>
          <a:lstStyle/>
          <a:p>
            <a:pPr marL="80645">
              <a:spcBef>
                <a:spcPts val="100"/>
              </a:spcBef>
            </a:pPr>
            <a:r>
              <a:rPr sz="2400" dirty="0">
                <a:latin typeface="Tahoma"/>
                <a:cs typeface="Tahoma"/>
              </a:rPr>
              <a:t>C(s)=GR(s)</a:t>
            </a:r>
          </a:p>
          <a:p>
            <a:pPr marL="80645" marR="473709" indent="571500">
              <a:spcBef>
                <a:spcPts val="5"/>
              </a:spcBef>
            </a:pPr>
            <a:r>
              <a:rPr sz="2400" dirty="0">
                <a:latin typeface="Tahoma"/>
                <a:cs typeface="Tahoma"/>
              </a:rPr>
              <a:t>and  X=R(s)</a:t>
            </a:r>
          </a:p>
          <a:p>
            <a:pPr marL="12700">
              <a:spcBef>
                <a:spcPts val="2050"/>
              </a:spcBef>
            </a:pPr>
            <a:endParaRPr sz="1400" dirty="0">
              <a:latin typeface="Tahoma"/>
              <a:cs typeface="Tahoma"/>
            </a:endParaRPr>
          </a:p>
        </p:txBody>
      </p:sp>
      <p:sp>
        <p:nvSpPr>
          <p:cNvPr id="11" name="object 11"/>
          <p:cNvSpPr txBox="1"/>
          <p:nvPr/>
        </p:nvSpPr>
        <p:spPr>
          <a:xfrm>
            <a:off x="7575358" y="4651811"/>
            <a:ext cx="2072005" cy="1854835"/>
          </a:xfrm>
          <a:prstGeom prst="rect">
            <a:avLst/>
          </a:prstGeom>
        </p:spPr>
        <p:txBody>
          <a:bodyPr vert="horz" wrap="square" lIns="0" tIns="12700" rIns="0" bIns="0" rtlCol="0">
            <a:spAutoFit/>
          </a:bodyPr>
          <a:lstStyle/>
          <a:p>
            <a:pPr marL="12700">
              <a:spcBef>
                <a:spcPts val="100"/>
              </a:spcBef>
            </a:pPr>
            <a:r>
              <a:rPr sz="2400" dirty="0">
                <a:latin typeface="Tahoma"/>
                <a:cs typeface="Tahoma"/>
              </a:rPr>
              <a:t>C(s)=GR(s)</a:t>
            </a:r>
          </a:p>
          <a:p>
            <a:pPr marL="12700" marR="227329" indent="474980">
              <a:spcBef>
                <a:spcPts val="5"/>
              </a:spcBef>
            </a:pPr>
            <a:r>
              <a:rPr sz="2400" dirty="0">
                <a:latin typeface="Tahoma"/>
                <a:cs typeface="Tahoma"/>
              </a:rPr>
              <a:t>and </a:t>
            </a:r>
            <a:r>
              <a:rPr sz="2400" spc="5" dirty="0">
                <a:latin typeface="Tahoma"/>
                <a:cs typeface="Tahoma"/>
              </a:rPr>
              <a:t> </a:t>
            </a:r>
            <a:r>
              <a:rPr sz="2400" dirty="0">
                <a:latin typeface="Tahoma"/>
                <a:cs typeface="Tahoma"/>
              </a:rPr>
              <a:t>X=C(s</a:t>
            </a:r>
            <a:r>
              <a:rPr sz="2400" spc="5" dirty="0">
                <a:latin typeface="Tahoma"/>
                <a:cs typeface="Tahoma"/>
              </a:rPr>
              <a:t>)</a:t>
            </a:r>
            <a:r>
              <a:rPr sz="2400" dirty="0">
                <a:latin typeface="Tahoma"/>
                <a:cs typeface="Tahoma"/>
              </a:rPr>
              <a:t>.{1/</a:t>
            </a:r>
            <a:r>
              <a:rPr sz="2400" spc="-10" dirty="0">
                <a:latin typeface="Tahoma"/>
                <a:cs typeface="Tahoma"/>
              </a:rPr>
              <a:t>G</a:t>
            </a:r>
            <a:r>
              <a:rPr sz="2400" dirty="0">
                <a:latin typeface="Tahoma"/>
                <a:cs typeface="Tahoma"/>
              </a:rPr>
              <a:t>}</a:t>
            </a:r>
          </a:p>
          <a:p>
            <a:pPr marL="203200"/>
            <a:r>
              <a:rPr sz="2400" spc="-5" dirty="0">
                <a:latin typeface="Tahoma"/>
                <a:cs typeface="Tahoma"/>
              </a:rPr>
              <a:t>=GR(s).{1/G}</a:t>
            </a:r>
            <a:endParaRPr sz="2400" dirty="0">
              <a:latin typeface="Tahoma"/>
              <a:cs typeface="Tahoma"/>
            </a:endParaRPr>
          </a:p>
          <a:p>
            <a:pPr marL="203200"/>
            <a:r>
              <a:rPr sz="2400" dirty="0">
                <a:latin typeface="Tahoma"/>
                <a:cs typeface="Tahoma"/>
              </a:rPr>
              <a:t>=</a:t>
            </a:r>
            <a:r>
              <a:rPr sz="2400" spc="-50" dirty="0">
                <a:latin typeface="Tahoma"/>
                <a:cs typeface="Tahoma"/>
              </a:rPr>
              <a:t> </a:t>
            </a:r>
            <a:r>
              <a:rPr sz="2400" dirty="0">
                <a:latin typeface="Tahoma"/>
                <a:cs typeface="Tahoma"/>
              </a:rPr>
              <a:t>R(s)</a:t>
            </a:r>
          </a:p>
        </p:txBody>
      </p:sp>
      <p:sp>
        <p:nvSpPr>
          <p:cNvPr id="12" name="object 12"/>
          <p:cNvSpPr txBox="1"/>
          <p:nvPr/>
        </p:nvSpPr>
        <p:spPr>
          <a:xfrm>
            <a:off x="4115561" y="2230374"/>
            <a:ext cx="609600" cy="511679"/>
          </a:xfrm>
          <a:prstGeom prst="rect">
            <a:avLst/>
          </a:prstGeom>
          <a:ln w="32003">
            <a:solidFill>
              <a:srgbClr val="000000"/>
            </a:solidFill>
          </a:ln>
        </p:spPr>
        <p:txBody>
          <a:bodyPr vert="horz" wrap="square" lIns="0" tIns="19050" rIns="0" bIns="0" rtlCol="0">
            <a:spAutoFit/>
          </a:bodyPr>
          <a:lstStyle/>
          <a:p>
            <a:pPr marL="201295">
              <a:spcBef>
                <a:spcPts val="150"/>
              </a:spcBef>
            </a:pPr>
            <a:r>
              <a:rPr sz="3200" dirty="0">
                <a:latin typeface="Calibri"/>
                <a:cs typeface="Calibri"/>
              </a:rPr>
              <a:t>G</a:t>
            </a:r>
            <a:endParaRPr sz="3200">
              <a:latin typeface="Calibri"/>
              <a:cs typeface="Calibri"/>
            </a:endParaRPr>
          </a:p>
        </p:txBody>
      </p:sp>
      <p:sp>
        <p:nvSpPr>
          <p:cNvPr id="13" name="object 13"/>
          <p:cNvSpPr/>
          <p:nvPr/>
        </p:nvSpPr>
        <p:spPr>
          <a:xfrm>
            <a:off x="2976861" y="2615946"/>
            <a:ext cx="144145" cy="1671955"/>
          </a:xfrm>
          <a:custGeom>
            <a:avLst/>
            <a:gdLst/>
            <a:ahLst/>
            <a:cxnLst/>
            <a:rect l="l" t="t" r="r" b="b"/>
            <a:pathLst>
              <a:path w="144144" h="1671954">
                <a:moveTo>
                  <a:pt x="13896" y="1528044"/>
                </a:moveTo>
                <a:lnTo>
                  <a:pt x="7893" y="1530095"/>
                </a:lnTo>
                <a:lnTo>
                  <a:pt x="3087" y="1534312"/>
                </a:lnTo>
                <a:lnTo>
                  <a:pt x="400" y="1539827"/>
                </a:lnTo>
                <a:lnTo>
                  <a:pt x="0" y="1545937"/>
                </a:lnTo>
                <a:lnTo>
                  <a:pt x="2051" y="1551939"/>
                </a:lnTo>
                <a:lnTo>
                  <a:pt x="71901" y="1671701"/>
                </a:lnTo>
                <a:lnTo>
                  <a:pt x="90419" y="1639951"/>
                </a:lnTo>
                <a:lnTo>
                  <a:pt x="55899" y="1639951"/>
                </a:lnTo>
                <a:lnTo>
                  <a:pt x="55899" y="1580787"/>
                </a:lnTo>
                <a:lnTo>
                  <a:pt x="29737" y="1535937"/>
                </a:lnTo>
                <a:lnTo>
                  <a:pt x="25521" y="1531131"/>
                </a:lnTo>
                <a:lnTo>
                  <a:pt x="20006" y="1528445"/>
                </a:lnTo>
                <a:lnTo>
                  <a:pt x="13896" y="1528044"/>
                </a:lnTo>
                <a:close/>
              </a:path>
              <a:path w="144144" h="1671954">
                <a:moveTo>
                  <a:pt x="55899" y="1580787"/>
                </a:moveTo>
                <a:lnTo>
                  <a:pt x="55899" y="1639951"/>
                </a:lnTo>
                <a:lnTo>
                  <a:pt x="87903" y="1639951"/>
                </a:lnTo>
                <a:lnTo>
                  <a:pt x="87903" y="1631949"/>
                </a:lnTo>
                <a:lnTo>
                  <a:pt x="58058" y="1631949"/>
                </a:lnTo>
                <a:lnTo>
                  <a:pt x="71901" y="1608219"/>
                </a:lnTo>
                <a:lnTo>
                  <a:pt x="55899" y="1580787"/>
                </a:lnTo>
                <a:close/>
              </a:path>
              <a:path w="144144" h="1671954">
                <a:moveTo>
                  <a:pt x="129907" y="1528044"/>
                </a:moveTo>
                <a:lnTo>
                  <a:pt x="123797" y="1528445"/>
                </a:lnTo>
                <a:lnTo>
                  <a:pt x="118282" y="1531131"/>
                </a:lnTo>
                <a:lnTo>
                  <a:pt x="114065" y="1535937"/>
                </a:lnTo>
                <a:lnTo>
                  <a:pt x="87903" y="1580787"/>
                </a:lnTo>
                <a:lnTo>
                  <a:pt x="87903" y="1639951"/>
                </a:lnTo>
                <a:lnTo>
                  <a:pt x="90419" y="1639951"/>
                </a:lnTo>
                <a:lnTo>
                  <a:pt x="141751" y="1551939"/>
                </a:lnTo>
                <a:lnTo>
                  <a:pt x="143803" y="1545937"/>
                </a:lnTo>
                <a:lnTo>
                  <a:pt x="143402" y="1539827"/>
                </a:lnTo>
                <a:lnTo>
                  <a:pt x="140715" y="1534312"/>
                </a:lnTo>
                <a:lnTo>
                  <a:pt x="135909" y="1530095"/>
                </a:lnTo>
                <a:lnTo>
                  <a:pt x="129907" y="1528044"/>
                </a:lnTo>
                <a:close/>
              </a:path>
              <a:path w="144144" h="1671954">
                <a:moveTo>
                  <a:pt x="71901" y="1608219"/>
                </a:moveTo>
                <a:lnTo>
                  <a:pt x="58058" y="1631949"/>
                </a:lnTo>
                <a:lnTo>
                  <a:pt x="85744" y="1631949"/>
                </a:lnTo>
                <a:lnTo>
                  <a:pt x="71901" y="1608219"/>
                </a:lnTo>
                <a:close/>
              </a:path>
              <a:path w="144144" h="1671954">
                <a:moveTo>
                  <a:pt x="87903" y="1580787"/>
                </a:moveTo>
                <a:lnTo>
                  <a:pt x="71901" y="1608219"/>
                </a:lnTo>
                <a:lnTo>
                  <a:pt x="85744" y="1631949"/>
                </a:lnTo>
                <a:lnTo>
                  <a:pt x="87903" y="1631949"/>
                </a:lnTo>
                <a:lnTo>
                  <a:pt x="87903" y="1580787"/>
                </a:lnTo>
                <a:close/>
              </a:path>
              <a:path w="144144" h="1671954">
                <a:moveTo>
                  <a:pt x="87903" y="0"/>
                </a:moveTo>
                <a:lnTo>
                  <a:pt x="55899" y="0"/>
                </a:lnTo>
                <a:lnTo>
                  <a:pt x="55899" y="1580787"/>
                </a:lnTo>
                <a:lnTo>
                  <a:pt x="71901" y="1608219"/>
                </a:lnTo>
                <a:lnTo>
                  <a:pt x="87903" y="1580787"/>
                </a:lnTo>
                <a:lnTo>
                  <a:pt x="87903" y="0"/>
                </a:lnTo>
                <a:close/>
              </a:path>
            </a:pathLst>
          </a:custGeom>
          <a:solidFill>
            <a:srgbClr val="1F487C"/>
          </a:solidFill>
        </p:spPr>
        <p:txBody>
          <a:bodyPr wrap="square" lIns="0" tIns="0" rIns="0" bIns="0" rtlCol="0"/>
          <a:lstStyle/>
          <a:p>
            <a:endParaRPr/>
          </a:p>
        </p:txBody>
      </p:sp>
      <p:sp>
        <p:nvSpPr>
          <p:cNvPr id="14" name="object 14"/>
          <p:cNvSpPr/>
          <p:nvPr/>
        </p:nvSpPr>
        <p:spPr>
          <a:xfrm>
            <a:off x="8611362" y="2524379"/>
            <a:ext cx="1753235" cy="134620"/>
          </a:xfrm>
          <a:custGeom>
            <a:avLst/>
            <a:gdLst/>
            <a:ahLst/>
            <a:cxnLst/>
            <a:rect l="l" t="t" r="r" b="b"/>
            <a:pathLst>
              <a:path w="1753234" h="134619">
                <a:moveTo>
                  <a:pt x="1695323" y="67183"/>
                </a:moveTo>
                <a:lnTo>
                  <a:pt x="1629791" y="105410"/>
                </a:lnTo>
                <a:lnTo>
                  <a:pt x="1622806" y="109347"/>
                </a:lnTo>
                <a:lnTo>
                  <a:pt x="1620520" y="118237"/>
                </a:lnTo>
                <a:lnTo>
                  <a:pt x="1624584" y="125095"/>
                </a:lnTo>
                <a:lnTo>
                  <a:pt x="1628648" y="132080"/>
                </a:lnTo>
                <a:lnTo>
                  <a:pt x="1637411" y="134366"/>
                </a:lnTo>
                <a:lnTo>
                  <a:pt x="1727876" y="81661"/>
                </a:lnTo>
                <a:lnTo>
                  <a:pt x="1723898" y="81661"/>
                </a:lnTo>
                <a:lnTo>
                  <a:pt x="1723898" y="79629"/>
                </a:lnTo>
                <a:lnTo>
                  <a:pt x="1716659" y="79629"/>
                </a:lnTo>
                <a:lnTo>
                  <a:pt x="1695323" y="67183"/>
                </a:lnTo>
                <a:close/>
              </a:path>
              <a:path w="1753234" h="134619">
                <a:moveTo>
                  <a:pt x="1670503" y="52705"/>
                </a:moveTo>
                <a:lnTo>
                  <a:pt x="0" y="52705"/>
                </a:lnTo>
                <a:lnTo>
                  <a:pt x="0" y="81661"/>
                </a:lnTo>
                <a:lnTo>
                  <a:pt x="1670503" y="81661"/>
                </a:lnTo>
                <a:lnTo>
                  <a:pt x="1695323" y="67183"/>
                </a:lnTo>
                <a:lnTo>
                  <a:pt x="1670503" y="52705"/>
                </a:lnTo>
                <a:close/>
              </a:path>
              <a:path w="1753234" h="134619">
                <a:moveTo>
                  <a:pt x="1727878" y="52705"/>
                </a:moveTo>
                <a:lnTo>
                  <a:pt x="1723898" y="52705"/>
                </a:lnTo>
                <a:lnTo>
                  <a:pt x="1723898" y="81661"/>
                </a:lnTo>
                <a:lnTo>
                  <a:pt x="1727876" y="81661"/>
                </a:lnTo>
                <a:lnTo>
                  <a:pt x="1752727" y="67183"/>
                </a:lnTo>
                <a:lnTo>
                  <a:pt x="1727878" y="52705"/>
                </a:lnTo>
                <a:close/>
              </a:path>
              <a:path w="1753234" h="134619">
                <a:moveTo>
                  <a:pt x="1716659" y="54737"/>
                </a:moveTo>
                <a:lnTo>
                  <a:pt x="1695323" y="67183"/>
                </a:lnTo>
                <a:lnTo>
                  <a:pt x="1716659" y="79629"/>
                </a:lnTo>
                <a:lnTo>
                  <a:pt x="1716659" y="54737"/>
                </a:lnTo>
                <a:close/>
              </a:path>
              <a:path w="1753234" h="134619">
                <a:moveTo>
                  <a:pt x="1723898" y="54737"/>
                </a:moveTo>
                <a:lnTo>
                  <a:pt x="1716659" y="54737"/>
                </a:lnTo>
                <a:lnTo>
                  <a:pt x="1716659" y="79629"/>
                </a:lnTo>
                <a:lnTo>
                  <a:pt x="1723898" y="79629"/>
                </a:lnTo>
                <a:lnTo>
                  <a:pt x="1723898" y="54737"/>
                </a:lnTo>
                <a:close/>
              </a:path>
              <a:path w="1753234" h="134619">
                <a:moveTo>
                  <a:pt x="1637411" y="0"/>
                </a:moveTo>
                <a:lnTo>
                  <a:pt x="1628648" y="2286"/>
                </a:lnTo>
                <a:lnTo>
                  <a:pt x="1624584" y="9271"/>
                </a:lnTo>
                <a:lnTo>
                  <a:pt x="1620520" y="16129"/>
                </a:lnTo>
                <a:lnTo>
                  <a:pt x="1622806" y="25019"/>
                </a:lnTo>
                <a:lnTo>
                  <a:pt x="1629791" y="28956"/>
                </a:lnTo>
                <a:lnTo>
                  <a:pt x="1695323" y="67183"/>
                </a:lnTo>
                <a:lnTo>
                  <a:pt x="1716659" y="54737"/>
                </a:lnTo>
                <a:lnTo>
                  <a:pt x="1723898" y="54737"/>
                </a:lnTo>
                <a:lnTo>
                  <a:pt x="1723898" y="52705"/>
                </a:lnTo>
                <a:lnTo>
                  <a:pt x="1727878" y="52705"/>
                </a:lnTo>
                <a:lnTo>
                  <a:pt x="1637411" y="0"/>
                </a:lnTo>
                <a:close/>
              </a:path>
            </a:pathLst>
          </a:custGeom>
          <a:solidFill>
            <a:srgbClr val="000000"/>
          </a:solidFill>
        </p:spPr>
        <p:txBody>
          <a:bodyPr wrap="square" lIns="0" tIns="0" rIns="0" bIns="0" rtlCol="0"/>
          <a:lstStyle/>
          <a:p>
            <a:endParaRPr/>
          </a:p>
        </p:txBody>
      </p:sp>
      <p:sp>
        <p:nvSpPr>
          <p:cNvPr id="15" name="object 15"/>
          <p:cNvSpPr/>
          <p:nvPr/>
        </p:nvSpPr>
        <p:spPr>
          <a:xfrm>
            <a:off x="7087362" y="2490851"/>
            <a:ext cx="915035" cy="134620"/>
          </a:xfrm>
          <a:custGeom>
            <a:avLst/>
            <a:gdLst/>
            <a:ahLst/>
            <a:cxnLst/>
            <a:rect l="l" t="t" r="r" b="b"/>
            <a:pathLst>
              <a:path w="915035" h="134619">
                <a:moveTo>
                  <a:pt x="857123" y="67183"/>
                </a:moveTo>
                <a:lnTo>
                  <a:pt x="791590" y="105410"/>
                </a:lnTo>
                <a:lnTo>
                  <a:pt x="784605" y="109347"/>
                </a:lnTo>
                <a:lnTo>
                  <a:pt x="782320" y="118237"/>
                </a:lnTo>
                <a:lnTo>
                  <a:pt x="786384" y="125095"/>
                </a:lnTo>
                <a:lnTo>
                  <a:pt x="790448" y="132079"/>
                </a:lnTo>
                <a:lnTo>
                  <a:pt x="799211" y="134365"/>
                </a:lnTo>
                <a:lnTo>
                  <a:pt x="889676" y="81661"/>
                </a:lnTo>
                <a:lnTo>
                  <a:pt x="885698" y="81661"/>
                </a:lnTo>
                <a:lnTo>
                  <a:pt x="885698" y="79628"/>
                </a:lnTo>
                <a:lnTo>
                  <a:pt x="878459" y="79628"/>
                </a:lnTo>
                <a:lnTo>
                  <a:pt x="857123" y="67183"/>
                </a:lnTo>
                <a:close/>
              </a:path>
              <a:path w="915035" h="134619">
                <a:moveTo>
                  <a:pt x="832303" y="52704"/>
                </a:moveTo>
                <a:lnTo>
                  <a:pt x="0" y="52704"/>
                </a:lnTo>
                <a:lnTo>
                  <a:pt x="0" y="81661"/>
                </a:lnTo>
                <a:lnTo>
                  <a:pt x="832303" y="81661"/>
                </a:lnTo>
                <a:lnTo>
                  <a:pt x="857123" y="67183"/>
                </a:lnTo>
                <a:lnTo>
                  <a:pt x="832303" y="52704"/>
                </a:lnTo>
                <a:close/>
              </a:path>
              <a:path w="915035" h="134619">
                <a:moveTo>
                  <a:pt x="889678" y="52704"/>
                </a:moveTo>
                <a:lnTo>
                  <a:pt x="885698" y="52704"/>
                </a:lnTo>
                <a:lnTo>
                  <a:pt x="885698" y="81661"/>
                </a:lnTo>
                <a:lnTo>
                  <a:pt x="889676" y="81661"/>
                </a:lnTo>
                <a:lnTo>
                  <a:pt x="914526" y="67183"/>
                </a:lnTo>
                <a:lnTo>
                  <a:pt x="889678" y="52704"/>
                </a:lnTo>
                <a:close/>
              </a:path>
              <a:path w="915035" h="134619">
                <a:moveTo>
                  <a:pt x="878459" y="54737"/>
                </a:moveTo>
                <a:lnTo>
                  <a:pt x="857123" y="67183"/>
                </a:lnTo>
                <a:lnTo>
                  <a:pt x="878459" y="79628"/>
                </a:lnTo>
                <a:lnTo>
                  <a:pt x="878459" y="54737"/>
                </a:lnTo>
                <a:close/>
              </a:path>
              <a:path w="915035" h="134619">
                <a:moveTo>
                  <a:pt x="885698" y="54737"/>
                </a:moveTo>
                <a:lnTo>
                  <a:pt x="878459" y="54737"/>
                </a:lnTo>
                <a:lnTo>
                  <a:pt x="878459" y="79628"/>
                </a:lnTo>
                <a:lnTo>
                  <a:pt x="885698" y="79628"/>
                </a:lnTo>
                <a:lnTo>
                  <a:pt x="885698" y="54737"/>
                </a:lnTo>
                <a:close/>
              </a:path>
              <a:path w="915035" h="134619">
                <a:moveTo>
                  <a:pt x="799211" y="0"/>
                </a:moveTo>
                <a:lnTo>
                  <a:pt x="790448" y="2286"/>
                </a:lnTo>
                <a:lnTo>
                  <a:pt x="786384" y="9271"/>
                </a:lnTo>
                <a:lnTo>
                  <a:pt x="782320" y="16128"/>
                </a:lnTo>
                <a:lnTo>
                  <a:pt x="784605" y="25019"/>
                </a:lnTo>
                <a:lnTo>
                  <a:pt x="791590" y="28956"/>
                </a:lnTo>
                <a:lnTo>
                  <a:pt x="857123" y="67183"/>
                </a:lnTo>
                <a:lnTo>
                  <a:pt x="878459" y="54737"/>
                </a:lnTo>
                <a:lnTo>
                  <a:pt x="885698" y="54737"/>
                </a:lnTo>
                <a:lnTo>
                  <a:pt x="885698" y="52704"/>
                </a:lnTo>
                <a:lnTo>
                  <a:pt x="889678" y="52704"/>
                </a:lnTo>
                <a:lnTo>
                  <a:pt x="799211" y="0"/>
                </a:lnTo>
                <a:close/>
              </a:path>
            </a:pathLst>
          </a:custGeom>
          <a:solidFill>
            <a:srgbClr val="000000"/>
          </a:solidFill>
        </p:spPr>
        <p:txBody>
          <a:bodyPr wrap="square" lIns="0" tIns="0" rIns="0" bIns="0" rtlCol="0"/>
          <a:lstStyle/>
          <a:p>
            <a:endParaRPr/>
          </a:p>
        </p:txBody>
      </p:sp>
      <p:sp>
        <p:nvSpPr>
          <p:cNvPr id="16" name="object 16"/>
          <p:cNvSpPr txBox="1"/>
          <p:nvPr/>
        </p:nvSpPr>
        <p:spPr>
          <a:xfrm>
            <a:off x="7090029" y="2222755"/>
            <a:ext cx="493395"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R(</a:t>
            </a:r>
            <a:r>
              <a:rPr sz="2000" spc="5" dirty="0">
                <a:latin typeface="Tahoma"/>
                <a:cs typeface="Tahoma"/>
              </a:rPr>
              <a:t>s</a:t>
            </a:r>
            <a:r>
              <a:rPr sz="2000" dirty="0">
                <a:latin typeface="Tahoma"/>
                <a:cs typeface="Tahoma"/>
              </a:rPr>
              <a:t>)</a:t>
            </a:r>
            <a:endParaRPr sz="2000">
              <a:latin typeface="Tahoma"/>
              <a:cs typeface="Tahoma"/>
            </a:endParaRPr>
          </a:p>
        </p:txBody>
      </p:sp>
      <p:sp>
        <p:nvSpPr>
          <p:cNvPr id="17" name="object 17"/>
          <p:cNvSpPr txBox="1"/>
          <p:nvPr/>
        </p:nvSpPr>
        <p:spPr>
          <a:xfrm>
            <a:off x="9592182" y="2165732"/>
            <a:ext cx="487680" cy="330835"/>
          </a:xfrm>
          <a:prstGeom prst="rect">
            <a:avLst/>
          </a:prstGeom>
        </p:spPr>
        <p:txBody>
          <a:bodyPr vert="horz" wrap="square" lIns="0" tIns="13335" rIns="0" bIns="0" rtlCol="0">
            <a:spAutoFit/>
          </a:bodyPr>
          <a:lstStyle/>
          <a:p>
            <a:pPr marL="12700">
              <a:spcBef>
                <a:spcPts val="105"/>
              </a:spcBef>
            </a:pPr>
            <a:r>
              <a:rPr sz="2000" dirty="0">
                <a:latin typeface="Tahoma"/>
                <a:cs typeface="Tahoma"/>
              </a:rPr>
              <a:t>C(s)</a:t>
            </a:r>
            <a:endParaRPr sz="2000">
              <a:latin typeface="Tahoma"/>
              <a:cs typeface="Tahoma"/>
            </a:endParaRPr>
          </a:p>
        </p:txBody>
      </p:sp>
      <p:sp>
        <p:nvSpPr>
          <p:cNvPr id="18" name="object 18"/>
          <p:cNvSpPr txBox="1"/>
          <p:nvPr/>
        </p:nvSpPr>
        <p:spPr>
          <a:xfrm>
            <a:off x="8001761" y="2230374"/>
            <a:ext cx="609600" cy="511679"/>
          </a:xfrm>
          <a:prstGeom prst="rect">
            <a:avLst/>
          </a:prstGeom>
          <a:ln w="32003">
            <a:solidFill>
              <a:srgbClr val="000000"/>
            </a:solidFill>
          </a:ln>
        </p:spPr>
        <p:txBody>
          <a:bodyPr vert="horz" wrap="square" lIns="0" tIns="19050" rIns="0" bIns="0" rtlCol="0">
            <a:spAutoFit/>
          </a:bodyPr>
          <a:lstStyle/>
          <a:p>
            <a:pPr marL="221615">
              <a:spcBef>
                <a:spcPts val="150"/>
              </a:spcBef>
            </a:pPr>
            <a:r>
              <a:rPr sz="3200" dirty="0">
                <a:latin typeface="Calibri"/>
                <a:cs typeface="Calibri"/>
              </a:rPr>
              <a:t>G</a:t>
            </a:r>
            <a:endParaRPr sz="3200">
              <a:latin typeface="Calibri"/>
              <a:cs typeface="Calibri"/>
            </a:endParaRPr>
          </a:p>
        </p:txBody>
      </p:sp>
      <p:sp>
        <p:nvSpPr>
          <p:cNvPr id="19" name="object 19"/>
          <p:cNvSpPr/>
          <p:nvPr/>
        </p:nvSpPr>
        <p:spPr>
          <a:xfrm>
            <a:off x="9225261" y="2573274"/>
            <a:ext cx="144145" cy="781685"/>
          </a:xfrm>
          <a:custGeom>
            <a:avLst/>
            <a:gdLst/>
            <a:ahLst/>
            <a:cxnLst/>
            <a:rect l="l" t="t" r="r" b="b"/>
            <a:pathLst>
              <a:path w="144145" h="781685">
                <a:moveTo>
                  <a:pt x="13896" y="637518"/>
                </a:moveTo>
                <a:lnTo>
                  <a:pt x="7893" y="639572"/>
                </a:lnTo>
                <a:lnTo>
                  <a:pt x="3087" y="643788"/>
                </a:lnTo>
                <a:lnTo>
                  <a:pt x="400" y="649303"/>
                </a:lnTo>
                <a:lnTo>
                  <a:pt x="0" y="655413"/>
                </a:lnTo>
                <a:lnTo>
                  <a:pt x="2051" y="661415"/>
                </a:lnTo>
                <a:lnTo>
                  <a:pt x="71901" y="781176"/>
                </a:lnTo>
                <a:lnTo>
                  <a:pt x="90419" y="749426"/>
                </a:lnTo>
                <a:lnTo>
                  <a:pt x="55899" y="749426"/>
                </a:lnTo>
                <a:lnTo>
                  <a:pt x="55899" y="690136"/>
                </a:lnTo>
                <a:lnTo>
                  <a:pt x="29737" y="645287"/>
                </a:lnTo>
                <a:lnTo>
                  <a:pt x="25521" y="640554"/>
                </a:lnTo>
                <a:lnTo>
                  <a:pt x="20006" y="637905"/>
                </a:lnTo>
                <a:lnTo>
                  <a:pt x="13896" y="637518"/>
                </a:lnTo>
                <a:close/>
              </a:path>
              <a:path w="144145" h="781685">
                <a:moveTo>
                  <a:pt x="55899" y="690136"/>
                </a:moveTo>
                <a:lnTo>
                  <a:pt x="55899" y="749426"/>
                </a:lnTo>
                <a:lnTo>
                  <a:pt x="87903" y="749426"/>
                </a:lnTo>
                <a:lnTo>
                  <a:pt x="87903" y="741299"/>
                </a:lnTo>
                <a:lnTo>
                  <a:pt x="58058" y="741299"/>
                </a:lnTo>
                <a:lnTo>
                  <a:pt x="71901" y="717568"/>
                </a:lnTo>
                <a:lnTo>
                  <a:pt x="55899" y="690136"/>
                </a:lnTo>
                <a:close/>
              </a:path>
              <a:path w="144145" h="781685">
                <a:moveTo>
                  <a:pt x="129907" y="637518"/>
                </a:moveTo>
                <a:lnTo>
                  <a:pt x="123797" y="637905"/>
                </a:lnTo>
                <a:lnTo>
                  <a:pt x="118282" y="640554"/>
                </a:lnTo>
                <a:lnTo>
                  <a:pt x="114065" y="645287"/>
                </a:lnTo>
                <a:lnTo>
                  <a:pt x="87903" y="690136"/>
                </a:lnTo>
                <a:lnTo>
                  <a:pt x="87903" y="749426"/>
                </a:lnTo>
                <a:lnTo>
                  <a:pt x="90419" y="749426"/>
                </a:lnTo>
                <a:lnTo>
                  <a:pt x="141751" y="661415"/>
                </a:lnTo>
                <a:lnTo>
                  <a:pt x="143803" y="655413"/>
                </a:lnTo>
                <a:lnTo>
                  <a:pt x="143402" y="649303"/>
                </a:lnTo>
                <a:lnTo>
                  <a:pt x="140716" y="643788"/>
                </a:lnTo>
                <a:lnTo>
                  <a:pt x="135909" y="639572"/>
                </a:lnTo>
                <a:lnTo>
                  <a:pt x="129907" y="637518"/>
                </a:lnTo>
                <a:close/>
              </a:path>
              <a:path w="144145" h="781685">
                <a:moveTo>
                  <a:pt x="71901" y="717568"/>
                </a:moveTo>
                <a:lnTo>
                  <a:pt x="58058" y="741299"/>
                </a:lnTo>
                <a:lnTo>
                  <a:pt x="85744" y="741299"/>
                </a:lnTo>
                <a:lnTo>
                  <a:pt x="71901" y="717568"/>
                </a:lnTo>
                <a:close/>
              </a:path>
              <a:path w="144145" h="781685">
                <a:moveTo>
                  <a:pt x="87903" y="690136"/>
                </a:moveTo>
                <a:lnTo>
                  <a:pt x="71901" y="717568"/>
                </a:lnTo>
                <a:lnTo>
                  <a:pt x="85744" y="741299"/>
                </a:lnTo>
                <a:lnTo>
                  <a:pt x="87903" y="741299"/>
                </a:lnTo>
                <a:lnTo>
                  <a:pt x="87903" y="690136"/>
                </a:lnTo>
                <a:close/>
              </a:path>
              <a:path w="144145" h="781685">
                <a:moveTo>
                  <a:pt x="87903" y="0"/>
                </a:moveTo>
                <a:lnTo>
                  <a:pt x="55899" y="0"/>
                </a:lnTo>
                <a:lnTo>
                  <a:pt x="55899" y="690136"/>
                </a:lnTo>
                <a:lnTo>
                  <a:pt x="71901" y="717568"/>
                </a:lnTo>
                <a:lnTo>
                  <a:pt x="87903" y="690136"/>
                </a:lnTo>
                <a:lnTo>
                  <a:pt x="87903" y="0"/>
                </a:lnTo>
                <a:close/>
              </a:path>
            </a:pathLst>
          </a:custGeom>
          <a:solidFill>
            <a:srgbClr val="1F487C"/>
          </a:solidFill>
        </p:spPr>
        <p:txBody>
          <a:bodyPr wrap="square" lIns="0" tIns="0" rIns="0" bIns="0" rtlCol="0"/>
          <a:lstStyle/>
          <a:p>
            <a:endParaRPr/>
          </a:p>
        </p:txBody>
      </p:sp>
      <p:sp>
        <p:nvSpPr>
          <p:cNvPr id="20" name="object 20"/>
          <p:cNvSpPr txBox="1"/>
          <p:nvPr/>
        </p:nvSpPr>
        <p:spPr>
          <a:xfrm>
            <a:off x="9061832" y="4356862"/>
            <a:ext cx="173355" cy="330835"/>
          </a:xfrm>
          <a:prstGeom prst="rect">
            <a:avLst/>
          </a:prstGeom>
        </p:spPr>
        <p:txBody>
          <a:bodyPr vert="horz" wrap="square" lIns="0" tIns="12700" rIns="0" bIns="0" rtlCol="0">
            <a:spAutoFit/>
          </a:bodyPr>
          <a:lstStyle/>
          <a:p>
            <a:pPr marL="12700">
              <a:spcBef>
                <a:spcPts val="100"/>
              </a:spcBef>
            </a:pPr>
            <a:r>
              <a:rPr sz="2000" dirty="0">
                <a:solidFill>
                  <a:srgbClr val="1F487C"/>
                </a:solidFill>
                <a:latin typeface="Tahoma"/>
                <a:cs typeface="Tahoma"/>
              </a:rPr>
              <a:t>X</a:t>
            </a:r>
            <a:endParaRPr sz="2000">
              <a:latin typeface="Tahoma"/>
              <a:cs typeface="Tahoma"/>
            </a:endParaRPr>
          </a:p>
        </p:txBody>
      </p:sp>
      <p:sp>
        <p:nvSpPr>
          <p:cNvPr id="21" name="object 21"/>
          <p:cNvSpPr txBox="1"/>
          <p:nvPr/>
        </p:nvSpPr>
        <p:spPr>
          <a:xfrm>
            <a:off x="8992361" y="3362705"/>
            <a:ext cx="609600" cy="453970"/>
          </a:xfrm>
          <a:prstGeom prst="rect">
            <a:avLst/>
          </a:prstGeom>
          <a:ln w="32003">
            <a:solidFill>
              <a:srgbClr val="000000"/>
            </a:solidFill>
          </a:ln>
        </p:spPr>
        <p:txBody>
          <a:bodyPr vert="horz" wrap="square" lIns="0" tIns="22860" rIns="0" bIns="0" rtlCol="0">
            <a:spAutoFit/>
          </a:bodyPr>
          <a:lstStyle/>
          <a:p>
            <a:pPr marL="34290">
              <a:spcBef>
                <a:spcPts val="180"/>
              </a:spcBef>
            </a:pPr>
            <a:r>
              <a:rPr sz="2800" spc="-5" dirty="0">
                <a:latin typeface="Calibri"/>
                <a:cs typeface="Calibri"/>
              </a:rPr>
              <a:t>1/G</a:t>
            </a:r>
            <a:endParaRPr sz="2800">
              <a:latin typeface="Calibri"/>
              <a:cs typeface="Calibri"/>
            </a:endParaRPr>
          </a:p>
        </p:txBody>
      </p:sp>
      <p:sp>
        <p:nvSpPr>
          <p:cNvPr id="22" name="object 22"/>
          <p:cNvSpPr/>
          <p:nvPr/>
        </p:nvSpPr>
        <p:spPr>
          <a:xfrm>
            <a:off x="9225261" y="4021074"/>
            <a:ext cx="144145" cy="781685"/>
          </a:xfrm>
          <a:custGeom>
            <a:avLst/>
            <a:gdLst/>
            <a:ahLst/>
            <a:cxnLst/>
            <a:rect l="l" t="t" r="r" b="b"/>
            <a:pathLst>
              <a:path w="144145" h="781685">
                <a:moveTo>
                  <a:pt x="13896" y="637518"/>
                </a:moveTo>
                <a:lnTo>
                  <a:pt x="7893" y="639571"/>
                </a:lnTo>
                <a:lnTo>
                  <a:pt x="3087" y="643788"/>
                </a:lnTo>
                <a:lnTo>
                  <a:pt x="400" y="649303"/>
                </a:lnTo>
                <a:lnTo>
                  <a:pt x="0" y="655413"/>
                </a:lnTo>
                <a:lnTo>
                  <a:pt x="2051" y="661415"/>
                </a:lnTo>
                <a:lnTo>
                  <a:pt x="71901" y="781176"/>
                </a:lnTo>
                <a:lnTo>
                  <a:pt x="90419" y="749426"/>
                </a:lnTo>
                <a:lnTo>
                  <a:pt x="55899" y="749426"/>
                </a:lnTo>
                <a:lnTo>
                  <a:pt x="55899" y="690136"/>
                </a:lnTo>
                <a:lnTo>
                  <a:pt x="29737" y="645287"/>
                </a:lnTo>
                <a:lnTo>
                  <a:pt x="25521" y="640554"/>
                </a:lnTo>
                <a:lnTo>
                  <a:pt x="20006" y="637905"/>
                </a:lnTo>
                <a:lnTo>
                  <a:pt x="13896" y="637518"/>
                </a:lnTo>
                <a:close/>
              </a:path>
              <a:path w="144145" h="781685">
                <a:moveTo>
                  <a:pt x="55899" y="690136"/>
                </a:moveTo>
                <a:lnTo>
                  <a:pt x="55899" y="749426"/>
                </a:lnTo>
                <a:lnTo>
                  <a:pt x="87903" y="749426"/>
                </a:lnTo>
                <a:lnTo>
                  <a:pt x="87903" y="741299"/>
                </a:lnTo>
                <a:lnTo>
                  <a:pt x="58058" y="741299"/>
                </a:lnTo>
                <a:lnTo>
                  <a:pt x="71901" y="717568"/>
                </a:lnTo>
                <a:lnTo>
                  <a:pt x="55899" y="690136"/>
                </a:lnTo>
                <a:close/>
              </a:path>
              <a:path w="144145" h="781685">
                <a:moveTo>
                  <a:pt x="129907" y="637518"/>
                </a:moveTo>
                <a:lnTo>
                  <a:pt x="123797" y="637905"/>
                </a:lnTo>
                <a:lnTo>
                  <a:pt x="118282" y="640554"/>
                </a:lnTo>
                <a:lnTo>
                  <a:pt x="114065" y="645287"/>
                </a:lnTo>
                <a:lnTo>
                  <a:pt x="87903" y="690136"/>
                </a:lnTo>
                <a:lnTo>
                  <a:pt x="87903" y="749426"/>
                </a:lnTo>
                <a:lnTo>
                  <a:pt x="90419" y="749426"/>
                </a:lnTo>
                <a:lnTo>
                  <a:pt x="141751" y="661415"/>
                </a:lnTo>
                <a:lnTo>
                  <a:pt x="143803" y="655413"/>
                </a:lnTo>
                <a:lnTo>
                  <a:pt x="143402" y="649303"/>
                </a:lnTo>
                <a:lnTo>
                  <a:pt x="140716" y="643788"/>
                </a:lnTo>
                <a:lnTo>
                  <a:pt x="135909" y="639571"/>
                </a:lnTo>
                <a:lnTo>
                  <a:pt x="129907" y="637518"/>
                </a:lnTo>
                <a:close/>
              </a:path>
              <a:path w="144145" h="781685">
                <a:moveTo>
                  <a:pt x="71901" y="717568"/>
                </a:moveTo>
                <a:lnTo>
                  <a:pt x="58058" y="741299"/>
                </a:lnTo>
                <a:lnTo>
                  <a:pt x="85744" y="741299"/>
                </a:lnTo>
                <a:lnTo>
                  <a:pt x="71901" y="717568"/>
                </a:lnTo>
                <a:close/>
              </a:path>
              <a:path w="144145" h="781685">
                <a:moveTo>
                  <a:pt x="87903" y="690136"/>
                </a:moveTo>
                <a:lnTo>
                  <a:pt x="71901" y="717568"/>
                </a:lnTo>
                <a:lnTo>
                  <a:pt x="85744" y="741299"/>
                </a:lnTo>
                <a:lnTo>
                  <a:pt x="87903" y="741299"/>
                </a:lnTo>
                <a:lnTo>
                  <a:pt x="87903" y="690136"/>
                </a:lnTo>
                <a:close/>
              </a:path>
              <a:path w="144145" h="781685">
                <a:moveTo>
                  <a:pt x="87903" y="0"/>
                </a:moveTo>
                <a:lnTo>
                  <a:pt x="55899" y="0"/>
                </a:lnTo>
                <a:lnTo>
                  <a:pt x="55899" y="690136"/>
                </a:lnTo>
                <a:lnTo>
                  <a:pt x="71901" y="717568"/>
                </a:lnTo>
                <a:lnTo>
                  <a:pt x="87903" y="690136"/>
                </a:lnTo>
                <a:lnTo>
                  <a:pt x="87903" y="0"/>
                </a:lnTo>
                <a:close/>
              </a:path>
            </a:pathLst>
          </a:custGeom>
          <a:solidFill>
            <a:srgbClr val="1F487C"/>
          </a:solidFill>
        </p:spPr>
        <p:txBody>
          <a:bodyPr wrap="square" lIns="0" tIns="0" rIns="0" bIns="0" rtlCol="0"/>
          <a:lstStyle/>
          <a:p>
            <a:endParaRPr/>
          </a:p>
        </p:txBody>
      </p:sp>
      <p:sp>
        <p:nvSpPr>
          <p:cNvPr id="24" name="object 24"/>
          <p:cNvSpPr txBox="1"/>
          <p:nvPr/>
        </p:nvSpPr>
        <p:spPr>
          <a:xfrm>
            <a:off x="9813798" y="6418885"/>
            <a:ext cx="318135" cy="228909"/>
          </a:xfrm>
          <a:prstGeom prst="rect">
            <a:avLst/>
          </a:prstGeom>
        </p:spPr>
        <p:txBody>
          <a:bodyPr vert="horz" wrap="square" lIns="0" tIns="13335" rIns="0" bIns="0" rtlCol="0">
            <a:spAutoFit/>
          </a:bodyPr>
          <a:lstStyle/>
          <a:p>
            <a:pPr marL="12700">
              <a:spcBef>
                <a:spcPts val="105"/>
              </a:spcBef>
            </a:pPr>
            <a:r>
              <a:rPr lang="en-US" sz="1400" dirty="0">
                <a:latin typeface="Tahoma"/>
                <a:cs typeface="Tahoma"/>
              </a:rPr>
              <a:t>57</a:t>
            </a:r>
            <a:endParaRPr sz="1400" dirty="0">
              <a:latin typeface="Tahoma"/>
              <a:cs typeface="Tahoma"/>
            </a:endParaRPr>
          </a:p>
        </p:txBody>
      </p:sp>
      <p:sp>
        <p:nvSpPr>
          <p:cNvPr id="25" name="object 25"/>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pic>
        <p:nvPicPr>
          <p:cNvPr id="26" name="Picture 25">
            <a:extLst>
              <a:ext uri="{FF2B5EF4-FFF2-40B4-BE49-F238E27FC236}">
                <a16:creationId xmlns:a16="http://schemas.microsoft.com/office/drawing/2014/main" xmlns="" id="{BE967F77-3952-44DD-9C5A-1D471F9C6F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8349" y="427479"/>
            <a:ext cx="5441315" cy="452120"/>
          </a:xfrm>
          <a:prstGeom prst="rect">
            <a:avLst/>
          </a:prstGeom>
        </p:spPr>
        <p:txBody>
          <a:bodyPr vert="horz" wrap="square" lIns="0" tIns="12065" rIns="0" bIns="0" rtlCol="0" anchor="b">
            <a:spAutoFit/>
          </a:bodyPr>
          <a:lstStyle/>
          <a:p>
            <a:pPr marL="12700">
              <a:lnSpc>
                <a:spcPct val="100000"/>
              </a:lnSpc>
              <a:spcBef>
                <a:spcPts val="95"/>
              </a:spcBef>
            </a:pPr>
            <a:r>
              <a:rPr sz="2800" spc="-5" dirty="0">
                <a:solidFill>
                  <a:srgbClr val="FF0000"/>
                </a:solidFill>
              </a:rPr>
              <a:t>Block</a:t>
            </a:r>
            <a:r>
              <a:rPr sz="2800" spc="15" dirty="0">
                <a:solidFill>
                  <a:srgbClr val="FF0000"/>
                </a:solidFill>
              </a:rPr>
              <a:t> </a:t>
            </a:r>
            <a:r>
              <a:rPr sz="2800" spc="-15" dirty="0">
                <a:solidFill>
                  <a:srgbClr val="FF0000"/>
                </a:solidFill>
              </a:rPr>
              <a:t>Diagram</a:t>
            </a:r>
            <a:r>
              <a:rPr sz="2800" spc="30" dirty="0">
                <a:solidFill>
                  <a:srgbClr val="FF0000"/>
                </a:solidFill>
              </a:rPr>
              <a:t> </a:t>
            </a:r>
            <a:r>
              <a:rPr sz="2800" spc="-15" dirty="0">
                <a:solidFill>
                  <a:srgbClr val="FF0000"/>
                </a:solidFill>
              </a:rPr>
              <a:t>Reduction</a:t>
            </a:r>
            <a:r>
              <a:rPr sz="2800" dirty="0">
                <a:solidFill>
                  <a:srgbClr val="FF0000"/>
                </a:solidFill>
              </a:rPr>
              <a:t> </a:t>
            </a:r>
            <a:r>
              <a:rPr sz="2800" spc="-35" dirty="0">
                <a:solidFill>
                  <a:srgbClr val="FF0000"/>
                </a:solidFill>
              </a:rPr>
              <a:t>Techniques</a:t>
            </a:r>
            <a:endParaRPr sz="2800" dirty="0">
              <a:solidFill>
                <a:srgbClr val="FF0000"/>
              </a:solidFill>
            </a:endParaRPr>
          </a:p>
        </p:txBody>
      </p:sp>
      <p:sp>
        <p:nvSpPr>
          <p:cNvPr id="3" name="object 3"/>
          <p:cNvSpPr txBox="1"/>
          <p:nvPr/>
        </p:nvSpPr>
        <p:spPr>
          <a:xfrm>
            <a:off x="5110480" y="1158620"/>
            <a:ext cx="1971039" cy="513715"/>
          </a:xfrm>
          <a:prstGeom prst="rect">
            <a:avLst/>
          </a:prstGeom>
        </p:spPr>
        <p:txBody>
          <a:bodyPr vert="horz" wrap="square" lIns="0" tIns="13335" rIns="0" bIns="0" rtlCol="0">
            <a:spAutoFit/>
          </a:bodyPr>
          <a:lstStyle/>
          <a:p>
            <a:pPr marL="12700">
              <a:spcBef>
                <a:spcPts val="105"/>
              </a:spcBef>
            </a:pPr>
            <a:r>
              <a:rPr sz="3200" b="1" u="heavy" spc="-15" dirty="0">
                <a:uFill>
                  <a:solidFill>
                    <a:srgbClr val="000000"/>
                  </a:solidFill>
                </a:uFill>
                <a:latin typeface="Calibri"/>
                <a:cs typeface="Calibri"/>
              </a:rPr>
              <a:t>First</a:t>
            </a:r>
            <a:r>
              <a:rPr sz="3200" b="1" u="heavy" spc="-75" dirty="0">
                <a:uFill>
                  <a:solidFill>
                    <a:srgbClr val="000000"/>
                  </a:solidFill>
                </a:uFill>
                <a:latin typeface="Calibri"/>
                <a:cs typeface="Calibri"/>
              </a:rPr>
              <a:t> </a:t>
            </a:r>
            <a:r>
              <a:rPr sz="3200" b="1" u="heavy" spc="-5" dirty="0">
                <a:uFill>
                  <a:solidFill>
                    <a:srgbClr val="000000"/>
                  </a:solidFill>
                </a:uFill>
                <a:latin typeface="Calibri"/>
                <a:cs typeface="Calibri"/>
              </a:rPr>
              <a:t>Choice</a:t>
            </a:r>
            <a:endParaRPr sz="3200" dirty="0">
              <a:latin typeface="Calibri"/>
              <a:cs typeface="Calibri"/>
            </a:endParaRPr>
          </a:p>
        </p:txBody>
      </p:sp>
      <p:sp>
        <p:nvSpPr>
          <p:cNvPr id="4" name="object 4"/>
          <p:cNvSpPr txBox="1"/>
          <p:nvPr/>
        </p:nvSpPr>
        <p:spPr>
          <a:xfrm>
            <a:off x="2244344" y="2403476"/>
            <a:ext cx="2721610" cy="513715"/>
          </a:xfrm>
          <a:prstGeom prst="rect">
            <a:avLst/>
          </a:prstGeom>
        </p:spPr>
        <p:txBody>
          <a:bodyPr vert="horz" wrap="square" lIns="0" tIns="13335" rIns="0" bIns="0" rtlCol="0">
            <a:spAutoFit/>
          </a:bodyPr>
          <a:lstStyle/>
          <a:p>
            <a:pPr marL="12700">
              <a:spcBef>
                <a:spcPts val="105"/>
              </a:spcBef>
            </a:pPr>
            <a:r>
              <a:rPr sz="3200" spc="-25" dirty="0">
                <a:latin typeface="Calibri"/>
                <a:cs typeface="Calibri"/>
              </a:rPr>
              <a:t>First</a:t>
            </a:r>
            <a:r>
              <a:rPr sz="3200" spc="-45" dirty="0">
                <a:latin typeface="Calibri"/>
                <a:cs typeface="Calibri"/>
              </a:rPr>
              <a:t> </a:t>
            </a:r>
            <a:r>
              <a:rPr sz="3200" spc="-20" dirty="0">
                <a:latin typeface="Calibri"/>
                <a:cs typeface="Calibri"/>
              </a:rPr>
              <a:t>Preference:</a:t>
            </a:r>
            <a:endParaRPr sz="3200">
              <a:latin typeface="Calibri"/>
              <a:cs typeface="Calibri"/>
            </a:endParaRPr>
          </a:p>
        </p:txBody>
      </p:sp>
      <p:sp>
        <p:nvSpPr>
          <p:cNvPr id="5" name="object 5"/>
          <p:cNvSpPr txBox="1"/>
          <p:nvPr/>
        </p:nvSpPr>
        <p:spPr>
          <a:xfrm>
            <a:off x="5949822" y="2403476"/>
            <a:ext cx="2979420" cy="513715"/>
          </a:xfrm>
          <a:prstGeom prst="rect">
            <a:avLst/>
          </a:prstGeom>
        </p:spPr>
        <p:txBody>
          <a:bodyPr vert="horz" wrap="square" lIns="0" tIns="13335" rIns="0" bIns="0" rtlCol="0">
            <a:spAutoFit/>
          </a:bodyPr>
          <a:lstStyle/>
          <a:p>
            <a:pPr marL="12700">
              <a:spcBef>
                <a:spcPts val="105"/>
              </a:spcBef>
            </a:pPr>
            <a:r>
              <a:rPr sz="3200" dirty="0">
                <a:latin typeface="Calibri"/>
                <a:cs typeface="Calibri"/>
              </a:rPr>
              <a:t>Rule</a:t>
            </a:r>
            <a:r>
              <a:rPr sz="3200" spc="-30" dirty="0">
                <a:latin typeface="Calibri"/>
                <a:cs typeface="Calibri"/>
              </a:rPr>
              <a:t> </a:t>
            </a:r>
            <a:r>
              <a:rPr sz="3200" dirty="0">
                <a:latin typeface="Calibri"/>
                <a:cs typeface="Calibri"/>
              </a:rPr>
              <a:t>1</a:t>
            </a:r>
            <a:r>
              <a:rPr sz="3200" spc="-20" dirty="0">
                <a:latin typeface="Calibri"/>
                <a:cs typeface="Calibri"/>
              </a:rPr>
              <a:t> </a:t>
            </a:r>
            <a:r>
              <a:rPr sz="3200" spc="-15" dirty="0">
                <a:latin typeface="Calibri"/>
                <a:cs typeface="Calibri"/>
              </a:rPr>
              <a:t>(For</a:t>
            </a:r>
            <a:r>
              <a:rPr sz="3200" spc="-25" dirty="0">
                <a:latin typeface="Calibri"/>
                <a:cs typeface="Calibri"/>
              </a:rPr>
              <a:t> </a:t>
            </a:r>
            <a:r>
              <a:rPr sz="3200" spc="-5" dirty="0">
                <a:latin typeface="Calibri"/>
                <a:cs typeface="Calibri"/>
              </a:rPr>
              <a:t>series)</a:t>
            </a:r>
            <a:endParaRPr sz="3200">
              <a:latin typeface="Calibri"/>
              <a:cs typeface="Calibri"/>
            </a:endParaRPr>
          </a:p>
        </p:txBody>
      </p:sp>
      <p:sp>
        <p:nvSpPr>
          <p:cNvPr id="6" name="object 6"/>
          <p:cNvSpPr txBox="1"/>
          <p:nvPr/>
        </p:nvSpPr>
        <p:spPr>
          <a:xfrm>
            <a:off x="2244345" y="3476626"/>
            <a:ext cx="3215005" cy="513715"/>
          </a:xfrm>
          <a:prstGeom prst="rect">
            <a:avLst/>
          </a:prstGeom>
        </p:spPr>
        <p:txBody>
          <a:bodyPr vert="horz" wrap="square" lIns="0" tIns="13335" rIns="0" bIns="0" rtlCol="0">
            <a:spAutoFit/>
          </a:bodyPr>
          <a:lstStyle/>
          <a:p>
            <a:pPr marL="12700">
              <a:spcBef>
                <a:spcPts val="105"/>
              </a:spcBef>
            </a:pPr>
            <a:r>
              <a:rPr sz="3200" spc="-5" dirty="0">
                <a:latin typeface="Calibri"/>
                <a:cs typeface="Calibri"/>
              </a:rPr>
              <a:t>Second</a:t>
            </a:r>
            <a:r>
              <a:rPr sz="3200" spc="-80" dirty="0">
                <a:latin typeface="Calibri"/>
                <a:cs typeface="Calibri"/>
              </a:rPr>
              <a:t> </a:t>
            </a:r>
            <a:r>
              <a:rPr sz="3200" spc="-20" dirty="0">
                <a:latin typeface="Calibri"/>
                <a:cs typeface="Calibri"/>
              </a:rPr>
              <a:t>Preference:</a:t>
            </a:r>
            <a:endParaRPr sz="3200">
              <a:latin typeface="Calibri"/>
              <a:cs typeface="Calibri"/>
            </a:endParaRPr>
          </a:p>
        </p:txBody>
      </p:sp>
      <p:sp>
        <p:nvSpPr>
          <p:cNvPr id="7" name="object 7"/>
          <p:cNvSpPr txBox="1"/>
          <p:nvPr/>
        </p:nvSpPr>
        <p:spPr>
          <a:xfrm>
            <a:off x="5983352" y="3476626"/>
            <a:ext cx="3240405" cy="513715"/>
          </a:xfrm>
          <a:prstGeom prst="rect">
            <a:avLst/>
          </a:prstGeom>
        </p:spPr>
        <p:txBody>
          <a:bodyPr vert="horz" wrap="square" lIns="0" tIns="13335" rIns="0" bIns="0" rtlCol="0">
            <a:spAutoFit/>
          </a:bodyPr>
          <a:lstStyle/>
          <a:p>
            <a:pPr marL="12700">
              <a:spcBef>
                <a:spcPts val="105"/>
              </a:spcBef>
            </a:pPr>
            <a:r>
              <a:rPr sz="3200" dirty="0">
                <a:latin typeface="Calibri"/>
                <a:cs typeface="Calibri"/>
              </a:rPr>
              <a:t>Rule</a:t>
            </a:r>
            <a:r>
              <a:rPr sz="3200" spc="-35" dirty="0">
                <a:latin typeface="Calibri"/>
                <a:cs typeface="Calibri"/>
              </a:rPr>
              <a:t> </a:t>
            </a:r>
            <a:r>
              <a:rPr sz="3200" dirty="0">
                <a:latin typeface="Calibri"/>
                <a:cs typeface="Calibri"/>
              </a:rPr>
              <a:t>2</a:t>
            </a:r>
            <a:r>
              <a:rPr sz="3200" spc="-20" dirty="0">
                <a:latin typeface="Calibri"/>
                <a:cs typeface="Calibri"/>
              </a:rPr>
              <a:t> </a:t>
            </a:r>
            <a:r>
              <a:rPr sz="3200" spc="-15" dirty="0">
                <a:latin typeface="Calibri"/>
                <a:cs typeface="Calibri"/>
              </a:rPr>
              <a:t>(For</a:t>
            </a:r>
            <a:r>
              <a:rPr sz="3200" spc="-30" dirty="0">
                <a:latin typeface="Calibri"/>
                <a:cs typeface="Calibri"/>
              </a:rPr>
              <a:t> </a:t>
            </a:r>
            <a:r>
              <a:rPr sz="3200" spc="-10" dirty="0">
                <a:latin typeface="Calibri"/>
                <a:cs typeface="Calibri"/>
              </a:rPr>
              <a:t>parallel)</a:t>
            </a:r>
            <a:endParaRPr sz="3200">
              <a:latin typeface="Calibri"/>
              <a:cs typeface="Calibri"/>
            </a:endParaRPr>
          </a:p>
        </p:txBody>
      </p:sp>
      <p:sp>
        <p:nvSpPr>
          <p:cNvPr id="8" name="object 8"/>
          <p:cNvSpPr txBox="1"/>
          <p:nvPr/>
        </p:nvSpPr>
        <p:spPr>
          <a:xfrm>
            <a:off x="2244345" y="4549522"/>
            <a:ext cx="2872105" cy="513715"/>
          </a:xfrm>
          <a:prstGeom prst="rect">
            <a:avLst/>
          </a:prstGeom>
        </p:spPr>
        <p:txBody>
          <a:bodyPr vert="horz" wrap="square" lIns="0" tIns="12700" rIns="0" bIns="0" rtlCol="0">
            <a:spAutoFit/>
          </a:bodyPr>
          <a:lstStyle/>
          <a:p>
            <a:pPr marL="12700">
              <a:spcBef>
                <a:spcPts val="100"/>
              </a:spcBef>
            </a:pPr>
            <a:r>
              <a:rPr sz="3200" spc="-15" dirty="0">
                <a:latin typeface="Calibri"/>
                <a:cs typeface="Calibri"/>
              </a:rPr>
              <a:t>Third</a:t>
            </a:r>
            <a:r>
              <a:rPr sz="3200" spc="-45" dirty="0">
                <a:latin typeface="Calibri"/>
                <a:cs typeface="Calibri"/>
              </a:rPr>
              <a:t> </a:t>
            </a:r>
            <a:r>
              <a:rPr sz="3200" spc="-20" dirty="0">
                <a:latin typeface="Calibri"/>
                <a:cs typeface="Calibri"/>
              </a:rPr>
              <a:t>Preference:</a:t>
            </a:r>
            <a:endParaRPr sz="3200">
              <a:latin typeface="Calibri"/>
              <a:cs typeface="Calibri"/>
            </a:endParaRPr>
          </a:p>
        </p:txBody>
      </p:sp>
      <p:sp>
        <p:nvSpPr>
          <p:cNvPr id="9" name="object 9"/>
          <p:cNvSpPr txBox="1"/>
          <p:nvPr/>
        </p:nvSpPr>
        <p:spPr>
          <a:xfrm>
            <a:off x="6007734" y="4549522"/>
            <a:ext cx="3261360" cy="513715"/>
          </a:xfrm>
          <a:prstGeom prst="rect">
            <a:avLst/>
          </a:prstGeom>
        </p:spPr>
        <p:txBody>
          <a:bodyPr vert="horz" wrap="square" lIns="0" tIns="12700" rIns="0" bIns="0" rtlCol="0">
            <a:spAutoFit/>
          </a:bodyPr>
          <a:lstStyle/>
          <a:p>
            <a:pPr marL="12700">
              <a:spcBef>
                <a:spcPts val="100"/>
              </a:spcBef>
            </a:pPr>
            <a:r>
              <a:rPr sz="3200" dirty="0">
                <a:latin typeface="Calibri"/>
                <a:cs typeface="Calibri"/>
              </a:rPr>
              <a:t>Rule</a:t>
            </a:r>
            <a:r>
              <a:rPr sz="3200" spc="-30" dirty="0">
                <a:latin typeface="Calibri"/>
                <a:cs typeface="Calibri"/>
              </a:rPr>
              <a:t> </a:t>
            </a:r>
            <a:r>
              <a:rPr sz="3200" dirty="0">
                <a:latin typeface="Calibri"/>
                <a:cs typeface="Calibri"/>
              </a:rPr>
              <a:t>3</a:t>
            </a:r>
            <a:r>
              <a:rPr sz="3200" spc="-15" dirty="0">
                <a:latin typeface="Calibri"/>
                <a:cs typeface="Calibri"/>
              </a:rPr>
              <a:t> (For</a:t>
            </a:r>
            <a:r>
              <a:rPr sz="3200" spc="-20" dirty="0">
                <a:latin typeface="Calibri"/>
                <a:cs typeface="Calibri"/>
              </a:rPr>
              <a:t> </a:t>
            </a:r>
            <a:r>
              <a:rPr sz="3200" dirty="0">
                <a:latin typeface="Calibri"/>
                <a:cs typeface="Calibri"/>
              </a:rPr>
              <a:t>FB</a:t>
            </a:r>
            <a:r>
              <a:rPr sz="3200" spc="-10" dirty="0">
                <a:latin typeface="Calibri"/>
                <a:cs typeface="Calibri"/>
              </a:rPr>
              <a:t> </a:t>
            </a:r>
            <a:r>
              <a:rPr sz="3200" dirty="0">
                <a:latin typeface="Calibri"/>
                <a:cs typeface="Calibri"/>
              </a:rPr>
              <a:t>loop)</a:t>
            </a:r>
            <a:endParaRPr sz="3200">
              <a:latin typeface="Calibri"/>
              <a:cs typeface="Calibri"/>
            </a:endParaRPr>
          </a:p>
        </p:txBody>
      </p:sp>
      <p:sp>
        <p:nvSpPr>
          <p:cNvPr id="10" name="object 10"/>
          <p:cNvSpPr/>
          <p:nvPr/>
        </p:nvSpPr>
        <p:spPr>
          <a:xfrm>
            <a:off x="1192150" y="1158620"/>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3" name="object 13"/>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58</a:t>
            </a:fld>
            <a:endParaRPr dirty="0"/>
          </a:p>
        </p:txBody>
      </p:sp>
      <p:pic>
        <p:nvPicPr>
          <p:cNvPr id="14" name="Picture 13">
            <a:extLst>
              <a:ext uri="{FF2B5EF4-FFF2-40B4-BE49-F238E27FC236}">
                <a16:creationId xmlns:a16="http://schemas.microsoft.com/office/drawing/2014/main" xmlns="" id="{2C917017-DA41-463E-974D-DBE1F189B9C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0" y="147319"/>
            <a:ext cx="7689850" cy="4549140"/>
          </a:xfrm>
          <a:prstGeom prst="rect">
            <a:avLst/>
          </a:prstGeom>
        </p:spPr>
        <p:txBody>
          <a:bodyPr vert="horz" wrap="square" lIns="0" tIns="12065" rIns="0" bIns="0" rtlCol="0">
            <a:spAutoFit/>
          </a:bodyPr>
          <a:lstStyle/>
          <a:p>
            <a:pPr marL="12700">
              <a:spcBef>
                <a:spcPts val="95"/>
              </a:spcBef>
            </a:pPr>
            <a:r>
              <a:rPr sz="2800" b="1" spc="-5" dirty="0">
                <a:solidFill>
                  <a:srgbClr val="FF0000"/>
                </a:solidFill>
                <a:latin typeface="Calibri"/>
                <a:cs typeface="Calibri"/>
              </a:rPr>
              <a:t>Block</a:t>
            </a:r>
            <a:r>
              <a:rPr sz="2800" b="1" spc="15" dirty="0">
                <a:solidFill>
                  <a:srgbClr val="FF0000"/>
                </a:solidFill>
                <a:latin typeface="Calibri"/>
                <a:cs typeface="Calibri"/>
              </a:rPr>
              <a:t> </a:t>
            </a:r>
            <a:r>
              <a:rPr sz="2800" b="1" spc="-15" dirty="0">
                <a:solidFill>
                  <a:srgbClr val="FF0000"/>
                </a:solidFill>
                <a:latin typeface="Calibri"/>
                <a:cs typeface="Calibri"/>
              </a:rPr>
              <a:t>Diagram</a:t>
            </a:r>
            <a:r>
              <a:rPr sz="2800" b="1" spc="30" dirty="0">
                <a:solidFill>
                  <a:srgbClr val="FF0000"/>
                </a:solidFill>
                <a:latin typeface="Calibri"/>
                <a:cs typeface="Calibri"/>
              </a:rPr>
              <a:t> </a:t>
            </a:r>
            <a:r>
              <a:rPr sz="2800" b="1" spc="-15" dirty="0">
                <a:solidFill>
                  <a:srgbClr val="FF0000"/>
                </a:solidFill>
                <a:latin typeface="Calibri"/>
                <a:cs typeface="Calibri"/>
              </a:rPr>
              <a:t>Reduction</a:t>
            </a:r>
            <a:r>
              <a:rPr sz="2800" b="1" dirty="0">
                <a:solidFill>
                  <a:srgbClr val="FF0000"/>
                </a:solidFill>
                <a:latin typeface="Calibri"/>
                <a:cs typeface="Calibri"/>
              </a:rPr>
              <a:t> </a:t>
            </a:r>
            <a:r>
              <a:rPr sz="2800" b="1" spc="-35" dirty="0">
                <a:solidFill>
                  <a:srgbClr val="FF0000"/>
                </a:solidFill>
                <a:latin typeface="Calibri"/>
                <a:cs typeface="Calibri"/>
              </a:rPr>
              <a:t>Techniques</a:t>
            </a:r>
            <a:endParaRPr sz="2800">
              <a:latin typeface="Calibri"/>
              <a:cs typeface="Calibri"/>
            </a:endParaRPr>
          </a:p>
          <a:p>
            <a:pPr>
              <a:spcBef>
                <a:spcPts val="35"/>
              </a:spcBef>
            </a:pPr>
            <a:endParaRPr sz="2450">
              <a:latin typeface="Calibri"/>
              <a:cs typeface="Calibri"/>
            </a:endParaRPr>
          </a:p>
          <a:p>
            <a:pPr marL="944244" algn="ctr"/>
            <a:r>
              <a:rPr sz="2800" b="1" u="heavy" spc="-5" dirty="0">
                <a:uFill>
                  <a:solidFill>
                    <a:srgbClr val="000000"/>
                  </a:solidFill>
                </a:uFill>
                <a:latin typeface="Calibri"/>
                <a:cs typeface="Calibri"/>
              </a:rPr>
              <a:t>Second</a:t>
            </a:r>
            <a:r>
              <a:rPr sz="2800" b="1" u="heavy" spc="-30" dirty="0">
                <a:uFill>
                  <a:solidFill>
                    <a:srgbClr val="000000"/>
                  </a:solidFill>
                </a:uFill>
                <a:latin typeface="Calibri"/>
                <a:cs typeface="Calibri"/>
              </a:rPr>
              <a:t> </a:t>
            </a:r>
            <a:r>
              <a:rPr sz="2800" b="1" u="heavy" spc="-10" dirty="0">
                <a:uFill>
                  <a:solidFill>
                    <a:srgbClr val="000000"/>
                  </a:solidFill>
                </a:uFill>
                <a:latin typeface="Calibri"/>
                <a:cs typeface="Calibri"/>
              </a:rPr>
              <a:t>Choice</a:t>
            </a:r>
            <a:endParaRPr sz="2800">
              <a:latin typeface="Calibri"/>
              <a:cs typeface="Calibri"/>
            </a:endParaRPr>
          </a:p>
          <a:p>
            <a:pPr marL="979805" algn="ctr">
              <a:spcBef>
                <a:spcPts val="335"/>
              </a:spcBef>
            </a:pPr>
            <a:r>
              <a:rPr sz="2800" u="heavy" spc="-10" dirty="0">
                <a:uFill>
                  <a:solidFill>
                    <a:srgbClr val="000000"/>
                  </a:solidFill>
                </a:uFill>
                <a:latin typeface="Calibri"/>
                <a:cs typeface="Calibri"/>
              </a:rPr>
              <a:t>(Equal</a:t>
            </a:r>
            <a:r>
              <a:rPr sz="2800" u="heavy" spc="-40" dirty="0">
                <a:uFill>
                  <a:solidFill>
                    <a:srgbClr val="000000"/>
                  </a:solidFill>
                </a:uFill>
                <a:latin typeface="Calibri"/>
                <a:cs typeface="Calibri"/>
              </a:rPr>
              <a:t> </a:t>
            </a:r>
            <a:r>
              <a:rPr sz="2800" u="heavy" spc="-20" dirty="0">
                <a:uFill>
                  <a:solidFill>
                    <a:srgbClr val="000000"/>
                  </a:solidFill>
                </a:uFill>
                <a:latin typeface="Calibri"/>
                <a:cs typeface="Calibri"/>
              </a:rPr>
              <a:t>Preference)</a:t>
            </a:r>
            <a:endParaRPr sz="2800">
              <a:latin typeface="Calibri"/>
              <a:cs typeface="Calibri"/>
            </a:endParaRPr>
          </a:p>
          <a:p>
            <a:pPr>
              <a:spcBef>
                <a:spcPts val="5"/>
              </a:spcBef>
            </a:pPr>
            <a:endParaRPr sz="3300">
              <a:latin typeface="Calibri"/>
              <a:cs typeface="Calibri"/>
            </a:endParaRPr>
          </a:p>
          <a:p>
            <a:pPr marL="254635"/>
            <a:r>
              <a:rPr sz="2800" spc="-5" dirty="0">
                <a:latin typeface="Calibri"/>
                <a:cs typeface="Calibri"/>
              </a:rPr>
              <a:t>Rule</a:t>
            </a:r>
            <a:r>
              <a:rPr sz="2800" dirty="0">
                <a:latin typeface="Calibri"/>
                <a:cs typeface="Calibri"/>
              </a:rPr>
              <a:t> </a:t>
            </a:r>
            <a:r>
              <a:rPr sz="2800" spc="-5" dirty="0">
                <a:latin typeface="Calibri"/>
                <a:cs typeface="Calibri"/>
              </a:rPr>
              <a:t>4</a:t>
            </a:r>
            <a:r>
              <a:rPr sz="2800" spc="5" dirty="0">
                <a:latin typeface="Calibri"/>
                <a:cs typeface="Calibri"/>
              </a:rPr>
              <a:t> </a:t>
            </a:r>
            <a:r>
              <a:rPr sz="2800" spc="-10" dirty="0">
                <a:latin typeface="Calibri"/>
                <a:cs typeface="Calibri"/>
              </a:rPr>
              <a:t>Adjusting</a:t>
            </a:r>
            <a:r>
              <a:rPr sz="2800" spc="35" dirty="0">
                <a:latin typeface="Calibri"/>
                <a:cs typeface="Calibri"/>
              </a:rPr>
              <a:t> </a:t>
            </a:r>
            <a:r>
              <a:rPr sz="2800" spc="-10" dirty="0">
                <a:latin typeface="Calibri"/>
                <a:cs typeface="Calibri"/>
              </a:rPr>
              <a:t>summing</a:t>
            </a:r>
            <a:r>
              <a:rPr sz="2800" spc="35" dirty="0">
                <a:latin typeface="Calibri"/>
                <a:cs typeface="Calibri"/>
              </a:rPr>
              <a:t> </a:t>
            </a:r>
            <a:r>
              <a:rPr sz="2800" spc="-15" dirty="0">
                <a:latin typeface="Calibri"/>
                <a:cs typeface="Calibri"/>
              </a:rPr>
              <a:t>order</a:t>
            </a:r>
            <a:endParaRPr sz="2800">
              <a:latin typeface="Calibri"/>
              <a:cs typeface="Calibri"/>
            </a:endParaRPr>
          </a:p>
          <a:p>
            <a:pPr marL="254635" marR="5080">
              <a:lnSpc>
                <a:spcPts val="7390"/>
              </a:lnSpc>
              <a:spcBef>
                <a:spcPts val="720"/>
              </a:spcBef>
              <a:tabLst>
                <a:tab pos="1555115" algn="l"/>
                <a:tab pos="6911340" algn="l"/>
              </a:tabLst>
            </a:pPr>
            <a:r>
              <a:rPr sz="2800" spc="-5" dirty="0">
                <a:latin typeface="Calibri"/>
                <a:cs typeface="Calibri"/>
              </a:rPr>
              <a:t>Rule</a:t>
            </a:r>
            <a:r>
              <a:rPr sz="2800" spc="5" dirty="0">
                <a:latin typeface="Calibri"/>
                <a:cs typeface="Calibri"/>
              </a:rPr>
              <a:t> </a:t>
            </a:r>
            <a:r>
              <a:rPr sz="2800" spc="-10" dirty="0">
                <a:latin typeface="Calibri"/>
                <a:cs typeface="Calibri"/>
              </a:rPr>
              <a:t>5/</a:t>
            </a:r>
            <a:r>
              <a:rPr sz="2800" spc="-5" dirty="0">
                <a:latin typeface="Calibri"/>
                <a:cs typeface="Calibri"/>
              </a:rPr>
              <a:t>6</a:t>
            </a:r>
            <a:r>
              <a:rPr sz="2800" spc="20" dirty="0">
                <a:latin typeface="Calibri"/>
                <a:cs typeface="Calibri"/>
              </a:rPr>
              <a:t> </a:t>
            </a:r>
            <a:r>
              <a:rPr sz="2800" spc="-10" dirty="0">
                <a:latin typeface="Calibri"/>
                <a:cs typeface="Calibri"/>
              </a:rPr>
              <a:t>Sh</a:t>
            </a:r>
            <a:r>
              <a:rPr sz="2800" spc="-25" dirty="0">
                <a:latin typeface="Calibri"/>
                <a:cs typeface="Calibri"/>
              </a:rPr>
              <a:t>i</a:t>
            </a:r>
            <a:r>
              <a:rPr sz="2800" spc="-10" dirty="0">
                <a:latin typeface="Calibri"/>
                <a:cs typeface="Calibri"/>
              </a:rPr>
              <a:t>ft</a:t>
            </a:r>
            <a:r>
              <a:rPr sz="2800" spc="-20" dirty="0">
                <a:latin typeface="Calibri"/>
                <a:cs typeface="Calibri"/>
              </a:rPr>
              <a:t>i</a:t>
            </a:r>
            <a:r>
              <a:rPr sz="2800" spc="-10" dirty="0">
                <a:latin typeface="Calibri"/>
                <a:cs typeface="Calibri"/>
              </a:rPr>
              <a:t>n</a:t>
            </a:r>
            <a:r>
              <a:rPr sz="2800" spc="-5" dirty="0">
                <a:latin typeface="Calibri"/>
                <a:cs typeface="Calibri"/>
              </a:rPr>
              <a:t>g</a:t>
            </a:r>
            <a:r>
              <a:rPr sz="2800" spc="30" dirty="0">
                <a:latin typeface="Calibri"/>
                <a:cs typeface="Calibri"/>
              </a:rPr>
              <a:t> </a:t>
            </a:r>
            <a:r>
              <a:rPr sz="2800" spc="-10" dirty="0">
                <a:latin typeface="Calibri"/>
                <a:cs typeface="Calibri"/>
              </a:rPr>
              <a:t>su</a:t>
            </a:r>
            <a:r>
              <a:rPr sz="2800" spc="-20" dirty="0">
                <a:latin typeface="Calibri"/>
                <a:cs typeface="Calibri"/>
              </a:rPr>
              <a:t>m</a:t>
            </a:r>
            <a:r>
              <a:rPr sz="2800" spc="-5" dirty="0">
                <a:latin typeface="Calibri"/>
                <a:cs typeface="Calibri"/>
              </a:rPr>
              <a:t>m</a:t>
            </a:r>
            <a:r>
              <a:rPr sz="2800" spc="-20" dirty="0">
                <a:latin typeface="Calibri"/>
                <a:cs typeface="Calibri"/>
              </a:rPr>
              <a:t>i</a:t>
            </a:r>
            <a:r>
              <a:rPr sz="2800" spc="-10" dirty="0">
                <a:latin typeface="Calibri"/>
                <a:cs typeface="Calibri"/>
              </a:rPr>
              <a:t>n</a:t>
            </a:r>
            <a:r>
              <a:rPr sz="2800" spc="-5" dirty="0">
                <a:latin typeface="Calibri"/>
                <a:cs typeface="Calibri"/>
              </a:rPr>
              <a:t>g</a:t>
            </a:r>
            <a:r>
              <a:rPr sz="2800" spc="35" dirty="0">
                <a:latin typeface="Calibri"/>
                <a:cs typeface="Calibri"/>
              </a:rPr>
              <a:t> </a:t>
            </a:r>
            <a:r>
              <a:rPr sz="2800" spc="-10" dirty="0">
                <a:latin typeface="Calibri"/>
                <a:cs typeface="Calibri"/>
              </a:rPr>
              <a:t>po</a:t>
            </a:r>
            <a:r>
              <a:rPr sz="2800" spc="-20" dirty="0">
                <a:latin typeface="Calibri"/>
                <a:cs typeface="Calibri"/>
              </a:rPr>
              <a:t>i</a:t>
            </a:r>
            <a:r>
              <a:rPr sz="2800" spc="-35" dirty="0">
                <a:latin typeface="Calibri"/>
                <a:cs typeface="Calibri"/>
              </a:rPr>
              <a:t>n</a:t>
            </a:r>
            <a:r>
              <a:rPr sz="2800" spc="-5" dirty="0">
                <a:latin typeface="Calibri"/>
                <a:cs typeface="Calibri"/>
              </a:rPr>
              <a:t>t</a:t>
            </a:r>
            <a:r>
              <a:rPr sz="2800" spc="25" dirty="0">
                <a:latin typeface="Calibri"/>
                <a:cs typeface="Calibri"/>
              </a:rPr>
              <a:t> </a:t>
            </a:r>
            <a:r>
              <a:rPr sz="2800" spc="-10" dirty="0">
                <a:latin typeface="Calibri"/>
                <a:cs typeface="Calibri"/>
              </a:rPr>
              <a:t>b</a:t>
            </a:r>
            <a:r>
              <a:rPr sz="2800" spc="-40" dirty="0">
                <a:latin typeface="Calibri"/>
                <a:cs typeface="Calibri"/>
              </a:rPr>
              <a:t>e</a:t>
            </a:r>
            <a:r>
              <a:rPr sz="2800" spc="-70" dirty="0">
                <a:latin typeface="Calibri"/>
                <a:cs typeface="Calibri"/>
              </a:rPr>
              <a:t>f</a:t>
            </a:r>
            <a:r>
              <a:rPr sz="2800" spc="-10" dirty="0">
                <a:latin typeface="Calibri"/>
                <a:cs typeface="Calibri"/>
              </a:rPr>
              <a:t>o</a:t>
            </a:r>
            <a:r>
              <a:rPr sz="2800" spc="-50" dirty="0">
                <a:latin typeface="Calibri"/>
                <a:cs typeface="Calibri"/>
              </a:rPr>
              <a:t>r</a:t>
            </a:r>
            <a:r>
              <a:rPr sz="2800" spc="-5" dirty="0">
                <a:latin typeface="Calibri"/>
                <a:cs typeface="Calibri"/>
              </a:rPr>
              <a:t>e</a:t>
            </a:r>
            <a:r>
              <a:rPr sz="2800" spc="-55" dirty="0">
                <a:latin typeface="Calibri"/>
                <a:cs typeface="Calibri"/>
              </a:rPr>
              <a:t>/</a:t>
            </a:r>
            <a:r>
              <a:rPr sz="2800" spc="-15" dirty="0">
                <a:latin typeface="Calibri"/>
                <a:cs typeface="Calibri"/>
              </a:rPr>
              <a:t>a</a:t>
            </a:r>
            <a:r>
              <a:rPr sz="2800" spc="-10" dirty="0">
                <a:latin typeface="Calibri"/>
                <a:cs typeface="Calibri"/>
              </a:rPr>
              <a:t>f</a:t>
            </a:r>
            <a:r>
              <a:rPr sz="2800" spc="-35" dirty="0">
                <a:latin typeface="Calibri"/>
                <a:cs typeface="Calibri"/>
              </a:rPr>
              <a:t>t</a:t>
            </a:r>
            <a:r>
              <a:rPr sz="2800" spc="-5" dirty="0">
                <a:latin typeface="Calibri"/>
                <a:cs typeface="Calibri"/>
              </a:rPr>
              <a:t>er</a:t>
            </a:r>
            <a:r>
              <a:rPr sz="2800" dirty="0">
                <a:latin typeface="Calibri"/>
                <a:cs typeface="Calibri"/>
              </a:rPr>
              <a:t>	</a:t>
            </a:r>
            <a:r>
              <a:rPr sz="2800" spc="-10" dirty="0">
                <a:latin typeface="Calibri"/>
                <a:cs typeface="Calibri"/>
              </a:rPr>
              <a:t>b</a:t>
            </a:r>
            <a:r>
              <a:rPr sz="2800" spc="-25" dirty="0">
                <a:latin typeface="Calibri"/>
                <a:cs typeface="Calibri"/>
              </a:rPr>
              <a:t>l</a:t>
            </a:r>
            <a:r>
              <a:rPr sz="2800" spc="-10" dirty="0">
                <a:latin typeface="Calibri"/>
                <a:cs typeface="Calibri"/>
              </a:rPr>
              <a:t>ock  </a:t>
            </a:r>
            <a:r>
              <a:rPr sz="2800" spc="-5" dirty="0">
                <a:latin typeface="Calibri"/>
                <a:cs typeface="Calibri"/>
              </a:rPr>
              <a:t>Rule7/8	</a:t>
            </a:r>
            <a:r>
              <a:rPr sz="2800" spc="-10" dirty="0">
                <a:latin typeface="Calibri"/>
                <a:cs typeface="Calibri"/>
              </a:rPr>
              <a:t>Shifting</a:t>
            </a:r>
            <a:r>
              <a:rPr sz="2800" spc="35" dirty="0">
                <a:latin typeface="Calibri"/>
                <a:cs typeface="Calibri"/>
              </a:rPr>
              <a:t> </a:t>
            </a:r>
            <a:r>
              <a:rPr sz="2800" spc="-35" dirty="0">
                <a:latin typeface="Calibri"/>
                <a:cs typeface="Calibri"/>
              </a:rPr>
              <a:t>take</a:t>
            </a:r>
            <a:r>
              <a:rPr sz="2800" dirty="0">
                <a:latin typeface="Calibri"/>
                <a:cs typeface="Calibri"/>
              </a:rPr>
              <a:t> </a:t>
            </a:r>
            <a:r>
              <a:rPr sz="2800" spc="-15" dirty="0">
                <a:latin typeface="Calibri"/>
                <a:cs typeface="Calibri"/>
              </a:rPr>
              <a:t>off</a:t>
            </a:r>
            <a:r>
              <a:rPr sz="2800" spc="-10" dirty="0">
                <a:latin typeface="Calibri"/>
                <a:cs typeface="Calibri"/>
              </a:rPr>
              <a:t> </a:t>
            </a:r>
            <a:r>
              <a:rPr sz="2800" spc="-15" dirty="0">
                <a:latin typeface="Calibri"/>
                <a:cs typeface="Calibri"/>
              </a:rPr>
              <a:t>point</a:t>
            </a:r>
            <a:r>
              <a:rPr sz="2800" spc="35" dirty="0">
                <a:latin typeface="Calibri"/>
                <a:cs typeface="Calibri"/>
              </a:rPr>
              <a:t> </a:t>
            </a:r>
            <a:r>
              <a:rPr sz="2800" spc="-25" dirty="0">
                <a:latin typeface="Calibri"/>
                <a:cs typeface="Calibri"/>
              </a:rPr>
              <a:t>before/after</a:t>
            </a:r>
            <a:r>
              <a:rPr sz="2800" spc="-10" dirty="0">
                <a:latin typeface="Calibri"/>
                <a:cs typeface="Calibri"/>
              </a:rPr>
              <a:t> block</a:t>
            </a:r>
            <a:endParaRPr sz="2800">
              <a:latin typeface="Calibri"/>
              <a:cs typeface="Calibri"/>
            </a:endParaRPr>
          </a:p>
        </p:txBody>
      </p:sp>
      <p:sp>
        <p:nvSpPr>
          <p:cNvPr id="3" name="object 3"/>
          <p:cNvSpPr/>
          <p:nvPr/>
        </p:nvSpPr>
        <p:spPr>
          <a:xfrm>
            <a:off x="1829561" y="838961"/>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6" name="object 6"/>
          <p:cNvSpPr txBox="1">
            <a:spLocks noGrp="1"/>
          </p:cNvSpPr>
          <p:nvPr>
            <p:ph type="sldNum" sz="quarter" idx="7"/>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59</a:t>
            </a:fld>
            <a:endParaRPr dirty="0"/>
          </a:p>
        </p:txBody>
      </p:sp>
      <p:pic>
        <p:nvPicPr>
          <p:cNvPr id="7" name="Picture 6">
            <a:extLst>
              <a:ext uri="{FF2B5EF4-FFF2-40B4-BE49-F238E27FC236}">
                <a16:creationId xmlns:a16="http://schemas.microsoft.com/office/drawing/2014/main" xmlns="" id="{88817FF9-548A-42C3-B510-D1031F9A4D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56260" marR="314325" indent="-457200" algn="just">
              <a:spcBef>
                <a:spcPts val="20"/>
              </a:spcBef>
              <a:spcAft>
                <a:spcPts val="0"/>
              </a:spcAft>
              <a:buFont typeface="Wingdings" panose="05000000000000000000" pitchFamily="2" charset="2"/>
              <a:buChar char="Ø"/>
            </a:pPr>
            <a:r>
              <a:rPr lang="en-US" sz="3200" spc="-5" dirty="0">
                <a:latin typeface="Calibri"/>
                <a:cs typeface="Calibri"/>
              </a:rPr>
              <a:t>A </a:t>
            </a:r>
            <a:r>
              <a:rPr lang="en-US" sz="3200" spc="-30" dirty="0">
                <a:latin typeface="Calibri"/>
                <a:cs typeface="Calibri"/>
              </a:rPr>
              <a:t>system </a:t>
            </a:r>
            <a:r>
              <a:rPr lang="en-US" sz="3200" spc="-10" dirty="0">
                <a:latin typeface="Calibri"/>
                <a:cs typeface="Calibri"/>
              </a:rPr>
              <a:t>is </a:t>
            </a:r>
            <a:r>
              <a:rPr lang="en-US" sz="3200" spc="5" dirty="0">
                <a:latin typeface="Calibri"/>
                <a:cs typeface="Calibri"/>
              </a:rPr>
              <a:t>an </a:t>
            </a:r>
            <a:r>
              <a:rPr lang="en-US" sz="3200" spc="-15" dirty="0">
                <a:latin typeface="Calibri"/>
                <a:cs typeface="Calibri"/>
              </a:rPr>
              <a:t>arrangement </a:t>
            </a:r>
            <a:r>
              <a:rPr lang="en-US" sz="3200" spc="-5" dirty="0">
                <a:latin typeface="Calibri"/>
                <a:cs typeface="Calibri"/>
              </a:rPr>
              <a:t>of or a combination of </a:t>
            </a:r>
            <a:r>
              <a:rPr lang="en-US" sz="3200" dirty="0">
                <a:latin typeface="Calibri"/>
                <a:cs typeface="Calibri"/>
              </a:rPr>
              <a:t> </a:t>
            </a:r>
            <a:r>
              <a:rPr lang="en-US" sz="3200" spc="-25" dirty="0">
                <a:latin typeface="Calibri"/>
                <a:cs typeface="Calibri"/>
              </a:rPr>
              <a:t>different </a:t>
            </a:r>
            <a:r>
              <a:rPr lang="en-US" sz="3200" spc="-20" dirty="0">
                <a:latin typeface="Calibri"/>
                <a:cs typeface="Calibri"/>
              </a:rPr>
              <a:t>physical </a:t>
            </a:r>
            <a:r>
              <a:rPr lang="en-US" sz="3200" spc="-10" dirty="0">
                <a:latin typeface="Calibri"/>
                <a:cs typeface="Calibri"/>
              </a:rPr>
              <a:t>components connected </a:t>
            </a:r>
            <a:r>
              <a:rPr lang="en-US" sz="3200" spc="-5" dirty="0">
                <a:latin typeface="Calibri"/>
                <a:cs typeface="Calibri"/>
              </a:rPr>
              <a:t>or </a:t>
            </a:r>
            <a:r>
              <a:rPr lang="en-US" sz="3200" spc="-20" dirty="0">
                <a:latin typeface="Calibri"/>
                <a:cs typeface="Calibri"/>
              </a:rPr>
              <a:t>related </a:t>
            </a:r>
            <a:r>
              <a:rPr lang="en-US" sz="3200" spc="-15" dirty="0">
                <a:latin typeface="Calibri"/>
                <a:cs typeface="Calibri"/>
              </a:rPr>
              <a:t>in </a:t>
            </a:r>
            <a:r>
              <a:rPr lang="en-US" sz="3200" spc="-10" dirty="0">
                <a:latin typeface="Calibri"/>
                <a:cs typeface="Calibri"/>
              </a:rPr>
              <a:t> </a:t>
            </a:r>
            <a:r>
              <a:rPr lang="en-US" sz="3200" spc="-5" dirty="0">
                <a:latin typeface="Calibri"/>
                <a:cs typeface="Calibri"/>
              </a:rPr>
              <a:t>such a manner so as </a:t>
            </a:r>
            <a:r>
              <a:rPr lang="en-US" sz="3200" spc="-20" dirty="0">
                <a:latin typeface="Calibri"/>
                <a:cs typeface="Calibri"/>
              </a:rPr>
              <a:t>to form </a:t>
            </a:r>
            <a:r>
              <a:rPr lang="en-US" sz="3200" spc="-5" dirty="0">
                <a:latin typeface="Calibri"/>
                <a:cs typeface="Calibri"/>
              </a:rPr>
              <a:t>an </a:t>
            </a:r>
            <a:r>
              <a:rPr lang="en-US" sz="3200" spc="-15" dirty="0">
                <a:latin typeface="Calibri"/>
                <a:cs typeface="Calibri"/>
              </a:rPr>
              <a:t>entire </a:t>
            </a:r>
            <a:r>
              <a:rPr lang="en-US" sz="3200" spc="-5" dirty="0">
                <a:latin typeface="Calibri"/>
                <a:cs typeface="Calibri"/>
              </a:rPr>
              <a:t>unit </a:t>
            </a:r>
            <a:r>
              <a:rPr lang="en-US" sz="3200" spc="-20" dirty="0">
                <a:latin typeface="Calibri"/>
                <a:cs typeface="Calibri"/>
              </a:rPr>
              <a:t>to attain </a:t>
            </a:r>
            <a:r>
              <a:rPr lang="en-US" sz="3200" spc="-5" dirty="0">
                <a:latin typeface="Calibri"/>
                <a:cs typeface="Calibri"/>
              </a:rPr>
              <a:t>a </a:t>
            </a:r>
            <a:r>
              <a:rPr lang="en-US" sz="3200" dirty="0">
                <a:latin typeface="Calibri"/>
                <a:cs typeface="Calibri"/>
              </a:rPr>
              <a:t> </a:t>
            </a:r>
            <a:r>
              <a:rPr lang="en-US" sz="3200" spc="-10" dirty="0">
                <a:latin typeface="Calibri"/>
                <a:cs typeface="Calibri"/>
              </a:rPr>
              <a:t>certain</a:t>
            </a:r>
            <a:r>
              <a:rPr lang="en-US" sz="3200" dirty="0">
                <a:latin typeface="Calibri"/>
                <a:cs typeface="Calibri"/>
              </a:rPr>
              <a:t> </a:t>
            </a:r>
            <a:r>
              <a:rPr lang="en-US" sz="3200" spc="-10" dirty="0">
                <a:latin typeface="Calibri"/>
                <a:cs typeface="Calibri"/>
              </a:rPr>
              <a:t>objective.</a:t>
            </a:r>
          </a:p>
          <a:p>
            <a:pPr marL="556260" marR="314325" indent="-457200" algn="just">
              <a:spcBef>
                <a:spcPts val="20"/>
              </a:spcBef>
              <a:spcAft>
                <a:spcPts val="0"/>
              </a:spcAft>
              <a:buFont typeface="Wingdings" panose="05000000000000000000" pitchFamily="2" charset="2"/>
              <a:buChar char="Ø"/>
            </a:pPr>
            <a:endParaRPr lang="en-US" sz="3200" dirty="0">
              <a:latin typeface="Calibri"/>
              <a:cs typeface="Calibri"/>
            </a:endParaRPr>
          </a:p>
        </p:txBody>
      </p:sp>
      <p:sp>
        <p:nvSpPr>
          <p:cNvPr id="5" name="Slide Number Placeholder 4"/>
          <p:cNvSpPr>
            <a:spLocks noGrp="1"/>
          </p:cNvSpPr>
          <p:nvPr>
            <p:ph type="sldNum" sz="quarter" idx="12"/>
          </p:nvPr>
        </p:nvSpPr>
        <p:spPr/>
        <p:txBody>
          <a:bodyPr/>
          <a:lstStyle/>
          <a:p>
            <a:fld id="{CA9F79F9-620A-454C-B44A-099229A02D1C}" type="slidenum">
              <a:rPr lang="en-IN" smtClean="0"/>
              <a:pPr/>
              <a:t>6</a:t>
            </a:fld>
            <a:endParaRPr lang="en-IN"/>
          </a:p>
        </p:txBody>
      </p:sp>
      <p:pic>
        <p:nvPicPr>
          <p:cNvPr id="7" name="Picture 6">
            <a:extLst>
              <a:ext uri="{FF2B5EF4-FFF2-40B4-BE49-F238E27FC236}">
                <a16:creationId xmlns:a16="http://schemas.microsoft.com/office/drawing/2014/main" xmlns="" id="{40BDA55E-3CD6-4BA1-8A7D-76E338EBAD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45840" y="304287"/>
            <a:ext cx="2177301" cy="737887"/>
          </a:xfrm>
          <a:prstGeom prst="rect">
            <a:avLst/>
          </a:prstGeom>
        </p:spPr>
      </p:pic>
      <p:sp>
        <p:nvSpPr>
          <p:cNvPr id="8" name="object 2">
            <a:extLst>
              <a:ext uri="{FF2B5EF4-FFF2-40B4-BE49-F238E27FC236}">
                <a16:creationId xmlns:a16="http://schemas.microsoft.com/office/drawing/2014/main" xmlns="" id="{8148C09B-0106-4AF4-B8C0-E1F5C16DE4B1}"/>
              </a:ext>
            </a:extLst>
          </p:cNvPr>
          <p:cNvSpPr txBox="1">
            <a:spLocks noGrp="1"/>
          </p:cNvSpPr>
          <p:nvPr>
            <p:ph type="title"/>
          </p:nvPr>
        </p:nvSpPr>
        <p:spPr>
          <a:xfrm>
            <a:off x="1667102" y="975241"/>
            <a:ext cx="4032361" cy="566822"/>
          </a:xfrm>
          <a:prstGeom prst="rect">
            <a:avLst/>
          </a:prstGeom>
        </p:spPr>
        <p:txBody>
          <a:bodyPr vert="horz" wrap="square" lIns="0" tIns="12700" rIns="0" bIns="0" rtlCol="0">
            <a:spAutoFit/>
          </a:bodyPr>
          <a:lstStyle/>
          <a:p>
            <a:pPr marL="12700">
              <a:lnSpc>
                <a:spcPct val="100000"/>
              </a:lnSpc>
              <a:spcBef>
                <a:spcPts val="100"/>
              </a:spcBef>
            </a:pPr>
            <a:r>
              <a:rPr lang="en-IN" sz="3600" dirty="0">
                <a:solidFill>
                  <a:srgbClr val="FF0000"/>
                </a:solidFill>
              </a:rPr>
              <a:t>What is a system ?</a:t>
            </a:r>
            <a:endParaRPr sz="3600" dirty="0">
              <a:solidFill>
                <a:srgbClr val="FF0000"/>
              </a:solidFill>
            </a:endParaRPr>
          </a:p>
        </p:txBody>
      </p:sp>
      <p:sp>
        <p:nvSpPr>
          <p:cNvPr id="13" name="object 4">
            <a:extLst>
              <a:ext uri="{FF2B5EF4-FFF2-40B4-BE49-F238E27FC236}">
                <a16:creationId xmlns:a16="http://schemas.microsoft.com/office/drawing/2014/main" xmlns="" id="{D5292291-0124-4E41-8CF2-33E99933AEF8}"/>
              </a:ext>
            </a:extLst>
          </p:cNvPr>
          <p:cNvSpPr txBox="1"/>
          <p:nvPr/>
        </p:nvSpPr>
        <p:spPr>
          <a:xfrm>
            <a:off x="3829996" y="3992740"/>
            <a:ext cx="2971800" cy="1447800"/>
          </a:xfrm>
          <a:prstGeom prst="rect">
            <a:avLst/>
          </a:prstGeom>
          <a:ln w="28955">
            <a:solidFill>
              <a:srgbClr val="000000"/>
            </a:solidFill>
          </a:ln>
        </p:spPr>
        <p:txBody>
          <a:bodyPr vert="horz" wrap="square" lIns="0" tIns="294005" rIns="0" bIns="0" rtlCol="0">
            <a:spAutoFit/>
          </a:bodyPr>
          <a:lstStyle/>
          <a:p>
            <a:pPr marL="818515">
              <a:lnSpc>
                <a:spcPct val="100000"/>
              </a:lnSpc>
              <a:spcBef>
                <a:spcPts val="2315"/>
              </a:spcBef>
            </a:pPr>
            <a:r>
              <a:rPr sz="3200" b="1" spc="-30" dirty="0">
                <a:latin typeface="Calibri"/>
                <a:cs typeface="Calibri"/>
              </a:rPr>
              <a:t>SYSTEM</a:t>
            </a:r>
            <a:endParaRPr sz="3200" dirty="0">
              <a:latin typeface="Calibri"/>
              <a:cs typeface="Calibri"/>
            </a:endParaRPr>
          </a:p>
        </p:txBody>
      </p:sp>
      <p:sp>
        <p:nvSpPr>
          <p:cNvPr id="14" name="object 5">
            <a:extLst>
              <a:ext uri="{FF2B5EF4-FFF2-40B4-BE49-F238E27FC236}">
                <a16:creationId xmlns:a16="http://schemas.microsoft.com/office/drawing/2014/main" xmlns="" id="{EB667BC1-DF8E-4DCE-B53A-0397E5F3235E}"/>
              </a:ext>
            </a:extLst>
          </p:cNvPr>
          <p:cNvSpPr/>
          <p:nvPr/>
        </p:nvSpPr>
        <p:spPr>
          <a:xfrm>
            <a:off x="2305361" y="4428985"/>
            <a:ext cx="1524635" cy="287655"/>
          </a:xfrm>
          <a:custGeom>
            <a:avLst/>
            <a:gdLst/>
            <a:ahLst/>
            <a:cxnLst/>
            <a:rect l="l" t="t" r="r" b="b"/>
            <a:pathLst>
              <a:path w="1524635" h="287655">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2" y="283487"/>
                </a:lnTo>
                <a:lnTo>
                  <a:pt x="1469283" y="175791"/>
                </a:lnTo>
                <a:lnTo>
                  <a:pt x="1460627" y="175791"/>
                </a:lnTo>
                <a:lnTo>
                  <a:pt x="1460627" y="171473"/>
                </a:lnTo>
                <a:lnTo>
                  <a:pt x="1444498" y="171473"/>
                </a:lnTo>
                <a:lnTo>
                  <a:pt x="1397036" y="143787"/>
                </a:lnTo>
                <a:close/>
              </a:path>
              <a:path w="1524635" h="287655">
                <a:moveTo>
                  <a:pt x="1342172" y="111783"/>
                </a:moveTo>
                <a:lnTo>
                  <a:pt x="0" y="111783"/>
                </a:lnTo>
                <a:lnTo>
                  <a:pt x="0" y="175791"/>
                </a:lnTo>
                <a:lnTo>
                  <a:pt x="1342172" y="175791"/>
                </a:lnTo>
                <a:lnTo>
                  <a:pt x="1397036" y="143787"/>
                </a:lnTo>
                <a:lnTo>
                  <a:pt x="1342172" y="111783"/>
                </a:lnTo>
                <a:close/>
              </a:path>
              <a:path w="1524635" h="287655">
                <a:moveTo>
                  <a:pt x="1469283" y="111783"/>
                </a:moveTo>
                <a:lnTo>
                  <a:pt x="1460627" y="111783"/>
                </a:lnTo>
                <a:lnTo>
                  <a:pt x="1460627" y="175791"/>
                </a:lnTo>
                <a:lnTo>
                  <a:pt x="1469283" y="175791"/>
                </a:lnTo>
                <a:lnTo>
                  <a:pt x="1524127" y="143787"/>
                </a:lnTo>
                <a:lnTo>
                  <a:pt x="1469283" y="111783"/>
                </a:lnTo>
                <a:close/>
              </a:path>
              <a:path w="1524635" h="287655">
                <a:moveTo>
                  <a:pt x="1444498" y="116101"/>
                </a:moveTo>
                <a:lnTo>
                  <a:pt x="1397036" y="143787"/>
                </a:lnTo>
                <a:lnTo>
                  <a:pt x="1444498" y="171473"/>
                </a:lnTo>
                <a:lnTo>
                  <a:pt x="1444498" y="116101"/>
                </a:lnTo>
                <a:close/>
              </a:path>
              <a:path w="1524635" h="287655">
                <a:moveTo>
                  <a:pt x="1460627" y="116101"/>
                </a:moveTo>
                <a:lnTo>
                  <a:pt x="1444498" y="116101"/>
                </a:lnTo>
                <a:lnTo>
                  <a:pt x="1444498" y="171473"/>
                </a:lnTo>
                <a:lnTo>
                  <a:pt x="1460627" y="171473"/>
                </a:lnTo>
                <a:lnTo>
                  <a:pt x="1460627" y="116101"/>
                </a:lnTo>
                <a:close/>
              </a:path>
              <a:path w="1524635" h="287655">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2" y="4087"/>
                </a:lnTo>
                <a:lnTo>
                  <a:pt x="1272706" y="0"/>
                </a:lnTo>
                <a:close/>
              </a:path>
            </a:pathLst>
          </a:custGeom>
          <a:solidFill>
            <a:srgbClr val="000000"/>
          </a:solidFill>
        </p:spPr>
        <p:txBody>
          <a:bodyPr wrap="square" lIns="0" tIns="0" rIns="0" bIns="0" rtlCol="0"/>
          <a:lstStyle/>
          <a:p>
            <a:endParaRPr/>
          </a:p>
        </p:txBody>
      </p:sp>
      <p:sp>
        <p:nvSpPr>
          <p:cNvPr id="15" name="object 6">
            <a:extLst>
              <a:ext uri="{FF2B5EF4-FFF2-40B4-BE49-F238E27FC236}">
                <a16:creationId xmlns:a16="http://schemas.microsoft.com/office/drawing/2014/main" xmlns="" id="{7F78F992-3C85-447E-8B9F-6D9FDB217412}"/>
              </a:ext>
            </a:extLst>
          </p:cNvPr>
          <p:cNvSpPr/>
          <p:nvPr/>
        </p:nvSpPr>
        <p:spPr>
          <a:xfrm>
            <a:off x="6801796" y="4428985"/>
            <a:ext cx="1524635" cy="287655"/>
          </a:xfrm>
          <a:custGeom>
            <a:avLst/>
            <a:gdLst/>
            <a:ahLst/>
            <a:cxnLst/>
            <a:rect l="l" t="t" r="r" b="b"/>
            <a:pathLst>
              <a:path w="1524634" h="287655">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1" y="283487"/>
                </a:lnTo>
                <a:lnTo>
                  <a:pt x="1469283" y="175791"/>
                </a:lnTo>
                <a:lnTo>
                  <a:pt x="1460627" y="175791"/>
                </a:lnTo>
                <a:lnTo>
                  <a:pt x="1460627" y="171473"/>
                </a:lnTo>
                <a:lnTo>
                  <a:pt x="1444498" y="171473"/>
                </a:lnTo>
                <a:lnTo>
                  <a:pt x="1397036" y="143787"/>
                </a:lnTo>
                <a:close/>
              </a:path>
              <a:path w="1524634" h="287655">
                <a:moveTo>
                  <a:pt x="1342172" y="111783"/>
                </a:moveTo>
                <a:lnTo>
                  <a:pt x="0" y="111783"/>
                </a:lnTo>
                <a:lnTo>
                  <a:pt x="0" y="175791"/>
                </a:lnTo>
                <a:lnTo>
                  <a:pt x="1342172" y="175791"/>
                </a:lnTo>
                <a:lnTo>
                  <a:pt x="1397036" y="143787"/>
                </a:lnTo>
                <a:lnTo>
                  <a:pt x="1342172" y="111783"/>
                </a:lnTo>
                <a:close/>
              </a:path>
              <a:path w="1524634" h="287655">
                <a:moveTo>
                  <a:pt x="1469283" y="111783"/>
                </a:moveTo>
                <a:lnTo>
                  <a:pt x="1460627" y="111783"/>
                </a:lnTo>
                <a:lnTo>
                  <a:pt x="1460627" y="175791"/>
                </a:lnTo>
                <a:lnTo>
                  <a:pt x="1469283" y="175791"/>
                </a:lnTo>
                <a:lnTo>
                  <a:pt x="1524127" y="143787"/>
                </a:lnTo>
                <a:lnTo>
                  <a:pt x="1469283" y="111783"/>
                </a:lnTo>
                <a:close/>
              </a:path>
              <a:path w="1524634" h="287655">
                <a:moveTo>
                  <a:pt x="1444498" y="116101"/>
                </a:moveTo>
                <a:lnTo>
                  <a:pt x="1397036" y="143787"/>
                </a:lnTo>
                <a:lnTo>
                  <a:pt x="1444498" y="171473"/>
                </a:lnTo>
                <a:lnTo>
                  <a:pt x="1444498" y="116101"/>
                </a:lnTo>
                <a:close/>
              </a:path>
              <a:path w="1524634" h="287655">
                <a:moveTo>
                  <a:pt x="1460627" y="116101"/>
                </a:moveTo>
                <a:lnTo>
                  <a:pt x="1444498" y="116101"/>
                </a:lnTo>
                <a:lnTo>
                  <a:pt x="1444498" y="171473"/>
                </a:lnTo>
                <a:lnTo>
                  <a:pt x="1460627" y="171473"/>
                </a:lnTo>
                <a:lnTo>
                  <a:pt x="1460627" y="116101"/>
                </a:lnTo>
                <a:close/>
              </a:path>
              <a:path w="1524634" h="287655">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1" y="4087"/>
                </a:lnTo>
                <a:lnTo>
                  <a:pt x="1272706" y="0"/>
                </a:lnTo>
                <a:close/>
              </a:path>
            </a:pathLst>
          </a:custGeom>
          <a:solidFill>
            <a:srgbClr val="000000"/>
          </a:solidFill>
        </p:spPr>
        <p:txBody>
          <a:bodyPr wrap="square" lIns="0" tIns="0" rIns="0" bIns="0" rtlCol="0"/>
          <a:lstStyle/>
          <a:p>
            <a:endParaRPr/>
          </a:p>
        </p:txBody>
      </p:sp>
      <p:sp>
        <p:nvSpPr>
          <p:cNvPr id="16" name="object 7">
            <a:extLst>
              <a:ext uri="{FF2B5EF4-FFF2-40B4-BE49-F238E27FC236}">
                <a16:creationId xmlns:a16="http://schemas.microsoft.com/office/drawing/2014/main" xmlns="" id="{48992E6E-6701-48EA-805F-B62516DB1B48}"/>
              </a:ext>
            </a:extLst>
          </p:cNvPr>
          <p:cNvSpPr txBox="1"/>
          <p:nvPr/>
        </p:nvSpPr>
        <p:spPr>
          <a:xfrm>
            <a:off x="2317108" y="4037190"/>
            <a:ext cx="750570"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ahoma"/>
                <a:cs typeface="Tahoma"/>
              </a:rPr>
              <a:t>I</a:t>
            </a:r>
            <a:r>
              <a:rPr sz="2400" dirty="0">
                <a:latin typeface="Tahoma"/>
                <a:cs typeface="Tahoma"/>
              </a:rPr>
              <a:t>np</a:t>
            </a:r>
            <a:r>
              <a:rPr sz="2400" spc="5" dirty="0">
                <a:latin typeface="Tahoma"/>
                <a:cs typeface="Tahoma"/>
              </a:rPr>
              <a:t>u</a:t>
            </a:r>
            <a:r>
              <a:rPr sz="2400" dirty="0">
                <a:latin typeface="Tahoma"/>
                <a:cs typeface="Tahoma"/>
              </a:rPr>
              <a:t>t</a:t>
            </a:r>
          </a:p>
        </p:txBody>
      </p:sp>
      <p:sp>
        <p:nvSpPr>
          <p:cNvPr id="17" name="object 7">
            <a:extLst>
              <a:ext uri="{FF2B5EF4-FFF2-40B4-BE49-F238E27FC236}">
                <a16:creationId xmlns:a16="http://schemas.microsoft.com/office/drawing/2014/main" xmlns="" id="{F9F2AE99-A074-4BDB-9282-BA514568D14C}"/>
              </a:ext>
            </a:extLst>
          </p:cNvPr>
          <p:cNvSpPr txBox="1"/>
          <p:nvPr/>
        </p:nvSpPr>
        <p:spPr>
          <a:xfrm>
            <a:off x="7027249" y="3992740"/>
            <a:ext cx="1220105" cy="382156"/>
          </a:xfrm>
          <a:prstGeom prst="rect">
            <a:avLst/>
          </a:prstGeom>
        </p:spPr>
        <p:txBody>
          <a:bodyPr vert="horz" wrap="square" lIns="0" tIns="12700" rIns="0" bIns="0" rtlCol="0">
            <a:spAutoFit/>
          </a:bodyPr>
          <a:lstStyle/>
          <a:p>
            <a:pPr marL="12700">
              <a:lnSpc>
                <a:spcPct val="100000"/>
              </a:lnSpc>
              <a:spcBef>
                <a:spcPts val="100"/>
              </a:spcBef>
            </a:pPr>
            <a:r>
              <a:rPr lang="en-IN" sz="2400" spc="-10" dirty="0">
                <a:latin typeface="Tahoma"/>
                <a:cs typeface="Tahoma"/>
              </a:rPr>
              <a:t>Out</a:t>
            </a:r>
            <a:r>
              <a:rPr sz="2400" dirty="0">
                <a:latin typeface="Tahoma"/>
                <a:cs typeface="Tahoma"/>
              </a:rPr>
              <a:t>p</a:t>
            </a:r>
            <a:r>
              <a:rPr sz="2400" spc="5" dirty="0">
                <a:latin typeface="Tahoma"/>
                <a:cs typeface="Tahoma"/>
              </a:rPr>
              <a:t>u</a:t>
            </a:r>
            <a:r>
              <a:rPr sz="2400" dirty="0">
                <a:latin typeface="Tahoma"/>
                <a:cs typeface="Tahoma"/>
              </a:rPr>
              <a:t>t</a:t>
            </a:r>
          </a:p>
        </p:txBody>
      </p:sp>
    </p:spTree>
    <p:extLst>
      <p:ext uri="{BB962C8B-B14F-4D97-AF65-F5344CB8AC3E}">
        <p14:creationId xmlns:p14="http://schemas.microsoft.com/office/powerpoint/2010/main" xmlns="" val="355142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9187" y="1017747"/>
            <a:ext cx="6196330" cy="629018"/>
          </a:xfrm>
          <a:prstGeom prst="rect">
            <a:avLst/>
          </a:prstGeom>
        </p:spPr>
        <p:txBody>
          <a:bodyPr vert="horz" wrap="square" lIns="0" tIns="13335" rIns="0" bIns="0" rtlCol="0" anchor="b">
            <a:spAutoFit/>
          </a:bodyPr>
          <a:lstStyle/>
          <a:p>
            <a:pPr marL="12700">
              <a:lnSpc>
                <a:spcPct val="100000"/>
              </a:lnSpc>
              <a:spcBef>
                <a:spcPts val="105"/>
              </a:spcBef>
            </a:pPr>
            <a:r>
              <a:rPr sz="4000" spc="-5" dirty="0">
                <a:solidFill>
                  <a:srgbClr val="FF0000"/>
                </a:solidFill>
              </a:rPr>
              <a:t>What</a:t>
            </a:r>
            <a:r>
              <a:rPr sz="4000" spc="-10" dirty="0">
                <a:solidFill>
                  <a:srgbClr val="FF0000"/>
                </a:solidFill>
              </a:rPr>
              <a:t> is</a:t>
            </a:r>
            <a:r>
              <a:rPr sz="4000" spc="-15" dirty="0">
                <a:solidFill>
                  <a:srgbClr val="FF0000"/>
                </a:solidFill>
              </a:rPr>
              <a:t> </a:t>
            </a:r>
            <a:r>
              <a:rPr sz="4000" dirty="0">
                <a:solidFill>
                  <a:srgbClr val="FF0000"/>
                </a:solidFill>
              </a:rPr>
              <a:t>Signal</a:t>
            </a:r>
            <a:r>
              <a:rPr sz="4000" spc="-5" dirty="0">
                <a:solidFill>
                  <a:srgbClr val="FF0000"/>
                </a:solidFill>
              </a:rPr>
              <a:t> </a:t>
            </a:r>
            <a:r>
              <a:rPr sz="4000" dirty="0">
                <a:solidFill>
                  <a:srgbClr val="FF0000"/>
                </a:solidFill>
              </a:rPr>
              <a:t>Flow</a:t>
            </a:r>
            <a:r>
              <a:rPr sz="4000" spc="-25" dirty="0">
                <a:solidFill>
                  <a:srgbClr val="FF0000"/>
                </a:solidFill>
              </a:rPr>
              <a:t> </a:t>
            </a:r>
            <a:r>
              <a:rPr sz="4000" spc="-15" dirty="0">
                <a:solidFill>
                  <a:srgbClr val="FF0000"/>
                </a:solidFill>
              </a:rPr>
              <a:t>Graph?</a:t>
            </a:r>
          </a:p>
        </p:txBody>
      </p:sp>
      <p:sp>
        <p:nvSpPr>
          <p:cNvPr id="3" name="object 3"/>
          <p:cNvSpPr txBox="1"/>
          <p:nvPr/>
        </p:nvSpPr>
        <p:spPr>
          <a:xfrm>
            <a:off x="1807634" y="1932811"/>
            <a:ext cx="7935595" cy="4049395"/>
          </a:xfrm>
          <a:prstGeom prst="rect">
            <a:avLst/>
          </a:prstGeom>
        </p:spPr>
        <p:txBody>
          <a:bodyPr vert="horz" wrap="square" lIns="0" tIns="12700" rIns="0" bIns="0" rtlCol="0">
            <a:spAutoFit/>
          </a:bodyPr>
          <a:lstStyle/>
          <a:p>
            <a:pPr marL="353695" marR="519430" indent="-341630">
              <a:spcBef>
                <a:spcPts val="100"/>
              </a:spcBef>
              <a:buFont typeface="Wingdings"/>
              <a:buChar char=""/>
              <a:tabLst>
                <a:tab pos="494030" algn="l"/>
                <a:tab pos="494665" algn="l"/>
              </a:tabLst>
            </a:pPr>
            <a:r>
              <a:rPr sz="2400" spc="-10" dirty="0">
                <a:latin typeface="Calibri"/>
                <a:cs typeface="Calibri"/>
              </a:rPr>
              <a:t>SFG </a:t>
            </a:r>
            <a:r>
              <a:rPr sz="2400" dirty="0">
                <a:latin typeface="Calibri"/>
                <a:cs typeface="Calibri"/>
              </a:rPr>
              <a:t>is a </a:t>
            </a:r>
            <a:r>
              <a:rPr sz="2400" spc="-10" dirty="0">
                <a:latin typeface="Calibri"/>
                <a:cs typeface="Calibri"/>
              </a:rPr>
              <a:t>diagram </a:t>
            </a:r>
            <a:r>
              <a:rPr sz="2400" dirty="0">
                <a:latin typeface="Calibri"/>
                <a:cs typeface="Calibri"/>
              </a:rPr>
              <a:t>which </a:t>
            </a:r>
            <a:r>
              <a:rPr sz="2400" spc="-10" dirty="0">
                <a:latin typeface="Calibri"/>
                <a:cs typeface="Calibri"/>
              </a:rPr>
              <a:t>represents </a:t>
            </a:r>
            <a:r>
              <a:rPr sz="2400" dirty="0">
                <a:latin typeface="Calibri"/>
                <a:cs typeface="Calibri"/>
              </a:rPr>
              <a:t>a </a:t>
            </a:r>
            <a:r>
              <a:rPr sz="2400" spc="-5" dirty="0">
                <a:latin typeface="Calibri"/>
                <a:cs typeface="Calibri"/>
              </a:rPr>
              <a:t>set of </a:t>
            </a:r>
            <a:r>
              <a:rPr sz="2400" spc="-10" dirty="0">
                <a:latin typeface="Calibri"/>
                <a:cs typeface="Calibri"/>
              </a:rPr>
              <a:t>simultaneous </a:t>
            </a:r>
            <a:r>
              <a:rPr sz="2400" spc="-530" dirty="0">
                <a:latin typeface="Calibri"/>
                <a:cs typeface="Calibri"/>
              </a:rPr>
              <a:t> </a:t>
            </a:r>
            <a:r>
              <a:rPr sz="2400" spc="-5" dirty="0">
                <a:latin typeface="Calibri"/>
                <a:cs typeface="Calibri"/>
              </a:rPr>
              <a:t>equations.</a:t>
            </a:r>
            <a:endParaRPr sz="2400" dirty="0">
              <a:latin typeface="Calibri"/>
              <a:cs typeface="Calibri"/>
            </a:endParaRPr>
          </a:p>
          <a:p>
            <a:pPr marL="353695" marR="750570" indent="-341630">
              <a:buFont typeface="Wingdings"/>
              <a:buChar char=""/>
              <a:tabLst>
                <a:tab pos="356870" algn="l"/>
                <a:tab pos="357505" algn="l"/>
              </a:tabLst>
            </a:pPr>
            <a:r>
              <a:rPr sz="2400" spc="-5" dirty="0">
                <a:latin typeface="Calibri"/>
                <a:cs typeface="Calibri"/>
              </a:rPr>
              <a:t>This method </a:t>
            </a:r>
            <a:r>
              <a:rPr sz="2400" spc="-10" dirty="0">
                <a:latin typeface="Calibri"/>
                <a:cs typeface="Calibri"/>
              </a:rPr>
              <a:t>was </a:t>
            </a:r>
            <a:r>
              <a:rPr sz="2400" spc="-5" dirty="0">
                <a:latin typeface="Calibri"/>
                <a:cs typeface="Calibri"/>
              </a:rPr>
              <a:t>developed </a:t>
            </a:r>
            <a:r>
              <a:rPr sz="2400" spc="-10" dirty="0">
                <a:latin typeface="Calibri"/>
                <a:cs typeface="Calibri"/>
              </a:rPr>
              <a:t>by </a:t>
            </a:r>
            <a:r>
              <a:rPr sz="2400" spc="-5" dirty="0">
                <a:latin typeface="Calibri"/>
                <a:cs typeface="Calibri"/>
              </a:rPr>
              <a:t>S.J.Mason. This method </a:t>
            </a:r>
            <a:r>
              <a:rPr sz="2400" spc="-530" dirty="0">
                <a:latin typeface="Calibri"/>
                <a:cs typeface="Calibri"/>
              </a:rPr>
              <a:t> </a:t>
            </a:r>
            <a:r>
              <a:rPr sz="2400" spc="-5" dirty="0">
                <a:latin typeface="Calibri"/>
                <a:cs typeface="Calibri"/>
              </a:rPr>
              <a:t>does</a:t>
            </a:r>
            <a:r>
              <a:rPr sz="2400" spc="-10" dirty="0">
                <a:latin typeface="Calibri"/>
                <a:cs typeface="Calibri"/>
              </a:rPr>
              <a:t> </a:t>
            </a:r>
            <a:r>
              <a:rPr sz="2400" spc="-5" dirty="0">
                <a:latin typeface="Calibri"/>
                <a:cs typeface="Calibri"/>
              </a:rPr>
              <a:t>n’t </a:t>
            </a:r>
            <a:r>
              <a:rPr sz="2400" spc="-10" dirty="0">
                <a:latin typeface="Calibri"/>
                <a:cs typeface="Calibri"/>
              </a:rPr>
              <a:t>require </a:t>
            </a:r>
            <a:r>
              <a:rPr sz="2400" spc="-20" dirty="0">
                <a:latin typeface="Calibri"/>
                <a:cs typeface="Calibri"/>
              </a:rPr>
              <a:t>any</a:t>
            </a:r>
            <a:r>
              <a:rPr sz="2400" dirty="0">
                <a:latin typeface="Calibri"/>
                <a:cs typeface="Calibri"/>
              </a:rPr>
              <a:t> </a:t>
            </a:r>
            <a:r>
              <a:rPr sz="2400" spc="-5" dirty="0">
                <a:latin typeface="Calibri"/>
                <a:cs typeface="Calibri"/>
              </a:rPr>
              <a:t>reduction</a:t>
            </a:r>
            <a:r>
              <a:rPr sz="2400" spc="-15" dirty="0">
                <a:latin typeface="Calibri"/>
                <a:cs typeface="Calibri"/>
              </a:rPr>
              <a:t> </a:t>
            </a:r>
            <a:r>
              <a:rPr sz="2400" spc="-5" dirty="0">
                <a:latin typeface="Calibri"/>
                <a:cs typeface="Calibri"/>
              </a:rPr>
              <a:t>technique.</a:t>
            </a:r>
            <a:endParaRPr sz="2400" dirty="0">
              <a:latin typeface="Calibri"/>
              <a:cs typeface="Calibri"/>
            </a:endParaRPr>
          </a:p>
          <a:p>
            <a:pPr marL="353695" marR="682625" indent="-341630">
              <a:buFont typeface="Wingdings"/>
              <a:buChar char=""/>
              <a:tabLst>
                <a:tab pos="356870" algn="l"/>
                <a:tab pos="357505" algn="l"/>
              </a:tabLst>
            </a:pPr>
            <a:r>
              <a:rPr sz="2400" spc="-5" dirty="0">
                <a:latin typeface="Calibri"/>
                <a:cs typeface="Calibri"/>
              </a:rPr>
              <a:t>It </a:t>
            </a:r>
            <a:r>
              <a:rPr sz="2400" spc="-10" dirty="0">
                <a:latin typeface="Calibri"/>
                <a:cs typeface="Calibri"/>
              </a:rPr>
              <a:t>consists </a:t>
            </a:r>
            <a:r>
              <a:rPr sz="2400" spc="-5" dirty="0">
                <a:latin typeface="Calibri"/>
                <a:cs typeface="Calibri"/>
              </a:rPr>
              <a:t>of nodes </a:t>
            </a:r>
            <a:r>
              <a:rPr sz="2400" dirty="0">
                <a:latin typeface="Calibri"/>
                <a:cs typeface="Calibri"/>
              </a:rPr>
              <a:t>and these </a:t>
            </a:r>
            <a:r>
              <a:rPr sz="2400" spc="-5" dirty="0">
                <a:latin typeface="Calibri"/>
                <a:cs typeface="Calibri"/>
              </a:rPr>
              <a:t>nodes </a:t>
            </a:r>
            <a:r>
              <a:rPr sz="2400" spc="-15" dirty="0">
                <a:latin typeface="Calibri"/>
                <a:cs typeface="Calibri"/>
              </a:rPr>
              <a:t>are </a:t>
            </a:r>
            <a:r>
              <a:rPr sz="2400" spc="-10" dirty="0">
                <a:latin typeface="Calibri"/>
                <a:cs typeface="Calibri"/>
              </a:rPr>
              <a:t>connected by </a:t>
            </a:r>
            <a:r>
              <a:rPr sz="2400" dirty="0">
                <a:latin typeface="Calibri"/>
                <a:cs typeface="Calibri"/>
              </a:rPr>
              <a:t>a </a:t>
            </a:r>
            <a:r>
              <a:rPr sz="2400" spc="-530" dirty="0">
                <a:latin typeface="Calibri"/>
                <a:cs typeface="Calibri"/>
              </a:rPr>
              <a:t> </a:t>
            </a:r>
            <a:r>
              <a:rPr sz="2400" spc="-10" dirty="0">
                <a:latin typeface="Calibri"/>
                <a:cs typeface="Calibri"/>
              </a:rPr>
              <a:t>directed</a:t>
            </a:r>
            <a:r>
              <a:rPr sz="2400" spc="-15" dirty="0">
                <a:latin typeface="Calibri"/>
                <a:cs typeface="Calibri"/>
              </a:rPr>
              <a:t> </a:t>
            </a:r>
            <a:r>
              <a:rPr sz="2400" dirty="0">
                <a:latin typeface="Calibri"/>
                <a:cs typeface="Calibri"/>
              </a:rPr>
              <a:t>line</a:t>
            </a:r>
            <a:r>
              <a:rPr sz="2400" spc="-5" dirty="0">
                <a:latin typeface="Calibri"/>
                <a:cs typeface="Calibri"/>
              </a:rPr>
              <a:t> called</a:t>
            </a:r>
            <a:r>
              <a:rPr sz="2400" spc="-10" dirty="0">
                <a:latin typeface="Calibri"/>
                <a:cs typeface="Calibri"/>
              </a:rPr>
              <a:t> branches.</a:t>
            </a:r>
            <a:endParaRPr sz="2400" dirty="0">
              <a:latin typeface="Calibri"/>
              <a:cs typeface="Calibri"/>
            </a:endParaRPr>
          </a:p>
          <a:p>
            <a:pPr marL="353695" marR="698500" indent="-341630">
              <a:buFont typeface="Wingdings"/>
              <a:buChar char=""/>
              <a:tabLst>
                <a:tab pos="356870" algn="l"/>
                <a:tab pos="357505" algn="l"/>
              </a:tabLst>
            </a:pPr>
            <a:r>
              <a:rPr sz="2400" spc="-15" dirty="0">
                <a:latin typeface="Calibri"/>
                <a:cs typeface="Calibri"/>
              </a:rPr>
              <a:t>Every </a:t>
            </a:r>
            <a:r>
              <a:rPr sz="2400" spc="-10" dirty="0">
                <a:latin typeface="Calibri"/>
                <a:cs typeface="Calibri"/>
              </a:rPr>
              <a:t>branch </a:t>
            </a:r>
            <a:r>
              <a:rPr sz="2400" spc="-5" dirty="0">
                <a:latin typeface="Calibri"/>
                <a:cs typeface="Calibri"/>
              </a:rPr>
              <a:t>has </a:t>
            </a:r>
            <a:r>
              <a:rPr sz="2400" dirty="0">
                <a:latin typeface="Calibri"/>
                <a:cs typeface="Calibri"/>
              </a:rPr>
              <a:t>an </a:t>
            </a:r>
            <a:r>
              <a:rPr sz="2400" spc="-10" dirty="0">
                <a:latin typeface="Calibri"/>
                <a:cs typeface="Calibri"/>
              </a:rPr>
              <a:t>arrow </a:t>
            </a:r>
            <a:r>
              <a:rPr sz="2400" dirty="0">
                <a:latin typeface="Calibri"/>
                <a:cs typeface="Calibri"/>
              </a:rPr>
              <a:t>which </a:t>
            </a:r>
            <a:r>
              <a:rPr sz="2400" spc="-10" dirty="0">
                <a:latin typeface="Calibri"/>
                <a:cs typeface="Calibri"/>
              </a:rPr>
              <a:t>represents </a:t>
            </a:r>
            <a:r>
              <a:rPr sz="2400" dirty="0">
                <a:latin typeface="Calibri"/>
                <a:cs typeface="Calibri"/>
              </a:rPr>
              <a:t>the </a:t>
            </a:r>
            <a:r>
              <a:rPr sz="2400" spc="-10" dirty="0">
                <a:latin typeface="Calibri"/>
                <a:cs typeface="Calibri"/>
              </a:rPr>
              <a:t>flow of </a:t>
            </a:r>
            <a:r>
              <a:rPr sz="2400" spc="-530" dirty="0">
                <a:latin typeface="Calibri"/>
                <a:cs typeface="Calibri"/>
              </a:rPr>
              <a:t> </a:t>
            </a:r>
            <a:r>
              <a:rPr sz="2400" spc="-5" dirty="0">
                <a:latin typeface="Calibri"/>
                <a:cs typeface="Calibri"/>
              </a:rPr>
              <a:t>signal.</a:t>
            </a:r>
            <a:endParaRPr sz="2400" dirty="0">
              <a:latin typeface="Calibri"/>
              <a:cs typeface="Calibri"/>
            </a:endParaRPr>
          </a:p>
          <a:p>
            <a:pPr marL="353695" marR="5080" indent="-341630">
              <a:spcBef>
                <a:spcPts val="5"/>
              </a:spcBef>
              <a:buFont typeface="Wingdings"/>
              <a:buChar char=""/>
              <a:tabLst>
                <a:tab pos="356870" algn="l"/>
                <a:tab pos="357505" algn="l"/>
              </a:tabLst>
            </a:pPr>
            <a:r>
              <a:rPr sz="2400" spc="-15" dirty="0">
                <a:latin typeface="Calibri"/>
                <a:cs typeface="Calibri"/>
              </a:rPr>
              <a:t>For complicated </a:t>
            </a:r>
            <a:r>
              <a:rPr sz="2400" spc="-20" dirty="0">
                <a:latin typeface="Calibri"/>
                <a:cs typeface="Calibri"/>
              </a:rPr>
              <a:t>systems, </a:t>
            </a:r>
            <a:r>
              <a:rPr sz="2400" dirty="0">
                <a:latin typeface="Calibri"/>
                <a:cs typeface="Calibri"/>
              </a:rPr>
              <a:t>when Block </a:t>
            </a:r>
            <a:r>
              <a:rPr sz="2400" spc="-10" dirty="0">
                <a:latin typeface="Calibri"/>
                <a:cs typeface="Calibri"/>
              </a:rPr>
              <a:t>Diagram </a:t>
            </a:r>
            <a:r>
              <a:rPr sz="2400" spc="-5" dirty="0">
                <a:latin typeface="Calibri"/>
                <a:cs typeface="Calibri"/>
              </a:rPr>
              <a:t>(BD) reduction </a:t>
            </a:r>
            <a:r>
              <a:rPr sz="2400" spc="-530" dirty="0">
                <a:latin typeface="Calibri"/>
                <a:cs typeface="Calibri"/>
              </a:rPr>
              <a:t> </a:t>
            </a:r>
            <a:r>
              <a:rPr sz="2400" spc="-5" dirty="0">
                <a:latin typeface="Calibri"/>
                <a:cs typeface="Calibri"/>
              </a:rPr>
              <a:t>method</a:t>
            </a:r>
            <a:r>
              <a:rPr sz="2400" spc="-25" dirty="0">
                <a:latin typeface="Calibri"/>
                <a:cs typeface="Calibri"/>
              </a:rPr>
              <a:t> </a:t>
            </a:r>
            <a:r>
              <a:rPr sz="2400" spc="-5" dirty="0">
                <a:latin typeface="Calibri"/>
                <a:cs typeface="Calibri"/>
              </a:rPr>
              <a:t>becomes</a:t>
            </a:r>
            <a:r>
              <a:rPr sz="2400" spc="-10" dirty="0">
                <a:latin typeface="Calibri"/>
                <a:cs typeface="Calibri"/>
              </a:rPr>
              <a:t> </a:t>
            </a:r>
            <a:r>
              <a:rPr sz="2400" spc="-5" dirty="0">
                <a:latin typeface="Calibri"/>
                <a:cs typeface="Calibri"/>
              </a:rPr>
              <a:t>tedious</a:t>
            </a:r>
            <a:r>
              <a:rPr sz="2400" spc="-2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time</a:t>
            </a:r>
            <a:r>
              <a:rPr sz="2400" spc="-20" dirty="0">
                <a:latin typeface="Calibri"/>
                <a:cs typeface="Calibri"/>
              </a:rPr>
              <a:t> </a:t>
            </a:r>
            <a:r>
              <a:rPr sz="2400" spc="-10" dirty="0">
                <a:latin typeface="Calibri"/>
                <a:cs typeface="Calibri"/>
              </a:rPr>
              <a:t>consuming</a:t>
            </a:r>
            <a:r>
              <a:rPr sz="2400" spc="-5" dirty="0">
                <a:latin typeface="Calibri"/>
                <a:cs typeface="Calibri"/>
              </a:rPr>
              <a:t> </a:t>
            </a:r>
            <a:r>
              <a:rPr sz="2400" dirty="0">
                <a:latin typeface="Calibri"/>
                <a:cs typeface="Calibri"/>
              </a:rPr>
              <a:t>then </a:t>
            </a:r>
            <a:r>
              <a:rPr sz="2400" spc="-10" dirty="0">
                <a:latin typeface="Calibri"/>
                <a:cs typeface="Calibri"/>
              </a:rPr>
              <a:t>SFG</a:t>
            </a:r>
            <a:endParaRPr sz="2400" dirty="0">
              <a:latin typeface="Calibri"/>
              <a:cs typeface="Calibri"/>
            </a:endParaRPr>
          </a:p>
          <a:p>
            <a:pPr marL="353695"/>
            <a:r>
              <a:rPr sz="2400" dirty="0">
                <a:latin typeface="Calibri"/>
                <a:cs typeface="Calibri"/>
              </a:rPr>
              <a:t>is</a:t>
            </a:r>
            <a:r>
              <a:rPr sz="2400" spc="-25" dirty="0">
                <a:latin typeface="Calibri"/>
                <a:cs typeface="Calibri"/>
              </a:rPr>
              <a:t> </a:t>
            </a:r>
            <a:r>
              <a:rPr sz="2400" dirty="0">
                <a:latin typeface="Calibri"/>
                <a:cs typeface="Calibri"/>
              </a:rPr>
              <a:t>a</a:t>
            </a:r>
            <a:r>
              <a:rPr sz="2400" spc="-30" dirty="0">
                <a:latin typeface="Calibri"/>
                <a:cs typeface="Calibri"/>
              </a:rPr>
              <a:t> </a:t>
            </a:r>
            <a:r>
              <a:rPr sz="2400" spc="-10" dirty="0">
                <a:latin typeface="Calibri"/>
                <a:cs typeface="Calibri"/>
              </a:rPr>
              <a:t>good</a:t>
            </a:r>
            <a:r>
              <a:rPr sz="2400" spc="-20" dirty="0">
                <a:latin typeface="Calibri"/>
                <a:cs typeface="Calibri"/>
              </a:rPr>
              <a:t> </a:t>
            </a:r>
            <a:r>
              <a:rPr sz="2400" spc="-5" dirty="0">
                <a:latin typeface="Calibri"/>
                <a:cs typeface="Calibri"/>
              </a:rPr>
              <a:t>choice.</a:t>
            </a:r>
            <a:endParaRPr sz="2400" dirty="0">
              <a:latin typeface="Calibri"/>
              <a:cs typeface="Calibri"/>
            </a:endParaRPr>
          </a:p>
        </p:txBody>
      </p:sp>
      <p:sp>
        <p:nvSpPr>
          <p:cNvPr id="4" name="object 6">
            <a:extLst>
              <a:ext uri="{FF2B5EF4-FFF2-40B4-BE49-F238E27FC236}">
                <a16:creationId xmlns:a16="http://schemas.microsoft.com/office/drawing/2014/main" xmlns="" id="{D1A30460-8607-4227-9711-950C1AB4D0BA}"/>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60</a:t>
            </a:fld>
            <a:endParaRPr lang="en-IN" dirty="0"/>
          </a:p>
        </p:txBody>
      </p:sp>
      <p:pic>
        <p:nvPicPr>
          <p:cNvPr id="5" name="Picture 4">
            <a:extLst>
              <a:ext uri="{FF2B5EF4-FFF2-40B4-BE49-F238E27FC236}">
                <a16:creationId xmlns:a16="http://schemas.microsoft.com/office/drawing/2014/main" xmlns="" id="{E28366A2-8C41-41DF-A987-D3CF298560C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3335" y="982333"/>
            <a:ext cx="6100445" cy="629018"/>
          </a:xfrm>
          <a:prstGeom prst="rect">
            <a:avLst/>
          </a:prstGeom>
        </p:spPr>
        <p:txBody>
          <a:bodyPr vert="horz" wrap="square" lIns="0" tIns="13335" rIns="0" bIns="0" rtlCol="0" anchor="b">
            <a:spAutoFit/>
          </a:bodyPr>
          <a:lstStyle/>
          <a:p>
            <a:pPr marL="12700">
              <a:lnSpc>
                <a:spcPct val="100000"/>
              </a:lnSpc>
              <a:spcBef>
                <a:spcPts val="105"/>
              </a:spcBef>
            </a:pPr>
            <a:r>
              <a:rPr sz="4000" dirty="0">
                <a:solidFill>
                  <a:srgbClr val="FF0000"/>
                </a:solidFill>
              </a:rPr>
              <a:t>Comparison</a:t>
            </a:r>
            <a:r>
              <a:rPr sz="4000" spc="-20" dirty="0">
                <a:solidFill>
                  <a:srgbClr val="FF0000"/>
                </a:solidFill>
              </a:rPr>
              <a:t> </a:t>
            </a:r>
            <a:r>
              <a:rPr sz="4000" spc="-5" dirty="0">
                <a:solidFill>
                  <a:srgbClr val="FF0000"/>
                </a:solidFill>
              </a:rPr>
              <a:t>of</a:t>
            </a:r>
            <a:r>
              <a:rPr sz="4000" spc="-20" dirty="0">
                <a:solidFill>
                  <a:srgbClr val="FF0000"/>
                </a:solidFill>
              </a:rPr>
              <a:t> </a:t>
            </a:r>
            <a:r>
              <a:rPr sz="4000" dirty="0">
                <a:solidFill>
                  <a:srgbClr val="FF0000"/>
                </a:solidFill>
              </a:rPr>
              <a:t>BD</a:t>
            </a:r>
            <a:r>
              <a:rPr sz="4000" spc="-10" dirty="0">
                <a:solidFill>
                  <a:srgbClr val="FF0000"/>
                </a:solidFill>
              </a:rPr>
              <a:t> </a:t>
            </a:r>
            <a:r>
              <a:rPr sz="4000" dirty="0">
                <a:solidFill>
                  <a:srgbClr val="FF0000"/>
                </a:solidFill>
              </a:rPr>
              <a:t>and</a:t>
            </a:r>
            <a:r>
              <a:rPr sz="4000" spc="-15" dirty="0">
                <a:solidFill>
                  <a:srgbClr val="FF0000"/>
                </a:solidFill>
              </a:rPr>
              <a:t> </a:t>
            </a:r>
            <a:r>
              <a:rPr sz="4000" spc="-10" dirty="0">
                <a:solidFill>
                  <a:srgbClr val="FF0000"/>
                </a:solidFill>
              </a:rPr>
              <a:t>SFG</a:t>
            </a:r>
          </a:p>
        </p:txBody>
      </p:sp>
      <p:sp>
        <p:nvSpPr>
          <p:cNvPr id="3" name="object 3"/>
          <p:cNvSpPr txBox="1"/>
          <p:nvPr/>
        </p:nvSpPr>
        <p:spPr>
          <a:xfrm>
            <a:off x="2344237" y="2782891"/>
            <a:ext cx="716280" cy="497840"/>
          </a:xfrm>
          <a:prstGeom prst="rect">
            <a:avLst/>
          </a:prstGeom>
        </p:spPr>
        <p:txBody>
          <a:bodyPr vert="horz" wrap="square" lIns="0" tIns="12065" rIns="0" bIns="0" rtlCol="0">
            <a:spAutoFit/>
          </a:bodyPr>
          <a:lstStyle/>
          <a:p>
            <a:pPr marL="12700">
              <a:spcBef>
                <a:spcPts val="95"/>
              </a:spcBef>
            </a:pPr>
            <a:r>
              <a:rPr sz="3100" i="1" spc="55" dirty="0">
                <a:latin typeface="Times New Roman"/>
                <a:cs typeface="Times New Roman"/>
              </a:rPr>
              <a:t>R</a:t>
            </a:r>
            <a:r>
              <a:rPr sz="3100" spc="105" dirty="0">
                <a:latin typeface="Times New Roman"/>
                <a:cs typeface="Times New Roman"/>
              </a:rPr>
              <a:t>(</a:t>
            </a:r>
            <a:r>
              <a:rPr sz="3100" i="1" spc="75" dirty="0">
                <a:latin typeface="Times New Roman"/>
                <a:cs typeface="Times New Roman"/>
              </a:rPr>
              <a:t>s</a:t>
            </a:r>
            <a:r>
              <a:rPr sz="3100" spc="15" dirty="0">
                <a:latin typeface="Times New Roman"/>
                <a:cs typeface="Times New Roman"/>
              </a:rPr>
              <a:t>)</a:t>
            </a:r>
            <a:endParaRPr sz="3100">
              <a:latin typeface="Times New Roman"/>
              <a:cs typeface="Times New Roman"/>
            </a:endParaRPr>
          </a:p>
        </p:txBody>
      </p:sp>
      <p:sp>
        <p:nvSpPr>
          <p:cNvPr id="4" name="object 4"/>
          <p:cNvSpPr/>
          <p:nvPr/>
        </p:nvSpPr>
        <p:spPr>
          <a:xfrm>
            <a:off x="2286000" y="3427476"/>
            <a:ext cx="1219200" cy="173990"/>
          </a:xfrm>
          <a:custGeom>
            <a:avLst/>
            <a:gdLst/>
            <a:ahLst/>
            <a:cxnLst/>
            <a:rect l="l" t="t" r="r" b="b"/>
            <a:pathLst>
              <a:path w="1219200" h="173989">
                <a:moveTo>
                  <a:pt x="929639" y="0"/>
                </a:moveTo>
                <a:lnTo>
                  <a:pt x="929639" y="173736"/>
                </a:lnTo>
                <a:lnTo>
                  <a:pt x="1122680" y="115824"/>
                </a:lnTo>
                <a:lnTo>
                  <a:pt x="958595" y="115824"/>
                </a:lnTo>
                <a:lnTo>
                  <a:pt x="958595" y="57912"/>
                </a:lnTo>
                <a:lnTo>
                  <a:pt x="1122679" y="57912"/>
                </a:lnTo>
                <a:lnTo>
                  <a:pt x="929639" y="0"/>
                </a:lnTo>
                <a:close/>
              </a:path>
              <a:path w="1219200" h="173989">
                <a:moveTo>
                  <a:pt x="929639" y="57912"/>
                </a:moveTo>
                <a:lnTo>
                  <a:pt x="0" y="57912"/>
                </a:lnTo>
                <a:lnTo>
                  <a:pt x="0" y="115824"/>
                </a:lnTo>
                <a:lnTo>
                  <a:pt x="929639" y="115824"/>
                </a:lnTo>
                <a:lnTo>
                  <a:pt x="929639" y="57912"/>
                </a:lnTo>
                <a:close/>
              </a:path>
              <a:path w="1219200" h="173989">
                <a:moveTo>
                  <a:pt x="1122679" y="57912"/>
                </a:moveTo>
                <a:lnTo>
                  <a:pt x="958595" y="57912"/>
                </a:lnTo>
                <a:lnTo>
                  <a:pt x="958595" y="115824"/>
                </a:lnTo>
                <a:lnTo>
                  <a:pt x="1122680" y="115824"/>
                </a:lnTo>
                <a:lnTo>
                  <a:pt x="1219200" y="86868"/>
                </a:lnTo>
                <a:lnTo>
                  <a:pt x="1122679" y="57912"/>
                </a:lnTo>
                <a:close/>
              </a:path>
            </a:pathLst>
          </a:custGeom>
          <a:solidFill>
            <a:srgbClr val="000000"/>
          </a:solidFill>
        </p:spPr>
        <p:txBody>
          <a:bodyPr wrap="square" lIns="0" tIns="0" rIns="0" bIns="0" rtlCol="0"/>
          <a:lstStyle/>
          <a:p>
            <a:endParaRPr/>
          </a:p>
        </p:txBody>
      </p:sp>
      <p:sp>
        <p:nvSpPr>
          <p:cNvPr id="5" name="object 5"/>
          <p:cNvSpPr/>
          <p:nvPr/>
        </p:nvSpPr>
        <p:spPr>
          <a:xfrm>
            <a:off x="5029200" y="3427476"/>
            <a:ext cx="1066800" cy="173990"/>
          </a:xfrm>
          <a:custGeom>
            <a:avLst/>
            <a:gdLst/>
            <a:ahLst/>
            <a:cxnLst/>
            <a:rect l="l" t="t" r="r" b="b"/>
            <a:pathLst>
              <a:path w="1066800" h="173989">
                <a:moveTo>
                  <a:pt x="777239" y="0"/>
                </a:moveTo>
                <a:lnTo>
                  <a:pt x="777239" y="173736"/>
                </a:lnTo>
                <a:lnTo>
                  <a:pt x="970280" y="115824"/>
                </a:lnTo>
                <a:lnTo>
                  <a:pt x="806196" y="115824"/>
                </a:lnTo>
                <a:lnTo>
                  <a:pt x="806196" y="57912"/>
                </a:lnTo>
                <a:lnTo>
                  <a:pt x="970279" y="57912"/>
                </a:lnTo>
                <a:lnTo>
                  <a:pt x="777239" y="0"/>
                </a:lnTo>
                <a:close/>
              </a:path>
              <a:path w="1066800" h="173989">
                <a:moveTo>
                  <a:pt x="777239" y="57912"/>
                </a:moveTo>
                <a:lnTo>
                  <a:pt x="0" y="57912"/>
                </a:lnTo>
                <a:lnTo>
                  <a:pt x="0" y="115824"/>
                </a:lnTo>
                <a:lnTo>
                  <a:pt x="777239" y="115824"/>
                </a:lnTo>
                <a:lnTo>
                  <a:pt x="777239" y="57912"/>
                </a:lnTo>
                <a:close/>
              </a:path>
              <a:path w="1066800" h="173989">
                <a:moveTo>
                  <a:pt x="970279" y="57912"/>
                </a:moveTo>
                <a:lnTo>
                  <a:pt x="806196" y="57912"/>
                </a:lnTo>
                <a:lnTo>
                  <a:pt x="806196" y="115824"/>
                </a:lnTo>
                <a:lnTo>
                  <a:pt x="970280" y="115824"/>
                </a:lnTo>
                <a:lnTo>
                  <a:pt x="1066800" y="86868"/>
                </a:lnTo>
                <a:lnTo>
                  <a:pt x="970279" y="57912"/>
                </a:lnTo>
                <a:close/>
              </a:path>
            </a:pathLst>
          </a:custGeom>
          <a:solidFill>
            <a:srgbClr val="000000"/>
          </a:solidFill>
        </p:spPr>
        <p:txBody>
          <a:bodyPr wrap="square" lIns="0" tIns="0" rIns="0" bIns="0" rtlCol="0"/>
          <a:lstStyle/>
          <a:p>
            <a:endParaRPr/>
          </a:p>
        </p:txBody>
      </p:sp>
      <p:sp>
        <p:nvSpPr>
          <p:cNvPr id="6" name="object 6"/>
          <p:cNvSpPr txBox="1"/>
          <p:nvPr/>
        </p:nvSpPr>
        <p:spPr>
          <a:xfrm>
            <a:off x="3505961" y="2905505"/>
            <a:ext cx="1524000" cy="748282"/>
          </a:xfrm>
          <a:prstGeom prst="rect">
            <a:avLst/>
          </a:prstGeom>
          <a:ln w="28955">
            <a:solidFill>
              <a:srgbClr val="000000"/>
            </a:solidFill>
          </a:ln>
        </p:spPr>
        <p:txBody>
          <a:bodyPr vert="horz" wrap="square" lIns="0" tIns="276225" rIns="0" bIns="0" rtlCol="0">
            <a:spAutoFit/>
          </a:bodyPr>
          <a:lstStyle/>
          <a:p>
            <a:pPr marL="349885">
              <a:spcBef>
                <a:spcPts val="2175"/>
              </a:spcBef>
            </a:pPr>
            <a:r>
              <a:rPr sz="3050" i="1" spc="95" dirty="0">
                <a:latin typeface="Times New Roman"/>
                <a:cs typeface="Times New Roman"/>
              </a:rPr>
              <a:t>G</a:t>
            </a:r>
            <a:r>
              <a:rPr sz="3050" spc="95" dirty="0">
                <a:latin typeface="Times New Roman"/>
                <a:cs typeface="Times New Roman"/>
              </a:rPr>
              <a:t>(</a:t>
            </a:r>
            <a:r>
              <a:rPr sz="3050" i="1" spc="95" dirty="0">
                <a:latin typeface="Times New Roman"/>
                <a:cs typeface="Times New Roman"/>
              </a:rPr>
              <a:t>s</a:t>
            </a:r>
            <a:r>
              <a:rPr sz="3050" spc="95" dirty="0">
                <a:latin typeface="Times New Roman"/>
                <a:cs typeface="Times New Roman"/>
              </a:rPr>
              <a:t>)</a:t>
            </a:r>
            <a:endParaRPr sz="3050">
              <a:latin typeface="Times New Roman"/>
              <a:cs typeface="Times New Roman"/>
            </a:endParaRPr>
          </a:p>
        </p:txBody>
      </p:sp>
      <p:sp>
        <p:nvSpPr>
          <p:cNvPr id="7" name="object 7"/>
          <p:cNvSpPr txBox="1"/>
          <p:nvPr/>
        </p:nvSpPr>
        <p:spPr>
          <a:xfrm>
            <a:off x="5291306" y="2782990"/>
            <a:ext cx="750570" cy="495300"/>
          </a:xfrm>
          <a:prstGeom prst="rect">
            <a:avLst/>
          </a:prstGeom>
        </p:spPr>
        <p:txBody>
          <a:bodyPr vert="horz" wrap="square" lIns="0" tIns="16510" rIns="0" bIns="0" rtlCol="0">
            <a:spAutoFit/>
          </a:bodyPr>
          <a:lstStyle/>
          <a:p>
            <a:pPr marL="12700">
              <a:spcBef>
                <a:spcPts val="130"/>
              </a:spcBef>
            </a:pPr>
            <a:r>
              <a:rPr sz="3050" i="1" spc="195" dirty="0">
                <a:latin typeface="Times New Roman"/>
                <a:cs typeface="Times New Roman"/>
              </a:rPr>
              <a:t>C</a:t>
            </a:r>
            <a:r>
              <a:rPr sz="3050" spc="120" dirty="0">
                <a:latin typeface="Times New Roman"/>
                <a:cs typeface="Times New Roman"/>
              </a:rPr>
              <a:t>(</a:t>
            </a:r>
            <a:r>
              <a:rPr sz="3050" i="1" spc="90" dirty="0">
                <a:latin typeface="Times New Roman"/>
                <a:cs typeface="Times New Roman"/>
              </a:rPr>
              <a:t>s</a:t>
            </a:r>
            <a:r>
              <a:rPr sz="3050" spc="35" dirty="0">
                <a:latin typeface="Times New Roman"/>
                <a:cs typeface="Times New Roman"/>
              </a:rPr>
              <a:t>)</a:t>
            </a:r>
            <a:endParaRPr sz="3050">
              <a:latin typeface="Times New Roman"/>
              <a:cs typeface="Times New Roman"/>
            </a:endParaRPr>
          </a:p>
        </p:txBody>
      </p:sp>
      <p:grpSp>
        <p:nvGrpSpPr>
          <p:cNvPr id="8" name="object 8"/>
          <p:cNvGrpSpPr/>
          <p:nvPr/>
        </p:nvGrpSpPr>
        <p:grpSpPr>
          <a:xfrm>
            <a:off x="7217664" y="3424428"/>
            <a:ext cx="2620010" cy="181610"/>
            <a:chOff x="5693664" y="3424428"/>
            <a:chExt cx="2620010" cy="181610"/>
          </a:xfrm>
        </p:grpSpPr>
        <p:pic>
          <p:nvPicPr>
            <p:cNvPr id="9" name="object 9"/>
            <p:cNvPicPr/>
            <p:nvPr/>
          </p:nvPicPr>
          <p:blipFill>
            <a:blip r:embed="rId2" cstate="print"/>
            <a:stretch>
              <a:fillRect/>
            </a:stretch>
          </p:blipFill>
          <p:spPr>
            <a:xfrm>
              <a:off x="5693664" y="3424428"/>
              <a:ext cx="181355" cy="181355"/>
            </a:xfrm>
            <a:prstGeom prst="rect">
              <a:avLst/>
            </a:prstGeom>
          </p:spPr>
        </p:pic>
        <p:sp>
          <p:nvSpPr>
            <p:cNvPr id="10" name="object 10"/>
            <p:cNvSpPr/>
            <p:nvPr/>
          </p:nvSpPr>
          <p:spPr>
            <a:xfrm>
              <a:off x="5859780" y="3427476"/>
              <a:ext cx="1371600" cy="173990"/>
            </a:xfrm>
            <a:custGeom>
              <a:avLst/>
              <a:gdLst/>
              <a:ahLst/>
              <a:cxnLst/>
              <a:rect l="l" t="t" r="r" b="b"/>
              <a:pathLst>
                <a:path w="1371600" h="173989">
                  <a:moveTo>
                    <a:pt x="1082040" y="0"/>
                  </a:moveTo>
                  <a:lnTo>
                    <a:pt x="1082040" y="173736"/>
                  </a:lnTo>
                  <a:lnTo>
                    <a:pt x="1275080" y="115824"/>
                  </a:lnTo>
                  <a:lnTo>
                    <a:pt x="1110996" y="115824"/>
                  </a:lnTo>
                  <a:lnTo>
                    <a:pt x="1110996" y="57912"/>
                  </a:lnTo>
                  <a:lnTo>
                    <a:pt x="1275079" y="57912"/>
                  </a:lnTo>
                  <a:lnTo>
                    <a:pt x="1082040" y="0"/>
                  </a:lnTo>
                  <a:close/>
                </a:path>
                <a:path w="1371600" h="173989">
                  <a:moveTo>
                    <a:pt x="1082040" y="57912"/>
                  </a:moveTo>
                  <a:lnTo>
                    <a:pt x="0" y="57912"/>
                  </a:lnTo>
                  <a:lnTo>
                    <a:pt x="0" y="115824"/>
                  </a:lnTo>
                  <a:lnTo>
                    <a:pt x="1082040" y="115824"/>
                  </a:lnTo>
                  <a:lnTo>
                    <a:pt x="1082040" y="57912"/>
                  </a:lnTo>
                  <a:close/>
                </a:path>
                <a:path w="1371600" h="173989">
                  <a:moveTo>
                    <a:pt x="1275079" y="57912"/>
                  </a:moveTo>
                  <a:lnTo>
                    <a:pt x="1110996" y="57912"/>
                  </a:lnTo>
                  <a:lnTo>
                    <a:pt x="1110996" y="115824"/>
                  </a:lnTo>
                  <a:lnTo>
                    <a:pt x="1275080" y="115824"/>
                  </a:lnTo>
                  <a:lnTo>
                    <a:pt x="1371600" y="86868"/>
                  </a:lnTo>
                  <a:lnTo>
                    <a:pt x="1275079" y="57912"/>
                  </a:lnTo>
                  <a:close/>
                </a:path>
              </a:pathLst>
            </a:custGeom>
            <a:solidFill>
              <a:srgbClr val="000000"/>
            </a:solidFill>
          </p:spPr>
          <p:txBody>
            <a:bodyPr wrap="square" lIns="0" tIns="0" rIns="0" bIns="0" rtlCol="0"/>
            <a:lstStyle/>
            <a:p>
              <a:endParaRPr/>
            </a:p>
          </p:txBody>
        </p:sp>
        <p:pic>
          <p:nvPicPr>
            <p:cNvPr id="11" name="object 11"/>
            <p:cNvPicPr/>
            <p:nvPr/>
          </p:nvPicPr>
          <p:blipFill>
            <a:blip r:embed="rId2" cstate="print"/>
            <a:stretch>
              <a:fillRect/>
            </a:stretch>
          </p:blipFill>
          <p:spPr>
            <a:xfrm>
              <a:off x="8132064" y="3424428"/>
              <a:ext cx="181355" cy="181355"/>
            </a:xfrm>
            <a:prstGeom prst="rect">
              <a:avLst/>
            </a:prstGeom>
          </p:spPr>
        </p:pic>
        <p:sp>
          <p:nvSpPr>
            <p:cNvPr id="12" name="object 12"/>
            <p:cNvSpPr/>
            <p:nvPr/>
          </p:nvSpPr>
          <p:spPr>
            <a:xfrm>
              <a:off x="6926580" y="3514344"/>
              <a:ext cx="1219200" cy="0"/>
            </a:xfrm>
            <a:custGeom>
              <a:avLst/>
              <a:gdLst/>
              <a:ahLst/>
              <a:cxnLst/>
              <a:rect l="l" t="t" r="r" b="b"/>
              <a:pathLst>
                <a:path w="1219200">
                  <a:moveTo>
                    <a:pt x="0" y="0"/>
                  </a:moveTo>
                  <a:lnTo>
                    <a:pt x="1219200" y="0"/>
                  </a:lnTo>
                </a:path>
              </a:pathLst>
            </a:custGeom>
            <a:ln w="57912">
              <a:solidFill>
                <a:srgbClr val="000000"/>
              </a:solidFill>
            </a:ln>
          </p:spPr>
          <p:txBody>
            <a:bodyPr wrap="square" lIns="0" tIns="0" rIns="0" bIns="0" rtlCol="0"/>
            <a:lstStyle/>
            <a:p>
              <a:endParaRPr/>
            </a:p>
          </p:txBody>
        </p:sp>
      </p:grpSp>
      <p:sp>
        <p:nvSpPr>
          <p:cNvPr id="13" name="object 13"/>
          <p:cNvSpPr txBox="1"/>
          <p:nvPr/>
        </p:nvSpPr>
        <p:spPr>
          <a:xfrm>
            <a:off x="7950769" y="2706700"/>
            <a:ext cx="764540" cy="496570"/>
          </a:xfrm>
          <a:prstGeom prst="rect">
            <a:avLst/>
          </a:prstGeom>
        </p:spPr>
        <p:txBody>
          <a:bodyPr vert="horz" wrap="square" lIns="0" tIns="17780" rIns="0" bIns="0" rtlCol="0">
            <a:spAutoFit/>
          </a:bodyPr>
          <a:lstStyle/>
          <a:p>
            <a:pPr marL="12700">
              <a:spcBef>
                <a:spcPts val="140"/>
              </a:spcBef>
            </a:pPr>
            <a:r>
              <a:rPr sz="3050" i="1" spc="130" dirty="0">
                <a:latin typeface="Times New Roman"/>
                <a:cs typeface="Times New Roman"/>
              </a:rPr>
              <a:t>G</a:t>
            </a:r>
            <a:r>
              <a:rPr sz="3050" spc="120" dirty="0">
                <a:latin typeface="Times New Roman"/>
                <a:cs typeface="Times New Roman"/>
              </a:rPr>
              <a:t>(</a:t>
            </a:r>
            <a:r>
              <a:rPr sz="3050" i="1" spc="90" dirty="0">
                <a:latin typeface="Times New Roman"/>
                <a:cs typeface="Times New Roman"/>
              </a:rPr>
              <a:t>s</a:t>
            </a:r>
            <a:r>
              <a:rPr sz="3050" spc="35" dirty="0">
                <a:latin typeface="Times New Roman"/>
                <a:cs typeface="Times New Roman"/>
              </a:rPr>
              <a:t>)</a:t>
            </a:r>
            <a:endParaRPr sz="3050">
              <a:latin typeface="Times New Roman"/>
              <a:cs typeface="Times New Roman"/>
            </a:endParaRPr>
          </a:p>
        </p:txBody>
      </p:sp>
      <p:sp>
        <p:nvSpPr>
          <p:cNvPr id="14" name="object 14"/>
          <p:cNvSpPr txBox="1"/>
          <p:nvPr/>
        </p:nvSpPr>
        <p:spPr>
          <a:xfrm>
            <a:off x="6604253" y="3621091"/>
            <a:ext cx="3544570" cy="1921510"/>
          </a:xfrm>
          <a:prstGeom prst="rect">
            <a:avLst/>
          </a:prstGeom>
        </p:spPr>
        <p:txBody>
          <a:bodyPr vert="horz" wrap="square" lIns="0" tIns="12065" rIns="0" bIns="0" rtlCol="0">
            <a:spAutoFit/>
          </a:bodyPr>
          <a:lstStyle/>
          <a:p>
            <a:pPr marL="393065">
              <a:spcBef>
                <a:spcPts val="95"/>
              </a:spcBef>
              <a:tabLst>
                <a:tab pos="2806700" algn="l"/>
              </a:tabLst>
            </a:pPr>
            <a:r>
              <a:rPr sz="3100" i="1" spc="55" dirty="0">
                <a:latin typeface="Times New Roman"/>
                <a:cs typeface="Times New Roman"/>
              </a:rPr>
              <a:t>R</a:t>
            </a:r>
            <a:r>
              <a:rPr sz="3100" spc="105" dirty="0">
                <a:latin typeface="Times New Roman"/>
                <a:cs typeface="Times New Roman"/>
              </a:rPr>
              <a:t>(</a:t>
            </a:r>
            <a:r>
              <a:rPr sz="3100" i="1" spc="75" dirty="0">
                <a:latin typeface="Times New Roman"/>
                <a:cs typeface="Times New Roman"/>
              </a:rPr>
              <a:t>s</a:t>
            </a:r>
            <a:r>
              <a:rPr sz="3100" spc="15" dirty="0">
                <a:latin typeface="Times New Roman"/>
                <a:cs typeface="Times New Roman"/>
              </a:rPr>
              <a:t>)</a:t>
            </a:r>
            <a:r>
              <a:rPr sz="3100" dirty="0">
                <a:latin typeface="Times New Roman"/>
                <a:cs typeface="Times New Roman"/>
              </a:rPr>
              <a:t>	</a:t>
            </a:r>
            <a:r>
              <a:rPr sz="3050" i="1" spc="195" dirty="0">
                <a:latin typeface="Times New Roman"/>
                <a:cs typeface="Times New Roman"/>
              </a:rPr>
              <a:t>C</a:t>
            </a:r>
            <a:r>
              <a:rPr sz="3050" spc="120" dirty="0">
                <a:latin typeface="Times New Roman"/>
                <a:cs typeface="Times New Roman"/>
              </a:rPr>
              <a:t>(</a:t>
            </a:r>
            <a:r>
              <a:rPr sz="3050" i="1" spc="90" dirty="0">
                <a:latin typeface="Times New Roman"/>
                <a:cs typeface="Times New Roman"/>
              </a:rPr>
              <a:t>s</a:t>
            </a:r>
            <a:r>
              <a:rPr sz="3050" spc="35" dirty="0">
                <a:latin typeface="Times New Roman"/>
                <a:cs typeface="Times New Roman"/>
              </a:rPr>
              <a:t>)</a:t>
            </a:r>
            <a:endParaRPr sz="3050">
              <a:latin typeface="Times New Roman"/>
              <a:cs typeface="Times New Roman"/>
            </a:endParaRPr>
          </a:p>
          <a:p>
            <a:pPr marL="12700" marR="38735">
              <a:spcBef>
                <a:spcPts val="2570"/>
              </a:spcBef>
            </a:pPr>
            <a:r>
              <a:rPr spc="-5" dirty="0">
                <a:latin typeface="Calibri"/>
                <a:cs typeface="Calibri"/>
              </a:rPr>
              <a:t>Only</a:t>
            </a:r>
            <a:r>
              <a:rPr dirty="0">
                <a:latin typeface="Calibri"/>
                <a:cs typeface="Calibri"/>
              </a:rPr>
              <a:t> </a:t>
            </a:r>
            <a:r>
              <a:rPr spc="-5" dirty="0">
                <a:latin typeface="Calibri"/>
                <a:cs typeface="Calibri"/>
              </a:rPr>
              <a:t>one time</a:t>
            </a:r>
            <a:r>
              <a:rPr spc="5" dirty="0">
                <a:latin typeface="Calibri"/>
                <a:cs typeface="Calibri"/>
              </a:rPr>
              <a:t> </a:t>
            </a:r>
            <a:r>
              <a:rPr spc="-5" dirty="0">
                <a:latin typeface="Calibri"/>
                <a:cs typeface="Calibri"/>
              </a:rPr>
              <a:t>SFG</a:t>
            </a:r>
            <a:r>
              <a:rPr spc="-15" dirty="0">
                <a:latin typeface="Calibri"/>
                <a:cs typeface="Calibri"/>
              </a:rPr>
              <a:t> </a:t>
            </a:r>
            <a:r>
              <a:rPr spc="-5" dirty="0">
                <a:latin typeface="Calibri"/>
                <a:cs typeface="Calibri"/>
              </a:rPr>
              <a:t>is </a:t>
            </a:r>
            <a:r>
              <a:rPr spc="-10" dirty="0">
                <a:latin typeface="Calibri"/>
                <a:cs typeface="Calibri"/>
              </a:rPr>
              <a:t>to </a:t>
            </a:r>
            <a:r>
              <a:rPr spc="-5" dirty="0">
                <a:latin typeface="Calibri"/>
                <a:cs typeface="Calibri"/>
              </a:rPr>
              <a:t>be</a:t>
            </a:r>
            <a:r>
              <a:rPr spc="5" dirty="0">
                <a:latin typeface="Calibri"/>
                <a:cs typeface="Calibri"/>
              </a:rPr>
              <a:t> </a:t>
            </a:r>
            <a:r>
              <a:rPr spc="-15" dirty="0">
                <a:latin typeface="Calibri"/>
                <a:cs typeface="Calibri"/>
              </a:rPr>
              <a:t>drawn</a:t>
            </a:r>
            <a:r>
              <a:rPr spc="5" dirty="0">
                <a:latin typeface="Calibri"/>
                <a:cs typeface="Calibri"/>
              </a:rPr>
              <a:t> </a:t>
            </a:r>
            <a:r>
              <a:rPr dirty="0">
                <a:latin typeface="Calibri"/>
                <a:cs typeface="Calibri"/>
              </a:rPr>
              <a:t>and </a:t>
            </a:r>
            <a:r>
              <a:rPr spc="-395" dirty="0">
                <a:latin typeface="Calibri"/>
                <a:cs typeface="Calibri"/>
              </a:rPr>
              <a:t> </a:t>
            </a:r>
            <a:r>
              <a:rPr dirty="0">
                <a:latin typeface="Calibri"/>
                <a:cs typeface="Calibri"/>
              </a:rPr>
              <a:t>then</a:t>
            </a:r>
            <a:r>
              <a:rPr spc="10" dirty="0">
                <a:latin typeface="Calibri"/>
                <a:cs typeface="Calibri"/>
              </a:rPr>
              <a:t> </a:t>
            </a:r>
            <a:r>
              <a:rPr spc="-20" dirty="0">
                <a:latin typeface="Calibri"/>
                <a:cs typeface="Calibri"/>
              </a:rPr>
              <a:t>Mason’s</a:t>
            </a:r>
            <a:r>
              <a:rPr spc="-15" dirty="0">
                <a:latin typeface="Calibri"/>
                <a:cs typeface="Calibri"/>
              </a:rPr>
              <a:t> </a:t>
            </a:r>
            <a:r>
              <a:rPr spc="-10" dirty="0">
                <a:latin typeface="Calibri"/>
                <a:cs typeface="Calibri"/>
              </a:rPr>
              <a:t>gain</a:t>
            </a:r>
            <a:r>
              <a:rPr spc="5" dirty="0">
                <a:latin typeface="Calibri"/>
                <a:cs typeface="Calibri"/>
              </a:rPr>
              <a:t> </a:t>
            </a:r>
            <a:r>
              <a:rPr spc="-10" dirty="0">
                <a:latin typeface="Calibri"/>
                <a:cs typeface="Calibri"/>
              </a:rPr>
              <a:t>formula</a:t>
            </a:r>
            <a:r>
              <a:rPr spc="5" dirty="0">
                <a:latin typeface="Calibri"/>
                <a:cs typeface="Calibri"/>
              </a:rPr>
              <a:t> </a:t>
            </a:r>
            <a:r>
              <a:rPr spc="-5" dirty="0">
                <a:latin typeface="Calibri"/>
                <a:cs typeface="Calibri"/>
              </a:rPr>
              <a:t>is </a:t>
            </a:r>
            <a:r>
              <a:rPr spc="-10" dirty="0">
                <a:latin typeface="Calibri"/>
                <a:cs typeface="Calibri"/>
              </a:rPr>
              <a:t>to </a:t>
            </a:r>
            <a:r>
              <a:rPr spc="-5" dirty="0">
                <a:latin typeface="Calibri"/>
                <a:cs typeface="Calibri"/>
              </a:rPr>
              <a:t>be </a:t>
            </a:r>
            <a:r>
              <a:rPr dirty="0">
                <a:latin typeface="Calibri"/>
                <a:cs typeface="Calibri"/>
              </a:rPr>
              <a:t> </a:t>
            </a:r>
            <a:r>
              <a:rPr spc="-10" dirty="0">
                <a:latin typeface="Calibri"/>
                <a:cs typeface="Calibri"/>
              </a:rPr>
              <a:t>evaluated.</a:t>
            </a:r>
            <a:endParaRPr>
              <a:latin typeface="Calibri"/>
              <a:cs typeface="Calibri"/>
            </a:endParaRPr>
          </a:p>
          <a:p>
            <a:pPr marL="12700"/>
            <a:r>
              <a:rPr spc="-5" dirty="0">
                <a:latin typeface="Calibri"/>
                <a:cs typeface="Calibri"/>
              </a:rPr>
              <a:t>So</a:t>
            </a:r>
            <a:r>
              <a:rPr spc="-20" dirty="0">
                <a:latin typeface="Calibri"/>
                <a:cs typeface="Calibri"/>
              </a:rPr>
              <a:t> </a:t>
            </a:r>
            <a:r>
              <a:rPr spc="-5" dirty="0">
                <a:latin typeface="Calibri"/>
                <a:cs typeface="Calibri"/>
              </a:rPr>
              <a:t>time</a:t>
            </a:r>
            <a:r>
              <a:rPr spc="5" dirty="0">
                <a:latin typeface="Calibri"/>
                <a:cs typeface="Calibri"/>
              </a:rPr>
              <a:t> </a:t>
            </a:r>
            <a:r>
              <a:rPr dirty="0">
                <a:latin typeface="Calibri"/>
                <a:cs typeface="Calibri"/>
              </a:rPr>
              <a:t>and</a:t>
            </a:r>
            <a:r>
              <a:rPr spc="-5" dirty="0">
                <a:latin typeface="Calibri"/>
                <a:cs typeface="Calibri"/>
              </a:rPr>
              <a:t> space</a:t>
            </a:r>
            <a:r>
              <a:rPr dirty="0">
                <a:latin typeface="Calibri"/>
                <a:cs typeface="Calibri"/>
              </a:rPr>
              <a:t> </a:t>
            </a:r>
            <a:r>
              <a:rPr spc="-5" dirty="0">
                <a:latin typeface="Calibri"/>
                <a:cs typeface="Calibri"/>
              </a:rPr>
              <a:t>is</a:t>
            </a:r>
            <a:r>
              <a:rPr spc="-10" dirty="0">
                <a:latin typeface="Calibri"/>
                <a:cs typeface="Calibri"/>
              </a:rPr>
              <a:t> </a:t>
            </a:r>
            <a:r>
              <a:rPr spc="-5" dirty="0">
                <a:latin typeface="Calibri"/>
                <a:cs typeface="Calibri"/>
              </a:rPr>
              <a:t>saved.</a:t>
            </a:r>
            <a:endParaRPr>
              <a:latin typeface="Calibri"/>
              <a:cs typeface="Calibri"/>
            </a:endParaRPr>
          </a:p>
        </p:txBody>
      </p:sp>
      <p:sp>
        <p:nvSpPr>
          <p:cNvPr id="15" name="object 15"/>
          <p:cNvSpPr/>
          <p:nvPr/>
        </p:nvSpPr>
        <p:spPr>
          <a:xfrm>
            <a:off x="6295644" y="1738238"/>
            <a:ext cx="0" cy="4419600"/>
          </a:xfrm>
          <a:custGeom>
            <a:avLst/>
            <a:gdLst/>
            <a:ahLst/>
            <a:cxnLst/>
            <a:rect l="l" t="t" r="r" b="b"/>
            <a:pathLst>
              <a:path h="4419600">
                <a:moveTo>
                  <a:pt x="0" y="0"/>
                </a:moveTo>
                <a:lnTo>
                  <a:pt x="0" y="4419600"/>
                </a:lnTo>
              </a:path>
            </a:pathLst>
          </a:custGeom>
          <a:ln w="57912">
            <a:solidFill>
              <a:srgbClr val="008000"/>
            </a:solidFill>
          </a:ln>
        </p:spPr>
        <p:txBody>
          <a:bodyPr wrap="square" lIns="0" tIns="0" rIns="0" bIns="0" rtlCol="0"/>
          <a:lstStyle/>
          <a:p>
            <a:endParaRPr/>
          </a:p>
        </p:txBody>
      </p:sp>
      <p:sp>
        <p:nvSpPr>
          <p:cNvPr id="16" name="object 16"/>
          <p:cNvSpPr txBox="1"/>
          <p:nvPr/>
        </p:nvSpPr>
        <p:spPr>
          <a:xfrm>
            <a:off x="2344237" y="1738238"/>
            <a:ext cx="6986905" cy="391795"/>
          </a:xfrm>
          <a:prstGeom prst="rect">
            <a:avLst/>
          </a:prstGeom>
        </p:spPr>
        <p:txBody>
          <a:bodyPr vert="horz" wrap="square" lIns="0" tIns="12700" rIns="0" bIns="0" rtlCol="0">
            <a:spAutoFit/>
          </a:bodyPr>
          <a:lstStyle/>
          <a:p>
            <a:pPr marL="12700">
              <a:spcBef>
                <a:spcPts val="100"/>
              </a:spcBef>
              <a:tabLst>
                <a:tab pos="4737735" algn="l"/>
              </a:tabLst>
            </a:pPr>
            <a:r>
              <a:rPr sz="2400" b="1" dirty="0">
                <a:latin typeface="Calibri"/>
                <a:cs typeface="Calibri"/>
              </a:rPr>
              <a:t>block</a:t>
            </a:r>
            <a:r>
              <a:rPr sz="2400" b="1" spc="-20" dirty="0">
                <a:latin typeface="Calibri"/>
                <a:cs typeface="Calibri"/>
              </a:rPr>
              <a:t> </a:t>
            </a:r>
            <a:r>
              <a:rPr sz="2400" b="1" spc="-5" dirty="0">
                <a:latin typeface="Calibri"/>
                <a:cs typeface="Calibri"/>
              </a:rPr>
              <a:t>diagram:	</a:t>
            </a:r>
            <a:r>
              <a:rPr sz="2400" b="1" dirty="0">
                <a:latin typeface="Calibri"/>
                <a:cs typeface="Calibri"/>
              </a:rPr>
              <a:t>signal</a:t>
            </a:r>
            <a:r>
              <a:rPr sz="2400" b="1" spc="-40" dirty="0">
                <a:latin typeface="Calibri"/>
                <a:cs typeface="Calibri"/>
              </a:rPr>
              <a:t> </a:t>
            </a:r>
            <a:r>
              <a:rPr sz="2400" b="1" spc="-5" dirty="0">
                <a:latin typeface="Calibri"/>
                <a:cs typeface="Calibri"/>
              </a:rPr>
              <a:t>flow</a:t>
            </a:r>
            <a:r>
              <a:rPr sz="2400" b="1" spc="-45" dirty="0">
                <a:latin typeface="Calibri"/>
                <a:cs typeface="Calibri"/>
              </a:rPr>
              <a:t> </a:t>
            </a:r>
            <a:r>
              <a:rPr sz="2400" b="1" spc="-15" dirty="0">
                <a:latin typeface="Calibri"/>
                <a:cs typeface="Calibri"/>
              </a:rPr>
              <a:t>graph:</a:t>
            </a:r>
            <a:endParaRPr sz="2400" dirty="0">
              <a:latin typeface="Calibri"/>
              <a:cs typeface="Calibri"/>
            </a:endParaRPr>
          </a:p>
        </p:txBody>
      </p:sp>
      <p:sp>
        <p:nvSpPr>
          <p:cNvPr id="17" name="object 17"/>
          <p:cNvSpPr txBox="1"/>
          <p:nvPr/>
        </p:nvSpPr>
        <p:spPr>
          <a:xfrm>
            <a:off x="1745692" y="4476369"/>
            <a:ext cx="4150995" cy="848994"/>
          </a:xfrm>
          <a:prstGeom prst="rect">
            <a:avLst/>
          </a:prstGeom>
        </p:spPr>
        <p:txBody>
          <a:bodyPr vert="horz" wrap="square" lIns="0" tIns="12700" rIns="0" bIns="0" rtlCol="0">
            <a:spAutoFit/>
          </a:bodyPr>
          <a:lstStyle/>
          <a:p>
            <a:pPr marL="12700" marR="5080">
              <a:spcBef>
                <a:spcPts val="100"/>
              </a:spcBef>
            </a:pPr>
            <a:r>
              <a:rPr dirty="0">
                <a:latin typeface="Calibri"/>
                <a:cs typeface="Calibri"/>
              </a:rPr>
              <a:t>In</a:t>
            </a:r>
            <a:r>
              <a:rPr spc="-10" dirty="0">
                <a:latin typeface="Calibri"/>
                <a:cs typeface="Calibri"/>
              </a:rPr>
              <a:t> </a:t>
            </a:r>
            <a:r>
              <a:rPr dirty="0">
                <a:latin typeface="Calibri"/>
                <a:cs typeface="Calibri"/>
              </a:rPr>
              <a:t>this</a:t>
            </a:r>
            <a:r>
              <a:rPr spc="-5" dirty="0">
                <a:latin typeface="Calibri"/>
                <a:cs typeface="Calibri"/>
              </a:rPr>
              <a:t> case </a:t>
            </a:r>
            <a:r>
              <a:rPr dirty="0">
                <a:latin typeface="Calibri"/>
                <a:cs typeface="Calibri"/>
              </a:rPr>
              <a:t>at</a:t>
            </a:r>
            <a:r>
              <a:rPr spc="-15" dirty="0">
                <a:latin typeface="Calibri"/>
                <a:cs typeface="Calibri"/>
              </a:rPr>
              <a:t> </a:t>
            </a:r>
            <a:r>
              <a:rPr spc="-5" dirty="0">
                <a:latin typeface="Calibri"/>
                <a:cs typeface="Calibri"/>
              </a:rPr>
              <a:t>each</a:t>
            </a:r>
            <a:r>
              <a:rPr spc="5" dirty="0">
                <a:latin typeface="Calibri"/>
                <a:cs typeface="Calibri"/>
              </a:rPr>
              <a:t> </a:t>
            </a:r>
            <a:r>
              <a:rPr spc="-15" dirty="0">
                <a:latin typeface="Calibri"/>
                <a:cs typeface="Calibri"/>
              </a:rPr>
              <a:t>step</a:t>
            </a:r>
            <a:r>
              <a:rPr spc="10" dirty="0">
                <a:latin typeface="Calibri"/>
                <a:cs typeface="Calibri"/>
              </a:rPr>
              <a:t> </a:t>
            </a:r>
            <a:r>
              <a:rPr spc="-5" dirty="0">
                <a:latin typeface="Calibri"/>
                <a:cs typeface="Calibri"/>
              </a:rPr>
              <a:t>block</a:t>
            </a:r>
            <a:r>
              <a:rPr spc="5" dirty="0">
                <a:latin typeface="Calibri"/>
                <a:cs typeface="Calibri"/>
              </a:rPr>
              <a:t> </a:t>
            </a:r>
            <a:r>
              <a:rPr spc="-10" dirty="0">
                <a:latin typeface="Calibri"/>
                <a:cs typeface="Calibri"/>
              </a:rPr>
              <a:t>diagram </a:t>
            </a:r>
            <a:r>
              <a:rPr dirty="0">
                <a:latin typeface="Calibri"/>
                <a:cs typeface="Calibri"/>
              </a:rPr>
              <a:t>is</a:t>
            </a:r>
            <a:r>
              <a:rPr spc="-5" dirty="0">
                <a:latin typeface="Calibri"/>
                <a:cs typeface="Calibri"/>
              </a:rPr>
              <a:t> </a:t>
            </a:r>
            <a:r>
              <a:rPr spc="-10" dirty="0">
                <a:latin typeface="Calibri"/>
                <a:cs typeface="Calibri"/>
              </a:rPr>
              <a:t>to </a:t>
            </a:r>
            <a:r>
              <a:rPr spc="-5" dirty="0">
                <a:latin typeface="Calibri"/>
                <a:cs typeface="Calibri"/>
              </a:rPr>
              <a:t> be</a:t>
            </a:r>
            <a:r>
              <a:rPr spc="10" dirty="0">
                <a:latin typeface="Calibri"/>
                <a:cs typeface="Calibri"/>
              </a:rPr>
              <a:t> </a:t>
            </a:r>
            <a:r>
              <a:rPr spc="-10" dirty="0">
                <a:latin typeface="Calibri"/>
                <a:cs typeface="Calibri"/>
              </a:rPr>
              <a:t>redrawn.</a:t>
            </a:r>
            <a:r>
              <a:rPr spc="-5" dirty="0">
                <a:latin typeface="Calibri"/>
                <a:cs typeface="Calibri"/>
              </a:rPr>
              <a:t> </a:t>
            </a:r>
            <a:r>
              <a:rPr spc="-15" dirty="0">
                <a:latin typeface="Calibri"/>
                <a:cs typeface="Calibri"/>
              </a:rPr>
              <a:t>That’s</a:t>
            </a:r>
            <a:r>
              <a:rPr dirty="0">
                <a:latin typeface="Calibri"/>
                <a:cs typeface="Calibri"/>
              </a:rPr>
              <a:t> </a:t>
            </a:r>
            <a:r>
              <a:rPr spc="-15" dirty="0">
                <a:latin typeface="Calibri"/>
                <a:cs typeface="Calibri"/>
              </a:rPr>
              <a:t>why</a:t>
            </a:r>
            <a:r>
              <a:rPr spc="5" dirty="0">
                <a:latin typeface="Calibri"/>
                <a:cs typeface="Calibri"/>
              </a:rPr>
              <a:t> </a:t>
            </a:r>
            <a:r>
              <a:rPr spc="-5" dirty="0">
                <a:latin typeface="Calibri"/>
                <a:cs typeface="Calibri"/>
              </a:rPr>
              <a:t>it</a:t>
            </a:r>
            <a:r>
              <a:rPr dirty="0">
                <a:latin typeface="Calibri"/>
                <a:cs typeface="Calibri"/>
              </a:rPr>
              <a:t> </a:t>
            </a:r>
            <a:r>
              <a:rPr spc="-5" dirty="0">
                <a:latin typeface="Calibri"/>
                <a:cs typeface="Calibri"/>
              </a:rPr>
              <a:t>is </a:t>
            </a:r>
            <a:r>
              <a:rPr spc="-10" dirty="0">
                <a:latin typeface="Calibri"/>
                <a:cs typeface="Calibri"/>
              </a:rPr>
              <a:t>tedious</a:t>
            </a:r>
            <a:r>
              <a:rPr spc="15" dirty="0">
                <a:latin typeface="Calibri"/>
                <a:cs typeface="Calibri"/>
              </a:rPr>
              <a:t> </a:t>
            </a:r>
            <a:r>
              <a:rPr spc="-5" dirty="0">
                <a:latin typeface="Calibri"/>
                <a:cs typeface="Calibri"/>
              </a:rPr>
              <a:t>method. </a:t>
            </a:r>
            <a:r>
              <a:rPr spc="-395" dirty="0">
                <a:latin typeface="Calibri"/>
                <a:cs typeface="Calibri"/>
              </a:rPr>
              <a:t> </a:t>
            </a:r>
            <a:r>
              <a:rPr spc="-5" dirty="0">
                <a:latin typeface="Calibri"/>
                <a:cs typeface="Calibri"/>
              </a:rPr>
              <a:t>So</a:t>
            </a:r>
            <a:r>
              <a:rPr spc="-10" dirty="0">
                <a:latin typeface="Calibri"/>
                <a:cs typeface="Calibri"/>
              </a:rPr>
              <a:t> </a:t>
            </a:r>
            <a:r>
              <a:rPr spc="-15" dirty="0">
                <a:latin typeface="Calibri"/>
                <a:cs typeface="Calibri"/>
              </a:rPr>
              <a:t>wastage</a:t>
            </a:r>
            <a:r>
              <a:rPr dirty="0">
                <a:latin typeface="Calibri"/>
                <a:cs typeface="Calibri"/>
              </a:rPr>
              <a:t> </a:t>
            </a:r>
            <a:r>
              <a:rPr spc="-5" dirty="0">
                <a:latin typeface="Calibri"/>
                <a:cs typeface="Calibri"/>
              </a:rPr>
              <a:t>of</a:t>
            </a:r>
            <a:r>
              <a:rPr spc="10" dirty="0">
                <a:latin typeface="Calibri"/>
                <a:cs typeface="Calibri"/>
              </a:rPr>
              <a:t> </a:t>
            </a:r>
            <a:r>
              <a:rPr spc="-5" dirty="0">
                <a:latin typeface="Calibri"/>
                <a:cs typeface="Calibri"/>
              </a:rPr>
              <a:t>time</a:t>
            </a:r>
            <a:r>
              <a:rPr dirty="0">
                <a:latin typeface="Calibri"/>
                <a:cs typeface="Calibri"/>
              </a:rPr>
              <a:t> and</a:t>
            </a:r>
            <a:r>
              <a:rPr spc="10" dirty="0">
                <a:latin typeface="Calibri"/>
                <a:cs typeface="Calibri"/>
              </a:rPr>
              <a:t> </a:t>
            </a:r>
            <a:r>
              <a:rPr spc="-5" dirty="0">
                <a:latin typeface="Calibri"/>
                <a:cs typeface="Calibri"/>
              </a:rPr>
              <a:t>space.</a:t>
            </a:r>
            <a:endParaRPr>
              <a:latin typeface="Calibri"/>
              <a:cs typeface="Calibri"/>
            </a:endParaRPr>
          </a:p>
        </p:txBody>
      </p:sp>
      <p:sp>
        <p:nvSpPr>
          <p:cNvPr id="18" name="object 6">
            <a:extLst>
              <a:ext uri="{FF2B5EF4-FFF2-40B4-BE49-F238E27FC236}">
                <a16:creationId xmlns:a16="http://schemas.microsoft.com/office/drawing/2014/main" xmlns="" id="{E2BB80AE-0FA3-4146-B171-29A2102450E0}"/>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61</a:t>
            </a:fld>
            <a:endParaRPr lang="en-IN" dirty="0"/>
          </a:p>
        </p:txBody>
      </p:sp>
      <p:pic>
        <p:nvPicPr>
          <p:cNvPr id="19" name="Picture 18">
            <a:extLst>
              <a:ext uri="{FF2B5EF4-FFF2-40B4-BE49-F238E27FC236}">
                <a16:creationId xmlns:a16="http://schemas.microsoft.com/office/drawing/2014/main" xmlns="" id="{85089230-B8F8-4385-89B2-9A52376E85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35633" y="2573782"/>
            <a:ext cx="4614041" cy="628402"/>
          </a:xfrm>
          <a:prstGeom prst="rect">
            <a:avLst/>
          </a:prstGeom>
        </p:spPr>
      </p:pic>
      <p:sp>
        <p:nvSpPr>
          <p:cNvPr id="3" name="object 3"/>
          <p:cNvSpPr txBox="1"/>
          <p:nvPr/>
        </p:nvSpPr>
        <p:spPr>
          <a:xfrm>
            <a:off x="2154124" y="2620136"/>
            <a:ext cx="2682875" cy="299720"/>
          </a:xfrm>
          <a:prstGeom prst="rect">
            <a:avLst/>
          </a:prstGeom>
        </p:spPr>
        <p:txBody>
          <a:bodyPr vert="horz" wrap="square" lIns="0" tIns="12700" rIns="0" bIns="0" rtlCol="0">
            <a:spAutoFit/>
          </a:bodyPr>
          <a:lstStyle/>
          <a:p>
            <a:pPr marL="50800">
              <a:spcBef>
                <a:spcPts val="100"/>
              </a:spcBef>
              <a:tabLst>
                <a:tab pos="2435225" algn="l"/>
              </a:tabLst>
            </a:pPr>
            <a:r>
              <a:rPr dirty="0">
                <a:latin typeface="Calibri"/>
                <a:cs typeface="Calibri"/>
              </a:rPr>
              <a:t>X</a:t>
            </a:r>
            <a:r>
              <a:rPr baseline="-20833" dirty="0">
                <a:latin typeface="Calibri"/>
                <a:cs typeface="Calibri"/>
              </a:rPr>
              <a:t>1	</a:t>
            </a:r>
            <a:r>
              <a:rPr dirty="0">
                <a:latin typeface="Calibri"/>
                <a:cs typeface="Calibri"/>
              </a:rPr>
              <a:t>X</a:t>
            </a:r>
            <a:r>
              <a:rPr baseline="-20833" dirty="0">
                <a:latin typeface="Calibri"/>
                <a:cs typeface="Calibri"/>
              </a:rPr>
              <a:t>2</a:t>
            </a:r>
            <a:endParaRPr baseline="-20833">
              <a:latin typeface="Calibri"/>
              <a:cs typeface="Calibri"/>
            </a:endParaRPr>
          </a:p>
        </p:txBody>
      </p:sp>
      <p:sp>
        <p:nvSpPr>
          <p:cNvPr id="4" name="object 4"/>
          <p:cNvSpPr txBox="1"/>
          <p:nvPr/>
        </p:nvSpPr>
        <p:spPr>
          <a:xfrm>
            <a:off x="1566691" y="1697183"/>
            <a:ext cx="5234305" cy="1256030"/>
          </a:xfrm>
          <a:prstGeom prst="rect">
            <a:avLst/>
          </a:prstGeom>
        </p:spPr>
        <p:txBody>
          <a:bodyPr vert="horz" wrap="square" lIns="0" tIns="12700" rIns="0" bIns="0" rtlCol="0">
            <a:spAutoFit/>
          </a:bodyPr>
          <a:lstStyle/>
          <a:p>
            <a:pPr marL="776605" marR="17780" indent="-751840">
              <a:spcBef>
                <a:spcPts val="100"/>
              </a:spcBef>
            </a:pPr>
            <a:r>
              <a:rPr sz="2400" b="1" u="heavy" dirty="0">
                <a:uFill>
                  <a:solidFill>
                    <a:srgbClr val="000000"/>
                  </a:solidFill>
                </a:uFill>
                <a:latin typeface="Calibri"/>
                <a:cs typeface="Calibri"/>
              </a:rPr>
              <a:t>Node</a:t>
            </a:r>
            <a:r>
              <a:rPr sz="2400" dirty="0">
                <a:latin typeface="Calibri"/>
                <a:cs typeface="Calibri"/>
              </a:rPr>
              <a:t>: It is a </a:t>
            </a:r>
            <a:r>
              <a:rPr sz="2400" spc="-10" dirty="0">
                <a:latin typeface="Calibri"/>
                <a:cs typeface="Calibri"/>
              </a:rPr>
              <a:t>point representing </a:t>
            </a:r>
            <a:r>
              <a:rPr sz="2400" dirty="0">
                <a:latin typeface="Calibri"/>
                <a:cs typeface="Calibri"/>
              </a:rPr>
              <a:t>a </a:t>
            </a:r>
            <a:r>
              <a:rPr sz="2400" spc="-10" dirty="0">
                <a:latin typeface="Calibri"/>
                <a:cs typeface="Calibri"/>
              </a:rPr>
              <a:t>variable. </a:t>
            </a:r>
            <a:r>
              <a:rPr sz="2400" spc="-530" dirty="0">
                <a:latin typeface="Calibri"/>
                <a:cs typeface="Calibri"/>
              </a:rPr>
              <a:t> </a:t>
            </a:r>
            <a:r>
              <a:rPr sz="2400" spc="-5" dirty="0">
                <a:latin typeface="Calibri"/>
                <a:cs typeface="Calibri"/>
              </a:rPr>
              <a:t>x</a:t>
            </a:r>
            <a:r>
              <a:rPr sz="2400" spc="-7" baseline="-20833" dirty="0">
                <a:latin typeface="Calibri"/>
                <a:cs typeface="Calibri"/>
              </a:rPr>
              <a:t>2</a:t>
            </a:r>
            <a:r>
              <a:rPr sz="2400" spc="247" baseline="-20833" dirty="0">
                <a:latin typeface="Calibri"/>
                <a:cs typeface="Calibri"/>
              </a:rPr>
              <a:t> </a:t>
            </a:r>
            <a:r>
              <a:rPr sz="2400" dirty="0">
                <a:latin typeface="Calibri"/>
                <a:cs typeface="Calibri"/>
              </a:rPr>
              <a:t>=</a:t>
            </a:r>
            <a:r>
              <a:rPr sz="2400" spc="-10" dirty="0">
                <a:latin typeface="Calibri"/>
                <a:cs typeface="Calibri"/>
              </a:rPr>
              <a:t> </a:t>
            </a:r>
            <a:r>
              <a:rPr sz="2400" dirty="0">
                <a:latin typeface="Calibri"/>
                <a:cs typeface="Calibri"/>
              </a:rPr>
              <a:t>t</a:t>
            </a:r>
            <a:r>
              <a:rPr sz="2400" spc="-5" dirty="0">
                <a:latin typeface="Calibri"/>
                <a:cs typeface="Calibri"/>
              </a:rPr>
              <a:t> </a:t>
            </a:r>
            <a:r>
              <a:rPr sz="2400" spc="-7" baseline="-20833" dirty="0">
                <a:latin typeface="Calibri"/>
                <a:cs typeface="Calibri"/>
              </a:rPr>
              <a:t>12</a:t>
            </a:r>
            <a:r>
              <a:rPr sz="2400" spc="270" baseline="-20833" dirty="0">
                <a:latin typeface="Calibri"/>
                <a:cs typeface="Calibri"/>
              </a:rPr>
              <a:t> </a:t>
            </a:r>
            <a:r>
              <a:rPr sz="2400" spc="-5" dirty="0">
                <a:latin typeface="Calibri"/>
                <a:cs typeface="Calibri"/>
              </a:rPr>
              <a:t>x</a:t>
            </a:r>
            <a:r>
              <a:rPr sz="2400" spc="-7" baseline="-20833" dirty="0">
                <a:latin typeface="Calibri"/>
                <a:cs typeface="Calibri"/>
              </a:rPr>
              <a:t>1</a:t>
            </a:r>
            <a:r>
              <a:rPr sz="2400" spc="247" baseline="-20833" dirty="0">
                <a:latin typeface="Calibri"/>
                <a:cs typeface="Calibri"/>
              </a:rPr>
              <a:t> </a:t>
            </a:r>
            <a:r>
              <a:rPr sz="2400" spc="-5" dirty="0">
                <a:latin typeface="Calibri"/>
                <a:cs typeface="Calibri"/>
              </a:rPr>
              <a:t>+t</a:t>
            </a:r>
            <a:r>
              <a:rPr sz="2400" spc="-7" baseline="-20833" dirty="0">
                <a:latin typeface="Calibri"/>
                <a:cs typeface="Calibri"/>
              </a:rPr>
              <a:t>32</a:t>
            </a:r>
            <a:r>
              <a:rPr sz="2400" spc="277" baseline="-20833" dirty="0">
                <a:latin typeface="Calibri"/>
                <a:cs typeface="Calibri"/>
              </a:rPr>
              <a:t> </a:t>
            </a:r>
            <a:r>
              <a:rPr sz="2400" spc="-5" dirty="0">
                <a:latin typeface="Calibri"/>
                <a:cs typeface="Calibri"/>
              </a:rPr>
              <a:t>x</a:t>
            </a:r>
            <a:r>
              <a:rPr sz="2400" spc="-7" baseline="-20833" dirty="0">
                <a:latin typeface="Calibri"/>
                <a:cs typeface="Calibri"/>
              </a:rPr>
              <a:t>3</a:t>
            </a:r>
            <a:endParaRPr sz="2400" baseline="-20833" dirty="0">
              <a:latin typeface="Calibri"/>
              <a:cs typeface="Calibri"/>
            </a:endParaRPr>
          </a:p>
          <a:p>
            <a:pPr marR="269875" algn="r">
              <a:spcBef>
                <a:spcPts val="1764"/>
              </a:spcBef>
            </a:pPr>
            <a:r>
              <a:rPr dirty="0">
                <a:latin typeface="Calibri"/>
                <a:cs typeface="Calibri"/>
              </a:rPr>
              <a:t>X</a:t>
            </a:r>
            <a:r>
              <a:rPr baseline="-20833" dirty="0">
                <a:latin typeface="Calibri"/>
                <a:cs typeface="Calibri"/>
              </a:rPr>
              <a:t>3</a:t>
            </a:r>
          </a:p>
        </p:txBody>
      </p:sp>
      <p:sp>
        <p:nvSpPr>
          <p:cNvPr id="5" name="object 5"/>
          <p:cNvSpPr txBox="1"/>
          <p:nvPr/>
        </p:nvSpPr>
        <p:spPr>
          <a:xfrm>
            <a:off x="3481705" y="2668651"/>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12</a:t>
            </a:r>
            <a:endParaRPr sz="1200">
              <a:latin typeface="Calibri"/>
              <a:cs typeface="Calibri"/>
            </a:endParaRPr>
          </a:p>
        </p:txBody>
      </p:sp>
      <p:sp>
        <p:nvSpPr>
          <p:cNvPr id="6" name="object 6"/>
          <p:cNvSpPr txBox="1"/>
          <p:nvPr/>
        </p:nvSpPr>
        <p:spPr>
          <a:xfrm>
            <a:off x="6288023" y="3067050"/>
            <a:ext cx="308610"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32</a:t>
            </a:r>
            <a:endParaRPr sz="1200">
              <a:latin typeface="Calibri"/>
              <a:cs typeface="Calibri"/>
            </a:endParaRPr>
          </a:p>
        </p:txBody>
      </p:sp>
      <p:pic>
        <p:nvPicPr>
          <p:cNvPr id="7" name="object 7"/>
          <p:cNvPicPr/>
          <p:nvPr/>
        </p:nvPicPr>
        <p:blipFill>
          <a:blip r:embed="rId3" cstate="print"/>
          <a:stretch>
            <a:fillRect/>
          </a:stretch>
        </p:blipFill>
        <p:spPr>
          <a:xfrm>
            <a:off x="3257904" y="4793230"/>
            <a:ext cx="2085655" cy="190375"/>
          </a:xfrm>
          <a:prstGeom prst="rect">
            <a:avLst/>
          </a:prstGeom>
        </p:spPr>
      </p:pic>
      <p:sp>
        <p:nvSpPr>
          <p:cNvPr id="8" name="object 8"/>
          <p:cNvSpPr txBox="1"/>
          <p:nvPr/>
        </p:nvSpPr>
        <p:spPr>
          <a:xfrm>
            <a:off x="1566691" y="3450768"/>
            <a:ext cx="6734809" cy="3152775"/>
          </a:xfrm>
          <a:prstGeom prst="rect">
            <a:avLst/>
          </a:prstGeom>
        </p:spPr>
        <p:txBody>
          <a:bodyPr vert="horz" wrap="square" lIns="0" tIns="12700" rIns="0" bIns="0" rtlCol="0">
            <a:spAutoFit/>
          </a:bodyPr>
          <a:lstStyle/>
          <a:p>
            <a:pPr marL="161290">
              <a:spcBef>
                <a:spcPts val="100"/>
              </a:spcBef>
            </a:pPr>
            <a:r>
              <a:rPr sz="2400" dirty="0">
                <a:latin typeface="Calibri"/>
                <a:cs typeface="Calibri"/>
              </a:rPr>
              <a:t>In</a:t>
            </a:r>
            <a:r>
              <a:rPr sz="2400" spc="-20" dirty="0">
                <a:latin typeface="Calibri"/>
                <a:cs typeface="Calibri"/>
              </a:rPr>
              <a:t> </a:t>
            </a:r>
            <a:r>
              <a:rPr sz="2400" dirty="0">
                <a:latin typeface="Calibri"/>
                <a:cs typeface="Calibri"/>
              </a:rPr>
              <a:t>this</a:t>
            </a:r>
            <a:r>
              <a:rPr sz="2400" spc="-15" dirty="0">
                <a:latin typeface="Calibri"/>
                <a:cs typeface="Calibri"/>
              </a:rPr>
              <a:t> </a:t>
            </a:r>
            <a:r>
              <a:rPr sz="2400" spc="-10" dirty="0">
                <a:latin typeface="Calibri"/>
                <a:cs typeface="Calibri"/>
              </a:rPr>
              <a:t>SFG</a:t>
            </a:r>
            <a:r>
              <a:rPr sz="2400" spc="-30" dirty="0">
                <a:latin typeface="Calibri"/>
                <a:cs typeface="Calibri"/>
              </a:rPr>
              <a:t> </a:t>
            </a:r>
            <a:r>
              <a:rPr sz="2400" spc="-10" dirty="0">
                <a:latin typeface="Calibri"/>
                <a:cs typeface="Calibri"/>
              </a:rPr>
              <a:t>there</a:t>
            </a:r>
            <a:r>
              <a:rPr sz="2400" spc="-5"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3</a:t>
            </a:r>
            <a:r>
              <a:rPr sz="2400" spc="-15" dirty="0">
                <a:latin typeface="Calibri"/>
                <a:cs typeface="Calibri"/>
              </a:rPr>
              <a:t> </a:t>
            </a:r>
            <a:r>
              <a:rPr sz="2400" spc="-5" dirty="0">
                <a:latin typeface="Calibri"/>
                <a:cs typeface="Calibri"/>
              </a:rPr>
              <a:t>nodes.</a:t>
            </a:r>
            <a:endParaRPr sz="2400" dirty="0">
              <a:latin typeface="Calibri"/>
              <a:cs typeface="Calibri"/>
            </a:endParaRPr>
          </a:p>
          <a:p>
            <a:pPr>
              <a:spcBef>
                <a:spcPts val="40"/>
              </a:spcBef>
            </a:pPr>
            <a:endParaRPr sz="2200" dirty="0">
              <a:latin typeface="Calibri"/>
              <a:cs typeface="Calibri"/>
            </a:endParaRPr>
          </a:p>
          <a:p>
            <a:pPr marL="170180"/>
            <a:r>
              <a:rPr sz="2400" b="1" u="heavy" spc="-10" dirty="0">
                <a:uFill>
                  <a:solidFill>
                    <a:srgbClr val="000000"/>
                  </a:solidFill>
                </a:uFill>
                <a:latin typeface="Calibri"/>
                <a:cs typeface="Calibri"/>
              </a:rPr>
              <a:t>Branch</a:t>
            </a:r>
            <a:r>
              <a:rPr sz="2400" b="1" spc="-25" dirty="0">
                <a:latin typeface="Calibri"/>
                <a:cs typeface="Calibri"/>
              </a:rPr>
              <a:t> </a:t>
            </a:r>
            <a:r>
              <a:rPr sz="2400" dirty="0">
                <a:latin typeface="Calibri"/>
                <a:cs typeface="Calibri"/>
              </a:rPr>
              <a:t>:</a:t>
            </a:r>
            <a:r>
              <a:rPr sz="2400" spc="-20" dirty="0">
                <a:latin typeface="Calibri"/>
                <a:cs typeface="Calibri"/>
              </a:rPr>
              <a:t> </a:t>
            </a:r>
            <a:r>
              <a:rPr sz="2400" dirty="0">
                <a:latin typeface="Calibri"/>
                <a:cs typeface="Calibri"/>
              </a:rPr>
              <a:t>A</a:t>
            </a:r>
            <a:r>
              <a:rPr sz="2400" spc="-25" dirty="0">
                <a:latin typeface="Calibri"/>
                <a:cs typeface="Calibri"/>
              </a:rPr>
              <a:t> </a:t>
            </a:r>
            <a:r>
              <a:rPr sz="2400" dirty="0">
                <a:latin typeface="Calibri"/>
                <a:cs typeface="Calibri"/>
              </a:rPr>
              <a:t>line</a:t>
            </a:r>
            <a:r>
              <a:rPr sz="2400" spc="-10" dirty="0">
                <a:latin typeface="Calibri"/>
                <a:cs typeface="Calibri"/>
              </a:rPr>
              <a:t> </a:t>
            </a:r>
            <a:r>
              <a:rPr sz="2400" spc="-5" dirty="0">
                <a:latin typeface="Calibri"/>
                <a:cs typeface="Calibri"/>
              </a:rPr>
              <a:t>joining</a:t>
            </a:r>
            <a:r>
              <a:rPr sz="2400" spc="-30" dirty="0">
                <a:latin typeface="Calibri"/>
                <a:cs typeface="Calibri"/>
              </a:rPr>
              <a:t> </a:t>
            </a:r>
            <a:r>
              <a:rPr sz="2400" spc="-10" dirty="0">
                <a:latin typeface="Calibri"/>
                <a:cs typeface="Calibri"/>
              </a:rPr>
              <a:t>two</a:t>
            </a:r>
            <a:r>
              <a:rPr sz="2400" spc="-20" dirty="0">
                <a:latin typeface="Calibri"/>
                <a:cs typeface="Calibri"/>
              </a:rPr>
              <a:t> </a:t>
            </a:r>
            <a:r>
              <a:rPr sz="2400" spc="-5" dirty="0">
                <a:latin typeface="Calibri"/>
                <a:cs typeface="Calibri"/>
              </a:rPr>
              <a:t>nodes.</a:t>
            </a:r>
            <a:endParaRPr sz="2400" dirty="0">
              <a:latin typeface="Calibri"/>
              <a:cs typeface="Calibri"/>
            </a:endParaRPr>
          </a:p>
          <a:p>
            <a:pPr marL="1154430">
              <a:spcBef>
                <a:spcPts val="220"/>
              </a:spcBef>
              <a:tabLst>
                <a:tab pos="3982720" algn="l"/>
              </a:tabLst>
            </a:pPr>
            <a:r>
              <a:rPr sz="2700" baseline="1543" dirty="0">
                <a:latin typeface="Calibri"/>
                <a:cs typeface="Calibri"/>
              </a:rPr>
              <a:t>X</a:t>
            </a:r>
            <a:r>
              <a:rPr baseline="-16203" dirty="0">
                <a:latin typeface="Calibri"/>
                <a:cs typeface="Calibri"/>
              </a:rPr>
              <a:t>1	</a:t>
            </a:r>
            <a:r>
              <a:rPr dirty="0">
                <a:latin typeface="Calibri"/>
                <a:cs typeface="Calibri"/>
              </a:rPr>
              <a:t>X</a:t>
            </a:r>
            <a:r>
              <a:rPr baseline="-20833" dirty="0">
                <a:latin typeface="Calibri"/>
                <a:cs typeface="Calibri"/>
              </a:rPr>
              <a:t>2</a:t>
            </a:r>
          </a:p>
          <a:p>
            <a:pPr>
              <a:spcBef>
                <a:spcPts val="35"/>
              </a:spcBef>
            </a:pPr>
            <a:endParaRPr dirty="0">
              <a:latin typeface="Calibri"/>
              <a:cs typeface="Calibri"/>
            </a:endParaRPr>
          </a:p>
          <a:p>
            <a:pPr marL="50800" marR="30480">
              <a:lnSpc>
                <a:spcPct val="200000"/>
              </a:lnSpc>
            </a:pPr>
            <a:r>
              <a:rPr sz="2400" b="1" u="heavy" spc="-5" dirty="0">
                <a:uFill>
                  <a:solidFill>
                    <a:srgbClr val="000000"/>
                  </a:solidFill>
                </a:uFill>
                <a:latin typeface="Calibri"/>
                <a:cs typeface="Calibri"/>
              </a:rPr>
              <a:t>Input </a:t>
            </a:r>
            <a:r>
              <a:rPr sz="2400" b="1" u="heavy" dirty="0">
                <a:uFill>
                  <a:solidFill>
                    <a:srgbClr val="000000"/>
                  </a:solidFill>
                </a:uFill>
                <a:latin typeface="Calibri"/>
                <a:cs typeface="Calibri"/>
              </a:rPr>
              <a:t>Node</a:t>
            </a:r>
            <a:r>
              <a:rPr sz="2400" b="1" dirty="0">
                <a:latin typeface="Calibri"/>
                <a:cs typeface="Calibri"/>
              </a:rPr>
              <a:t> </a:t>
            </a:r>
            <a:r>
              <a:rPr sz="2400" dirty="0">
                <a:latin typeface="Calibri"/>
                <a:cs typeface="Calibri"/>
              </a:rPr>
              <a:t>: </a:t>
            </a:r>
            <a:r>
              <a:rPr sz="2400" spc="-5" dirty="0">
                <a:latin typeface="Calibri"/>
                <a:cs typeface="Calibri"/>
              </a:rPr>
              <a:t>Node </a:t>
            </a:r>
            <a:r>
              <a:rPr sz="2400" dirty="0">
                <a:latin typeface="Calibri"/>
                <a:cs typeface="Calibri"/>
              </a:rPr>
              <a:t>which </a:t>
            </a:r>
            <a:r>
              <a:rPr sz="2400" spc="-5" dirty="0">
                <a:latin typeface="Calibri"/>
                <a:cs typeface="Calibri"/>
              </a:rPr>
              <a:t>has only </a:t>
            </a:r>
            <a:r>
              <a:rPr sz="2400" spc="-10" dirty="0">
                <a:latin typeface="Calibri"/>
                <a:cs typeface="Calibri"/>
              </a:rPr>
              <a:t>outgoing branches. </a:t>
            </a:r>
            <a:r>
              <a:rPr sz="2400" spc="-530" dirty="0">
                <a:latin typeface="Calibri"/>
                <a:cs typeface="Calibri"/>
              </a:rPr>
              <a:t> </a:t>
            </a:r>
            <a:r>
              <a:rPr sz="2400" spc="-5" dirty="0">
                <a:latin typeface="Calibri"/>
                <a:cs typeface="Calibri"/>
              </a:rPr>
              <a:t>X</a:t>
            </a:r>
            <a:r>
              <a:rPr sz="2400" spc="-7" baseline="-20833" dirty="0">
                <a:latin typeface="Calibri"/>
                <a:cs typeface="Calibri"/>
              </a:rPr>
              <a:t>1</a:t>
            </a:r>
            <a:r>
              <a:rPr sz="2400" spc="277" baseline="-20833" dirty="0">
                <a:latin typeface="Calibri"/>
                <a:cs typeface="Calibri"/>
              </a:rPr>
              <a:t> </a:t>
            </a:r>
            <a:r>
              <a:rPr sz="2400" dirty="0">
                <a:latin typeface="Calibri"/>
                <a:cs typeface="Calibri"/>
              </a:rPr>
              <a:t>is</a:t>
            </a:r>
            <a:r>
              <a:rPr sz="2400" spc="-20" dirty="0">
                <a:latin typeface="Calibri"/>
                <a:cs typeface="Calibri"/>
              </a:rPr>
              <a:t> </a:t>
            </a:r>
            <a:r>
              <a:rPr sz="2400" dirty="0">
                <a:latin typeface="Calibri"/>
                <a:cs typeface="Calibri"/>
              </a:rPr>
              <a:t>input </a:t>
            </a:r>
            <a:r>
              <a:rPr sz="2400" spc="-5" dirty="0">
                <a:latin typeface="Calibri"/>
                <a:cs typeface="Calibri"/>
              </a:rPr>
              <a:t>node.</a:t>
            </a:r>
            <a:endParaRPr sz="2400" dirty="0">
              <a:latin typeface="Calibri"/>
              <a:cs typeface="Calibri"/>
            </a:endParaRPr>
          </a:p>
        </p:txBody>
      </p:sp>
      <p:sp>
        <p:nvSpPr>
          <p:cNvPr id="9" name="object 9"/>
          <p:cNvSpPr txBox="1">
            <a:spLocks noGrp="1"/>
          </p:cNvSpPr>
          <p:nvPr>
            <p:ph type="title"/>
          </p:nvPr>
        </p:nvSpPr>
        <p:spPr>
          <a:xfrm>
            <a:off x="1135620" y="665117"/>
            <a:ext cx="7916545" cy="628377"/>
          </a:xfrm>
          <a:prstGeom prst="rect">
            <a:avLst/>
          </a:prstGeom>
        </p:spPr>
        <p:txBody>
          <a:bodyPr vert="horz" wrap="square" lIns="0" tIns="12700" rIns="0" bIns="0" rtlCol="0" anchor="b">
            <a:spAutoFit/>
          </a:bodyPr>
          <a:lstStyle/>
          <a:p>
            <a:pPr marL="12700">
              <a:lnSpc>
                <a:spcPct val="100000"/>
              </a:lnSpc>
              <a:spcBef>
                <a:spcPts val="100"/>
              </a:spcBef>
            </a:pPr>
            <a:r>
              <a:rPr sz="4000" spc="-10" dirty="0">
                <a:solidFill>
                  <a:srgbClr val="FF0000"/>
                </a:solidFill>
              </a:rPr>
              <a:t>Definition</a:t>
            </a:r>
            <a:r>
              <a:rPr sz="4000" spc="-15" dirty="0">
                <a:solidFill>
                  <a:srgbClr val="FF0000"/>
                </a:solidFill>
              </a:rPr>
              <a:t> </a:t>
            </a:r>
            <a:r>
              <a:rPr sz="4000" spc="-5" dirty="0">
                <a:solidFill>
                  <a:srgbClr val="FF0000"/>
                </a:solidFill>
              </a:rPr>
              <a:t>of</a:t>
            </a:r>
            <a:r>
              <a:rPr sz="4000" spc="-10" dirty="0">
                <a:solidFill>
                  <a:srgbClr val="FF0000"/>
                </a:solidFill>
              </a:rPr>
              <a:t> terms</a:t>
            </a:r>
            <a:r>
              <a:rPr sz="4000" spc="-5" dirty="0">
                <a:solidFill>
                  <a:srgbClr val="FF0000"/>
                </a:solidFill>
              </a:rPr>
              <a:t> </a:t>
            </a:r>
            <a:r>
              <a:rPr sz="4000" spc="-15" dirty="0">
                <a:solidFill>
                  <a:srgbClr val="FF0000"/>
                </a:solidFill>
              </a:rPr>
              <a:t>required</a:t>
            </a:r>
            <a:r>
              <a:rPr sz="4000" spc="-5" dirty="0">
                <a:solidFill>
                  <a:srgbClr val="FF0000"/>
                </a:solidFill>
              </a:rPr>
              <a:t> </a:t>
            </a:r>
            <a:r>
              <a:rPr sz="4000" dirty="0">
                <a:solidFill>
                  <a:srgbClr val="FF0000"/>
                </a:solidFill>
              </a:rPr>
              <a:t>in </a:t>
            </a:r>
            <a:r>
              <a:rPr sz="4000" spc="-10" dirty="0">
                <a:solidFill>
                  <a:srgbClr val="FF0000"/>
                </a:solidFill>
              </a:rPr>
              <a:t>SFG</a:t>
            </a:r>
          </a:p>
        </p:txBody>
      </p:sp>
      <p:pic>
        <p:nvPicPr>
          <p:cNvPr id="10" name="Picture 9">
            <a:extLst>
              <a:ext uri="{FF2B5EF4-FFF2-40B4-BE49-F238E27FC236}">
                <a16:creationId xmlns:a16="http://schemas.microsoft.com/office/drawing/2014/main" xmlns="" id="{380B3EE0-AC35-4B31-ABF0-9F15D1FDA0F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11" name="object 6">
            <a:extLst>
              <a:ext uri="{FF2B5EF4-FFF2-40B4-BE49-F238E27FC236}">
                <a16:creationId xmlns:a16="http://schemas.microsoft.com/office/drawing/2014/main" xmlns="" id="{6227A124-0988-4C66-88BF-6C9080673599}"/>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62</a:t>
            </a:fld>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2488" y="1890618"/>
            <a:ext cx="6325870" cy="391160"/>
          </a:xfrm>
          <a:prstGeom prst="rect">
            <a:avLst/>
          </a:prstGeom>
        </p:spPr>
        <p:txBody>
          <a:bodyPr vert="horz" wrap="square" lIns="0" tIns="12700" rIns="0" bIns="0" rtlCol="0" anchor="b">
            <a:spAutoFit/>
          </a:bodyPr>
          <a:lstStyle/>
          <a:p>
            <a:pPr marL="12700">
              <a:lnSpc>
                <a:spcPct val="100000"/>
              </a:lnSpc>
              <a:spcBef>
                <a:spcPts val="100"/>
              </a:spcBef>
              <a:tabLst>
                <a:tab pos="3273425" algn="l"/>
              </a:tabLst>
            </a:pPr>
            <a:r>
              <a:rPr sz="2400" b="1" u="heavy" spc="-5" dirty="0">
                <a:solidFill>
                  <a:srgbClr val="000000"/>
                </a:solidFill>
                <a:uFill>
                  <a:solidFill>
                    <a:srgbClr val="000000"/>
                  </a:solidFill>
                </a:uFill>
                <a:latin typeface="Calibri"/>
                <a:cs typeface="Calibri"/>
              </a:rPr>
              <a:t>Output</a:t>
            </a:r>
            <a:r>
              <a:rPr sz="2400" b="1" u="heavy" spc="25" dirty="0">
                <a:solidFill>
                  <a:srgbClr val="000000"/>
                </a:solidFill>
                <a:uFill>
                  <a:solidFill>
                    <a:srgbClr val="000000"/>
                  </a:solidFill>
                </a:uFill>
                <a:latin typeface="Calibri"/>
                <a:cs typeface="Calibri"/>
              </a:rPr>
              <a:t> </a:t>
            </a:r>
            <a:r>
              <a:rPr sz="2400" b="1" u="heavy" dirty="0">
                <a:solidFill>
                  <a:srgbClr val="000000"/>
                </a:solidFill>
                <a:uFill>
                  <a:solidFill>
                    <a:srgbClr val="000000"/>
                  </a:solidFill>
                </a:uFill>
                <a:latin typeface="Calibri"/>
                <a:cs typeface="Calibri"/>
              </a:rPr>
              <a:t>node/</a:t>
            </a:r>
            <a:r>
              <a:rPr sz="2400" b="1" u="heavy" spc="5" dirty="0">
                <a:solidFill>
                  <a:srgbClr val="000000"/>
                </a:solidFill>
                <a:uFill>
                  <a:solidFill>
                    <a:srgbClr val="000000"/>
                  </a:solidFill>
                </a:uFill>
                <a:latin typeface="Calibri"/>
                <a:cs typeface="Calibri"/>
              </a:rPr>
              <a:t> </a:t>
            </a:r>
            <a:r>
              <a:rPr sz="2400" b="1" u="heavy" spc="-5" dirty="0">
                <a:solidFill>
                  <a:srgbClr val="000000"/>
                </a:solidFill>
                <a:uFill>
                  <a:solidFill>
                    <a:srgbClr val="000000"/>
                  </a:solidFill>
                </a:uFill>
                <a:latin typeface="Calibri"/>
                <a:cs typeface="Calibri"/>
              </a:rPr>
              <a:t>sink</a:t>
            </a:r>
            <a:r>
              <a:rPr sz="2400" b="1" u="heavy" spc="5" dirty="0">
                <a:solidFill>
                  <a:srgbClr val="000000"/>
                </a:solidFill>
                <a:uFill>
                  <a:solidFill>
                    <a:srgbClr val="000000"/>
                  </a:solidFill>
                </a:uFill>
                <a:latin typeface="Calibri"/>
                <a:cs typeface="Calibri"/>
              </a:rPr>
              <a:t> </a:t>
            </a:r>
            <a:r>
              <a:rPr sz="2400" b="1" u="heavy" spc="-5" dirty="0">
                <a:solidFill>
                  <a:srgbClr val="000000"/>
                </a:solidFill>
                <a:uFill>
                  <a:solidFill>
                    <a:srgbClr val="000000"/>
                  </a:solidFill>
                </a:uFill>
                <a:latin typeface="Calibri"/>
                <a:cs typeface="Calibri"/>
              </a:rPr>
              <a:t>node</a:t>
            </a:r>
            <a:r>
              <a:rPr sz="2400" spc="-5" dirty="0">
                <a:solidFill>
                  <a:srgbClr val="000000"/>
                </a:solidFill>
              </a:rPr>
              <a:t>:	Only</a:t>
            </a:r>
            <a:r>
              <a:rPr sz="2400" spc="-55" dirty="0">
                <a:solidFill>
                  <a:srgbClr val="000000"/>
                </a:solidFill>
              </a:rPr>
              <a:t> </a:t>
            </a:r>
            <a:r>
              <a:rPr sz="2400" spc="-5" dirty="0">
                <a:solidFill>
                  <a:srgbClr val="000000"/>
                </a:solidFill>
              </a:rPr>
              <a:t>incoming</a:t>
            </a:r>
            <a:r>
              <a:rPr sz="2400" spc="-60" dirty="0">
                <a:solidFill>
                  <a:srgbClr val="000000"/>
                </a:solidFill>
              </a:rPr>
              <a:t> </a:t>
            </a:r>
            <a:r>
              <a:rPr sz="2400" spc="-10" dirty="0">
                <a:solidFill>
                  <a:srgbClr val="000000"/>
                </a:solidFill>
              </a:rPr>
              <a:t>branches.</a:t>
            </a:r>
            <a:endParaRPr sz="2400" dirty="0">
              <a:latin typeface="Calibri"/>
              <a:cs typeface="Calibri"/>
            </a:endParaRPr>
          </a:p>
        </p:txBody>
      </p:sp>
      <p:sp>
        <p:nvSpPr>
          <p:cNvPr id="3" name="object 3"/>
          <p:cNvSpPr txBox="1"/>
          <p:nvPr/>
        </p:nvSpPr>
        <p:spPr>
          <a:xfrm>
            <a:off x="1802488" y="2302870"/>
            <a:ext cx="7842250" cy="1635125"/>
          </a:xfrm>
          <a:prstGeom prst="rect">
            <a:avLst/>
          </a:prstGeom>
        </p:spPr>
        <p:txBody>
          <a:bodyPr vert="horz" wrap="square" lIns="0" tIns="12700" rIns="0" bIns="0" rtlCol="0">
            <a:spAutoFit/>
          </a:bodyPr>
          <a:lstStyle/>
          <a:p>
            <a:pPr marL="12700">
              <a:spcBef>
                <a:spcPts val="100"/>
              </a:spcBef>
            </a:pPr>
            <a:r>
              <a:rPr sz="2400" b="1" u="heavy" spc="-15" dirty="0">
                <a:uFill>
                  <a:solidFill>
                    <a:srgbClr val="000000"/>
                  </a:solidFill>
                </a:uFill>
                <a:latin typeface="Calibri"/>
                <a:cs typeface="Calibri"/>
              </a:rPr>
              <a:t>Mixed</a:t>
            </a:r>
            <a:r>
              <a:rPr sz="2400" b="1" u="heavy" spc="-10" dirty="0">
                <a:uFill>
                  <a:solidFill>
                    <a:srgbClr val="000000"/>
                  </a:solidFill>
                </a:uFill>
                <a:latin typeface="Calibri"/>
                <a:cs typeface="Calibri"/>
              </a:rPr>
              <a:t> </a:t>
            </a:r>
            <a:r>
              <a:rPr sz="2400" b="1" u="heavy" dirty="0">
                <a:uFill>
                  <a:solidFill>
                    <a:srgbClr val="000000"/>
                  </a:solidFill>
                </a:uFill>
                <a:latin typeface="Calibri"/>
                <a:cs typeface="Calibri"/>
              </a:rPr>
              <a:t>nodes</a:t>
            </a:r>
            <a:r>
              <a:rPr sz="2400" dirty="0">
                <a:latin typeface="Calibri"/>
                <a:cs typeface="Calibri"/>
              </a:rPr>
              <a:t>:</a:t>
            </a:r>
            <a:r>
              <a:rPr sz="2400" spc="-10" dirty="0">
                <a:latin typeface="Calibri"/>
                <a:cs typeface="Calibri"/>
              </a:rPr>
              <a:t> </a:t>
            </a:r>
            <a:r>
              <a:rPr sz="2400" spc="-5" dirty="0">
                <a:latin typeface="Calibri"/>
                <a:cs typeface="Calibri"/>
              </a:rPr>
              <a:t>Has both</a:t>
            </a:r>
            <a:r>
              <a:rPr sz="2400" dirty="0">
                <a:latin typeface="Calibri"/>
                <a:cs typeface="Calibri"/>
              </a:rPr>
              <a:t> </a:t>
            </a:r>
            <a:r>
              <a:rPr sz="2400" spc="-10" dirty="0">
                <a:latin typeface="Calibri"/>
                <a:cs typeface="Calibri"/>
              </a:rPr>
              <a:t>incoming</a:t>
            </a:r>
            <a:r>
              <a:rPr sz="2400" spc="-3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outgoing</a:t>
            </a:r>
            <a:r>
              <a:rPr sz="2400" spc="-25" dirty="0">
                <a:latin typeface="Calibri"/>
                <a:cs typeface="Calibri"/>
              </a:rPr>
              <a:t> </a:t>
            </a:r>
            <a:r>
              <a:rPr sz="2400" spc="-10" dirty="0">
                <a:latin typeface="Calibri"/>
                <a:cs typeface="Calibri"/>
              </a:rPr>
              <a:t>branches.</a:t>
            </a:r>
            <a:endParaRPr sz="2400" dirty="0">
              <a:latin typeface="Calibri"/>
              <a:cs typeface="Calibri"/>
            </a:endParaRPr>
          </a:p>
          <a:p>
            <a:pPr>
              <a:lnSpc>
                <a:spcPct val="100000"/>
              </a:lnSpc>
            </a:pPr>
            <a:endParaRPr sz="3300" dirty="0">
              <a:latin typeface="Calibri"/>
              <a:cs typeface="Calibri"/>
            </a:endParaRPr>
          </a:p>
          <a:p>
            <a:pPr marL="12700"/>
            <a:r>
              <a:rPr sz="2400" b="1" u="heavy" spc="-20" dirty="0">
                <a:uFill>
                  <a:solidFill>
                    <a:srgbClr val="000000"/>
                  </a:solidFill>
                </a:uFill>
                <a:latin typeface="Calibri"/>
                <a:cs typeface="Calibri"/>
              </a:rPr>
              <a:t>Transmittance</a:t>
            </a:r>
            <a:r>
              <a:rPr sz="2400" b="1" spc="-10" dirty="0">
                <a:latin typeface="Calibri"/>
                <a:cs typeface="Calibri"/>
              </a:rPr>
              <a:t> </a:t>
            </a:r>
            <a:r>
              <a:rPr sz="2400" dirty="0">
                <a:latin typeface="Calibri"/>
                <a:cs typeface="Calibri"/>
              </a:rPr>
              <a:t>:</a:t>
            </a:r>
            <a:r>
              <a:rPr sz="2400" spc="-5" dirty="0">
                <a:latin typeface="Calibri"/>
                <a:cs typeface="Calibri"/>
              </a:rPr>
              <a:t> </a:t>
            </a:r>
            <a:r>
              <a:rPr sz="2400" dirty="0">
                <a:latin typeface="Calibri"/>
                <a:cs typeface="Calibri"/>
              </a:rPr>
              <a:t>It</a:t>
            </a:r>
            <a:r>
              <a:rPr sz="2400" spc="-2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the</a:t>
            </a:r>
            <a:r>
              <a:rPr sz="2400" dirty="0">
                <a:latin typeface="Calibri"/>
                <a:cs typeface="Calibri"/>
              </a:rPr>
              <a:t> </a:t>
            </a:r>
            <a:r>
              <a:rPr sz="2400" spc="-15" dirty="0">
                <a:latin typeface="Calibri"/>
                <a:cs typeface="Calibri"/>
              </a:rPr>
              <a:t>gain </a:t>
            </a:r>
            <a:r>
              <a:rPr sz="2400" spc="-10" dirty="0">
                <a:latin typeface="Calibri"/>
                <a:cs typeface="Calibri"/>
              </a:rPr>
              <a:t>between</a:t>
            </a:r>
            <a:r>
              <a:rPr sz="2400" dirty="0">
                <a:latin typeface="Calibri"/>
                <a:cs typeface="Calibri"/>
              </a:rPr>
              <a:t> </a:t>
            </a:r>
            <a:r>
              <a:rPr sz="2400" spc="-15" dirty="0">
                <a:latin typeface="Calibri"/>
                <a:cs typeface="Calibri"/>
              </a:rPr>
              <a:t>two</a:t>
            </a:r>
            <a:r>
              <a:rPr sz="2400" spc="-10" dirty="0">
                <a:latin typeface="Calibri"/>
                <a:cs typeface="Calibri"/>
              </a:rPr>
              <a:t> </a:t>
            </a:r>
            <a:r>
              <a:rPr sz="2400" spc="-5" dirty="0">
                <a:latin typeface="Calibri"/>
                <a:cs typeface="Calibri"/>
              </a:rPr>
              <a:t>nodes.</a:t>
            </a:r>
            <a:r>
              <a:rPr sz="2400" spc="-15" dirty="0">
                <a:latin typeface="Calibri"/>
                <a:cs typeface="Calibri"/>
              </a:rPr>
              <a:t> </a:t>
            </a:r>
            <a:r>
              <a:rPr sz="2400" dirty="0">
                <a:latin typeface="Calibri"/>
                <a:cs typeface="Calibri"/>
              </a:rPr>
              <a:t>It</a:t>
            </a:r>
            <a:r>
              <a:rPr sz="2400" spc="-5"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generally</a:t>
            </a:r>
            <a:endParaRPr sz="2400" dirty="0">
              <a:latin typeface="Calibri"/>
              <a:cs typeface="Calibri"/>
            </a:endParaRPr>
          </a:p>
          <a:p>
            <a:pPr marL="355600">
              <a:spcBef>
                <a:spcPts val="5"/>
              </a:spcBef>
              <a:tabLst>
                <a:tab pos="4312285" algn="l"/>
              </a:tabLst>
            </a:pPr>
            <a:r>
              <a:rPr sz="2400" spc="-10" dirty="0">
                <a:latin typeface="Calibri"/>
                <a:cs typeface="Calibri"/>
              </a:rPr>
              <a:t>written</a:t>
            </a:r>
            <a:r>
              <a:rPr sz="2400" spc="-5" dirty="0">
                <a:latin typeface="Calibri"/>
                <a:cs typeface="Calibri"/>
              </a:rPr>
              <a:t> on</a:t>
            </a:r>
            <a:r>
              <a:rPr sz="2400" dirty="0">
                <a:latin typeface="Calibri"/>
                <a:cs typeface="Calibri"/>
              </a:rPr>
              <a:t> the</a:t>
            </a:r>
            <a:r>
              <a:rPr sz="2400" spc="10" dirty="0">
                <a:latin typeface="Calibri"/>
                <a:cs typeface="Calibri"/>
              </a:rPr>
              <a:t> </a:t>
            </a:r>
            <a:r>
              <a:rPr sz="2400" spc="-10" dirty="0">
                <a:latin typeface="Calibri"/>
                <a:cs typeface="Calibri"/>
              </a:rPr>
              <a:t>branch</a:t>
            </a:r>
            <a:r>
              <a:rPr sz="2400" dirty="0">
                <a:latin typeface="Calibri"/>
                <a:cs typeface="Calibri"/>
              </a:rPr>
              <a:t> near</a:t>
            </a:r>
            <a:r>
              <a:rPr sz="2400" spc="10" dirty="0">
                <a:latin typeface="Calibri"/>
                <a:cs typeface="Calibri"/>
              </a:rPr>
              <a:t> </a:t>
            </a:r>
            <a:r>
              <a:rPr sz="2400" dirty="0">
                <a:latin typeface="Calibri"/>
                <a:cs typeface="Calibri"/>
              </a:rPr>
              <a:t>the	</a:t>
            </a:r>
            <a:r>
              <a:rPr sz="2400" spc="-35" dirty="0">
                <a:latin typeface="Calibri"/>
                <a:cs typeface="Calibri"/>
              </a:rPr>
              <a:t>arrow.</a:t>
            </a:r>
            <a:endParaRPr sz="2400" dirty="0">
              <a:latin typeface="Calibri"/>
              <a:cs typeface="Calibri"/>
            </a:endParaRPr>
          </a:p>
        </p:txBody>
      </p:sp>
      <p:pic>
        <p:nvPicPr>
          <p:cNvPr id="4" name="object 4"/>
          <p:cNvPicPr/>
          <p:nvPr/>
        </p:nvPicPr>
        <p:blipFill>
          <a:blip r:embed="rId2" cstate="print"/>
          <a:stretch>
            <a:fillRect/>
          </a:stretch>
        </p:blipFill>
        <p:spPr>
          <a:xfrm>
            <a:off x="2500957" y="4196674"/>
            <a:ext cx="5443836" cy="1092430"/>
          </a:xfrm>
          <a:prstGeom prst="rect">
            <a:avLst/>
          </a:prstGeom>
        </p:spPr>
      </p:pic>
      <p:sp>
        <p:nvSpPr>
          <p:cNvPr id="5" name="object 5"/>
          <p:cNvSpPr txBox="1"/>
          <p:nvPr/>
        </p:nvSpPr>
        <p:spPr>
          <a:xfrm>
            <a:off x="3439923" y="3992626"/>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12</a:t>
            </a:r>
            <a:endParaRPr sz="1200">
              <a:latin typeface="Calibri"/>
              <a:cs typeface="Calibri"/>
            </a:endParaRPr>
          </a:p>
        </p:txBody>
      </p:sp>
      <p:sp>
        <p:nvSpPr>
          <p:cNvPr id="6" name="object 6"/>
          <p:cNvSpPr txBox="1"/>
          <p:nvPr/>
        </p:nvSpPr>
        <p:spPr>
          <a:xfrm>
            <a:off x="2340864" y="4624832"/>
            <a:ext cx="272415" cy="299720"/>
          </a:xfrm>
          <a:prstGeom prst="rect">
            <a:avLst/>
          </a:prstGeom>
        </p:spPr>
        <p:txBody>
          <a:bodyPr vert="horz" wrap="square" lIns="0" tIns="12700" rIns="0" bIns="0" rtlCol="0">
            <a:spAutoFit/>
          </a:bodyPr>
          <a:lstStyle/>
          <a:p>
            <a:pPr marL="38100">
              <a:spcBef>
                <a:spcPts val="100"/>
              </a:spcBef>
            </a:pPr>
            <a:r>
              <a:rPr dirty="0">
                <a:latin typeface="Calibri"/>
                <a:cs typeface="Calibri"/>
              </a:rPr>
              <a:t>X</a:t>
            </a:r>
            <a:r>
              <a:rPr baseline="-20833" dirty="0">
                <a:latin typeface="Calibri"/>
                <a:cs typeface="Calibri"/>
              </a:rPr>
              <a:t>1</a:t>
            </a:r>
            <a:endParaRPr baseline="-20833">
              <a:latin typeface="Calibri"/>
              <a:cs typeface="Calibri"/>
            </a:endParaRPr>
          </a:p>
        </p:txBody>
      </p:sp>
      <p:sp>
        <p:nvSpPr>
          <p:cNvPr id="7" name="object 7"/>
          <p:cNvSpPr txBox="1"/>
          <p:nvPr/>
        </p:nvSpPr>
        <p:spPr>
          <a:xfrm>
            <a:off x="5179441" y="4000880"/>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23</a:t>
            </a:r>
            <a:endParaRPr sz="1200">
              <a:latin typeface="Calibri"/>
              <a:cs typeface="Calibri"/>
            </a:endParaRPr>
          </a:p>
        </p:txBody>
      </p:sp>
      <p:sp>
        <p:nvSpPr>
          <p:cNvPr id="8" name="object 8"/>
          <p:cNvSpPr txBox="1"/>
          <p:nvPr/>
        </p:nvSpPr>
        <p:spPr>
          <a:xfrm>
            <a:off x="5859527" y="4658105"/>
            <a:ext cx="272415" cy="299720"/>
          </a:xfrm>
          <a:prstGeom prst="rect">
            <a:avLst/>
          </a:prstGeom>
        </p:spPr>
        <p:txBody>
          <a:bodyPr vert="horz" wrap="square" lIns="0" tIns="12700" rIns="0" bIns="0" rtlCol="0">
            <a:spAutoFit/>
          </a:bodyPr>
          <a:lstStyle/>
          <a:p>
            <a:pPr marL="38100">
              <a:spcBef>
                <a:spcPts val="100"/>
              </a:spcBef>
            </a:pPr>
            <a:r>
              <a:rPr dirty="0">
                <a:latin typeface="Calibri"/>
                <a:cs typeface="Calibri"/>
              </a:rPr>
              <a:t>X</a:t>
            </a:r>
            <a:r>
              <a:rPr baseline="-20833" dirty="0">
                <a:latin typeface="Calibri"/>
                <a:cs typeface="Calibri"/>
              </a:rPr>
              <a:t>3</a:t>
            </a:r>
            <a:endParaRPr baseline="-20833">
              <a:latin typeface="Calibri"/>
              <a:cs typeface="Calibri"/>
            </a:endParaRPr>
          </a:p>
        </p:txBody>
      </p:sp>
      <p:sp>
        <p:nvSpPr>
          <p:cNvPr id="9" name="object 9"/>
          <p:cNvSpPr txBox="1"/>
          <p:nvPr/>
        </p:nvSpPr>
        <p:spPr>
          <a:xfrm>
            <a:off x="7962901" y="4438269"/>
            <a:ext cx="272415" cy="299720"/>
          </a:xfrm>
          <a:prstGeom prst="rect">
            <a:avLst/>
          </a:prstGeom>
        </p:spPr>
        <p:txBody>
          <a:bodyPr vert="horz" wrap="square" lIns="0" tIns="12700" rIns="0" bIns="0" rtlCol="0">
            <a:spAutoFit/>
          </a:bodyPr>
          <a:lstStyle/>
          <a:p>
            <a:pPr marL="38100">
              <a:spcBef>
                <a:spcPts val="100"/>
              </a:spcBef>
            </a:pPr>
            <a:r>
              <a:rPr dirty="0">
                <a:latin typeface="Calibri"/>
                <a:cs typeface="Calibri"/>
              </a:rPr>
              <a:t>X</a:t>
            </a:r>
            <a:r>
              <a:rPr baseline="-20833" dirty="0">
                <a:latin typeface="Calibri"/>
                <a:cs typeface="Calibri"/>
              </a:rPr>
              <a:t>4</a:t>
            </a:r>
            <a:endParaRPr baseline="-20833">
              <a:latin typeface="Calibri"/>
              <a:cs typeface="Calibri"/>
            </a:endParaRPr>
          </a:p>
        </p:txBody>
      </p:sp>
      <p:sp>
        <p:nvSpPr>
          <p:cNvPr id="10" name="object 10"/>
          <p:cNvSpPr txBox="1"/>
          <p:nvPr/>
        </p:nvSpPr>
        <p:spPr>
          <a:xfrm>
            <a:off x="4543045" y="4720208"/>
            <a:ext cx="272415" cy="299720"/>
          </a:xfrm>
          <a:prstGeom prst="rect">
            <a:avLst/>
          </a:prstGeom>
        </p:spPr>
        <p:txBody>
          <a:bodyPr vert="horz" wrap="square" lIns="0" tIns="12700" rIns="0" bIns="0" rtlCol="0">
            <a:spAutoFit/>
          </a:bodyPr>
          <a:lstStyle/>
          <a:p>
            <a:pPr marL="38100">
              <a:spcBef>
                <a:spcPts val="100"/>
              </a:spcBef>
            </a:pPr>
            <a:r>
              <a:rPr dirty="0">
                <a:latin typeface="Calibri"/>
                <a:cs typeface="Calibri"/>
              </a:rPr>
              <a:t>X</a:t>
            </a:r>
            <a:r>
              <a:rPr baseline="-20833" dirty="0">
                <a:latin typeface="Calibri"/>
                <a:cs typeface="Calibri"/>
              </a:rPr>
              <a:t>2</a:t>
            </a:r>
            <a:endParaRPr baseline="-20833">
              <a:latin typeface="Calibri"/>
              <a:cs typeface="Calibri"/>
            </a:endParaRPr>
          </a:p>
        </p:txBody>
      </p:sp>
      <p:sp>
        <p:nvSpPr>
          <p:cNvPr id="11" name="object 11"/>
          <p:cNvSpPr txBox="1"/>
          <p:nvPr/>
        </p:nvSpPr>
        <p:spPr>
          <a:xfrm>
            <a:off x="6772655" y="3980179"/>
            <a:ext cx="308610" cy="299720"/>
          </a:xfrm>
          <a:prstGeom prst="rect">
            <a:avLst/>
          </a:prstGeom>
        </p:spPr>
        <p:txBody>
          <a:bodyPr vert="horz" wrap="square" lIns="0" tIns="12700" rIns="0" bIns="0" rtlCol="0">
            <a:spAutoFit/>
          </a:bodyPr>
          <a:lstStyle/>
          <a:p>
            <a:pPr marL="38100">
              <a:spcBef>
                <a:spcPts val="100"/>
              </a:spcBef>
            </a:pPr>
            <a:r>
              <a:rPr sz="2700" baseline="13888" dirty="0">
                <a:latin typeface="Calibri"/>
                <a:cs typeface="Calibri"/>
              </a:rPr>
              <a:t>t</a:t>
            </a:r>
            <a:r>
              <a:rPr sz="1200" dirty="0">
                <a:latin typeface="Calibri"/>
                <a:cs typeface="Calibri"/>
              </a:rPr>
              <a:t>34</a:t>
            </a:r>
            <a:endParaRPr sz="1200">
              <a:latin typeface="Calibri"/>
              <a:cs typeface="Calibri"/>
            </a:endParaRPr>
          </a:p>
        </p:txBody>
      </p:sp>
      <p:sp>
        <p:nvSpPr>
          <p:cNvPr id="12" name="object 12"/>
          <p:cNvSpPr txBox="1"/>
          <p:nvPr/>
        </p:nvSpPr>
        <p:spPr>
          <a:xfrm>
            <a:off x="6492241" y="5414874"/>
            <a:ext cx="307975" cy="300355"/>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43</a:t>
            </a:r>
            <a:endParaRPr sz="1200">
              <a:latin typeface="Calibri"/>
              <a:cs typeface="Calibri"/>
            </a:endParaRPr>
          </a:p>
        </p:txBody>
      </p:sp>
      <p:sp>
        <p:nvSpPr>
          <p:cNvPr id="13" name="object 6">
            <a:extLst>
              <a:ext uri="{FF2B5EF4-FFF2-40B4-BE49-F238E27FC236}">
                <a16:creationId xmlns:a16="http://schemas.microsoft.com/office/drawing/2014/main" xmlns="" id="{952ED28D-E1D0-4088-B9FE-8EF36B9DAB69}"/>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63</a:t>
            </a:fld>
            <a:endParaRPr lang="en-IN" dirty="0"/>
          </a:p>
        </p:txBody>
      </p:sp>
      <p:pic>
        <p:nvPicPr>
          <p:cNvPr id="14" name="Picture 13">
            <a:extLst>
              <a:ext uri="{FF2B5EF4-FFF2-40B4-BE49-F238E27FC236}">
                <a16:creationId xmlns:a16="http://schemas.microsoft.com/office/drawing/2014/main" xmlns="" id="{3710BFA5-147B-448A-BF19-0DA611B8E5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8190" y="431520"/>
            <a:ext cx="8438515" cy="3098165"/>
          </a:xfrm>
          <a:prstGeom prst="rect">
            <a:avLst/>
          </a:prstGeom>
        </p:spPr>
        <p:txBody>
          <a:bodyPr vert="horz" wrap="square" lIns="0" tIns="12065" rIns="0" bIns="0" rtlCol="0">
            <a:spAutoFit/>
          </a:bodyPr>
          <a:lstStyle/>
          <a:p>
            <a:pPr marL="353695" marR="5080" indent="-341630" algn="just">
              <a:lnSpc>
                <a:spcPct val="120000"/>
              </a:lnSpc>
              <a:spcBef>
                <a:spcPts val="95"/>
              </a:spcBef>
              <a:buFont typeface="Arial MT"/>
              <a:buChar char="•"/>
              <a:tabLst>
                <a:tab pos="355600" algn="l"/>
              </a:tabLst>
            </a:pPr>
            <a:r>
              <a:rPr sz="2400" b="1" u="heavy" spc="-20" dirty="0">
                <a:uFill>
                  <a:solidFill>
                    <a:srgbClr val="000000"/>
                  </a:solidFill>
                </a:uFill>
                <a:latin typeface="Calibri"/>
                <a:cs typeface="Calibri"/>
              </a:rPr>
              <a:t>Path</a:t>
            </a:r>
            <a:r>
              <a:rPr sz="2400" b="1" spc="60" dirty="0">
                <a:latin typeface="Calibri"/>
                <a:cs typeface="Calibri"/>
              </a:rPr>
              <a:t> </a:t>
            </a:r>
            <a:r>
              <a:rPr sz="2400" dirty="0">
                <a:latin typeface="Calibri"/>
                <a:cs typeface="Calibri"/>
              </a:rPr>
              <a:t>:</a:t>
            </a:r>
            <a:r>
              <a:rPr sz="2400" spc="590" dirty="0">
                <a:latin typeface="Calibri"/>
                <a:cs typeface="Calibri"/>
              </a:rPr>
              <a:t> </a:t>
            </a:r>
            <a:r>
              <a:rPr sz="2400" spc="-5" dirty="0">
                <a:latin typeface="Calibri"/>
                <a:cs typeface="Calibri"/>
              </a:rPr>
              <a:t>It</a:t>
            </a:r>
            <a:r>
              <a:rPr sz="2400" spc="50" dirty="0">
                <a:latin typeface="Calibri"/>
                <a:cs typeface="Calibri"/>
              </a:rPr>
              <a:t> </a:t>
            </a:r>
            <a:r>
              <a:rPr sz="2400" dirty="0">
                <a:latin typeface="Calibri"/>
                <a:cs typeface="Calibri"/>
              </a:rPr>
              <a:t>is</a:t>
            </a:r>
            <a:r>
              <a:rPr sz="2400" spc="55" dirty="0">
                <a:latin typeface="Calibri"/>
                <a:cs typeface="Calibri"/>
              </a:rPr>
              <a:t> </a:t>
            </a:r>
            <a:r>
              <a:rPr sz="2400" dirty="0">
                <a:latin typeface="Calibri"/>
                <a:cs typeface="Calibri"/>
              </a:rPr>
              <a:t>the</a:t>
            </a:r>
            <a:r>
              <a:rPr sz="2400" spc="65" dirty="0">
                <a:latin typeface="Calibri"/>
                <a:cs typeface="Calibri"/>
              </a:rPr>
              <a:t> </a:t>
            </a:r>
            <a:r>
              <a:rPr sz="2400" spc="-20" dirty="0">
                <a:latin typeface="Calibri"/>
                <a:cs typeface="Calibri"/>
              </a:rPr>
              <a:t>traversal</a:t>
            </a:r>
            <a:r>
              <a:rPr sz="2400" spc="40" dirty="0">
                <a:latin typeface="Calibri"/>
                <a:cs typeface="Calibri"/>
              </a:rPr>
              <a:t> </a:t>
            </a:r>
            <a:r>
              <a:rPr sz="2400" spc="-5" dirty="0">
                <a:latin typeface="Calibri"/>
                <a:cs typeface="Calibri"/>
              </a:rPr>
              <a:t>of</a:t>
            </a:r>
            <a:r>
              <a:rPr sz="2400" spc="70" dirty="0">
                <a:latin typeface="Calibri"/>
                <a:cs typeface="Calibri"/>
              </a:rPr>
              <a:t> </a:t>
            </a:r>
            <a:r>
              <a:rPr sz="2400" spc="-10" dirty="0">
                <a:latin typeface="Calibri"/>
                <a:cs typeface="Calibri"/>
              </a:rPr>
              <a:t>connected</a:t>
            </a:r>
            <a:r>
              <a:rPr sz="2400" spc="55" dirty="0">
                <a:latin typeface="Calibri"/>
                <a:cs typeface="Calibri"/>
              </a:rPr>
              <a:t> </a:t>
            </a:r>
            <a:r>
              <a:rPr sz="2400" spc="-10" dirty="0">
                <a:latin typeface="Calibri"/>
                <a:cs typeface="Calibri"/>
              </a:rPr>
              <a:t>branches</a:t>
            </a:r>
            <a:r>
              <a:rPr sz="2400" spc="7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the</a:t>
            </a:r>
            <a:r>
              <a:rPr sz="2400" spc="70" dirty="0">
                <a:latin typeface="Calibri"/>
                <a:cs typeface="Calibri"/>
              </a:rPr>
              <a:t> </a:t>
            </a:r>
            <a:r>
              <a:rPr sz="2400" spc="-5" dirty="0">
                <a:latin typeface="Calibri"/>
                <a:cs typeface="Calibri"/>
              </a:rPr>
              <a:t>direction </a:t>
            </a:r>
            <a:r>
              <a:rPr sz="2400" dirty="0">
                <a:latin typeface="Calibri"/>
                <a:cs typeface="Calibri"/>
              </a:rPr>
              <a:t> </a:t>
            </a:r>
            <a:r>
              <a:rPr sz="2400" spc="-5" dirty="0">
                <a:latin typeface="Calibri"/>
                <a:cs typeface="Calibri"/>
              </a:rPr>
              <a:t>of </a:t>
            </a:r>
            <a:r>
              <a:rPr sz="2400" spc="-10" dirty="0">
                <a:latin typeface="Calibri"/>
                <a:cs typeface="Calibri"/>
              </a:rPr>
              <a:t>branch</a:t>
            </a:r>
            <a:r>
              <a:rPr sz="2400" spc="5" dirty="0">
                <a:latin typeface="Calibri"/>
                <a:cs typeface="Calibri"/>
              </a:rPr>
              <a:t> </a:t>
            </a:r>
            <a:r>
              <a:rPr sz="2400" spc="-15" dirty="0">
                <a:latin typeface="Calibri"/>
                <a:cs typeface="Calibri"/>
              </a:rPr>
              <a:t>arrows, </a:t>
            </a:r>
            <a:r>
              <a:rPr sz="2400" spc="-5" dirty="0">
                <a:latin typeface="Calibri"/>
                <a:cs typeface="Calibri"/>
              </a:rPr>
              <a:t>such</a:t>
            </a:r>
            <a:r>
              <a:rPr sz="2400" dirty="0">
                <a:latin typeface="Calibri"/>
                <a:cs typeface="Calibri"/>
              </a:rPr>
              <a:t> </a:t>
            </a:r>
            <a:r>
              <a:rPr sz="2400" spc="-10" dirty="0">
                <a:latin typeface="Calibri"/>
                <a:cs typeface="Calibri"/>
              </a:rPr>
              <a:t>that</a:t>
            </a:r>
            <a:r>
              <a:rPr sz="2400" spc="-20" dirty="0">
                <a:latin typeface="Calibri"/>
                <a:cs typeface="Calibri"/>
              </a:rPr>
              <a:t> </a:t>
            </a:r>
            <a:r>
              <a:rPr sz="2400" spc="-5" dirty="0">
                <a:latin typeface="Calibri"/>
                <a:cs typeface="Calibri"/>
              </a:rPr>
              <a:t>no node</a:t>
            </a:r>
            <a:r>
              <a:rPr sz="2400" spc="15" dirty="0">
                <a:latin typeface="Calibri"/>
                <a:cs typeface="Calibri"/>
              </a:rPr>
              <a:t> </a:t>
            </a:r>
            <a:r>
              <a:rPr sz="2400" dirty="0">
                <a:latin typeface="Calibri"/>
                <a:cs typeface="Calibri"/>
              </a:rPr>
              <a:t>is</a:t>
            </a:r>
            <a:r>
              <a:rPr sz="2400" spc="-10" dirty="0">
                <a:latin typeface="Calibri"/>
                <a:cs typeface="Calibri"/>
              </a:rPr>
              <a:t> </a:t>
            </a:r>
            <a:r>
              <a:rPr sz="2400" spc="-20" dirty="0">
                <a:latin typeface="Calibri"/>
                <a:cs typeface="Calibri"/>
              </a:rPr>
              <a:t>traversed</a:t>
            </a:r>
            <a:r>
              <a:rPr sz="2400" spc="-15" dirty="0">
                <a:latin typeface="Calibri"/>
                <a:cs typeface="Calibri"/>
              </a:rPr>
              <a:t> </a:t>
            </a:r>
            <a:r>
              <a:rPr sz="2400" spc="-10" dirty="0">
                <a:latin typeface="Calibri"/>
                <a:cs typeface="Calibri"/>
              </a:rPr>
              <a:t>more </a:t>
            </a:r>
            <a:r>
              <a:rPr sz="2400" dirty="0">
                <a:latin typeface="Calibri"/>
                <a:cs typeface="Calibri"/>
              </a:rPr>
              <a:t>than</a:t>
            </a:r>
            <a:r>
              <a:rPr sz="2400" spc="-5" dirty="0">
                <a:latin typeface="Calibri"/>
                <a:cs typeface="Calibri"/>
              </a:rPr>
              <a:t> once.</a:t>
            </a:r>
            <a:endParaRPr sz="2400" dirty="0">
              <a:latin typeface="Calibri"/>
              <a:cs typeface="Calibri"/>
            </a:endParaRPr>
          </a:p>
          <a:p>
            <a:pPr marL="353695" marR="609600" indent="-341630" algn="just">
              <a:lnSpc>
                <a:spcPct val="120000"/>
              </a:lnSpc>
              <a:spcBef>
                <a:spcPts val="5"/>
              </a:spcBef>
              <a:buFont typeface="Arial MT"/>
              <a:buChar char="•"/>
              <a:tabLst>
                <a:tab pos="355600" algn="l"/>
              </a:tabLst>
            </a:pPr>
            <a:r>
              <a:rPr sz="2400" b="1" u="heavy" spc="-10" dirty="0">
                <a:uFill>
                  <a:solidFill>
                    <a:srgbClr val="000000"/>
                  </a:solidFill>
                </a:uFill>
                <a:latin typeface="Calibri"/>
                <a:cs typeface="Calibri"/>
              </a:rPr>
              <a:t>Forward path </a:t>
            </a:r>
            <a:r>
              <a:rPr sz="2400" dirty="0">
                <a:latin typeface="Calibri"/>
                <a:cs typeface="Calibri"/>
              </a:rPr>
              <a:t>:</a:t>
            </a:r>
            <a:r>
              <a:rPr sz="2400" spc="5" dirty="0">
                <a:latin typeface="Calibri"/>
                <a:cs typeface="Calibri"/>
              </a:rPr>
              <a:t> </a:t>
            </a:r>
            <a:r>
              <a:rPr sz="2400" dirty="0">
                <a:latin typeface="Calibri"/>
                <a:cs typeface="Calibri"/>
              </a:rPr>
              <a:t>A </a:t>
            </a:r>
            <a:r>
              <a:rPr sz="2400" spc="-10" dirty="0">
                <a:latin typeface="Calibri"/>
                <a:cs typeface="Calibri"/>
              </a:rPr>
              <a:t>path </a:t>
            </a:r>
            <a:r>
              <a:rPr sz="2400" dirty="0">
                <a:latin typeface="Calibri"/>
                <a:cs typeface="Calibri"/>
              </a:rPr>
              <a:t>which </a:t>
            </a:r>
            <a:r>
              <a:rPr sz="2400" spc="-10" dirty="0">
                <a:latin typeface="Calibri"/>
                <a:cs typeface="Calibri"/>
              </a:rPr>
              <a:t>originates </a:t>
            </a:r>
            <a:r>
              <a:rPr sz="2400" spc="-15" dirty="0">
                <a:latin typeface="Calibri"/>
                <a:cs typeface="Calibri"/>
              </a:rPr>
              <a:t>from </a:t>
            </a:r>
            <a:r>
              <a:rPr sz="2400" dirty="0">
                <a:latin typeface="Calibri"/>
                <a:cs typeface="Calibri"/>
              </a:rPr>
              <a:t>the input </a:t>
            </a:r>
            <a:r>
              <a:rPr sz="2400" spc="-5" dirty="0">
                <a:latin typeface="Calibri"/>
                <a:cs typeface="Calibri"/>
              </a:rPr>
              <a:t>node </a:t>
            </a:r>
            <a:r>
              <a:rPr sz="2400" spc="-530" dirty="0">
                <a:latin typeface="Calibri"/>
                <a:cs typeface="Calibri"/>
              </a:rPr>
              <a:t> </a:t>
            </a:r>
            <a:r>
              <a:rPr sz="2400" dirty="0">
                <a:latin typeface="Calibri"/>
                <a:cs typeface="Calibri"/>
              </a:rPr>
              <a:t>and </a:t>
            </a:r>
            <a:r>
              <a:rPr sz="2400" spc="-10" dirty="0">
                <a:latin typeface="Calibri"/>
                <a:cs typeface="Calibri"/>
              </a:rPr>
              <a:t>terminates </a:t>
            </a:r>
            <a:r>
              <a:rPr sz="2400" spc="-15" dirty="0">
                <a:latin typeface="Calibri"/>
                <a:cs typeface="Calibri"/>
              </a:rPr>
              <a:t>at </a:t>
            </a:r>
            <a:r>
              <a:rPr sz="2400" dirty="0">
                <a:latin typeface="Calibri"/>
                <a:cs typeface="Calibri"/>
              </a:rPr>
              <a:t>the </a:t>
            </a:r>
            <a:r>
              <a:rPr sz="2400" spc="-5" dirty="0">
                <a:latin typeface="Calibri"/>
                <a:cs typeface="Calibri"/>
              </a:rPr>
              <a:t>output node </a:t>
            </a:r>
            <a:r>
              <a:rPr sz="2400" dirty="0">
                <a:latin typeface="Calibri"/>
                <a:cs typeface="Calibri"/>
              </a:rPr>
              <a:t>and along which no </a:t>
            </a:r>
            <a:r>
              <a:rPr sz="2400" spc="-5" dirty="0">
                <a:latin typeface="Calibri"/>
                <a:cs typeface="Calibri"/>
              </a:rPr>
              <a:t>node </a:t>
            </a:r>
            <a:r>
              <a:rPr sz="2400" spc="-535" dirty="0">
                <a:latin typeface="Calibri"/>
                <a:cs typeface="Calibri"/>
              </a:rPr>
              <a:t> </a:t>
            </a:r>
            <a:r>
              <a:rPr sz="2400" dirty="0">
                <a:latin typeface="Calibri"/>
                <a:cs typeface="Calibri"/>
              </a:rPr>
              <a:t>is</a:t>
            </a:r>
            <a:r>
              <a:rPr sz="2400" spc="-15" dirty="0">
                <a:latin typeface="Calibri"/>
                <a:cs typeface="Calibri"/>
              </a:rPr>
              <a:t> </a:t>
            </a:r>
            <a:r>
              <a:rPr sz="2400" spc="-20" dirty="0">
                <a:latin typeface="Calibri"/>
                <a:cs typeface="Calibri"/>
              </a:rPr>
              <a:t>traversed</a:t>
            </a:r>
            <a:r>
              <a:rPr sz="2400" spc="-25" dirty="0">
                <a:latin typeface="Calibri"/>
                <a:cs typeface="Calibri"/>
              </a:rPr>
              <a:t> </a:t>
            </a:r>
            <a:r>
              <a:rPr sz="2400" spc="-10" dirty="0">
                <a:latin typeface="Calibri"/>
                <a:cs typeface="Calibri"/>
              </a:rPr>
              <a:t>more </a:t>
            </a:r>
            <a:r>
              <a:rPr sz="2400" dirty="0">
                <a:latin typeface="Calibri"/>
                <a:cs typeface="Calibri"/>
              </a:rPr>
              <a:t>than </a:t>
            </a:r>
            <a:r>
              <a:rPr sz="2400" spc="-5" dirty="0">
                <a:latin typeface="Calibri"/>
                <a:cs typeface="Calibri"/>
              </a:rPr>
              <a:t>once.</a:t>
            </a:r>
            <a:endParaRPr sz="2400" dirty="0">
              <a:latin typeface="Calibri"/>
              <a:cs typeface="Calibri"/>
            </a:endParaRPr>
          </a:p>
          <a:p>
            <a:pPr marL="355600" indent="-342900" algn="just">
              <a:spcBef>
                <a:spcPts val="575"/>
              </a:spcBef>
              <a:buFont typeface="Arial MT"/>
              <a:buChar char="•"/>
              <a:tabLst>
                <a:tab pos="355600" algn="l"/>
              </a:tabLst>
            </a:pPr>
            <a:r>
              <a:rPr sz="2400" b="1" u="heavy" spc="-10" dirty="0">
                <a:uFill>
                  <a:solidFill>
                    <a:srgbClr val="000000"/>
                  </a:solidFill>
                </a:uFill>
                <a:latin typeface="Calibri"/>
                <a:cs typeface="Calibri"/>
              </a:rPr>
              <a:t>Forward</a:t>
            </a:r>
            <a:r>
              <a:rPr sz="2400" b="1" u="heavy" spc="-35" dirty="0">
                <a:uFill>
                  <a:solidFill>
                    <a:srgbClr val="000000"/>
                  </a:solidFill>
                </a:uFill>
                <a:latin typeface="Calibri"/>
                <a:cs typeface="Calibri"/>
              </a:rPr>
              <a:t> </a:t>
            </a:r>
            <a:r>
              <a:rPr sz="2400" b="1" u="heavy" spc="-25" dirty="0">
                <a:uFill>
                  <a:solidFill>
                    <a:srgbClr val="000000"/>
                  </a:solidFill>
                </a:uFill>
                <a:latin typeface="Calibri"/>
                <a:cs typeface="Calibri"/>
              </a:rPr>
              <a:t>Path</a:t>
            </a:r>
            <a:r>
              <a:rPr sz="2400" b="1" u="heavy" spc="-5" dirty="0">
                <a:uFill>
                  <a:solidFill>
                    <a:srgbClr val="000000"/>
                  </a:solidFill>
                </a:uFill>
                <a:latin typeface="Calibri"/>
                <a:cs typeface="Calibri"/>
              </a:rPr>
              <a:t> </a:t>
            </a:r>
            <a:r>
              <a:rPr sz="2400" b="1" u="heavy" spc="-10" dirty="0">
                <a:uFill>
                  <a:solidFill>
                    <a:srgbClr val="000000"/>
                  </a:solidFill>
                </a:uFill>
                <a:latin typeface="Calibri"/>
                <a:cs typeface="Calibri"/>
              </a:rPr>
              <a:t>gain</a:t>
            </a:r>
            <a:r>
              <a:rPr sz="2400" b="1" spc="-25" dirty="0">
                <a:latin typeface="Calibri"/>
                <a:cs typeface="Calibri"/>
              </a:rPr>
              <a:t> </a:t>
            </a:r>
            <a:r>
              <a:rPr sz="2400" dirty="0">
                <a:latin typeface="Calibri"/>
                <a:cs typeface="Calibri"/>
              </a:rPr>
              <a:t>:</a:t>
            </a:r>
            <a:r>
              <a:rPr sz="2400" spc="-10" dirty="0">
                <a:latin typeface="Calibri"/>
                <a:cs typeface="Calibri"/>
              </a:rPr>
              <a:t> </a:t>
            </a:r>
            <a:r>
              <a:rPr sz="2400" spc="-5" dirty="0">
                <a:latin typeface="Calibri"/>
                <a:cs typeface="Calibri"/>
              </a:rPr>
              <a:t>It </a:t>
            </a:r>
            <a:r>
              <a:rPr sz="2400" dirty="0">
                <a:latin typeface="Calibri"/>
                <a:cs typeface="Calibri"/>
              </a:rPr>
              <a:t>is</a:t>
            </a:r>
            <a:r>
              <a:rPr sz="2400" spc="-10" dirty="0">
                <a:latin typeface="Calibri"/>
                <a:cs typeface="Calibri"/>
              </a:rPr>
              <a:t> </a:t>
            </a:r>
            <a:r>
              <a:rPr sz="2400" spc="-5" dirty="0">
                <a:latin typeface="Calibri"/>
                <a:cs typeface="Calibri"/>
              </a:rPr>
              <a:t>the</a:t>
            </a:r>
            <a:r>
              <a:rPr sz="2400" spc="-15" dirty="0">
                <a:latin typeface="Calibri"/>
                <a:cs typeface="Calibri"/>
              </a:rPr>
              <a:t> </a:t>
            </a:r>
            <a:r>
              <a:rPr sz="2400" spc="-10" dirty="0">
                <a:latin typeface="Calibri"/>
                <a:cs typeface="Calibri"/>
              </a:rPr>
              <a:t>product </a:t>
            </a:r>
            <a:r>
              <a:rPr sz="2400" spc="-5" dirty="0">
                <a:latin typeface="Calibri"/>
                <a:cs typeface="Calibri"/>
              </a:rPr>
              <a:t>of</a:t>
            </a:r>
            <a:r>
              <a:rPr sz="2400" spc="5" dirty="0">
                <a:latin typeface="Calibri"/>
                <a:cs typeface="Calibri"/>
              </a:rPr>
              <a:t> </a:t>
            </a:r>
            <a:r>
              <a:rPr sz="2400" spc="-10" dirty="0">
                <a:latin typeface="Calibri"/>
                <a:cs typeface="Calibri"/>
              </a:rPr>
              <a:t>branch</a:t>
            </a:r>
            <a:r>
              <a:rPr sz="2400" spc="-15" dirty="0">
                <a:latin typeface="Calibri"/>
                <a:cs typeface="Calibri"/>
              </a:rPr>
              <a:t> </a:t>
            </a:r>
            <a:r>
              <a:rPr sz="2400" spc="-10" dirty="0">
                <a:latin typeface="Calibri"/>
                <a:cs typeface="Calibri"/>
              </a:rPr>
              <a:t>transmittances</a:t>
            </a:r>
            <a:endParaRPr sz="2400" dirty="0">
              <a:latin typeface="Calibri"/>
              <a:cs typeface="Calibri"/>
            </a:endParaRPr>
          </a:p>
          <a:p>
            <a:pPr marL="353695" algn="just">
              <a:spcBef>
                <a:spcPts val="580"/>
              </a:spcBef>
            </a:pPr>
            <a:r>
              <a:rPr sz="2400" spc="-5" dirty="0">
                <a:latin typeface="Calibri"/>
                <a:cs typeface="Calibri"/>
              </a:rPr>
              <a:t>of</a:t>
            </a:r>
            <a:r>
              <a:rPr sz="2400" spc="-20" dirty="0">
                <a:latin typeface="Calibri"/>
                <a:cs typeface="Calibri"/>
              </a:rPr>
              <a:t> </a:t>
            </a:r>
            <a:r>
              <a:rPr sz="2400" dirty="0">
                <a:latin typeface="Calibri"/>
                <a:cs typeface="Calibri"/>
              </a:rPr>
              <a:t>a</a:t>
            </a:r>
            <a:r>
              <a:rPr sz="2400" spc="-15" dirty="0">
                <a:latin typeface="Calibri"/>
                <a:cs typeface="Calibri"/>
              </a:rPr>
              <a:t> </a:t>
            </a:r>
            <a:r>
              <a:rPr sz="2400" spc="-20" dirty="0">
                <a:latin typeface="Calibri"/>
                <a:cs typeface="Calibri"/>
              </a:rPr>
              <a:t>forward</a:t>
            </a:r>
            <a:r>
              <a:rPr sz="2400" spc="-10" dirty="0">
                <a:latin typeface="Calibri"/>
                <a:cs typeface="Calibri"/>
              </a:rPr>
              <a:t> path.</a:t>
            </a:r>
            <a:endParaRPr sz="2400" dirty="0">
              <a:latin typeface="Calibri"/>
              <a:cs typeface="Calibri"/>
            </a:endParaRPr>
          </a:p>
        </p:txBody>
      </p:sp>
      <p:sp>
        <p:nvSpPr>
          <p:cNvPr id="3" name="object 3"/>
          <p:cNvSpPr txBox="1"/>
          <p:nvPr/>
        </p:nvSpPr>
        <p:spPr>
          <a:xfrm>
            <a:off x="2387193" y="5731561"/>
            <a:ext cx="1663700" cy="299720"/>
          </a:xfrm>
          <a:prstGeom prst="rect">
            <a:avLst/>
          </a:prstGeom>
        </p:spPr>
        <p:txBody>
          <a:bodyPr vert="horz" wrap="square" lIns="0" tIns="12700" rIns="0" bIns="0" rtlCol="0">
            <a:spAutoFit/>
          </a:bodyPr>
          <a:lstStyle/>
          <a:p>
            <a:pPr marL="38100">
              <a:spcBef>
                <a:spcPts val="100"/>
              </a:spcBef>
            </a:pPr>
            <a:r>
              <a:rPr dirty="0">
                <a:latin typeface="Calibri"/>
                <a:cs typeface="Calibri"/>
              </a:rPr>
              <a:t>P</a:t>
            </a:r>
            <a:r>
              <a:rPr spc="-20" dirty="0">
                <a:latin typeface="Calibri"/>
                <a:cs typeface="Calibri"/>
              </a:rPr>
              <a:t> </a:t>
            </a:r>
            <a:r>
              <a:rPr baseline="-20833" dirty="0">
                <a:latin typeface="Calibri"/>
                <a:cs typeface="Calibri"/>
              </a:rPr>
              <a:t>1</a:t>
            </a:r>
            <a:r>
              <a:rPr spc="209" baseline="-20833" dirty="0">
                <a:latin typeface="Calibri"/>
                <a:cs typeface="Calibri"/>
              </a:rPr>
              <a:t> </a:t>
            </a:r>
            <a:r>
              <a:rPr dirty="0">
                <a:latin typeface="Calibri"/>
                <a:cs typeface="Calibri"/>
              </a:rPr>
              <a:t>=</a:t>
            </a:r>
            <a:r>
              <a:rPr spc="-20" dirty="0">
                <a:latin typeface="Calibri"/>
                <a:cs typeface="Calibri"/>
              </a:rPr>
              <a:t> </a:t>
            </a:r>
            <a:r>
              <a:rPr dirty="0">
                <a:latin typeface="Calibri"/>
                <a:cs typeface="Calibri"/>
              </a:rPr>
              <a:t>G</a:t>
            </a:r>
            <a:r>
              <a:rPr baseline="-20833" dirty="0">
                <a:latin typeface="Calibri"/>
                <a:cs typeface="Calibri"/>
              </a:rPr>
              <a:t>1</a:t>
            </a:r>
            <a:r>
              <a:rPr spc="187" baseline="-20833" dirty="0">
                <a:latin typeface="Calibri"/>
                <a:cs typeface="Calibri"/>
              </a:rPr>
              <a:t> </a:t>
            </a:r>
            <a:r>
              <a:rPr dirty="0">
                <a:latin typeface="Calibri"/>
                <a:cs typeface="Calibri"/>
              </a:rPr>
              <a:t>G</a:t>
            </a:r>
            <a:r>
              <a:rPr baseline="-20833" dirty="0">
                <a:latin typeface="Calibri"/>
                <a:cs typeface="Calibri"/>
              </a:rPr>
              <a:t>2</a:t>
            </a:r>
            <a:r>
              <a:rPr spc="209" baseline="-20833" dirty="0">
                <a:latin typeface="Calibri"/>
                <a:cs typeface="Calibri"/>
              </a:rPr>
              <a:t> </a:t>
            </a:r>
            <a:r>
              <a:rPr dirty="0">
                <a:latin typeface="Calibri"/>
                <a:cs typeface="Calibri"/>
              </a:rPr>
              <a:t>G</a:t>
            </a:r>
            <a:r>
              <a:rPr baseline="-20833" dirty="0">
                <a:latin typeface="Calibri"/>
                <a:cs typeface="Calibri"/>
              </a:rPr>
              <a:t>3</a:t>
            </a:r>
            <a:r>
              <a:rPr spc="585" baseline="-20833" dirty="0">
                <a:latin typeface="Calibri"/>
                <a:cs typeface="Calibri"/>
              </a:rPr>
              <a:t> </a:t>
            </a:r>
            <a:r>
              <a:rPr dirty="0">
                <a:latin typeface="Calibri"/>
                <a:cs typeface="Calibri"/>
              </a:rPr>
              <a:t>G</a:t>
            </a:r>
            <a:r>
              <a:rPr baseline="-20833" dirty="0">
                <a:latin typeface="Calibri"/>
                <a:cs typeface="Calibri"/>
              </a:rPr>
              <a:t>4,</a:t>
            </a:r>
            <a:endParaRPr baseline="-20833">
              <a:latin typeface="Calibri"/>
              <a:cs typeface="Calibri"/>
            </a:endParaRPr>
          </a:p>
        </p:txBody>
      </p:sp>
      <p:sp>
        <p:nvSpPr>
          <p:cNvPr id="4" name="object 4"/>
          <p:cNvSpPr txBox="1"/>
          <p:nvPr/>
        </p:nvSpPr>
        <p:spPr>
          <a:xfrm>
            <a:off x="4182746" y="5731561"/>
            <a:ext cx="1589405" cy="299720"/>
          </a:xfrm>
          <a:prstGeom prst="rect">
            <a:avLst/>
          </a:prstGeom>
        </p:spPr>
        <p:txBody>
          <a:bodyPr vert="horz" wrap="square" lIns="0" tIns="12700" rIns="0" bIns="0" rtlCol="0">
            <a:spAutoFit/>
          </a:bodyPr>
          <a:lstStyle/>
          <a:p>
            <a:pPr marL="38100">
              <a:spcBef>
                <a:spcPts val="100"/>
              </a:spcBef>
            </a:pPr>
            <a:r>
              <a:rPr dirty="0">
                <a:latin typeface="Calibri"/>
                <a:cs typeface="Calibri"/>
              </a:rPr>
              <a:t>P</a:t>
            </a:r>
            <a:r>
              <a:rPr spc="-10" dirty="0">
                <a:latin typeface="Calibri"/>
                <a:cs typeface="Calibri"/>
              </a:rPr>
              <a:t> </a:t>
            </a:r>
            <a:r>
              <a:rPr baseline="-20833" dirty="0">
                <a:latin typeface="Calibri"/>
                <a:cs typeface="Calibri"/>
              </a:rPr>
              <a:t>2</a:t>
            </a:r>
            <a:r>
              <a:rPr spc="179" baseline="-20833" dirty="0">
                <a:latin typeface="Calibri"/>
                <a:cs typeface="Calibri"/>
              </a:rPr>
              <a:t> </a:t>
            </a:r>
            <a:r>
              <a:rPr dirty="0">
                <a:latin typeface="Calibri"/>
                <a:cs typeface="Calibri"/>
              </a:rPr>
              <a:t>=</a:t>
            </a:r>
            <a:r>
              <a:rPr spc="-20" dirty="0">
                <a:latin typeface="Calibri"/>
                <a:cs typeface="Calibri"/>
              </a:rPr>
              <a:t> </a:t>
            </a:r>
            <a:r>
              <a:rPr dirty="0">
                <a:latin typeface="Calibri"/>
                <a:cs typeface="Calibri"/>
              </a:rPr>
              <a:t>G</a:t>
            </a:r>
            <a:r>
              <a:rPr baseline="-20833" dirty="0">
                <a:latin typeface="Calibri"/>
                <a:cs typeface="Calibri"/>
              </a:rPr>
              <a:t>5</a:t>
            </a:r>
            <a:r>
              <a:rPr spc="209" baseline="-20833" dirty="0">
                <a:latin typeface="Calibri"/>
                <a:cs typeface="Calibri"/>
              </a:rPr>
              <a:t> </a:t>
            </a:r>
            <a:r>
              <a:rPr dirty="0">
                <a:latin typeface="Calibri"/>
                <a:cs typeface="Calibri"/>
              </a:rPr>
              <a:t>G</a:t>
            </a:r>
            <a:r>
              <a:rPr baseline="-20833" dirty="0">
                <a:latin typeface="Calibri"/>
                <a:cs typeface="Calibri"/>
              </a:rPr>
              <a:t>6</a:t>
            </a:r>
            <a:r>
              <a:rPr spc="179" baseline="-20833" dirty="0">
                <a:latin typeface="Calibri"/>
                <a:cs typeface="Calibri"/>
              </a:rPr>
              <a:t> </a:t>
            </a:r>
            <a:r>
              <a:rPr dirty="0">
                <a:latin typeface="Calibri"/>
                <a:cs typeface="Calibri"/>
              </a:rPr>
              <a:t>G</a:t>
            </a:r>
            <a:r>
              <a:rPr baseline="-20833" dirty="0">
                <a:latin typeface="Calibri"/>
                <a:cs typeface="Calibri"/>
              </a:rPr>
              <a:t>7</a:t>
            </a:r>
            <a:r>
              <a:rPr spc="187" baseline="-20833" dirty="0">
                <a:latin typeface="Calibri"/>
                <a:cs typeface="Calibri"/>
              </a:rPr>
              <a:t> </a:t>
            </a:r>
            <a:r>
              <a:rPr dirty="0">
                <a:latin typeface="Calibri"/>
                <a:cs typeface="Calibri"/>
              </a:rPr>
              <a:t>G</a:t>
            </a:r>
            <a:r>
              <a:rPr baseline="-20833" dirty="0">
                <a:latin typeface="Calibri"/>
                <a:cs typeface="Calibri"/>
              </a:rPr>
              <a:t>8</a:t>
            </a:r>
            <a:endParaRPr baseline="-20833">
              <a:latin typeface="Calibri"/>
              <a:cs typeface="Calibri"/>
            </a:endParaRPr>
          </a:p>
        </p:txBody>
      </p:sp>
      <p:pic>
        <p:nvPicPr>
          <p:cNvPr id="5" name="object 5"/>
          <p:cNvPicPr/>
          <p:nvPr/>
        </p:nvPicPr>
        <p:blipFill>
          <a:blip r:embed="rId2" cstate="print"/>
          <a:stretch>
            <a:fillRect/>
          </a:stretch>
        </p:blipFill>
        <p:spPr>
          <a:xfrm>
            <a:off x="2211324" y="3628644"/>
            <a:ext cx="6848101" cy="1905000"/>
          </a:xfrm>
          <a:prstGeom prst="rect">
            <a:avLst/>
          </a:prstGeom>
        </p:spPr>
      </p:pic>
      <p:pic>
        <p:nvPicPr>
          <p:cNvPr id="6" name="Picture 5">
            <a:extLst>
              <a:ext uri="{FF2B5EF4-FFF2-40B4-BE49-F238E27FC236}">
                <a16:creationId xmlns:a16="http://schemas.microsoft.com/office/drawing/2014/main" xmlns="" id="{A80C4114-E89B-49F2-9CDC-AFB4357212E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7" name="object 6">
            <a:extLst>
              <a:ext uri="{FF2B5EF4-FFF2-40B4-BE49-F238E27FC236}">
                <a16:creationId xmlns:a16="http://schemas.microsoft.com/office/drawing/2014/main" xmlns="" id="{7F940FD2-B8C7-4482-873E-1FEE7E813DAE}"/>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64</a:t>
            </a:fld>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5616" y="1682438"/>
            <a:ext cx="7621270" cy="756920"/>
          </a:xfrm>
          <a:prstGeom prst="rect">
            <a:avLst/>
          </a:prstGeom>
        </p:spPr>
        <p:txBody>
          <a:bodyPr vert="horz" wrap="square" lIns="0" tIns="12700" rIns="0" bIns="0" rtlCol="0">
            <a:spAutoFit/>
          </a:bodyPr>
          <a:lstStyle/>
          <a:p>
            <a:pPr marL="151130" marR="5080" indent="-139065">
              <a:spcBef>
                <a:spcPts val="100"/>
              </a:spcBef>
              <a:tabLst>
                <a:tab pos="918210" algn="l"/>
                <a:tab pos="1609725" algn="l"/>
              </a:tabLst>
            </a:pPr>
            <a:r>
              <a:rPr sz="2400" b="1" u="heavy" dirty="0">
                <a:uFill>
                  <a:solidFill>
                    <a:srgbClr val="000000"/>
                  </a:solidFill>
                </a:uFill>
                <a:latin typeface="Calibri"/>
                <a:cs typeface="Calibri"/>
              </a:rPr>
              <a:t>Loop</a:t>
            </a:r>
            <a:r>
              <a:rPr sz="2400" b="1" spc="-35" dirty="0">
                <a:latin typeface="Calibri"/>
                <a:cs typeface="Calibri"/>
              </a:rPr>
              <a:t> </a:t>
            </a:r>
            <a:r>
              <a:rPr sz="2400" dirty="0">
                <a:latin typeface="Calibri"/>
                <a:cs typeface="Calibri"/>
              </a:rPr>
              <a:t>:	</a:t>
            </a:r>
            <a:r>
              <a:rPr sz="2400" spc="-20" dirty="0">
                <a:latin typeface="Calibri"/>
                <a:cs typeface="Calibri"/>
              </a:rPr>
              <a:t>Path	</a:t>
            </a:r>
            <a:r>
              <a:rPr sz="2400" spc="-10" dirty="0">
                <a:latin typeface="Calibri"/>
                <a:cs typeface="Calibri"/>
              </a:rPr>
              <a:t>that originates </a:t>
            </a:r>
            <a:r>
              <a:rPr sz="2400" dirty="0">
                <a:latin typeface="Calibri"/>
                <a:cs typeface="Calibri"/>
              </a:rPr>
              <a:t>and </a:t>
            </a:r>
            <a:r>
              <a:rPr sz="2400" spc="-10" dirty="0">
                <a:latin typeface="Calibri"/>
                <a:cs typeface="Calibri"/>
              </a:rPr>
              <a:t>terminates </a:t>
            </a:r>
            <a:r>
              <a:rPr sz="2400" spc="-15" dirty="0">
                <a:latin typeface="Calibri"/>
                <a:cs typeface="Calibri"/>
              </a:rPr>
              <a:t>at </a:t>
            </a:r>
            <a:r>
              <a:rPr sz="2400" dirty="0">
                <a:latin typeface="Calibri"/>
                <a:cs typeface="Calibri"/>
              </a:rPr>
              <a:t>the </a:t>
            </a:r>
            <a:r>
              <a:rPr sz="2400" spc="-5" dirty="0">
                <a:latin typeface="Calibri"/>
                <a:cs typeface="Calibri"/>
              </a:rPr>
              <a:t>same node </a:t>
            </a:r>
            <a:r>
              <a:rPr sz="2400" spc="-525" dirty="0">
                <a:latin typeface="Calibri"/>
                <a:cs typeface="Calibri"/>
              </a:rPr>
              <a:t> </a:t>
            </a:r>
            <a:r>
              <a:rPr sz="2400" dirty="0">
                <a:latin typeface="Calibri"/>
                <a:cs typeface="Calibri"/>
              </a:rPr>
              <a:t>and</a:t>
            </a:r>
            <a:r>
              <a:rPr sz="2400" spc="-15" dirty="0">
                <a:latin typeface="Calibri"/>
                <a:cs typeface="Calibri"/>
              </a:rPr>
              <a:t> </a:t>
            </a:r>
            <a:r>
              <a:rPr sz="2400" dirty="0">
                <a:latin typeface="Calibri"/>
                <a:cs typeface="Calibri"/>
              </a:rPr>
              <a:t>along</a:t>
            </a:r>
            <a:r>
              <a:rPr sz="2400" spc="-10" dirty="0">
                <a:latin typeface="Calibri"/>
                <a:cs typeface="Calibri"/>
              </a:rPr>
              <a:t> </a:t>
            </a:r>
            <a:r>
              <a:rPr sz="2400" dirty="0">
                <a:latin typeface="Calibri"/>
                <a:cs typeface="Calibri"/>
              </a:rPr>
              <a:t>which</a:t>
            </a:r>
            <a:r>
              <a:rPr sz="2400" spc="-20" dirty="0">
                <a:latin typeface="Calibri"/>
                <a:cs typeface="Calibri"/>
              </a:rPr>
              <a:t> </a:t>
            </a:r>
            <a:r>
              <a:rPr sz="2400" spc="-5" dirty="0">
                <a:latin typeface="Calibri"/>
                <a:cs typeface="Calibri"/>
              </a:rPr>
              <a:t>no</a:t>
            </a:r>
            <a:r>
              <a:rPr sz="2400" spc="-15" dirty="0">
                <a:latin typeface="Calibri"/>
                <a:cs typeface="Calibri"/>
              </a:rPr>
              <a:t> </a:t>
            </a:r>
            <a:r>
              <a:rPr sz="2400" spc="-5" dirty="0">
                <a:latin typeface="Calibri"/>
                <a:cs typeface="Calibri"/>
              </a:rPr>
              <a:t>other</a:t>
            </a:r>
            <a:r>
              <a:rPr sz="2400" spc="-10" dirty="0">
                <a:latin typeface="Calibri"/>
                <a:cs typeface="Calibri"/>
              </a:rPr>
              <a:t> </a:t>
            </a:r>
            <a:r>
              <a:rPr sz="2400" spc="-5" dirty="0">
                <a:latin typeface="Calibri"/>
                <a:cs typeface="Calibri"/>
              </a:rPr>
              <a:t>node</a:t>
            </a:r>
            <a:r>
              <a:rPr sz="2400" spc="-10" dirty="0">
                <a:latin typeface="Calibri"/>
                <a:cs typeface="Calibri"/>
              </a:rPr>
              <a:t> </a:t>
            </a:r>
            <a:r>
              <a:rPr sz="2400" dirty="0">
                <a:latin typeface="Calibri"/>
                <a:cs typeface="Calibri"/>
              </a:rPr>
              <a:t>is</a:t>
            </a:r>
            <a:r>
              <a:rPr sz="2400" spc="-10" dirty="0">
                <a:latin typeface="Calibri"/>
                <a:cs typeface="Calibri"/>
              </a:rPr>
              <a:t> </a:t>
            </a:r>
            <a:r>
              <a:rPr sz="2400" spc="-20" dirty="0">
                <a:latin typeface="Calibri"/>
                <a:cs typeface="Calibri"/>
              </a:rPr>
              <a:t>traversed </a:t>
            </a:r>
            <a:r>
              <a:rPr sz="2400" spc="-10" dirty="0">
                <a:latin typeface="Calibri"/>
                <a:cs typeface="Calibri"/>
              </a:rPr>
              <a:t>more</a:t>
            </a:r>
            <a:r>
              <a:rPr sz="2400" spc="-15" dirty="0">
                <a:latin typeface="Calibri"/>
                <a:cs typeface="Calibri"/>
              </a:rPr>
              <a:t> </a:t>
            </a:r>
            <a:r>
              <a:rPr sz="2400" dirty="0">
                <a:latin typeface="Calibri"/>
                <a:cs typeface="Calibri"/>
              </a:rPr>
              <a:t>than</a:t>
            </a:r>
            <a:r>
              <a:rPr sz="2400" spc="-5" dirty="0">
                <a:latin typeface="Calibri"/>
                <a:cs typeface="Calibri"/>
              </a:rPr>
              <a:t> once.</a:t>
            </a:r>
            <a:endParaRPr sz="2400" dirty="0">
              <a:latin typeface="Calibri"/>
              <a:cs typeface="Calibri"/>
            </a:endParaRPr>
          </a:p>
        </p:txBody>
      </p:sp>
      <p:sp>
        <p:nvSpPr>
          <p:cNvPr id="3" name="object 3"/>
          <p:cNvSpPr txBox="1">
            <a:spLocks noGrp="1"/>
          </p:cNvSpPr>
          <p:nvPr>
            <p:ph type="title"/>
          </p:nvPr>
        </p:nvSpPr>
        <p:spPr>
          <a:xfrm>
            <a:off x="1657034" y="2410698"/>
            <a:ext cx="7306309" cy="757555"/>
          </a:xfrm>
          <a:prstGeom prst="rect">
            <a:avLst/>
          </a:prstGeom>
        </p:spPr>
        <p:txBody>
          <a:bodyPr vert="horz" wrap="square" lIns="0" tIns="12700" rIns="0" bIns="0" rtlCol="0" anchor="b">
            <a:spAutoFit/>
          </a:bodyPr>
          <a:lstStyle/>
          <a:p>
            <a:pPr marL="218440" marR="5080" indent="-205740">
              <a:lnSpc>
                <a:spcPct val="100000"/>
              </a:lnSpc>
              <a:spcBef>
                <a:spcPts val="100"/>
              </a:spcBef>
              <a:tabLst>
                <a:tab pos="2026920" algn="l"/>
              </a:tabLst>
            </a:pPr>
            <a:r>
              <a:rPr sz="2400" b="1" u="heavy" spc="-15" dirty="0">
                <a:solidFill>
                  <a:srgbClr val="000000"/>
                </a:solidFill>
                <a:uFill>
                  <a:solidFill>
                    <a:srgbClr val="000000"/>
                  </a:solidFill>
                </a:uFill>
                <a:latin typeface="Calibri"/>
                <a:cs typeface="Calibri"/>
              </a:rPr>
              <a:t> </a:t>
            </a:r>
            <a:r>
              <a:rPr sz="2400" b="1" u="heavy" dirty="0">
                <a:solidFill>
                  <a:srgbClr val="000000"/>
                </a:solidFill>
                <a:uFill>
                  <a:solidFill>
                    <a:srgbClr val="000000"/>
                  </a:solidFill>
                </a:uFill>
                <a:latin typeface="Calibri"/>
                <a:cs typeface="Calibri"/>
              </a:rPr>
              <a:t>Self</a:t>
            </a:r>
            <a:r>
              <a:rPr sz="2400" b="1" u="heavy" spc="-10" dirty="0">
                <a:solidFill>
                  <a:srgbClr val="000000"/>
                </a:solidFill>
                <a:uFill>
                  <a:solidFill>
                    <a:srgbClr val="000000"/>
                  </a:solidFill>
                </a:uFill>
                <a:latin typeface="Calibri"/>
                <a:cs typeface="Calibri"/>
              </a:rPr>
              <a:t> </a:t>
            </a:r>
            <a:r>
              <a:rPr sz="2400" b="1" u="heavy" dirty="0">
                <a:solidFill>
                  <a:srgbClr val="000000"/>
                </a:solidFill>
                <a:uFill>
                  <a:solidFill>
                    <a:srgbClr val="000000"/>
                  </a:solidFill>
                </a:uFill>
                <a:latin typeface="Calibri"/>
                <a:cs typeface="Calibri"/>
              </a:rPr>
              <a:t>loop</a:t>
            </a:r>
            <a:r>
              <a:rPr sz="2400" dirty="0">
                <a:solidFill>
                  <a:srgbClr val="000000"/>
                </a:solidFill>
              </a:rPr>
              <a:t>:</a:t>
            </a:r>
            <a:r>
              <a:rPr sz="2400" spc="-20" dirty="0">
                <a:solidFill>
                  <a:srgbClr val="000000"/>
                </a:solidFill>
              </a:rPr>
              <a:t> Path	</a:t>
            </a:r>
            <a:r>
              <a:rPr sz="2400" spc="-10" dirty="0">
                <a:solidFill>
                  <a:srgbClr val="000000"/>
                </a:solidFill>
              </a:rPr>
              <a:t>that originates </a:t>
            </a:r>
            <a:r>
              <a:rPr sz="2400" dirty="0">
                <a:solidFill>
                  <a:srgbClr val="000000"/>
                </a:solidFill>
              </a:rPr>
              <a:t>and </a:t>
            </a:r>
            <a:r>
              <a:rPr sz="2400" spc="-10" dirty="0">
                <a:solidFill>
                  <a:srgbClr val="000000"/>
                </a:solidFill>
              </a:rPr>
              <a:t>terminates </a:t>
            </a:r>
            <a:r>
              <a:rPr sz="2400" spc="-15" dirty="0">
                <a:solidFill>
                  <a:srgbClr val="000000"/>
                </a:solidFill>
              </a:rPr>
              <a:t>at </a:t>
            </a:r>
            <a:r>
              <a:rPr sz="2400" dirty="0">
                <a:solidFill>
                  <a:srgbClr val="000000"/>
                </a:solidFill>
              </a:rPr>
              <a:t>the </a:t>
            </a:r>
            <a:r>
              <a:rPr sz="2400" spc="-5" dirty="0">
                <a:solidFill>
                  <a:srgbClr val="000000"/>
                </a:solidFill>
              </a:rPr>
              <a:t>same </a:t>
            </a:r>
            <a:r>
              <a:rPr sz="2400" spc="-530" dirty="0">
                <a:solidFill>
                  <a:srgbClr val="000000"/>
                </a:solidFill>
              </a:rPr>
              <a:t> </a:t>
            </a:r>
            <a:r>
              <a:rPr sz="2400" spc="-5" dirty="0">
                <a:solidFill>
                  <a:srgbClr val="000000"/>
                </a:solidFill>
              </a:rPr>
              <a:t>node.</a:t>
            </a:r>
            <a:endParaRPr sz="2400" dirty="0">
              <a:latin typeface="Calibri"/>
              <a:cs typeface="Calibri"/>
            </a:endParaRPr>
          </a:p>
        </p:txBody>
      </p:sp>
      <p:sp>
        <p:nvSpPr>
          <p:cNvPr id="4" name="object 4"/>
          <p:cNvSpPr txBox="1"/>
          <p:nvPr/>
        </p:nvSpPr>
        <p:spPr>
          <a:xfrm>
            <a:off x="1657034" y="3003401"/>
            <a:ext cx="7798434" cy="1269365"/>
          </a:xfrm>
          <a:prstGeom prst="rect">
            <a:avLst/>
          </a:prstGeom>
        </p:spPr>
        <p:txBody>
          <a:bodyPr vert="horz" wrap="square" lIns="0" tIns="85725" rIns="0" bIns="0" rtlCol="0">
            <a:spAutoFit/>
          </a:bodyPr>
          <a:lstStyle/>
          <a:p>
            <a:pPr marL="79375" indent="-67310">
              <a:spcBef>
                <a:spcPts val="675"/>
              </a:spcBef>
            </a:pPr>
            <a:r>
              <a:rPr sz="2400" b="1" u="heavy" spc="-15" dirty="0">
                <a:uFill>
                  <a:solidFill>
                    <a:srgbClr val="000000"/>
                  </a:solidFill>
                </a:uFill>
                <a:latin typeface="Calibri"/>
                <a:cs typeface="Calibri"/>
              </a:rPr>
              <a:t> </a:t>
            </a:r>
            <a:r>
              <a:rPr sz="2400" b="1" u="heavy" dirty="0">
                <a:uFill>
                  <a:solidFill>
                    <a:srgbClr val="000000"/>
                  </a:solidFill>
                </a:uFill>
                <a:latin typeface="Calibri"/>
                <a:cs typeface="Calibri"/>
              </a:rPr>
              <a:t>Loop</a:t>
            </a:r>
            <a:r>
              <a:rPr sz="2400" b="1" u="heavy" spc="-30" dirty="0">
                <a:uFill>
                  <a:solidFill>
                    <a:srgbClr val="000000"/>
                  </a:solidFill>
                </a:uFill>
                <a:latin typeface="Calibri"/>
                <a:cs typeface="Calibri"/>
              </a:rPr>
              <a:t> </a:t>
            </a:r>
            <a:r>
              <a:rPr sz="2400" b="1" u="heavy" spc="-10" dirty="0">
                <a:uFill>
                  <a:solidFill>
                    <a:srgbClr val="000000"/>
                  </a:solidFill>
                </a:uFill>
                <a:latin typeface="Calibri"/>
                <a:cs typeface="Calibri"/>
              </a:rPr>
              <a:t>gain</a:t>
            </a:r>
            <a:r>
              <a:rPr sz="2400" spc="-10" dirty="0">
                <a:latin typeface="Calibri"/>
                <a:cs typeface="Calibri"/>
              </a:rPr>
              <a:t>:</a:t>
            </a:r>
            <a:r>
              <a:rPr sz="2400" spc="-15" dirty="0">
                <a:latin typeface="Calibri"/>
                <a:cs typeface="Calibri"/>
              </a:rPr>
              <a:t> </a:t>
            </a:r>
            <a:r>
              <a:rPr sz="2400" dirty="0">
                <a:latin typeface="Calibri"/>
                <a:cs typeface="Calibri"/>
              </a:rPr>
              <a:t>it</a:t>
            </a:r>
            <a:r>
              <a:rPr sz="2400" spc="-1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 </a:t>
            </a:r>
            <a:r>
              <a:rPr sz="2400" spc="-10" dirty="0">
                <a:latin typeface="Calibri"/>
                <a:cs typeface="Calibri"/>
              </a:rPr>
              <a:t>product</a:t>
            </a:r>
            <a:r>
              <a:rPr sz="2400" spc="-25" dirty="0">
                <a:latin typeface="Calibri"/>
                <a:cs typeface="Calibri"/>
              </a:rPr>
              <a:t> </a:t>
            </a:r>
            <a:r>
              <a:rPr sz="2400" spc="-5" dirty="0">
                <a:latin typeface="Calibri"/>
                <a:cs typeface="Calibri"/>
              </a:rPr>
              <a:t>of</a:t>
            </a:r>
            <a:r>
              <a:rPr sz="2400" spc="-10" dirty="0">
                <a:latin typeface="Calibri"/>
                <a:cs typeface="Calibri"/>
              </a:rPr>
              <a:t> branch transmittances</a:t>
            </a:r>
            <a:r>
              <a:rPr sz="2400" spc="-35" dirty="0">
                <a:latin typeface="Calibri"/>
                <a:cs typeface="Calibri"/>
              </a:rPr>
              <a:t> </a:t>
            </a:r>
            <a:r>
              <a:rPr sz="2400" spc="-5" dirty="0">
                <a:latin typeface="Calibri"/>
                <a:cs typeface="Calibri"/>
              </a:rPr>
              <a:t>of</a:t>
            </a:r>
            <a:r>
              <a:rPr sz="2400" spc="-15" dirty="0">
                <a:latin typeface="Calibri"/>
                <a:cs typeface="Calibri"/>
              </a:rPr>
              <a:t> </a:t>
            </a:r>
            <a:r>
              <a:rPr sz="2400" dirty="0">
                <a:latin typeface="Calibri"/>
                <a:cs typeface="Calibri"/>
              </a:rPr>
              <a:t>a</a:t>
            </a:r>
            <a:r>
              <a:rPr sz="2400" spc="-5" dirty="0">
                <a:latin typeface="Calibri"/>
                <a:cs typeface="Calibri"/>
              </a:rPr>
              <a:t> loop.</a:t>
            </a:r>
            <a:endParaRPr sz="2400" dirty="0">
              <a:latin typeface="Calibri"/>
              <a:cs typeface="Calibri"/>
            </a:endParaRPr>
          </a:p>
          <a:p>
            <a:pPr marL="218440" marR="28575" indent="-139065">
              <a:spcBef>
                <a:spcPts val="575"/>
              </a:spcBef>
            </a:pPr>
            <a:r>
              <a:rPr sz="2400" b="1" u="heavy" spc="-5" dirty="0">
                <a:uFill>
                  <a:solidFill>
                    <a:srgbClr val="000000"/>
                  </a:solidFill>
                </a:uFill>
                <a:latin typeface="Calibri"/>
                <a:cs typeface="Calibri"/>
              </a:rPr>
              <a:t>Non-touching loops</a:t>
            </a:r>
            <a:r>
              <a:rPr sz="2400" spc="-5" dirty="0">
                <a:latin typeface="Calibri"/>
                <a:cs typeface="Calibri"/>
              </a:rPr>
              <a:t>:</a:t>
            </a:r>
            <a:r>
              <a:rPr sz="2400" spc="-20" dirty="0">
                <a:latin typeface="Calibri"/>
                <a:cs typeface="Calibri"/>
              </a:rPr>
              <a:t> </a:t>
            </a:r>
            <a:r>
              <a:rPr sz="2400" spc="-10" dirty="0">
                <a:latin typeface="Calibri"/>
                <a:cs typeface="Calibri"/>
              </a:rPr>
              <a:t>Loops</a:t>
            </a:r>
            <a:r>
              <a:rPr sz="2400" dirty="0">
                <a:latin typeface="Calibri"/>
                <a:cs typeface="Calibri"/>
              </a:rPr>
              <a:t> </a:t>
            </a:r>
            <a:r>
              <a:rPr sz="2400" spc="-10" dirty="0">
                <a:latin typeface="Calibri"/>
                <a:cs typeface="Calibri"/>
              </a:rPr>
              <a:t>that</a:t>
            </a:r>
            <a:r>
              <a:rPr sz="2400" spc="-15" dirty="0">
                <a:latin typeface="Calibri"/>
                <a:cs typeface="Calibri"/>
              </a:rPr>
              <a:t> </a:t>
            </a:r>
            <a:r>
              <a:rPr sz="2400" spc="-5" dirty="0">
                <a:latin typeface="Calibri"/>
                <a:cs typeface="Calibri"/>
              </a:rPr>
              <a:t>don’t</a:t>
            </a:r>
            <a:r>
              <a:rPr sz="2400" spc="-10" dirty="0">
                <a:latin typeface="Calibri"/>
                <a:cs typeface="Calibri"/>
              </a:rPr>
              <a:t> </a:t>
            </a:r>
            <a:r>
              <a:rPr sz="2400" spc="-20" dirty="0">
                <a:latin typeface="Calibri"/>
                <a:cs typeface="Calibri"/>
              </a:rPr>
              <a:t>have</a:t>
            </a:r>
            <a:r>
              <a:rPr sz="2400" dirty="0">
                <a:latin typeface="Calibri"/>
                <a:cs typeface="Calibri"/>
              </a:rPr>
              <a:t> </a:t>
            </a:r>
            <a:r>
              <a:rPr sz="2400" spc="-15" dirty="0">
                <a:latin typeface="Calibri"/>
                <a:cs typeface="Calibri"/>
              </a:rPr>
              <a:t>any</a:t>
            </a:r>
            <a:r>
              <a:rPr sz="2400" dirty="0">
                <a:latin typeface="Calibri"/>
                <a:cs typeface="Calibri"/>
              </a:rPr>
              <a:t> </a:t>
            </a:r>
            <a:r>
              <a:rPr sz="2400" spc="-10" dirty="0">
                <a:latin typeface="Calibri"/>
                <a:cs typeface="Calibri"/>
              </a:rPr>
              <a:t>common</a:t>
            </a:r>
            <a:r>
              <a:rPr sz="2400" spc="-25" dirty="0">
                <a:latin typeface="Calibri"/>
                <a:cs typeface="Calibri"/>
              </a:rPr>
              <a:t> </a:t>
            </a:r>
            <a:r>
              <a:rPr sz="2400" spc="-5" dirty="0">
                <a:latin typeface="Calibri"/>
                <a:cs typeface="Calibri"/>
              </a:rPr>
              <a:t>node </a:t>
            </a:r>
            <a:r>
              <a:rPr sz="2400" spc="-530" dirty="0">
                <a:latin typeface="Calibri"/>
                <a:cs typeface="Calibri"/>
              </a:rPr>
              <a:t> </a:t>
            </a:r>
            <a:r>
              <a:rPr sz="2400" spc="-5" dirty="0">
                <a:latin typeface="Calibri"/>
                <a:cs typeface="Calibri"/>
              </a:rPr>
              <a:t>or</a:t>
            </a:r>
            <a:r>
              <a:rPr sz="2400" spc="-10" dirty="0">
                <a:latin typeface="Calibri"/>
                <a:cs typeface="Calibri"/>
              </a:rPr>
              <a:t> branch.</a:t>
            </a:r>
            <a:endParaRPr sz="2400" dirty="0">
              <a:latin typeface="Calibri"/>
              <a:cs typeface="Calibri"/>
            </a:endParaRPr>
          </a:p>
        </p:txBody>
      </p:sp>
      <p:sp>
        <p:nvSpPr>
          <p:cNvPr id="5" name="object 5"/>
          <p:cNvSpPr txBox="1"/>
          <p:nvPr/>
        </p:nvSpPr>
        <p:spPr>
          <a:xfrm>
            <a:off x="6635750" y="3993642"/>
            <a:ext cx="1534160" cy="1163955"/>
          </a:xfrm>
          <a:prstGeom prst="rect">
            <a:avLst/>
          </a:prstGeom>
        </p:spPr>
        <p:txBody>
          <a:bodyPr vert="horz" wrap="square" lIns="0" tIns="12065" rIns="0" bIns="0" rtlCol="0">
            <a:spAutoFit/>
          </a:bodyPr>
          <a:lstStyle/>
          <a:p>
            <a:pPr marL="38100">
              <a:spcBef>
                <a:spcPts val="95"/>
              </a:spcBef>
            </a:pPr>
            <a:r>
              <a:rPr sz="2800" spc="-5" dirty="0">
                <a:latin typeface="Calibri"/>
                <a:cs typeface="Calibri"/>
              </a:rPr>
              <a:t>L</a:t>
            </a:r>
            <a:r>
              <a:rPr sz="2800" spc="-20" dirty="0">
                <a:latin typeface="Calibri"/>
                <a:cs typeface="Calibri"/>
              </a:rPr>
              <a:t> </a:t>
            </a:r>
            <a:r>
              <a:rPr sz="2775" spc="15" baseline="-21021" dirty="0">
                <a:latin typeface="Calibri"/>
                <a:cs typeface="Calibri"/>
              </a:rPr>
              <a:t>1</a:t>
            </a:r>
            <a:r>
              <a:rPr sz="2775" spc="292" baseline="-21021" dirty="0">
                <a:latin typeface="Calibri"/>
                <a:cs typeface="Calibri"/>
              </a:rPr>
              <a:t> </a:t>
            </a:r>
            <a:r>
              <a:rPr sz="2800" spc="-5" dirty="0">
                <a:latin typeface="Calibri"/>
                <a:cs typeface="Calibri"/>
              </a:rPr>
              <a:t>= </a:t>
            </a:r>
            <a:r>
              <a:rPr sz="2800" dirty="0">
                <a:latin typeface="Calibri"/>
                <a:cs typeface="Calibri"/>
              </a:rPr>
              <a:t>G</a:t>
            </a:r>
            <a:r>
              <a:rPr sz="2775" baseline="-21021" dirty="0">
                <a:latin typeface="Calibri"/>
                <a:cs typeface="Calibri"/>
              </a:rPr>
              <a:t>2</a:t>
            </a:r>
            <a:r>
              <a:rPr sz="2775" spc="300" baseline="-21021" dirty="0">
                <a:latin typeface="Calibri"/>
                <a:cs typeface="Calibri"/>
              </a:rPr>
              <a:t> </a:t>
            </a:r>
            <a:r>
              <a:rPr sz="2800" dirty="0">
                <a:latin typeface="Calibri"/>
                <a:cs typeface="Calibri"/>
              </a:rPr>
              <a:t>H</a:t>
            </a:r>
            <a:r>
              <a:rPr sz="2775" baseline="-21021" dirty="0">
                <a:latin typeface="Calibri"/>
                <a:cs typeface="Calibri"/>
              </a:rPr>
              <a:t>2</a:t>
            </a:r>
            <a:endParaRPr sz="2775" baseline="-21021">
              <a:latin typeface="Calibri"/>
              <a:cs typeface="Calibri"/>
            </a:endParaRPr>
          </a:p>
          <a:p>
            <a:pPr marL="38100">
              <a:spcBef>
                <a:spcPts val="2245"/>
              </a:spcBef>
            </a:pPr>
            <a:r>
              <a:rPr sz="2800" dirty="0">
                <a:latin typeface="Calibri"/>
                <a:cs typeface="Calibri"/>
              </a:rPr>
              <a:t>L</a:t>
            </a:r>
            <a:r>
              <a:rPr sz="2775" baseline="-21021" dirty="0">
                <a:latin typeface="Calibri"/>
                <a:cs typeface="Calibri"/>
              </a:rPr>
              <a:t>3</a:t>
            </a:r>
            <a:r>
              <a:rPr sz="2800" dirty="0">
                <a:latin typeface="Calibri"/>
                <a:cs typeface="Calibri"/>
              </a:rPr>
              <a:t>=</a:t>
            </a:r>
            <a:r>
              <a:rPr sz="2800" spc="-20" dirty="0">
                <a:latin typeface="Calibri"/>
                <a:cs typeface="Calibri"/>
              </a:rPr>
              <a:t> </a:t>
            </a:r>
            <a:r>
              <a:rPr sz="2800" spc="5" dirty="0">
                <a:latin typeface="Calibri"/>
                <a:cs typeface="Calibri"/>
              </a:rPr>
              <a:t>G</a:t>
            </a:r>
            <a:r>
              <a:rPr sz="2775" spc="7" baseline="-21021" dirty="0">
                <a:latin typeface="Calibri"/>
                <a:cs typeface="Calibri"/>
              </a:rPr>
              <a:t>7</a:t>
            </a:r>
            <a:r>
              <a:rPr sz="2775" spc="284" baseline="-21021" dirty="0">
                <a:latin typeface="Calibri"/>
                <a:cs typeface="Calibri"/>
              </a:rPr>
              <a:t> </a:t>
            </a:r>
            <a:r>
              <a:rPr sz="2800" dirty="0">
                <a:latin typeface="Calibri"/>
                <a:cs typeface="Calibri"/>
              </a:rPr>
              <a:t>H</a:t>
            </a:r>
            <a:r>
              <a:rPr sz="2775" baseline="-21021" dirty="0">
                <a:latin typeface="Calibri"/>
                <a:cs typeface="Calibri"/>
              </a:rPr>
              <a:t>7</a:t>
            </a:r>
            <a:endParaRPr sz="2775" baseline="-21021">
              <a:latin typeface="Calibri"/>
              <a:cs typeface="Calibri"/>
            </a:endParaRPr>
          </a:p>
        </p:txBody>
      </p:sp>
      <p:sp>
        <p:nvSpPr>
          <p:cNvPr id="6" name="object 6"/>
          <p:cNvSpPr txBox="1"/>
          <p:nvPr/>
        </p:nvSpPr>
        <p:spPr>
          <a:xfrm>
            <a:off x="8688959" y="3993641"/>
            <a:ext cx="1189355" cy="452120"/>
          </a:xfrm>
          <a:prstGeom prst="rect">
            <a:avLst/>
          </a:prstGeom>
        </p:spPr>
        <p:txBody>
          <a:bodyPr vert="horz" wrap="square" lIns="0" tIns="12065" rIns="0" bIns="0" rtlCol="0">
            <a:spAutoFit/>
          </a:bodyPr>
          <a:lstStyle/>
          <a:p>
            <a:pPr marL="38100">
              <a:spcBef>
                <a:spcPts val="95"/>
              </a:spcBef>
              <a:tabLst>
                <a:tab pos="808355" algn="l"/>
              </a:tabLst>
            </a:pPr>
            <a:r>
              <a:rPr sz="2800" spc="-5" dirty="0">
                <a:latin typeface="Calibri"/>
                <a:cs typeface="Calibri"/>
              </a:rPr>
              <a:t>L</a:t>
            </a:r>
            <a:r>
              <a:rPr sz="2800" dirty="0">
                <a:latin typeface="Calibri"/>
                <a:cs typeface="Calibri"/>
              </a:rPr>
              <a:t> </a:t>
            </a:r>
            <a:r>
              <a:rPr sz="2775" spc="15" baseline="-21021" dirty="0">
                <a:latin typeface="Calibri"/>
                <a:cs typeface="Calibri"/>
              </a:rPr>
              <a:t>2</a:t>
            </a:r>
            <a:r>
              <a:rPr sz="2775" spc="322" baseline="-21021" dirty="0">
                <a:latin typeface="Calibri"/>
                <a:cs typeface="Calibri"/>
              </a:rPr>
              <a:t> </a:t>
            </a:r>
            <a:r>
              <a:rPr sz="2800" spc="-5" dirty="0">
                <a:latin typeface="Calibri"/>
                <a:cs typeface="Calibri"/>
              </a:rPr>
              <a:t>=	</a:t>
            </a:r>
            <a:r>
              <a:rPr sz="2800" dirty="0">
                <a:latin typeface="Calibri"/>
                <a:cs typeface="Calibri"/>
              </a:rPr>
              <a:t>H</a:t>
            </a:r>
            <a:r>
              <a:rPr sz="2775" baseline="-21021" dirty="0">
                <a:latin typeface="Calibri"/>
                <a:cs typeface="Calibri"/>
              </a:rPr>
              <a:t>3</a:t>
            </a:r>
            <a:endParaRPr sz="2775" baseline="-21021">
              <a:latin typeface="Calibri"/>
              <a:cs typeface="Calibri"/>
            </a:endParaRPr>
          </a:p>
        </p:txBody>
      </p:sp>
      <p:sp>
        <p:nvSpPr>
          <p:cNvPr id="7" name="object 7"/>
          <p:cNvSpPr txBox="1"/>
          <p:nvPr/>
        </p:nvSpPr>
        <p:spPr>
          <a:xfrm>
            <a:off x="6661150" y="5400853"/>
            <a:ext cx="3430270" cy="772327"/>
          </a:xfrm>
          <a:prstGeom prst="rect">
            <a:avLst/>
          </a:prstGeom>
        </p:spPr>
        <p:txBody>
          <a:bodyPr vert="horz" wrap="square" lIns="0" tIns="12065" rIns="0" bIns="0" rtlCol="0">
            <a:spAutoFit/>
          </a:bodyPr>
          <a:lstStyle/>
          <a:p>
            <a:pPr marL="12700" marR="5080">
              <a:lnSpc>
                <a:spcPct val="140000"/>
              </a:lnSpc>
              <a:spcBef>
                <a:spcPts val="95"/>
              </a:spcBef>
            </a:pPr>
            <a:r>
              <a:rPr sz="1850" spc="5" dirty="0">
                <a:latin typeface="Calibri"/>
                <a:cs typeface="Calibri"/>
              </a:rPr>
              <a:t>Non-touching</a:t>
            </a:r>
            <a:r>
              <a:rPr sz="1850" spc="-50" dirty="0">
                <a:latin typeface="Calibri"/>
                <a:cs typeface="Calibri"/>
              </a:rPr>
              <a:t> </a:t>
            </a:r>
            <a:r>
              <a:rPr sz="1850" spc="5" dirty="0">
                <a:latin typeface="Calibri"/>
                <a:cs typeface="Calibri"/>
              </a:rPr>
              <a:t>loops</a:t>
            </a:r>
            <a:r>
              <a:rPr sz="1850" spc="-10" dirty="0">
                <a:latin typeface="Calibri"/>
                <a:cs typeface="Calibri"/>
              </a:rPr>
              <a:t> </a:t>
            </a:r>
            <a:r>
              <a:rPr sz="1850" spc="-5" dirty="0">
                <a:latin typeface="Calibri"/>
                <a:cs typeface="Calibri"/>
              </a:rPr>
              <a:t>are  </a:t>
            </a:r>
            <a:r>
              <a:rPr sz="1850" spc="10" dirty="0">
                <a:latin typeface="Calibri"/>
                <a:cs typeface="Calibri"/>
              </a:rPr>
              <a:t>L1</a:t>
            </a:r>
            <a:r>
              <a:rPr sz="1850" spc="-5" dirty="0">
                <a:latin typeface="Calibri"/>
                <a:cs typeface="Calibri"/>
              </a:rPr>
              <a:t> </a:t>
            </a:r>
            <a:r>
              <a:rPr sz="1850" spc="15" dirty="0">
                <a:latin typeface="Calibri"/>
                <a:cs typeface="Calibri"/>
              </a:rPr>
              <a:t>&amp;</a:t>
            </a:r>
            <a:r>
              <a:rPr sz="1850" spc="-5" dirty="0">
                <a:latin typeface="Calibri"/>
                <a:cs typeface="Calibri"/>
              </a:rPr>
              <a:t> </a:t>
            </a:r>
            <a:r>
              <a:rPr sz="1850" spc="5" dirty="0">
                <a:latin typeface="Calibri"/>
                <a:cs typeface="Calibri"/>
              </a:rPr>
              <a:t>L2,</a:t>
            </a:r>
            <a:r>
              <a:rPr sz="1850" spc="-25" dirty="0">
                <a:latin typeface="Calibri"/>
                <a:cs typeface="Calibri"/>
              </a:rPr>
              <a:t> </a:t>
            </a:r>
            <a:r>
              <a:rPr sz="1850" spc="10" dirty="0">
                <a:latin typeface="Calibri"/>
                <a:cs typeface="Calibri"/>
              </a:rPr>
              <a:t>L1 </a:t>
            </a:r>
            <a:r>
              <a:rPr sz="1850" spc="-405" dirty="0">
                <a:latin typeface="Calibri"/>
                <a:cs typeface="Calibri"/>
              </a:rPr>
              <a:t> </a:t>
            </a:r>
            <a:r>
              <a:rPr sz="1850" spc="15" dirty="0">
                <a:latin typeface="Calibri"/>
                <a:cs typeface="Calibri"/>
              </a:rPr>
              <a:t>&amp;</a:t>
            </a:r>
            <a:r>
              <a:rPr sz="1850" spc="-5" dirty="0">
                <a:latin typeface="Calibri"/>
                <a:cs typeface="Calibri"/>
              </a:rPr>
              <a:t> </a:t>
            </a:r>
            <a:r>
              <a:rPr sz="1850" spc="10" dirty="0">
                <a:latin typeface="Calibri"/>
                <a:cs typeface="Calibri"/>
              </a:rPr>
              <a:t>L3,</a:t>
            </a:r>
            <a:r>
              <a:rPr sz="1850" spc="-15" dirty="0">
                <a:latin typeface="Calibri"/>
                <a:cs typeface="Calibri"/>
              </a:rPr>
              <a:t> </a:t>
            </a:r>
            <a:r>
              <a:rPr sz="1850" spc="10" dirty="0">
                <a:latin typeface="Calibri"/>
                <a:cs typeface="Calibri"/>
              </a:rPr>
              <a:t>L2</a:t>
            </a:r>
            <a:r>
              <a:rPr sz="1850" spc="5" dirty="0">
                <a:latin typeface="Calibri"/>
                <a:cs typeface="Calibri"/>
              </a:rPr>
              <a:t> &amp;L3</a:t>
            </a:r>
            <a:endParaRPr sz="1850">
              <a:latin typeface="Calibri"/>
              <a:cs typeface="Calibri"/>
            </a:endParaRPr>
          </a:p>
        </p:txBody>
      </p:sp>
      <p:pic>
        <p:nvPicPr>
          <p:cNvPr id="8" name="object 8"/>
          <p:cNvPicPr/>
          <p:nvPr/>
        </p:nvPicPr>
        <p:blipFill>
          <a:blip r:embed="rId2" cstate="print"/>
          <a:stretch>
            <a:fillRect/>
          </a:stretch>
        </p:blipFill>
        <p:spPr>
          <a:xfrm>
            <a:off x="1745616" y="4579685"/>
            <a:ext cx="4352544" cy="1642335"/>
          </a:xfrm>
          <a:prstGeom prst="rect">
            <a:avLst/>
          </a:prstGeom>
        </p:spPr>
      </p:pic>
      <p:pic>
        <p:nvPicPr>
          <p:cNvPr id="9" name="Picture 8">
            <a:extLst>
              <a:ext uri="{FF2B5EF4-FFF2-40B4-BE49-F238E27FC236}">
                <a16:creationId xmlns:a16="http://schemas.microsoft.com/office/drawing/2014/main" xmlns="" id="{96AA955E-F54D-4C32-9BB5-327B8F47071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10" name="object 6">
            <a:extLst>
              <a:ext uri="{FF2B5EF4-FFF2-40B4-BE49-F238E27FC236}">
                <a16:creationId xmlns:a16="http://schemas.microsoft.com/office/drawing/2014/main" xmlns="" id="{213EF3C9-A2AD-402C-AE1A-3D32F2972E13}"/>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65</a:t>
            </a:fld>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9957" y="921819"/>
            <a:ext cx="5827395" cy="696595"/>
          </a:xfrm>
          <a:prstGeom prst="rect">
            <a:avLst/>
          </a:prstGeom>
        </p:spPr>
        <p:txBody>
          <a:bodyPr vert="horz" wrap="square" lIns="0" tIns="13335" rIns="0" bIns="0" rtlCol="0" anchor="b">
            <a:spAutoFit/>
          </a:bodyPr>
          <a:lstStyle/>
          <a:p>
            <a:pPr marL="12700">
              <a:lnSpc>
                <a:spcPct val="100000"/>
              </a:lnSpc>
              <a:spcBef>
                <a:spcPts val="105"/>
              </a:spcBef>
            </a:pPr>
            <a:r>
              <a:rPr spc="-10" dirty="0">
                <a:solidFill>
                  <a:srgbClr val="FF0000"/>
                </a:solidFill>
              </a:rPr>
              <a:t>SFG</a:t>
            </a:r>
            <a:r>
              <a:rPr spc="-15" dirty="0">
                <a:solidFill>
                  <a:srgbClr val="FF0000"/>
                </a:solidFill>
              </a:rPr>
              <a:t> </a:t>
            </a:r>
            <a:r>
              <a:rPr spc="-10" dirty="0">
                <a:solidFill>
                  <a:srgbClr val="FF0000"/>
                </a:solidFill>
              </a:rPr>
              <a:t>terms </a:t>
            </a:r>
            <a:r>
              <a:rPr spc="-20" dirty="0">
                <a:solidFill>
                  <a:srgbClr val="FF0000"/>
                </a:solidFill>
              </a:rPr>
              <a:t>representation</a:t>
            </a:r>
          </a:p>
        </p:txBody>
      </p:sp>
      <p:sp>
        <p:nvSpPr>
          <p:cNvPr id="3" name="object 3"/>
          <p:cNvSpPr txBox="1"/>
          <p:nvPr/>
        </p:nvSpPr>
        <p:spPr>
          <a:xfrm>
            <a:off x="1878889" y="5901029"/>
            <a:ext cx="2507615" cy="391160"/>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Calibri"/>
                <a:cs typeface="Calibri"/>
              </a:rPr>
              <a:t>input</a:t>
            </a:r>
            <a:r>
              <a:rPr sz="2400" b="1" spc="-45" dirty="0">
                <a:solidFill>
                  <a:srgbClr val="FF0000"/>
                </a:solidFill>
                <a:latin typeface="Calibri"/>
                <a:cs typeface="Calibri"/>
              </a:rPr>
              <a:t> </a:t>
            </a:r>
            <a:r>
              <a:rPr sz="2400" b="1" dirty="0">
                <a:solidFill>
                  <a:srgbClr val="FF0000"/>
                </a:solidFill>
                <a:latin typeface="Calibri"/>
                <a:cs typeface="Calibri"/>
              </a:rPr>
              <a:t>node</a:t>
            </a:r>
            <a:r>
              <a:rPr sz="2400" b="1" spc="-35" dirty="0">
                <a:solidFill>
                  <a:srgbClr val="FF0000"/>
                </a:solidFill>
                <a:latin typeface="Calibri"/>
                <a:cs typeface="Calibri"/>
              </a:rPr>
              <a:t> </a:t>
            </a:r>
            <a:r>
              <a:rPr sz="2400" b="1" spc="-5" dirty="0">
                <a:solidFill>
                  <a:srgbClr val="FF0000"/>
                </a:solidFill>
                <a:latin typeface="Calibri"/>
                <a:cs typeface="Calibri"/>
              </a:rPr>
              <a:t>(source)</a:t>
            </a:r>
            <a:endParaRPr sz="2400">
              <a:latin typeface="Calibri"/>
              <a:cs typeface="Calibri"/>
            </a:endParaRPr>
          </a:p>
        </p:txBody>
      </p:sp>
      <p:grpSp>
        <p:nvGrpSpPr>
          <p:cNvPr id="4" name="object 4"/>
          <p:cNvGrpSpPr/>
          <p:nvPr/>
        </p:nvGrpSpPr>
        <p:grpSpPr>
          <a:xfrm>
            <a:off x="2726436" y="4096511"/>
            <a:ext cx="2620010" cy="181610"/>
            <a:chOff x="1202436" y="4096511"/>
            <a:chExt cx="2620010" cy="181610"/>
          </a:xfrm>
        </p:grpSpPr>
        <p:pic>
          <p:nvPicPr>
            <p:cNvPr id="5" name="object 5"/>
            <p:cNvPicPr/>
            <p:nvPr/>
          </p:nvPicPr>
          <p:blipFill>
            <a:blip r:embed="rId2" cstate="print"/>
            <a:stretch>
              <a:fillRect/>
            </a:stretch>
          </p:blipFill>
          <p:spPr>
            <a:xfrm>
              <a:off x="1202436" y="4096511"/>
              <a:ext cx="181356" cy="181355"/>
            </a:xfrm>
            <a:prstGeom prst="rect">
              <a:avLst/>
            </a:prstGeom>
          </p:spPr>
        </p:pic>
        <p:sp>
          <p:nvSpPr>
            <p:cNvPr id="6" name="object 6"/>
            <p:cNvSpPr/>
            <p:nvPr/>
          </p:nvSpPr>
          <p:spPr>
            <a:xfrm>
              <a:off x="1368552" y="4099559"/>
              <a:ext cx="1371600" cy="173990"/>
            </a:xfrm>
            <a:custGeom>
              <a:avLst/>
              <a:gdLst/>
              <a:ahLst/>
              <a:cxnLst/>
              <a:rect l="l" t="t" r="r" b="b"/>
              <a:pathLst>
                <a:path w="1371600" h="173989">
                  <a:moveTo>
                    <a:pt x="1082040" y="0"/>
                  </a:moveTo>
                  <a:lnTo>
                    <a:pt x="1082040" y="173735"/>
                  </a:lnTo>
                  <a:lnTo>
                    <a:pt x="1275080" y="115823"/>
                  </a:lnTo>
                  <a:lnTo>
                    <a:pt x="1110996" y="115823"/>
                  </a:lnTo>
                  <a:lnTo>
                    <a:pt x="1110996" y="57912"/>
                  </a:lnTo>
                  <a:lnTo>
                    <a:pt x="1275080" y="57912"/>
                  </a:lnTo>
                  <a:lnTo>
                    <a:pt x="1082040" y="0"/>
                  </a:lnTo>
                  <a:close/>
                </a:path>
                <a:path w="1371600" h="173989">
                  <a:moveTo>
                    <a:pt x="1082040" y="57912"/>
                  </a:moveTo>
                  <a:lnTo>
                    <a:pt x="0" y="57912"/>
                  </a:lnTo>
                  <a:lnTo>
                    <a:pt x="0" y="115823"/>
                  </a:lnTo>
                  <a:lnTo>
                    <a:pt x="1082040" y="115823"/>
                  </a:lnTo>
                  <a:lnTo>
                    <a:pt x="1082040" y="57912"/>
                  </a:lnTo>
                  <a:close/>
                </a:path>
                <a:path w="1371600" h="173989">
                  <a:moveTo>
                    <a:pt x="1275080" y="57912"/>
                  </a:moveTo>
                  <a:lnTo>
                    <a:pt x="1110996" y="57912"/>
                  </a:lnTo>
                  <a:lnTo>
                    <a:pt x="1110996" y="115823"/>
                  </a:lnTo>
                  <a:lnTo>
                    <a:pt x="1275080" y="115823"/>
                  </a:lnTo>
                  <a:lnTo>
                    <a:pt x="1371599" y="86867"/>
                  </a:lnTo>
                  <a:lnTo>
                    <a:pt x="1275080" y="57912"/>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print"/>
            <a:stretch>
              <a:fillRect/>
            </a:stretch>
          </p:blipFill>
          <p:spPr>
            <a:xfrm>
              <a:off x="3640836" y="4096511"/>
              <a:ext cx="181355" cy="181355"/>
            </a:xfrm>
            <a:prstGeom prst="rect">
              <a:avLst/>
            </a:prstGeom>
          </p:spPr>
        </p:pic>
        <p:sp>
          <p:nvSpPr>
            <p:cNvPr id="8" name="object 8"/>
            <p:cNvSpPr/>
            <p:nvPr/>
          </p:nvSpPr>
          <p:spPr>
            <a:xfrm>
              <a:off x="2435352" y="4186427"/>
              <a:ext cx="1219200" cy="0"/>
            </a:xfrm>
            <a:custGeom>
              <a:avLst/>
              <a:gdLst/>
              <a:ahLst/>
              <a:cxnLst/>
              <a:rect l="l" t="t" r="r" b="b"/>
              <a:pathLst>
                <a:path w="1219200">
                  <a:moveTo>
                    <a:pt x="0" y="0"/>
                  </a:moveTo>
                  <a:lnTo>
                    <a:pt x="1219200" y="0"/>
                  </a:lnTo>
                </a:path>
              </a:pathLst>
            </a:custGeom>
            <a:ln w="57912">
              <a:solidFill>
                <a:srgbClr val="000000"/>
              </a:solidFill>
            </a:ln>
          </p:spPr>
          <p:txBody>
            <a:bodyPr wrap="square" lIns="0" tIns="0" rIns="0" bIns="0" rtlCol="0"/>
            <a:lstStyle/>
            <a:p>
              <a:endParaRPr/>
            </a:p>
          </p:txBody>
        </p:sp>
      </p:grpSp>
      <p:sp>
        <p:nvSpPr>
          <p:cNvPr id="9" name="object 9"/>
          <p:cNvSpPr txBox="1"/>
          <p:nvPr/>
        </p:nvSpPr>
        <p:spPr>
          <a:xfrm>
            <a:off x="6310708" y="3525051"/>
            <a:ext cx="226695" cy="504825"/>
          </a:xfrm>
          <a:prstGeom prst="rect">
            <a:avLst/>
          </a:prstGeom>
        </p:spPr>
        <p:txBody>
          <a:bodyPr vert="horz" wrap="square" lIns="0" tIns="12065" rIns="0" bIns="0" rtlCol="0">
            <a:spAutoFit/>
          </a:bodyPr>
          <a:lstStyle/>
          <a:p>
            <a:pPr marL="12700">
              <a:spcBef>
                <a:spcPts val="95"/>
              </a:spcBef>
            </a:pPr>
            <a:r>
              <a:rPr sz="3150" i="1" spc="5" dirty="0">
                <a:latin typeface="Times New Roman"/>
                <a:cs typeface="Times New Roman"/>
              </a:rPr>
              <a:t>b</a:t>
            </a:r>
            <a:endParaRPr sz="3150">
              <a:latin typeface="Times New Roman"/>
              <a:cs typeface="Times New Roman"/>
            </a:endParaRPr>
          </a:p>
        </p:txBody>
      </p:sp>
      <p:grpSp>
        <p:nvGrpSpPr>
          <p:cNvPr id="10" name="object 10"/>
          <p:cNvGrpSpPr/>
          <p:nvPr/>
        </p:nvGrpSpPr>
        <p:grpSpPr>
          <a:xfrm>
            <a:off x="5330952" y="4087367"/>
            <a:ext cx="2453640" cy="181610"/>
            <a:chOff x="3806952" y="4087367"/>
            <a:chExt cx="2453640" cy="181610"/>
          </a:xfrm>
        </p:grpSpPr>
        <p:sp>
          <p:nvSpPr>
            <p:cNvPr id="11" name="object 11"/>
            <p:cNvSpPr/>
            <p:nvPr/>
          </p:nvSpPr>
          <p:spPr>
            <a:xfrm>
              <a:off x="3806952" y="4090415"/>
              <a:ext cx="1371600" cy="173990"/>
            </a:xfrm>
            <a:custGeom>
              <a:avLst/>
              <a:gdLst/>
              <a:ahLst/>
              <a:cxnLst/>
              <a:rect l="l" t="t" r="r" b="b"/>
              <a:pathLst>
                <a:path w="1371600" h="173989">
                  <a:moveTo>
                    <a:pt x="1082039" y="0"/>
                  </a:moveTo>
                  <a:lnTo>
                    <a:pt x="1082039" y="173735"/>
                  </a:lnTo>
                  <a:lnTo>
                    <a:pt x="1275079" y="115823"/>
                  </a:lnTo>
                  <a:lnTo>
                    <a:pt x="1110996" y="115823"/>
                  </a:lnTo>
                  <a:lnTo>
                    <a:pt x="1110996" y="57911"/>
                  </a:lnTo>
                  <a:lnTo>
                    <a:pt x="1275079" y="57911"/>
                  </a:lnTo>
                  <a:lnTo>
                    <a:pt x="1082039" y="0"/>
                  </a:lnTo>
                  <a:close/>
                </a:path>
                <a:path w="1371600" h="173989">
                  <a:moveTo>
                    <a:pt x="1082039" y="57911"/>
                  </a:moveTo>
                  <a:lnTo>
                    <a:pt x="0" y="57911"/>
                  </a:lnTo>
                  <a:lnTo>
                    <a:pt x="0" y="115823"/>
                  </a:lnTo>
                  <a:lnTo>
                    <a:pt x="1082039" y="115823"/>
                  </a:lnTo>
                  <a:lnTo>
                    <a:pt x="1082039" y="57911"/>
                  </a:lnTo>
                  <a:close/>
                </a:path>
                <a:path w="1371600" h="173989">
                  <a:moveTo>
                    <a:pt x="1275079" y="57911"/>
                  </a:moveTo>
                  <a:lnTo>
                    <a:pt x="1110996" y="57911"/>
                  </a:lnTo>
                  <a:lnTo>
                    <a:pt x="1110996" y="115823"/>
                  </a:lnTo>
                  <a:lnTo>
                    <a:pt x="1275079" y="115823"/>
                  </a:lnTo>
                  <a:lnTo>
                    <a:pt x="1371600" y="86867"/>
                  </a:lnTo>
                  <a:lnTo>
                    <a:pt x="1275079" y="57911"/>
                  </a:lnTo>
                  <a:close/>
                </a:path>
              </a:pathLst>
            </a:custGeom>
            <a:solidFill>
              <a:srgbClr val="000000"/>
            </a:solidFill>
          </p:spPr>
          <p:txBody>
            <a:bodyPr wrap="square" lIns="0" tIns="0" rIns="0" bIns="0" rtlCol="0"/>
            <a:lstStyle/>
            <a:p>
              <a:endParaRPr/>
            </a:p>
          </p:txBody>
        </p:sp>
        <p:pic>
          <p:nvPicPr>
            <p:cNvPr id="12" name="object 12"/>
            <p:cNvPicPr/>
            <p:nvPr/>
          </p:nvPicPr>
          <p:blipFill>
            <a:blip r:embed="rId3" cstate="print"/>
            <a:stretch>
              <a:fillRect/>
            </a:stretch>
          </p:blipFill>
          <p:spPr>
            <a:xfrm>
              <a:off x="6079236" y="4087367"/>
              <a:ext cx="181355" cy="181355"/>
            </a:xfrm>
            <a:prstGeom prst="rect">
              <a:avLst/>
            </a:prstGeom>
          </p:spPr>
        </p:pic>
        <p:sp>
          <p:nvSpPr>
            <p:cNvPr id="13" name="object 13"/>
            <p:cNvSpPr/>
            <p:nvPr/>
          </p:nvSpPr>
          <p:spPr>
            <a:xfrm>
              <a:off x="4873752" y="4177283"/>
              <a:ext cx="1219200" cy="0"/>
            </a:xfrm>
            <a:custGeom>
              <a:avLst/>
              <a:gdLst/>
              <a:ahLst/>
              <a:cxnLst/>
              <a:rect l="l" t="t" r="r" b="b"/>
              <a:pathLst>
                <a:path w="1219200">
                  <a:moveTo>
                    <a:pt x="0" y="0"/>
                  </a:moveTo>
                  <a:lnTo>
                    <a:pt x="1219200" y="0"/>
                  </a:lnTo>
                </a:path>
              </a:pathLst>
            </a:custGeom>
            <a:ln w="57912">
              <a:solidFill>
                <a:srgbClr val="000000"/>
              </a:solidFill>
            </a:ln>
          </p:spPr>
          <p:txBody>
            <a:bodyPr wrap="square" lIns="0" tIns="0" rIns="0" bIns="0" rtlCol="0"/>
            <a:lstStyle/>
            <a:p>
              <a:endParaRPr/>
            </a:p>
          </p:txBody>
        </p:sp>
      </p:grpSp>
      <p:sp>
        <p:nvSpPr>
          <p:cNvPr id="14" name="object 14"/>
          <p:cNvSpPr txBox="1"/>
          <p:nvPr/>
        </p:nvSpPr>
        <p:spPr>
          <a:xfrm>
            <a:off x="3959833" y="3423615"/>
            <a:ext cx="212725" cy="481965"/>
          </a:xfrm>
          <a:prstGeom prst="rect">
            <a:avLst/>
          </a:prstGeom>
        </p:spPr>
        <p:txBody>
          <a:bodyPr vert="horz" wrap="square" lIns="0" tIns="12065" rIns="0" bIns="0" rtlCol="0">
            <a:spAutoFit/>
          </a:bodyPr>
          <a:lstStyle/>
          <a:p>
            <a:pPr marL="12700">
              <a:spcBef>
                <a:spcPts val="95"/>
              </a:spcBef>
            </a:pPr>
            <a:r>
              <a:rPr sz="3000" i="1" spc="-30" dirty="0">
                <a:latin typeface="Times New Roman"/>
                <a:cs typeface="Times New Roman"/>
              </a:rPr>
              <a:t>a</a:t>
            </a:r>
            <a:endParaRPr sz="3000">
              <a:latin typeface="Times New Roman"/>
              <a:cs typeface="Times New Roman"/>
            </a:endParaRPr>
          </a:p>
        </p:txBody>
      </p:sp>
      <p:sp>
        <p:nvSpPr>
          <p:cNvPr id="15" name="object 15"/>
          <p:cNvSpPr txBox="1"/>
          <p:nvPr/>
        </p:nvSpPr>
        <p:spPr>
          <a:xfrm>
            <a:off x="5018588" y="4534672"/>
            <a:ext cx="133985" cy="286617"/>
          </a:xfrm>
          <a:prstGeom prst="rect">
            <a:avLst/>
          </a:prstGeom>
        </p:spPr>
        <p:txBody>
          <a:bodyPr vert="horz" wrap="square" lIns="0" tIns="17145" rIns="0" bIns="0" rtlCol="0">
            <a:spAutoFit/>
          </a:bodyPr>
          <a:lstStyle/>
          <a:p>
            <a:pPr marL="12700">
              <a:spcBef>
                <a:spcPts val="135"/>
              </a:spcBef>
            </a:pPr>
            <a:r>
              <a:rPr sz="1750" spc="-25" dirty="0">
                <a:latin typeface="Times New Roman"/>
                <a:cs typeface="Times New Roman"/>
              </a:rPr>
              <a:t>2</a:t>
            </a:r>
            <a:endParaRPr sz="1750">
              <a:latin typeface="Times New Roman"/>
              <a:cs typeface="Times New Roman"/>
            </a:endParaRPr>
          </a:p>
        </p:txBody>
      </p:sp>
      <p:sp>
        <p:nvSpPr>
          <p:cNvPr id="16" name="object 16"/>
          <p:cNvSpPr txBox="1"/>
          <p:nvPr/>
        </p:nvSpPr>
        <p:spPr>
          <a:xfrm>
            <a:off x="6332631" y="4528515"/>
            <a:ext cx="188595" cy="481965"/>
          </a:xfrm>
          <a:prstGeom prst="rect">
            <a:avLst/>
          </a:prstGeom>
        </p:spPr>
        <p:txBody>
          <a:bodyPr vert="horz" wrap="square" lIns="0" tIns="12065" rIns="0" bIns="0" rtlCol="0">
            <a:spAutoFit/>
          </a:bodyPr>
          <a:lstStyle/>
          <a:p>
            <a:pPr marL="12700">
              <a:spcBef>
                <a:spcPts val="95"/>
              </a:spcBef>
            </a:pPr>
            <a:r>
              <a:rPr sz="3000" i="1" spc="-50" dirty="0">
                <a:latin typeface="Times New Roman"/>
                <a:cs typeface="Times New Roman"/>
              </a:rPr>
              <a:t>c</a:t>
            </a:r>
            <a:endParaRPr sz="3000">
              <a:latin typeface="Times New Roman"/>
              <a:cs typeface="Times New Roman"/>
            </a:endParaRPr>
          </a:p>
        </p:txBody>
      </p:sp>
      <p:grpSp>
        <p:nvGrpSpPr>
          <p:cNvPr id="17" name="object 17"/>
          <p:cNvGrpSpPr/>
          <p:nvPr/>
        </p:nvGrpSpPr>
        <p:grpSpPr>
          <a:xfrm>
            <a:off x="7574279" y="2749295"/>
            <a:ext cx="1734820" cy="1508760"/>
            <a:chOff x="6050279" y="2749295"/>
            <a:chExt cx="1734820" cy="1508760"/>
          </a:xfrm>
        </p:grpSpPr>
        <p:sp>
          <p:nvSpPr>
            <p:cNvPr id="18" name="object 18"/>
            <p:cNvSpPr/>
            <p:nvPr/>
          </p:nvSpPr>
          <p:spPr>
            <a:xfrm>
              <a:off x="6080887" y="2914522"/>
              <a:ext cx="1536065" cy="1339215"/>
            </a:xfrm>
            <a:custGeom>
              <a:avLst/>
              <a:gdLst/>
              <a:ahLst/>
              <a:cxnLst/>
              <a:rect l="l" t="t" r="r" b="b"/>
              <a:pathLst>
                <a:path w="1536065" h="1339214">
                  <a:moveTo>
                    <a:pt x="173736" y="883793"/>
                  </a:moveTo>
                  <a:lnTo>
                    <a:pt x="115811" y="885583"/>
                  </a:lnTo>
                  <a:lnTo>
                    <a:pt x="88265" y="0"/>
                  </a:lnTo>
                  <a:lnTo>
                    <a:pt x="30353" y="1778"/>
                  </a:lnTo>
                  <a:lnTo>
                    <a:pt x="57899" y="887361"/>
                  </a:lnTo>
                  <a:lnTo>
                    <a:pt x="0" y="889127"/>
                  </a:lnTo>
                  <a:lnTo>
                    <a:pt x="95885" y="1175893"/>
                  </a:lnTo>
                  <a:lnTo>
                    <a:pt x="165061" y="916305"/>
                  </a:lnTo>
                  <a:lnTo>
                    <a:pt x="173736" y="883793"/>
                  </a:lnTo>
                  <a:close/>
                </a:path>
                <a:path w="1536065" h="1339214">
                  <a:moveTo>
                    <a:pt x="1536065" y="1252093"/>
                  </a:moveTo>
                  <a:lnTo>
                    <a:pt x="1439545" y="1223137"/>
                  </a:lnTo>
                  <a:lnTo>
                    <a:pt x="1246505" y="1165225"/>
                  </a:lnTo>
                  <a:lnTo>
                    <a:pt x="1246505" y="1223137"/>
                  </a:lnTo>
                  <a:lnTo>
                    <a:pt x="164465" y="1223137"/>
                  </a:lnTo>
                  <a:lnTo>
                    <a:pt x="164465" y="1281049"/>
                  </a:lnTo>
                  <a:lnTo>
                    <a:pt x="1246505" y="1281049"/>
                  </a:lnTo>
                  <a:lnTo>
                    <a:pt x="1246505" y="1338961"/>
                  </a:lnTo>
                  <a:lnTo>
                    <a:pt x="1439545" y="1281049"/>
                  </a:lnTo>
                  <a:lnTo>
                    <a:pt x="1536065" y="1252093"/>
                  </a:lnTo>
                  <a:close/>
                </a:path>
              </a:pathLst>
            </a:custGeom>
            <a:solidFill>
              <a:srgbClr val="000000"/>
            </a:solidFill>
          </p:spPr>
          <p:txBody>
            <a:bodyPr wrap="square" lIns="0" tIns="0" rIns="0" bIns="0" rtlCol="0"/>
            <a:lstStyle/>
            <a:p>
              <a:endParaRPr/>
            </a:p>
          </p:txBody>
        </p:sp>
        <p:pic>
          <p:nvPicPr>
            <p:cNvPr id="19" name="object 19"/>
            <p:cNvPicPr/>
            <p:nvPr/>
          </p:nvPicPr>
          <p:blipFill>
            <a:blip r:embed="rId3" cstate="print"/>
            <a:stretch>
              <a:fillRect/>
            </a:stretch>
          </p:blipFill>
          <p:spPr>
            <a:xfrm>
              <a:off x="7603235" y="4076699"/>
              <a:ext cx="181355" cy="181355"/>
            </a:xfrm>
            <a:prstGeom prst="rect">
              <a:avLst/>
            </a:prstGeom>
          </p:spPr>
        </p:pic>
        <p:pic>
          <p:nvPicPr>
            <p:cNvPr id="20" name="object 20"/>
            <p:cNvPicPr/>
            <p:nvPr/>
          </p:nvPicPr>
          <p:blipFill>
            <a:blip r:embed="rId4" cstate="print"/>
            <a:stretch>
              <a:fillRect/>
            </a:stretch>
          </p:blipFill>
          <p:spPr>
            <a:xfrm>
              <a:off x="6050279" y="2749295"/>
              <a:ext cx="181355" cy="181355"/>
            </a:xfrm>
            <a:prstGeom prst="rect">
              <a:avLst/>
            </a:prstGeom>
          </p:spPr>
        </p:pic>
      </p:grpSp>
      <p:sp>
        <p:nvSpPr>
          <p:cNvPr id="21" name="object 21"/>
          <p:cNvSpPr txBox="1"/>
          <p:nvPr/>
        </p:nvSpPr>
        <p:spPr>
          <a:xfrm>
            <a:off x="7174899" y="2114148"/>
            <a:ext cx="363855" cy="1488440"/>
          </a:xfrm>
          <a:prstGeom prst="rect">
            <a:avLst/>
          </a:prstGeom>
        </p:spPr>
        <p:txBody>
          <a:bodyPr vert="horz" wrap="square" lIns="0" tIns="270510" rIns="0" bIns="0" rtlCol="0">
            <a:spAutoFit/>
          </a:bodyPr>
          <a:lstStyle/>
          <a:p>
            <a:pPr marL="38100">
              <a:spcBef>
                <a:spcPts val="2130"/>
              </a:spcBef>
            </a:pPr>
            <a:r>
              <a:rPr sz="3050" i="1" spc="15" dirty="0">
                <a:latin typeface="Times New Roman"/>
                <a:cs typeface="Times New Roman"/>
              </a:rPr>
              <a:t>x</a:t>
            </a:r>
            <a:r>
              <a:rPr sz="2625" spc="22" baseline="-23809" dirty="0">
                <a:latin typeface="Times New Roman"/>
                <a:cs typeface="Times New Roman"/>
              </a:rPr>
              <a:t>4</a:t>
            </a:r>
            <a:endParaRPr sz="2625" baseline="-23809">
              <a:latin typeface="Times New Roman"/>
              <a:cs typeface="Times New Roman"/>
            </a:endParaRPr>
          </a:p>
          <a:p>
            <a:pPr marL="89535">
              <a:spcBef>
                <a:spcPts val="2100"/>
              </a:spcBef>
            </a:pPr>
            <a:r>
              <a:rPr sz="3100" i="1" spc="55" dirty="0">
                <a:latin typeface="Times New Roman"/>
                <a:cs typeface="Times New Roman"/>
              </a:rPr>
              <a:t>d</a:t>
            </a:r>
            <a:endParaRPr sz="3100">
              <a:latin typeface="Times New Roman"/>
              <a:cs typeface="Times New Roman"/>
            </a:endParaRPr>
          </a:p>
        </p:txBody>
      </p:sp>
      <p:sp>
        <p:nvSpPr>
          <p:cNvPr id="22" name="object 22"/>
          <p:cNvSpPr txBox="1"/>
          <p:nvPr/>
        </p:nvSpPr>
        <p:spPr>
          <a:xfrm>
            <a:off x="8230784" y="3663388"/>
            <a:ext cx="217804" cy="509905"/>
          </a:xfrm>
          <a:prstGeom prst="rect">
            <a:avLst/>
          </a:prstGeom>
        </p:spPr>
        <p:txBody>
          <a:bodyPr vert="horz" wrap="square" lIns="0" tIns="16510" rIns="0" bIns="0" rtlCol="0">
            <a:spAutoFit/>
          </a:bodyPr>
          <a:lstStyle/>
          <a:p>
            <a:pPr marL="12700">
              <a:spcBef>
                <a:spcPts val="130"/>
              </a:spcBef>
            </a:pPr>
            <a:r>
              <a:rPr sz="3150" spc="-65" dirty="0">
                <a:latin typeface="Times New Roman"/>
                <a:cs typeface="Times New Roman"/>
              </a:rPr>
              <a:t>1</a:t>
            </a:r>
            <a:endParaRPr sz="3150">
              <a:latin typeface="Times New Roman"/>
              <a:cs typeface="Times New Roman"/>
            </a:endParaRPr>
          </a:p>
        </p:txBody>
      </p:sp>
      <p:sp>
        <p:nvSpPr>
          <p:cNvPr id="23" name="object 23"/>
          <p:cNvSpPr txBox="1"/>
          <p:nvPr/>
        </p:nvSpPr>
        <p:spPr>
          <a:xfrm>
            <a:off x="7868888" y="4199641"/>
            <a:ext cx="356870" cy="488315"/>
          </a:xfrm>
          <a:prstGeom prst="rect">
            <a:avLst/>
          </a:prstGeom>
        </p:spPr>
        <p:txBody>
          <a:bodyPr vert="horz" wrap="square" lIns="0" tIns="17145" rIns="0" bIns="0" rtlCol="0">
            <a:spAutoFit/>
          </a:bodyPr>
          <a:lstStyle/>
          <a:p>
            <a:pPr marL="38100">
              <a:spcBef>
                <a:spcPts val="135"/>
              </a:spcBef>
            </a:pPr>
            <a:r>
              <a:rPr sz="3000" i="1" spc="-5" dirty="0">
                <a:latin typeface="Times New Roman"/>
                <a:cs typeface="Times New Roman"/>
              </a:rPr>
              <a:t>x</a:t>
            </a:r>
            <a:r>
              <a:rPr sz="2625" spc="-7" baseline="-23809" dirty="0">
                <a:latin typeface="Times New Roman"/>
                <a:cs typeface="Times New Roman"/>
              </a:rPr>
              <a:t>3</a:t>
            </a:r>
            <a:endParaRPr sz="2625" baseline="-23809">
              <a:latin typeface="Times New Roman"/>
              <a:cs typeface="Times New Roman"/>
            </a:endParaRPr>
          </a:p>
        </p:txBody>
      </p:sp>
      <p:grpSp>
        <p:nvGrpSpPr>
          <p:cNvPr id="24" name="object 24"/>
          <p:cNvGrpSpPr/>
          <p:nvPr/>
        </p:nvGrpSpPr>
        <p:grpSpPr>
          <a:xfrm>
            <a:off x="2776398" y="4228847"/>
            <a:ext cx="4916805" cy="1665605"/>
            <a:chOff x="1252397" y="4228846"/>
            <a:chExt cx="4916805" cy="1665605"/>
          </a:xfrm>
        </p:grpSpPr>
        <p:sp>
          <p:nvSpPr>
            <p:cNvPr id="25" name="object 25"/>
            <p:cNvSpPr/>
            <p:nvPr/>
          </p:nvSpPr>
          <p:spPr>
            <a:xfrm>
              <a:off x="4896612" y="4253103"/>
              <a:ext cx="1272540" cy="1011555"/>
            </a:xfrm>
            <a:custGeom>
              <a:avLst/>
              <a:gdLst/>
              <a:ahLst/>
              <a:cxnLst/>
              <a:rect l="l" t="t" r="r" b="b"/>
              <a:pathLst>
                <a:path w="1272539" h="1011554">
                  <a:moveTo>
                    <a:pt x="281432" y="837819"/>
                  </a:moveTo>
                  <a:lnTo>
                    <a:pt x="0" y="948309"/>
                  </a:lnTo>
                  <a:lnTo>
                    <a:pt x="295783" y="1011047"/>
                  </a:lnTo>
                  <a:lnTo>
                    <a:pt x="291195" y="955675"/>
                  </a:lnTo>
                  <a:lnTo>
                    <a:pt x="262000" y="955675"/>
                  </a:lnTo>
                  <a:lnTo>
                    <a:pt x="257428" y="897890"/>
                  </a:lnTo>
                  <a:lnTo>
                    <a:pt x="286223" y="895657"/>
                  </a:lnTo>
                  <a:lnTo>
                    <a:pt x="281432" y="837819"/>
                  </a:lnTo>
                  <a:close/>
                </a:path>
                <a:path w="1272539" h="1011554">
                  <a:moveTo>
                    <a:pt x="286223" y="895657"/>
                  </a:moveTo>
                  <a:lnTo>
                    <a:pt x="257428" y="897890"/>
                  </a:lnTo>
                  <a:lnTo>
                    <a:pt x="262000" y="955675"/>
                  </a:lnTo>
                  <a:lnTo>
                    <a:pt x="291008" y="953420"/>
                  </a:lnTo>
                  <a:lnTo>
                    <a:pt x="286223" y="895657"/>
                  </a:lnTo>
                  <a:close/>
                </a:path>
                <a:path w="1272539" h="1011554">
                  <a:moveTo>
                    <a:pt x="291008" y="953420"/>
                  </a:moveTo>
                  <a:lnTo>
                    <a:pt x="262000" y="955675"/>
                  </a:lnTo>
                  <a:lnTo>
                    <a:pt x="291195" y="955675"/>
                  </a:lnTo>
                  <a:lnTo>
                    <a:pt x="291008" y="953420"/>
                  </a:lnTo>
                  <a:close/>
                </a:path>
                <a:path w="1272539" h="1011554">
                  <a:moveTo>
                    <a:pt x="1215009" y="0"/>
                  </a:moveTo>
                  <a:lnTo>
                    <a:pt x="1195324" y="115062"/>
                  </a:lnTo>
                  <a:lnTo>
                    <a:pt x="1184910" y="171577"/>
                  </a:lnTo>
                  <a:lnTo>
                    <a:pt x="1173988" y="227457"/>
                  </a:lnTo>
                  <a:lnTo>
                    <a:pt x="1161923" y="282321"/>
                  </a:lnTo>
                  <a:lnTo>
                    <a:pt x="1148968" y="336042"/>
                  </a:lnTo>
                  <a:lnTo>
                    <a:pt x="1134617" y="388112"/>
                  </a:lnTo>
                  <a:lnTo>
                    <a:pt x="1118742" y="438531"/>
                  </a:lnTo>
                  <a:lnTo>
                    <a:pt x="1101343" y="487045"/>
                  </a:lnTo>
                  <a:lnTo>
                    <a:pt x="1081786" y="533400"/>
                  </a:lnTo>
                  <a:lnTo>
                    <a:pt x="1060450" y="576961"/>
                  </a:lnTo>
                  <a:lnTo>
                    <a:pt x="1036574" y="618236"/>
                  </a:lnTo>
                  <a:lnTo>
                    <a:pt x="1010285" y="656844"/>
                  </a:lnTo>
                  <a:lnTo>
                    <a:pt x="981455" y="692404"/>
                  </a:lnTo>
                  <a:lnTo>
                    <a:pt x="949451" y="724916"/>
                  </a:lnTo>
                  <a:lnTo>
                    <a:pt x="914653" y="754253"/>
                  </a:lnTo>
                  <a:lnTo>
                    <a:pt x="874902" y="779526"/>
                  </a:lnTo>
                  <a:lnTo>
                    <a:pt x="827659" y="801751"/>
                  </a:lnTo>
                  <a:lnTo>
                    <a:pt x="773684" y="821182"/>
                  </a:lnTo>
                  <a:lnTo>
                    <a:pt x="713993" y="837946"/>
                  </a:lnTo>
                  <a:lnTo>
                    <a:pt x="649859" y="852170"/>
                  </a:lnTo>
                  <a:lnTo>
                    <a:pt x="582676" y="864108"/>
                  </a:lnTo>
                  <a:lnTo>
                    <a:pt x="513461" y="873887"/>
                  </a:lnTo>
                  <a:lnTo>
                    <a:pt x="443611" y="882015"/>
                  </a:lnTo>
                  <a:lnTo>
                    <a:pt x="374268" y="888619"/>
                  </a:lnTo>
                  <a:lnTo>
                    <a:pt x="286223" y="895657"/>
                  </a:lnTo>
                  <a:lnTo>
                    <a:pt x="291008" y="953420"/>
                  </a:lnTo>
                  <a:lnTo>
                    <a:pt x="379729" y="946277"/>
                  </a:lnTo>
                  <a:lnTo>
                    <a:pt x="450214" y="939546"/>
                  </a:lnTo>
                  <a:lnTo>
                    <a:pt x="521588" y="931291"/>
                  </a:lnTo>
                  <a:lnTo>
                    <a:pt x="592327" y="921258"/>
                  </a:lnTo>
                  <a:lnTo>
                    <a:pt x="661670" y="908812"/>
                  </a:lnTo>
                  <a:lnTo>
                    <a:pt x="728852" y="893953"/>
                  </a:lnTo>
                  <a:lnTo>
                    <a:pt x="792226" y="876046"/>
                  </a:lnTo>
                  <a:lnTo>
                    <a:pt x="851153" y="854710"/>
                  </a:lnTo>
                  <a:lnTo>
                    <a:pt x="904493" y="829310"/>
                  </a:lnTo>
                  <a:lnTo>
                    <a:pt x="950722" y="799465"/>
                  </a:lnTo>
                  <a:lnTo>
                    <a:pt x="989964" y="766318"/>
                  </a:lnTo>
                  <a:lnTo>
                    <a:pt x="1025525" y="729869"/>
                  </a:lnTo>
                  <a:lnTo>
                    <a:pt x="1057528" y="690372"/>
                  </a:lnTo>
                  <a:lnTo>
                    <a:pt x="1086358" y="647954"/>
                  </a:lnTo>
                  <a:lnTo>
                    <a:pt x="1112012" y="603250"/>
                  </a:lnTo>
                  <a:lnTo>
                    <a:pt x="1135252" y="555752"/>
                  </a:lnTo>
                  <a:lnTo>
                    <a:pt x="1155700" y="506603"/>
                  </a:lnTo>
                  <a:lnTo>
                    <a:pt x="1174114" y="455803"/>
                  </a:lnTo>
                  <a:lnTo>
                    <a:pt x="1190498" y="403479"/>
                  </a:lnTo>
                  <a:lnTo>
                    <a:pt x="1205229" y="349631"/>
                  </a:lnTo>
                  <a:lnTo>
                    <a:pt x="1218564" y="294640"/>
                  </a:lnTo>
                  <a:lnTo>
                    <a:pt x="1230757" y="238633"/>
                  </a:lnTo>
                  <a:lnTo>
                    <a:pt x="1241805" y="182118"/>
                  </a:lnTo>
                  <a:lnTo>
                    <a:pt x="1252347" y="124841"/>
                  </a:lnTo>
                  <a:lnTo>
                    <a:pt x="1272159" y="9906"/>
                  </a:lnTo>
                  <a:lnTo>
                    <a:pt x="1215009" y="0"/>
                  </a:lnTo>
                  <a:close/>
                </a:path>
              </a:pathLst>
            </a:custGeom>
            <a:solidFill>
              <a:srgbClr val="000000"/>
            </a:solidFill>
          </p:spPr>
          <p:txBody>
            <a:bodyPr wrap="square" lIns="0" tIns="0" rIns="0" bIns="0" rtlCol="0"/>
            <a:lstStyle/>
            <a:p>
              <a:endParaRPr/>
            </a:p>
          </p:txBody>
        </p:sp>
        <p:sp>
          <p:nvSpPr>
            <p:cNvPr id="26" name="object 26"/>
            <p:cNvSpPr/>
            <p:nvPr/>
          </p:nvSpPr>
          <p:spPr>
            <a:xfrm>
              <a:off x="3777995" y="4258056"/>
              <a:ext cx="1243965" cy="943610"/>
            </a:xfrm>
            <a:custGeom>
              <a:avLst/>
              <a:gdLst/>
              <a:ahLst/>
              <a:cxnLst/>
              <a:rect l="l" t="t" r="r" b="b"/>
              <a:pathLst>
                <a:path w="1243964" h="943610">
                  <a:moveTo>
                    <a:pt x="0" y="0"/>
                  </a:moveTo>
                  <a:lnTo>
                    <a:pt x="9175" y="54204"/>
                  </a:lnTo>
                  <a:lnTo>
                    <a:pt x="18541" y="108223"/>
                  </a:lnTo>
                  <a:lnTo>
                    <a:pt x="28286" y="161873"/>
                  </a:lnTo>
                  <a:lnTo>
                    <a:pt x="38600" y="214972"/>
                  </a:lnTo>
                  <a:lnTo>
                    <a:pt x="49675" y="267336"/>
                  </a:lnTo>
                  <a:lnTo>
                    <a:pt x="61698" y="318782"/>
                  </a:lnTo>
                  <a:lnTo>
                    <a:pt x="74860" y="369128"/>
                  </a:lnTo>
                  <a:lnTo>
                    <a:pt x="89351" y="418189"/>
                  </a:lnTo>
                  <a:lnTo>
                    <a:pt x="105361" y="465784"/>
                  </a:lnTo>
                  <a:lnTo>
                    <a:pt x="123080" y="511730"/>
                  </a:lnTo>
                  <a:lnTo>
                    <a:pt x="142697" y="555842"/>
                  </a:lnTo>
                  <a:lnTo>
                    <a:pt x="164402" y="597939"/>
                  </a:lnTo>
                  <a:lnTo>
                    <a:pt x="188385" y="637836"/>
                  </a:lnTo>
                  <a:lnTo>
                    <a:pt x="214836" y="675352"/>
                  </a:lnTo>
                  <a:lnTo>
                    <a:pt x="243945" y="710303"/>
                  </a:lnTo>
                  <a:lnTo>
                    <a:pt x="275902" y="742506"/>
                  </a:lnTo>
                  <a:lnTo>
                    <a:pt x="310895" y="771779"/>
                  </a:lnTo>
                  <a:lnTo>
                    <a:pt x="346522" y="795210"/>
                  </a:lnTo>
                  <a:lnTo>
                    <a:pt x="387498" y="815980"/>
                  </a:lnTo>
                  <a:lnTo>
                    <a:pt x="433142" y="834274"/>
                  </a:lnTo>
                  <a:lnTo>
                    <a:pt x="482774" y="850282"/>
                  </a:lnTo>
                  <a:lnTo>
                    <a:pt x="535716" y="864189"/>
                  </a:lnTo>
                  <a:lnTo>
                    <a:pt x="591287" y="876184"/>
                  </a:lnTo>
                  <a:lnTo>
                    <a:pt x="648806" y="886454"/>
                  </a:lnTo>
                  <a:lnTo>
                    <a:pt x="707595" y="895186"/>
                  </a:lnTo>
                  <a:lnTo>
                    <a:pt x="766973" y="902568"/>
                  </a:lnTo>
                  <a:lnTo>
                    <a:pt x="826260" y="908787"/>
                  </a:lnTo>
                  <a:lnTo>
                    <a:pt x="884777" y="914031"/>
                  </a:lnTo>
                  <a:lnTo>
                    <a:pt x="941843" y="918486"/>
                  </a:lnTo>
                  <a:lnTo>
                    <a:pt x="996779" y="922342"/>
                  </a:lnTo>
                  <a:lnTo>
                    <a:pt x="1048905" y="925784"/>
                  </a:lnTo>
                  <a:lnTo>
                    <a:pt x="1097541" y="929000"/>
                  </a:lnTo>
                  <a:lnTo>
                    <a:pt x="1142006" y="932178"/>
                  </a:lnTo>
                  <a:lnTo>
                    <a:pt x="1181622" y="935505"/>
                  </a:lnTo>
                  <a:lnTo>
                    <a:pt x="1215708" y="939168"/>
                  </a:lnTo>
                  <a:lnTo>
                    <a:pt x="1243583" y="943356"/>
                  </a:lnTo>
                </a:path>
              </a:pathLst>
            </a:custGeom>
            <a:ln w="57912">
              <a:solidFill>
                <a:srgbClr val="000000"/>
              </a:solidFill>
            </a:ln>
          </p:spPr>
          <p:txBody>
            <a:bodyPr wrap="square" lIns="0" tIns="0" rIns="0" bIns="0" rtlCol="0"/>
            <a:lstStyle/>
            <a:p>
              <a:endParaRPr/>
            </a:p>
          </p:txBody>
        </p:sp>
        <p:sp>
          <p:nvSpPr>
            <p:cNvPr id="27" name="object 27"/>
            <p:cNvSpPr/>
            <p:nvPr/>
          </p:nvSpPr>
          <p:spPr>
            <a:xfrm>
              <a:off x="1252397" y="4363212"/>
              <a:ext cx="423545" cy="1531620"/>
            </a:xfrm>
            <a:custGeom>
              <a:avLst/>
              <a:gdLst/>
              <a:ahLst/>
              <a:cxnLst/>
              <a:rect l="l" t="t" r="r" b="b"/>
              <a:pathLst>
                <a:path w="423544" h="1531620">
                  <a:moveTo>
                    <a:pt x="112396" y="273898"/>
                  </a:moveTo>
                  <a:lnTo>
                    <a:pt x="56131" y="287968"/>
                  </a:lnTo>
                  <a:lnTo>
                    <a:pt x="366979" y="1531023"/>
                  </a:lnTo>
                  <a:lnTo>
                    <a:pt x="423113" y="1516976"/>
                  </a:lnTo>
                  <a:lnTo>
                    <a:pt x="112396" y="273898"/>
                  </a:lnTo>
                  <a:close/>
                </a:path>
                <a:path w="423544" h="1531620">
                  <a:moveTo>
                    <a:pt x="14046" y="0"/>
                  </a:moveTo>
                  <a:lnTo>
                    <a:pt x="0" y="302006"/>
                  </a:lnTo>
                  <a:lnTo>
                    <a:pt x="56131" y="287968"/>
                  </a:lnTo>
                  <a:lnTo>
                    <a:pt x="49098" y="259842"/>
                  </a:lnTo>
                  <a:lnTo>
                    <a:pt x="105359" y="245744"/>
                  </a:lnTo>
                  <a:lnTo>
                    <a:pt x="160220" y="245744"/>
                  </a:lnTo>
                  <a:lnTo>
                    <a:pt x="14046" y="0"/>
                  </a:lnTo>
                  <a:close/>
                </a:path>
                <a:path w="423544" h="1531620">
                  <a:moveTo>
                    <a:pt x="105359" y="245744"/>
                  </a:moveTo>
                  <a:lnTo>
                    <a:pt x="49098" y="259842"/>
                  </a:lnTo>
                  <a:lnTo>
                    <a:pt x="56131" y="287968"/>
                  </a:lnTo>
                  <a:lnTo>
                    <a:pt x="112396" y="273898"/>
                  </a:lnTo>
                  <a:lnTo>
                    <a:pt x="105359" y="245744"/>
                  </a:lnTo>
                  <a:close/>
                </a:path>
                <a:path w="423544" h="1531620">
                  <a:moveTo>
                    <a:pt x="160220" y="245744"/>
                  </a:moveTo>
                  <a:lnTo>
                    <a:pt x="105359" y="245744"/>
                  </a:lnTo>
                  <a:lnTo>
                    <a:pt x="112396" y="273898"/>
                  </a:lnTo>
                  <a:lnTo>
                    <a:pt x="168605" y="259842"/>
                  </a:lnTo>
                  <a:lnTo>
                    <a:pt x="160220" y="245744"/>
                  </a:lnTo>
                  <a:close/>
                </a:path>
              </a:pathLst>
            </a:custGeom>
            <a:solidFill>
              <a:srgbClr val="FF0000"/>
            </a:solidFill>
          </p:spPr>
          <p:txBody>
            <a:bodyPr wrap="square" lIns="0" tIns="0" rIns="0" bIns="0" rtlCol="0"/>
            <a:lstStyle/>
            <a:p>
              <a:endParaRPr/>
            </a:p>
          </p:txBody>
        </p:sp>
      </p:grpSp>
      <p:sp>
        <p:nvSpPr>
          <p:cNvPr id="28" name="object 28"/>
          <p:cNvSpPr txBox="1"/>
          <p:nvPr/>
        </p:nvSpPr>
        <p:spPr>
          <a:xfrm>
            <a:off x="9080183" y="3512318"/>
            <a:ext cx="356235" cy="488315"/>
          </a:xfrm>
          <a:prstGeom prst="rect">
            <a:avLst/>
          </a:prstGeom>
        </p:spPr>
        <p:txBody>
          <a:bodyPr vert="horz" wrap="square" lIns="0" tIns="17145" rIns="0" bIns="0" rtlCol="0">
            <a:spAutoFit/>
          </a:bodyPr>
          <a:lstStyle/>
          <a:p>
            <a:pPr marL="38100">
              <a:spcBef>
                <a:spcPts val="135"/>
              </a:spcBef>
            </a:pPr>
            <a:r>
              <a:rPr sz="3000" i="1" spc="-5" dirty="0">
                <a:latin typeface="Times New Roman"/>
                <a:cs typeface="Times New Roman"/>
              </a:rPr>
              <a:t>x</a:t>
            </a:r>
            <a:r>
              <a:rPr sz="2625" spc="-7" baseline="-23809" dirty="0">
                <a:latin typeface="Times New Roman"/>
                <a:cs typeface="Times New Roman"/>
              </a:rPr>
              <a:t>3</a:t>
            </a:r>
            <a:endParaRPr sz="2625" baseline="-23809">
              <a:latin typeface="Times New Roman"/>
              <a:cs typeface="Times New Roman"/>
            </a:endParaRPr>
          </a:p>
        </p:txBody>
      </p:sp>
      <p:sp>
        <p:nvSpPr>
          <p:cNvPr id="29" name="object 29"/>
          <p:cNvSpPr/>
          <p:nvPr/>
        </p:nvSpPr>
        <p:spPr>
          <a:xfrm>
            <a:off x="4895978" y="3060826"/>
            <a:ext cx="4323715" cy="2832100"/>
          </a:xfrm>
          <a:custGeom>
            <a:avLst/>
            <a:gdLst/>
            <a:ahLst/>
            <a:cxnLst/>
            <a:rect l="l" t="t" r="r" b="b"/>
            <a:pathLst>
              <a:path w="4323715" h="2832100">
                <a:moveTo>
                  <a:pt x="270764" y="619379"/>
                </a:moveTo>
                <a:lnTo>
                  <a:pt x="214464" y="633463"/>
                </a:lnTo>
                <a:lnTo>
                  <a:pt x="56134" y="0"/>
                </a:lnTo>
                <a:lnTo>
                  <a:pt x="0" y="13970"/>
                </a:lnTo>
                <a:lnTo>
                  <a:pt x="158318" y="647496"/>
                </a:lnTo>
                <a:lnTo>
                  <a:pt x="102108" y="661543"/>
                </a:lnTo>
                <a:lnTo>
                  <a:pt x="256667" y="921385"/>
                </a:lnTo>
                <a:lnTo>
                  <a:pt x="268135" y="675640"/>
                </a:lnTo>
                <a:lnTo>
                  <a:pt x="270764" y="619379"/>
                </a:lnTo>
                <a:close/>
              </a:path>
              <a:path w="4323715" h="2832100">
                <a:moveTo>
                  <a:pt x="4323715" y="1603375"/>
                </a:moveTo>
                <a:lnTo>
                  <a:pt x="4318876" y="1552194"/>
                </a:lnTo>
                <a:lnTo>
                  <a:pt x="4295267" y="1302385"/>
                </a:lnTo>
                <a:lnTo>
                  <a:pt x="4153281" y="1569339"/>
                </a:lnTo>
                <a:lnTo>
                  <a:pt x="4210062" y="1580680"/>
                </a:lnTo>
                <a:lnTo>
                  <a:pt x="3962019" y="2820708"/>
                </a:lnTo>
                <a:lnTo>
                  <a:pt x="4018915" y="2832062"/>
                </a:lnTo>
                <a:lnTo>
                  <a:pt x="4266844" y="1592021"/>
                </a:lnTo>
                <a:lnTo>
                  <a:pt x="4323715" y="1603375"/>
                </a:lnTo>
                <a:close/>
              </a:path>
            </a:pathLst>
          </a:custGeom>
          <a:solidFill>
            <a:srgbClr val="FF0000"/>
          </a:solidFill>
        </p:spPr>
        <p:txBody>
          <a:bodyPr wrap="square" lIns="0" tIns="0" rIns="0" bIns="0" rtlCol="0"/>
          <a:lstStyle/>
          <a:p>
            <a:endParaRPr/>
          </a:p>
        </p:txBody>
      </p:sp>
      <p:sp>
        <p:nvSpPr>
          <p:cNvPr id="30" name="object 30"/>
          <p:cNvSpPr txBox="1"/>
          <p:nvPr/>
        </p:nvSpPr>
        <p:spPr>
          <a:xfrm>
            <a:off x="3631820" y="2547062"/>
            <a:ext cx="1509395" cy="391795"/>
          </a:xfrm>
          <a:prstGeom prst="rect">
            <a:avLst/>
          </a:prstGeom>
        </p:spPr>
        <p:txBody>
          <a:bodyPr vert="horz" wrap="square" lIns="0" tIns="12700" rIns="0" bIns="0" rtlCol="0">
            <a:spAutoFit/>
          </a:bodyPr>
          <a:lstStyle/>
          <a:p>
            <a:pPr marL="12700">
              <a:spcBef>
                <a:spcPts val="100"/>
              </a:spcBef>
            </a:pPr>
            <a:r>
              <a:rPr sz="2400" b="1" spc="-15" dirty="0">
                <a:solidFill>
                  <a:srgbClr val="FF0000"/>
                </a:solidFill>
                <a:latin typeface="Calibri"/>
                <a:cs typeface="Calibri"/>
              </a:rPr>
              <a:t>mixed</a:t>
            </a:r>
            <a:r>
              <a:rPr sz="2400" b="1" spc="-85" dirty="0">
                <a:solidFill>
                  <a:srgbClr val="FF0000"/>
                </a:solidFill>
                <a:latin typeface="Calibri"/>
                <a:cs typeface="Calibri"/>
              </a:rPr>
              <a:t> </a:t>
            </a:r>
            <a:r>
              <a:rPr sz="2400" b="1" spc="-5" dirty="0">
                <a:solidFill>
                  <a:srgbClr val="FF0000"/>
                </a:solidFill>
                <a:latin typeface="Calibri"/>
                <a:cs typeface="Calibri"/>
              </a:rPr>
              <a:t>node</a:t>
            </a:r>
            <a:endParaRPr sz="2400">
              <a:latin typeface="Calibri"/>
              <a:cs typeface="Calibri"/>
            </a:endParaRPr>
          </a:p>
        </p:txBody>
      </p:sp>
      <p:sp>
        <p:nvSpPr>
          <p:cNvPr id="31" name="object 31"/>
          <p:cNvSpPr/>
          <p:nvPr/>
        </p:nvSpPr>
        <p:spPr>
          <a:xfrm>
            <a:off x="7743445" y="2056765"/>
            <a:ext cx="630555" cy="630555"/>
          </a:xfrm>
          <a:custGeom>
            <a:avLst/>
            <a:gdLst/>
            <a:ahLst/>
            <a:cxnLst/>
            <a:rect l="l" t="t" r="r" b="b"/>
            <a:pathLst>
              <a:path w="630554" h="630555">
                <a:moveTo>
                  <a:pt x="143382" y="363855"/>
                </a:moveTo>
                <a:lnTo>
                  <a:pt x="0" y="630047"/>
                </a:lnTo>
                <a:lnTo>
                  <a:pt x="266191" y="486663"/>
                </a:lnTo>
                <a:lnTo>
                  <a:pt x="245745" y="466217"/>
                </a:lnTo>
                <a:lnTo>
                  <a:pt x="204723" y="466217"/>
                </a:lnTo>
                <a:lnTo>
                  <a:pt x="163829" y="425323"/>
                </a:lnTo>
                <a:lnTo>
                  <a:pt x="184340" y="404812"/>
                </a:lnTo>
                <a:lnTo>
                  <a:pt x="143382" y="363855"/>
                </a:lnTo>
                <a:close/>
              </a:path>
              <a:path w="630554" h="630555">
                <a:moveTo>
                  <a:pt x="184340" y="404812"/>
                </a:moveTo>
                <a:lnTo>
                  <a:pt x="163829" y="425323"/>
                </a:lnTo>
                <a:lnTo>
                  <a:pt x="204723" y="466217"/>
                </a:lnTo>
                <a:lnTo>
                  <a:pt x="225234" y="445706"/>
                </a:lnTo>
                <a:lnTo>
                  <a:pt x="184340" y="404812"/>
                </a:lnTo>
                <a:close/>
              </a:path>
              <a:path w="630554" h="630555">
                <a:moveTo>
                  <a:pt x="225234" y="445706"/>
                </a:moveTo>
                <a:lnTo>
                  <a:pt x="204723" y="466217"/>
                </a:lnTo>
                <a:lnTo>
                  <a:pt x="245745" y="466217"/>
                </a:lnTo>
                <a:lnTo>
                  <a:pt x="225234" y="445706"/>
                </a:lnTo>
                <a:close/>
              </a:path>
              <a:path w="630554" h="630555">
                <a:moveTo>
                  <a:pt x="589152" y="0"/>
                </a:moveTo>
                <a:lnTo>
                  <a:pt x="184340" y="404812"/>
                </a:lnTo>
                <a:lnTo>
                  <a:pt x="225234" y="445706"/>
                </a:lnTo>
                <a:lnTo>
                  <a:pt x="630047" y="40894"/>
                </a:lnTo>
                <a:lnTo>
                  <a:pt x="589152" y="0"/>
                </a:lnTo>
                <a:close/>
              </a:path>
            </a:pathLst>
          </a:custGeom>
          <a:solidFill>
            <a:srgbClr val="FF0000"/>
          </a:solidFill>
        </p:spPr>
        <p:txBody>
          <a:bodyPr wrap="square" lIns="0" tIns="0" rIns="0" bIns="0" rtlCol="0"/>
          <a:lstStyle/>
          <a:p>
            <a:endParaRPr/>
          </a:p>
        </p:txBody>
      </p:sp>
      <p:sp>
        <p:nvSpPr>
          <p:cNvPr id="32" name="object 32"/>
          <p:cNvSpPr/>
          <p:nvPr/>
        </p:nvSpPr>
        <p:spPr>
          <a:xfrm>
            <a:off x="2942844" y="2914523"/>
            <a:ext cx="6248400" cy="1383665"/>
          </a:xfrm>
          <a:custGeom>
            <a:avLst/>
            <a:gdLst/>
            <a:ahLst/>
            <a:cxnLst/>
            <a:rect l="l" t="t" r="r" b="b"/>
            <a:pathLst>
              <a:path w="6248400" h="1383664">
                <a:moveTo>
                  <a:pt x="5810758" y="327025"/>
                </a:moveTo>
                <a:lnTo>
                  <a:pt x="5771642" y="284353"/>
                </a:lnTo>
                <a:lnTo>
                  <a:pt x="5070703" y="926871"/>
                </a:lnTo>
                <a:lnTo>
                  <a:pt x="5031613" y="884174"/>
                </a:lnTo>
                <a:lnTo>
                  <a:pt x="4876800" y="1143889"/>
                </a:lnTo>
                <a:lnTo>
                  <a:pt x="5148961" y="1012317"/>
                </a:lnTo>
                <a:lnTo>
                  <a:pt x="5127676" y="989076"/>
                </a:lnTo>
                <a:lnTo>
                  <a:pt x="5109794" y="969568"/>
                </a:lnTo>
                <a:lnTo>
                  <a:pt x="5810758" y="327025"/>
                </a:lnTo>
                <a:close/>
              </a:path>
              <a:path w="6248400" h="1383664">
                <a:moveTo>
                  <a:pt x="6248400" y="1186561"/>
                </a:moveTo>
                <a:lnTo>
                  <a:pt x="6151880" y="1157605"/>
                </a:lnTo>
                <a:lnTo>
                  <a:pt x="5958840" y="1099693"/>
                </a:lnTo>
                <a:lnTo>
                  <a:pt x="5958840" y="1157605"/>
                </a:lnTo>
                <a:lnTo>
                  <a:pt x="5958840" y="1215517"/>
                </a:lnTo>
                <a:lnTo>
                  <a:pt x="5958840" y="1255141"/>
                </a:lnTo>
                <a:lnTo>
                  <a:pt x="5826760" y="1215517"/>
                </a:lnTo>
                <a:lnTo>
                  <a:pt x="5958840" y="1215517"/>
                </a:lnTo>
                <a:lnTo>
                  <a:pt x="5958840" y="1157605"/>
                </a:lnTo>
                <a:lnTo>
                  <a:pt x="4813109" y="1157605"/>
                </a:lnTo>
                <a:lnTo>
                  <a:pt x="4877765" y="916305"/>
                </a:lnTo>
                <a:lnTo>
                  <a:pt x="4886452" y="883920"/>
                </a:lnTo>
                <a:lnTo>
                  <a:pt x="4828565" y="885621"/>
                </a:lnTo>
                <a:lnTo>
                  <a:pt x="4802124" y="0"/>
                </a:lnTo>
                <a:lnTo>
                  <a:pt x="4744212" y="1778"/>
                </a:lnTo>
                <a:lnTo>
                  <a:pt x="4770640" y="887310"/>
                </a:lnTo>
                <a:lnTo>
                  <a:pt x="4712716" y="889000"/>
                </a:lnTo>
                <a:lnTo>
                  <a:pt x="4802124" y="1157605"/>
                </a:lnTo>
                <a:lnTo>
                  <a:pt x="4800600" y="1157605"/>
                </a:lnTo>
                <a:lnTo>
                  <a:pt x="4800600" y="1215517"/>
                </a:lnTo>
                <a:lnTo>
                  <a:pt x="5806440" y="1215517"/>
                </a:lnTo>
                <a:lnTo>
                  <a:pt x="5806440" y="1267333"/>
                </a:lnTo>
                <a:lnTo>
                  <a:pt x="0" y="1267333"/>
                </a:lnTo>
                <a:lnTo>
                  <a:pt x="0" y="1325245"/>
                </a:lnTo>
                <a:lnTo>
                  <a:pt x="5806440" y="1325245"/>
                </a:lnTo>
                <a:lnTo>
                  <a:pt x="5806440" y="1383157"/>
                </a:lnTo>
                <a:lnTo>
                  <a:pt x="5999480" y="1325245"/>
                </a:lnTo>
                <a:lnTo>
                  <a:pt x="6096000" y="1296289"/>
                </a:lnTo>
                <a:lnTo>
                  <a:pt x="5999480" y="1267333"/>
                </a:lnTo>
                <a:lnTo>
                  <a:pt x="5989320" y="1264285"/>
                </a:lnTo>
                <a:lnTo>
                  <a:pt x="6151880" y="1215517"/>
                </a:lnTo>
                <a:lnTo>
                  <a:pt x="6248400" y="1186561"/>
                </a:lnTo>
                <a:close/>
              </a:path>
            </a:pathLst>
          </a:custGeom>
          <a:solidFill>
            <a:srgbClr val="FF0000"/>
          </a:solidFill>
        </p:spPr>
        <p:txBody>
          <a:bodyPr wrap="square" lIns="0" tIns="0" rIns="0" bIns="0" rtlCol="0"/>
          <a:lstStyle/>
          <a:p>
            <a:endParaRPr/>
          </a:p>
        </p:txBody>
      </p:sp>
      <p:sp>
        <p:nvSpPr>
          <p:cNvPr id="33" name="object 33"/>
          <p:cNvSpPr txBox="1"/>
          <p:nvPr/>
        </p:nvSpPr>
        <p:spPr>
          <a:xfrm>
            <a:off x="8128254" y="2699462"/>
            <a:ext cx="1512570" cy="391795"/>
          </a:xfrm>
          <a:prstGeom prst="rect">
            <a:avLst/>
          </a:prstGeom>
        </p:spPr>
        <p:txBody>
          <a:bodyPr vert="horz" wrap="square" lIns="0" tIns="12700" rIns="0" bIns="0" rtlCol="0">
            <a:spAutoFit/>
          </a:bodyPr>
          <a:lstStyle/>
          <a:p>
            <a:pPr marL="12700">
              <a:spcBef>
                <a:spcPts val="100"/>
              </a:spcBef>
            </a:pPr>
            <a:r>
              <a:rPr sz="2400" b="1" spc="-15" dirty="0">
                <a:solidFill>
                  <a:srgbClr val="FF0000"/>
                </a:solidFill>
                <a:latin typeface="Calibri"/>
                <a:cs typeface="Calibri"/>
              </a:rPr>
              <a:t>mixed</a:t>
            </a:r>
            <a:r>
              <a:rPr sz="2400" b="1" spc="-85" dirty="0">
                <a:solidFill>
                  <a:srgbClr val="FF0000"/>
                </a:solidFill>
                <a:latin typeface="Calibri"/>
                <a:cs typeface="Calibri"/>
              </a:rPr>
              <a:t> </a:t>
            </a:r>
            <a:r>
              <a:rPr sz="2400" b="1" dirty="0">
                <a:solidFill>
                  <a:srgbClr val="FF0000"/>
                </a:solidFill>
                <a:latin typeface="Calibri"/>
                <a:cs typeface="Calibri"/>
              </a:rPr>
              <a:t>node</a:t>
            </a:r>
            <a:endParaRPr sz="2400">
              <a:latin typeface="Calibri"/>
              <a:cs typeface="Calibri"/>
            </a:endParaRPr>
          </a:p>
        </p:txBody>
      </p:sp>
      <p:sp>
        <p:nvSpPr>
          <p:cNvPr id="34" name="object 34"/>
          <p:cNvSpPr txBox="1"/>
          <p:nvPr/>
        </p:nvSpPr>
        <p:spPr>
          <a:xfrm>
            <a:off x="8052055" y="3462020"/>
            <a:ext cx="606425" cy="391160"/>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Calibri"/>
                <a:cs typeface="Calibri"/>
              </a:rPr>
              <a:t>p</a:t>
            </a:r>
            <a:r>
              <a:rPr sz="2400" b="1" spc="-25" dirty="0">
                <a:solidFill>
                  <a:srgbClr val="FF0000"/>
                </a:solidFill>
                <a:latin typeface="Calibri"/>
                <a:cs typeface="Calibri"/>
              </a:rPr>
              <a:t>a</a:t>
            </a:r>
            <a:r>
              <a:rPr sz="2400" b="1" dirty="0">
                <a:solidFill>
                  <a:srgbClr val="FF0000"/>
                </a:solidFill>
                <a:latin typeface="Calibri"/>
                <a:cs typeface="Calibri"/>
              </a:rPr>
              <a:t>th</a:t>
            </a:r>
            <a:endParaRPr sz="2400">
              <a:latin typeface="Calibri"/>
              <a:cs typeface="Calibri"/>
            </a:endParaRPr>
          </a:p>
        </p:txBody>
      </p:sp>
      <p:grpSp>
        <p:nvGrpSpPr>
          <p:cNvPr id="35" name="object 35"/>
          <p:cNvGrpSpPr/>
          <p:nvPr/>
        </p:nvGrpSpPr>
        <p:grpSpPr>
          <a:xfrm>
            <a:off x="5275835" y="4047744"/>
            <a:ext cx="2419985" cy="1140460"/>
            <a:chOff x="3751834" y="4047744"/>
            <a:chExt cx="2419985" cy="1140460"/>
          </a:xfrm>
        </p:grpSpPr>
        <p:sp>
          <p:nvSpPr>
            <p:cNvPr id="36" name="object 36"/>
            <p:cNvSpPr/>
            <p:nvPr/>
          </p:nvSpPr>
          <p:spPr>
            <a:xfrm>
              <a:off x="3781044" y="4047743"/>
              <a:ext cx="2390775" cy="1140460"/>
            </a:xfrm>
            <a:custGeom>
              <a:avLst/>
              <a:gdLst/>
              <a:ahLst/>
              <a:cxnLst/>
              <a:rect l="l" t="t" r="r" b="b"/>
              <a:pathLst>
                <a:path w="2390775" h="1140460">
                  <a:moveTo>
                    <a:pt x="2286000" y="86868"/>
                  </a:moveTo>
                  <a:lnTo>
                    <a:pt x="2189480" y="57912"/>
                  </a:lnTo>
                  <a:lnTo>
                    <a:pt x="1996440" y="0"/>
                  </a:lnTo>
                  <a:lnTo>
                    <a:pt x="1996440" y="57912"/>
                  </a:lnTo>
                  <a:lnTo>
                    <a:pt x="0" y="57912"/>
                  </a:lnTo>
                  <a:lnTo>
                    <a:pt x="0" y="115824"/>
                  </a:lnTo>
                  <a:lnTo>
                    <a:pt x="1996440" y="115824"/>
                  </a:lnTo>
                  <a:lnTo>
                    <a:pt x="1996440" y="173736"/>
                  </a:lnTo>
                  <a:lnTo>
                    <a:pt x="2189480" y="115824"/>
                  </a:lnTo>
                  <a:lnTo>
                    <a:pt x="2286000" y="86868"/>
                  </a:lnTo>
                  <a:close/>
                </a:path>
                <a:path w="2390775" h="1140460">
                  <a:moveTo>
                    <a:pt x="2390775" y="139065"/>
                  </a:moveTo>
                  <a:lnTo>
                    <a:pt x="2333625" y="129159"/>
                  </a:lnTo>
                  <a:lnTo>
                    <a:pt x="2313940" y="244221"/>
                  </a:lnTo>
                  <a:lnTo>
                    <a:pt x="2303526" y="300736"/>
                  </a:lnTo>
                  <a:lnTo>
                    <a:pt x="2292604" y="356616"/>
                  </a:lnTo>
                  <a:lnTo>
                    <a:pt x="2280539" y="411480"/>
                  </a:lnTo>
                  <a:lnTo>
                    <a:pt x="2267585" y="465201"/>
                  </a:lnTo>
                  <a:lnTo>
                    <a:pt x="2253234" y="517271"/>
                  </a:lnTo>
                  <a:lnTo>
                    <a:pt x="2237359" y="567690"/>
                  </a:lnTo>
                  <a:lnTo>
                    <a:pt x="2219960" y="616204"/>
                  </a:lnTo>
                  <a:lnTo>
                    <a:pt x="2200402" y="662559"/>
                  </a:lnTo>
                  <a:lnTo>
                    <a:pt x="2179066" y="706120"/>
                  </a:lnTo>
                  <a:lnTo>
                    <a:pt x="2155190" y="747395"/>
                  </a:lnTo>
                  <a:lnTo>
                    <a:pt x="2128901" y="786003"/>
                  </a:lnTo>
                  <a:lnTo>
                    <a:pt x="2100072" y="821563"/>
                  </a:lnTo>
                  <a:lnTo>
                    <a:pt x="2068068" y="854075"/>
                  </a:lnTo>
                  <a:lnTo>
                    <a:pt x="2033270" y="883412"/>
                  </a:lnTo>
                  <a:lnTo>
                    <a:pt x="1993519" y="908685"/>
                  </a:lnTo>
                  <a:lnTo>
                    <a:pt x="1946275" y="930910"/>
                  </a:lnTo>
                  <a:lnTo>
                    <a:pt x="1892300" y="950341"/>
                  </a:lnTo>
                  <a:lnTo>
                    <a:pt x="1832610" y="967105"/>
                  </a:lnTo>
                  <a:lnTo>
                    <a:pt x="1768475" y="981329"/>
                  </a:lnTo>
                  <a:lnTo>
                    <a:pt x="1701292" y="993267"/>
                  </a:lnTo>
                  <a:lnTo>
                    <a:pt x="1632077" y="1003046"/>
                  </a:lnTo>
                  <a:lnTo>
                    <a:pt x="1562227" y="1011174"/>
                  </a:lnTo>
                  <a:lnTo>
                    <a:pt x="1492885" y="1017778"/>
                  </a:lnTo>
                  <a:lnTo>
                    <a:pt x="1404835" y="1024826"/>
                  </a:lnTo>
                  <a:lnTo>
                    <a:pt x="1400048" y="966978"/>
                  </a:lnTo>
                  <a:lnTo>
                    <a:pt x="1118616" y="1077468"/>
                  </a:lnTo>
                  <a:lnTo>
                    <a:pt x="1414399" y="1140206"/>
                  </a:lnTo>
                  <a:lnTo>
                    <a:pt x="1409801" y="1084834"/>
                  </a:lnTo>
                  <a:lnTo>
                    <a:pt x="1409623" y="1082586"/>
                  </a:lnTo>
                  <a:lnTo>
                    <a:pt x="1498346" y="1075436"/>
                  </a:lnTo>
                  <a:lnTo>
                    <a:pt x="1568831" y="1068705"/>
                  </a:lnTo>
                  <a:lnTo>
                    <a:pt x="1640205" y="1060450"/>
                  </a:lnTo>
                  <a:lnTo>
                    <a:pt x="1710944" y="1050417"/>
                  </a:lnTo>
                  <a:lnTo>
                    <a:pt x="1780286" y="1037971"/>
                  </a:lnTo>
                  <a:lnTo>
                    <a:pt x="1847469" y="1023112"/>
                  </a:lnTo>
                  <a:lnTo>
                    <a:pt x="1910842" y="1005205"/>
                  </a:lnTo>
                  <a:lnTo>
                    <a:pt x="1969770" y="983869"/>
                  </a:lnTo>
                  <a:lnTo>
                    <a:pt x="2023110" y="958469"/>
                  </a:lnTo>
                  <a:lnTo>
                    <a:pt x="2069338" y="928624"/>
                  </a:lnTo>
                  <a:lnTo>
                    <a:pt x="2108581" y="895477"/>
                  </a:lnTo>
                  <a:lnTo>
                    <a:pt x="2144141" y="859028"/>
                  </a:lnTo>
                  <a:lnTo>
                    <a:pt x="2176145" y="819531"/>
                  </a:lnTo>
                  <a:lnTo>
                    <a:pt x="2204974" y="777113"/>
                  </a:lnTo>
                  <a:lnTo>
                    <a:pt x="2230628" y="732409"/>
                  </a:lnTo>
                  <a:lnTo>
                    <a:pt x="2253869" y="684911"/>
                  </a:lnTo>
                  <a:lnTo>
                    <a:pt x="2274316" y="635762"/>
                  </a:lnTo>
                  <a:lnTo>
                    <a:pt x="2292731" y="584962"/>
                  </a:lnTo>
                  <a:lnTo>
                    <a:pt x="2309114" y="532638"/>
                  </a:lnTo>
                  <a:lnTo>
                    <a:pt x="2323846" y="478790"/>
                  </a:lnTo>
                  <a:lnTo>
                    <a:pt x="2337181" y="423799"/>
                  </a:lnTo>
                  <a:lnTo>
                    <a:pt x="2349373" y="367792"/>
                  </a:lnTo>
                  <a:lnTo>
                    <a:pt x="2360422" y="311277"/>
                  </a:lnTo>
                  <a:lnTo>
                    <a:pt x="2370963" y="254000"/>
                  </a:lnTo>
                  <a:lnTo>
                    <a:pt x="2390775" y="139065"/>
                  </a:lnTo>
                  <a:close/>
                </a:path>
              </a:pathLst>
            </a:custGeom>
            <a:solidFill>
              <a:srgbClr val="FF0000"/>
            </a:solidFill>
          </p:spPr>
          <p:txBody>
            <a:bodyPr wrap="square" lIns="0" tIns="0" rIns="0" bIns="0" rtlCol="0"/>
            <a:lstStyle/>
            <a:p>
              <a:endParaRPr/>
            </a:p>
          </p:txBody>
        </p:sp>
        <p:sp>
          <p:nvSpPr>
            <p:cNvPr id="37" name="object 37"/>
            <p:cNvSpPr/>
            <p:nvPr/>
          </p:nvSpPr>
          <p:spPr>
            <a:xfrm>
              <a:off x="3781044" y="4181856"/>
              <a:ext cx="1243965" cy="943610"/>
            </a:xfrm>
            <a:custGeom>
              <a:avLst/>
              <a:gdLst/>
              <a:ahLst/>
              <a:cxnLst/>
              <a:rect l="l" t="t" r="r" b="b"/>
              <a:pathLst>
                <a:path w="1243964" h="943610">
                  <a:moveTo>
                    <a:pt x="0" y="0"/>
                  </a:moveTo>
                  <a:lnTo>
                    <a:pt x="9175" y="54204"/>
                  </a:lnTo>
                  <a:lnTo>
                    <a:pt x="18541" y="108223"/>
                  </a:lnTo>
                  <a:lnTo>
                    <a:pt x="28286" y="161873"/>
                  </a:lnTo>
                  <a:lnTo>
                    <a:pt x="38600" y="214972"/>
                  </a:lnTo>
                  <a:lnTo>
                    <a:pt x="49675" y="267336"/>
                  </a:lnTo>
                  <a:lnTo>
                    <a:pt x="61698" y="318782"/>
                  </a:lnTo>
                  <a:lnTo>
                    <a:pt x="74860" y="369128"/>
                  </a:lnTo>
                  <a:lnTo>
                    <a:pt x="89351" y="418189"/>
                  </a:lnTo>
                  <a:lnTo>
                    <a:pt x="105361" y="465784"/>
                  </a:lnTo>
                  <a:lnTo>
                    <a:pt x="123080" y="511730"/>
                  </a:lnTo>
                  <a:lnTo>
                    <a:pt x="142697" y="555842"/>
                  </a:lnTo>
                  <a:lnTo>
                    <a:pt x="164402" y="597939"/>
                  </a:lnTo>
                  <a:lnTo>
                    <a:pt x="188385" y="637836"/>
                  </a:lnTo>
                  <a:lnTo>
                    <a:pt x="214836" y="675352"/>
                  </a:lnTo>
                  <a:lnTo>
                    <a:pt x="243945" y="710303"/>
                  </a:lnTo>
                  <a:lnTo>
                    <a:pt x="275902" y="742506"/>
                  </a:lnTo>
                  <a:lnTo>
                    <a:pt x="310895" y="771779"/>
                  </a:lnTo>
                  <a:lnTo>
                    <a:pt x="346522" y="795210"/>
                  </a:lnTo>
                  <a:lnTo>
                    <a:pt x="387498" y="815980"/>
                  </a:lnTo>
                  <a:lnTo>
                    <a:pt x="433142" y="834274"/>
                  </a:lnTo>
                  <a:lnTo>
                    <a:pt x="482774" y="850282"/>
                  </a:lnTo>
                  <a:lnTo>
                    <a:pt x="535716" y="864189"/>
                  </a:lnTo>
                  <a:lnTo>
                    <a:pt x="591287" y="876184"/>
                  </a:lnTo>
                  <a:lnTo>
                    <a:pt x="648806" y="886454"/>
                  </a:lnTo>
                  <a:lnTo>
                    <a:pt x="707595" y="895186"/>
                  </a:lnTo>
                  <a:lnTo>
                    <a:pt x="766973" y="902568"/>
                  </a:lnTo>
                  <a:lnTo>
                    <a:pt x="826260" y="908787"/>
                  </a:lnTo>
                  <a:lnTo>
                    <a:pt x="884777" y="914031"/>
                  </a:lnTo>
                  <a:lnTo>
                    <a:pt x="941843" y="918486"/>
                  </a:lnTo>
                  <a:lnTo>
                    <a:pt x="996779" y="922342"/>
                  </a:lnTo>
                  <a:lnTo>
                    <a:pt x="1048905" y="925784"/>
                  </a:lnTo>
                  <a:lnTo>
                    <a:pt x="1097541" y="929000"/>
                  </a:lnTo>
                  <a:lnTo>
                    <a:pt x="1142006" y="932178"/>
                  </a:lnTo>
                  <a:lnTo>
                    <a:pt x="1181622" y="935505"/>
                  </a:lnTo>
                  <a:lnTo>
                    <a:pt x="1215708" y="939168"/>
                  </a:lnTo>
                  <a:lnTo>
                    <a:pt x="1243583" y="943356"/>
                  </a:lnTo>
                </a:path>
              </a:pathLst>
            </a:custGeom>
            <a:ln w="57912">
              <a:solidFill>
                <a:srgbClr val="FF0000"/>
              </a:solidFill>
            </a:ln>
          </p:spPr>
          <p:txBody>
            <a:bodyPr wrap="square" lIns="0" tIns="0" rIns="0" bIns="0" rtlCol="0"/>
            <a:lstStyle/>
            <a:p>
              <a:endParaRPr/>
            </a:p>
          </p:txBody>
        </p:sp>
      </p:grpSp>
      <p:sp>
        <p:nvSpPr>
          <p:cNvPr id="38" name="object 38"/>
          <p:cNvSpPr txBox="1"/>
          <p:nvPr/>
        </p:nvSpPr>
        <p:spPr>
          <a:xfrm>
            <a:off x="4444873" y="4214873"/>
            <a:ext cx="2396490" cy="494030"/>
          </a:xfrm>
          <a:prstGeom prst="rect">
            <a:avLst/>
          </a:prstGeom>
        </p:spPr>
        <p:txBody>
          <a:bodyPr vert="horz" wrap="square" lIns="0" tIns="15240" rIns="0" bIns="0" rtlCol="0">
            <a:spAutoFit/>
          </a:bodyPr>
          <a:lstStyle/>
          <a:p>
            <a:pPr marL="38100">
              <a:spcBef>
                <a:spcPts val="120"/>
              </a:spcBef>
            </a:pPr>
            <a:r>
              <a:rPr sz="2400" b="1" spc="-40" dirty="0">
                <a:solidFill>
                  <a:srgbClr val="FF0000"/>
                </a:solidFill>
                <a:latin typeface="Calibri"/>
                <a:cs typeface="Calibri"/>
              </a:rPr>
              <a:t>f</a:t>
            </a:r>
            <a:r>
              <a:rPr sz="2400" b="1" dirty="0">
                <a:solidFill>
                  <a:srgbClr val="FF0000"/>
                </a:solidFill>
                <a:latin typeface="Calibri"/>
                <a:cs typeface="Calibri"/>
              </a:rPr>
              <a:t>o</a:t>
            </a:r>
            <a:r>
              <a:rPr sz="2400" b="1" spc="10" dirty="0">
                <a:solidFill>
                  <a:srgbClr val="FF0000"/>
                </a:solidFill>
                <a:latin typeface="Calibri"/>
                <a:cs typeface="Calibri"/>
              </a:rPr>
              <a:t>r</a:t>
            </a:r>
            <a:r>
              <a:rPr sz="2400" b="1" spc="-1775" dirty="0">
                <a:solidFill>
                  <a:srgbClr val="FF0000"/>
                </a:solidFill>
                <a:latin typeface="Calibri"/>
                <a:cs typeface="Calibri"/>
              </a:rPr>
              <a:t>w</a:t>
            </a:r>
            <a:r>
              <a:rPr sz="4575" i="1" spc="-89" baseline="-8196" dirty="0">
                <a:latin typeface="Times New Roman"/>
                <a:cs typeface="Times New Roman"/>
              </a:rPr>
              <a:t>x</a:t>
            </a:r>
            <a:r>
              <a:rPr sz="4575" i="1" spc="-480" baseline="-8196" dirty="0">
                <a:latin typeface="Times New Roman"/>
                <a:cs typeface="Times New Roman"/>
              </a:rPr>
              <a:t> </a:t>
            </a:r>
            <a:r>
              <a:rPr sz="2400" b="1" dirty="0">
                <a:solidFill>
                  <a:srgbClr val="FF0000"/>
                </a:solidFill>
                <a:latin typeface="Calibri"/>
                <a:cs typeface="Calibri"/>
              </a:rPr>
              <a:t>a</a:t>
            </a:r>
            <a:r>
              <a:rPr sz="2400" b="1" spc="-25" dirty="0">
                <a:solidFill>
                  <a:srgbClr val="FF0000"/>
                </a:solidFill>
                <a:latin typeface="Calibri"/>
                <a:cs typeface="Calibri"/>
              </a:rPr>
              <a:t>r</a:t>
            </a:r>
            <a:r>
              <a:rPr sz="2400" b="1" dirty="0">
                <a:solidFill>
                  <a:srgbClr val="FF0000"/>
                </a:solidFill>
                <a:latin typeface="Calibri"/>
                <a:cs typeface="Calibri"/>
              </a:rPr>
              <a:t>d</a:t>
            </a:r>
            <a:r>
              <a:rPr sz="2400" b="1" spc="-20" dirty="0">
                <a:solidFill>
                  <a:srgbClr val="FF0000"/>
                </a:solidFill>
                <a:latin typeface="Calibri"/>
                <a:cs typeface="Calibri"/>
              </a:rPr>
              <a:t> </a:t>
            </a:r>
            <a:r>
              <a:rPr sz="2400" b="1" dirty="0">
                <a:solidFill>
                  <a:srgbClr val="FF0000"/>
                </a:solidFill>
                <a:latin typeface="Calibri"/>
                <a:cs typeface="Calibri"/>
              </a:rPr>
              <a:t>p</a:t>
            </a:r>
            <a:r>
              <a:rPr sz="2400" b="1" spc="-30" dirty="0">
                <a:solidFill>
                  <a:srgbClr val="FF0000"/>
                </a:solidFill>
                <a:latin typeface="Calibri"/>
                <a:cs typeface="Calibri"/>
              </a:rPr>
              <a:t>a</a:t>
            </a:r>
            <a:r>
              <a:rPr sz="2400" b="1" dirty="0">
                <a:solidFill>
                  <a:srgbClr val="FF0000"/>
                </a:solidFill>
                <a:latin typeface="Calibri"/>
                <a:cs typeface="Calibri"/>
              </a:rPr>
              <a:t>th</a:t>
            </a:r>
            <a:r>
              <a:rPr sz="2400" b="1" spc="215" dirty="0">
                <a:solidFill>
                  <a:srgbClr val="FF0000"/>
                </a:solidFill>
                <a:latin typeface="Calibri"/>
                <a:cs typeface="Calibri"/>
              </a:rPr>
              <a:t> </a:t>
            </a:r>
            <a:r>
              <a:rPr sz="3600" b="1" baseline="-13888" dirty="0">
                <a:solidFill>
                  <a:srgbClr val="FF0000"/>
                </a:solidFill>
                <a:latin typeface="Calibri"/>
                <a:cs typeface="Calibri"/>
              </a:rPr>
              <a:t>lo</a:t>
            </a:r>
            <a:r>
              <a:rPr sz="3600" b="1" spc="7" baseline="-13888" dirty="0">
                <a:solidFill>
                  <a:srgbClr val="FF0000"/>
                </a:solidFill>
                <a:latin typeface="Calibri"/>
                <a:cs typeface="Calibri"/>
              </a:rPr>
              <a:t>o</a:t>
            </a:r>
            <a:r>
              <a:rPr sz="3600" b="1" baseline="-13888" dirty="0">
                <a:solidFill>
                  <a:srgbClr val="FF0000"/>
                </a:solidFill>
                <a:latin typeface="Calibri"/>
                <a:cs typeface="Calibri"/>
              </a:rPr>
              <a:t>p</a:t>
            </a:r>
            <a:endParaRPr sz="3600" baseline="-13888">
              <a:latin typeface="Calibri"/>
              <a:cs typeface="Calibri"/>
            </a:endParaRPr>
          </a:p>
        </p:txBody>
      </p:sp>
      <p:grpSp>
        <p:nvGrpSpPr>
          <p:cNvPr id="39" name="object 39"/>
          <p:cNvGrpSpPr/>
          <p:nvPr/>
        </p:nvGrpSpPr>
        <p:grpSpPr>
          <a:xfrm>
            <a:off x="2304033" y="2599818"/>
            <a:ext cx="1324610" cy="2249805"/>
            <a:chOff x="780033" y="2599817"/>
            <a:chExt cx="1324610" cy="2249805"/>
          </a:xfrm>
        </p:grpSpPr>
        <p:sp>
          <p:nvSpPr>
            <p:cNvPr id="40" name="object 40"/>
            <p:cNvSpPr/>
            <p:nvPr/>
          </p:nvSpPr>
          <p:spPr>
            <a:xfrm>
              <a:off x="1468119" y="2599817"/>
              <a:ext cx="636905" cy="1534795"/>
            </a:xfrm>
            <a:custGeom>
              <a:avLst/>
              <a:gdLst/>
              <a:ahLst/>
              <a:cxnLst/>
              <a:rect l="l" t="t" r="r" b="b"/>
              <a:pathLst>
                <a:path w="636905" h="1534795">
                  <a:moveTo>
                    <a:pt x="502087" y="1276683"/>
                  </a:moveTo>
                  <a:lnTo>
                    <a:pt x="448310" y="1298194"/>
                  </a:lnTo>
                  <a:lnTo>
                    <a:pt x="636524" y="1534795"/>
                  </a:lnTo>
                  <a:lnTo>
                    <a:pt x="615845" y="1303528"/>
                  </a:lnTo>
                  <a:lnTo>
                    <a:pt x="512825" y="1303528"/>
                  </a:lnTo>
                  <a:lnTo>
                    <a:pt x="502087" y="1276683"/>
                  </a:lnTo>
                  <a:close/>
                </a:path>
                <a:path w="636905" h="1534795">
                  <a:moveTo>
                    <a:pt x="555909" y="1255154"/>
                  </a:moveTo>
                  <a:lnTo>
                    <a:pt x="502087" y="1276683"/>
                  </a:lnTo>
                  <a:lnTo>
                    <a:pt x="512825" y="1303528"/>
                  </a:lnTo>
                  <a:lnTo>
                    <a:pt x="566674" y="1282065"/>
                  </a:lnTo>
                  <a:lnTo>
                    <a:pt x="555909" y="1255154"/>
                  </a:lnTo>
                  <a:close/>
                </a:path>
                <a:path w="636905" h="1534795">
                  <a:moveTo>
                    <a:pt x="609600" y="1233678"/>
                  </a:moveTo>
                  <a:lnTo>
                    <a:pt x="555909" y="1255154"/>
                  </a:lnTo>
                  <a:lnTo>
                    <a:pt x="566674" y="1282065"/>
                  </a:lnTo>
                  <a:lnTo>
                    <a:pt x="512825" y="1303528"/>
                  </a:lnTo>
                  <a:lnTo>
                    <a:pt x="615845" y="1303528"/>
                  </a:lnTo>
                  <a:lnTo>
                    <a:pt x="609600" y="1233678"/>
                  </a:lnTo>
                  <a:close/>
                </a:path>
                <a:path w="636905" h="1534795">
                  <a:moveTo>
                    <a:pt x="53848" y="0"/>
                  </a:moveTo>
                  <a:lnTo>
                    <a:pt x="0" y="21590"/>
                  </a:lnTo>
                  <a:lnTo>
                    <a:pt x="502087" y="1276683"/>
                  </a:lnTo>
                  <a:lnTo>
                    <a:pt x="555909" y="1255154"/>
                  </a:lnTo>
                  <a:lnTo>
                    <a:pt x="53848" y="0"/>
                  </a:lnTo>
                  <a:close/>
                </a:path>
              </a:pathLst>
            </a:custGeom>
            <a:solidFill>
              <a:srgbClr val="FF0000"/>
            </a:solidFill>
          </p:spPr>
          <p:txBody>
            <a:bodyPr wrap="square" lIns="0" tIns="0" rIns="0" bIns="0" rtlCol="0"/>
            <a:lstStyle/>
            <a:p>
              <a:endParaRPr/>
            </a:p>
          </p:txBody>
        </p:sp>
        <p:sp>
          <p:nvSpPr>
            <p:cNvPr id="41" name="object 41"/>
            <p:cNvSpPr/>
            <p:nvPr/>
          </p:nvSpPr>
          <p:spPr>
            <a:xfrm>
              <a:off x="809243" y="3525012"/>
              <a:ext cx="914400" cy="1295400"/>
            </a:xfrm>
            <a:custGeom>
              <a:avLst/>
              <a:gdLst/>
              <a:ahLst/>
              <a:cxnLst/>
              <a:rect l="l" t="t" r="r" b="b"/>
              <a:pathLst>
                <a:path w="914400" h="1295400">
                  <a:moveTo>
                    <a:pt x="0" y="647700"/>
                  </a:moveTo>
                  <a:lnTo>
                    <a:pt x="1678" y="591807"/>
                  </a:lnTo>
                  <a:lnTo>
                    <a:pt x="6621" y="537236"/>
                  </a:lnTo>
                  <a:lnTo>
                    <a:pt x="14692" y="484181"/>
                  </a:lnTo>
                  <a:lnTo>
                    <a:pt x="25753" y="432836"/>
                  </a:lnTo>
                  <a:lnTo>
                    <a:pt x="39668" y="383396"/>
                  </a:lnTo>
                  <a:lnTo>
                    <a:pt x="56298" y="336054"/>
                  </a:lnTo>
                  <a:lnTo>
                    <a:pt x="75507" y="291005"/>
                  </a:lnTo>
                  <a:lnTo>
                    <a:pt x="97158" y="248443"/>
                  </a:lnTo>
                  <a:lnTo>
                    <a:pt x="121113" y="208564"/>
                  </a:lnTo>
                  <a:lnTo>
                    <a:pt x="147235" y="171559"/>
                  </a:lnTo>
                  <a:lnTo>
                    <a:pt x="175386" y="137626"/>
                  </a:lnTo>
                  <a:lnTo>
                    <a:pt x="205430" y="106956"/>
                  </a:lnTo>
                  <a:lnTo>
                    <a:pt x="237230" y="79746"/>
                  </a:lnTo>
                  <a:lnTo>
                    <a:pt x="270647" y="56189"/>
                  </a:lnTo>
                  <a:lnTo>
                    <a:pt x="305545" y="36479"/>
                  </a:lnTo>
                  <a:lnTo>
                    <a:pt x="341786" y="20810"/>
                  </a:lnTo>
                  <a:lnTo>
                    <a:pt x="379234" y="9378"/>
                  </a:lnTo>
                  <a:lnTo>
                    <a:pt x="417751" y="2377"/>
                  </a:lnTo>
                  <a:lnTo>
                    <a:pt x="457200" y="0"/>
                  </a:lnTo>
                  <a:lnTo>
                    <a:pt x="496644" y="2377"/>
                  </a:lnTo>
                  <a:lnTo>
                    <a:pt x="535158" y="9378"/>
                  </a:lnTo>
                  <a:lnTo>
                    <a:pt x="572604" y="20810"/>
                  </a:lnTo>
                  <a:lnTo>
                    <a:pt x="608844" y="36479"/>
                  </a:lnTo>
                  <a:lnTo>
                    <a:pt x="643741" y="56189"/>
                  </a:lnTo>
                  <a:lnTo>
                    <a:pt x="677158" y="79746"/>
                  </a:lnTo>
                  <a:lnTo>
                    <a:pt x="708957" y="106956"/>
                  </a:lnTo>
                  <a:lnTo>
                    <a:pt x="739002" y="137626"/>
                  </a:lnTo>
                  <a:lnTo>
                    <a:pt x="767154" y="171559"/>
                  </a:lnTo>
                  <a:lnTo>
                    <a:pt x="793277" y="208564"/>
                  </a:lnTo>
                  <a:lnTo>
                    <a:pt x="817233" y="248443"/>
                  </a:lnTo>
                  <a:lnTo>
                    <a:pt x="838885" y="291005"/>
                  </a:lnTo>
                  <a:lnTo>
                    <a:pt x="858096" y="336054"/>
                  </a:lnTo>
                  <a:lnTo>
                    <a:pt x="874728" y="383396"/>
                  </a:lnTo>
                  <a:lnTo>
                    <a:pt x="888643" y="432836"/>
                  </a:lnTo>
                  <a:lnTo>
                    <a:pt x="899706" y="484181"/>
                  </a:lnTo>
                  <a:lnTo>
                    <a:pt x="907777" y="537236"/>
                  </a:lnTo>
                  <a:lnTo>
                    <a:pt x="912721" y="591807"/>
                  </a:lnTo>
                  <a:lnTo>
                    <a:pt x="914400" y="647700"/>
                  </a:lnTo>
                  <a:lnTo>
                    <a:pt x="912721" y="703592"/>
                  </a:lnTo>
                  <a:lnTo>
                    <a:pt x="907777" y="758163"/>
                  </a:lnTo>
                  <a:lnTo>
                    <a:pt x="899706" y="811218"/>
                  </a:lnTo>
                  <a:lnTo>
                    <a:pt x="888643" y="862563"/>
                  </a:lnTo>
                  <a:lnTo>
                    <a:pt x="874728" y="912003"/>
                  </a:lnTo>
                  <a:lnTo>
                    <a:pt x="858096" y="959345"/>
                  </a:lnTo>
                  <a:lnTo>
                    <a:pt x="838885" y="1004394"/>
                  </a:lnTo>
                  <a:lnTo>
                    <a:pt x="817233" y="1046956"/>
                  </a:lnTo>
                  <a:lnTo>
                    <a:pt x="793277" y="1086835"/>
                  </a:lnTo>
                  <a:lnTo>
                    <a:pt x="767154" y="1123840"/>
                  </a:lnTo>
                  <a:lnTo>
                    <a:pt x="739002" y="1157773"/>
                  </a:lnTo>
                  <a:lnTo>
                    <a:pt x="708957" y="1188443"/>
                  </a:lnTo>
                  <a:lnTo>
                    <a:pt x="677158" y="1215653"/>
                  </a:lnTo>
                  <a:lnTo>
                    <a:pt x="643741" y="1239210"/>
                  </a:lnTo>
                  <a:lnTo>
                    <a:pt x="608844" y="1258920"/>
                  </a:lnTo>
                  <a:lnTo>
                    <a:pt x="572604" y="1274589"/>
                  </a:lnTo>
                  <a:lnTo>
                    <a:pt x="535158" y="1286021"/>
                  </a:lnTo>
                  <a:lnTo>
                    <a:pt x="496644" y="1293022"/>
                  </a:lnTo>
                  <a:lnTo>
                    <a:pt x="457200" y="1295400"/>
                  </a:lnTo>
                  <a:lnTo>
                    <a:pt x="417751" y="1293022"/>
                  </a:lnTo>
                  <a:lnTo>
                    <a:pt x="379234" y="1286021"/>
                  </a:lnTo>
                  <a:lnTo>
                    <a:pt x="341786" y="1274589"/>
                  </a:lnTo>
                  <a:lnTo>
                    <a:pt x="305545" y="1258920"/>
                  </a:lnTo>
                  <a:lnTo>
                    <a:pt x="270647" y="1239210"/>
                  </a:lnTo>
                  <a:lnTo>
                    <a:pt x="237230" y="1215653"/>
                  </a:lnTo>
                  <a:lnTo>
                    <a:pt x="205430" y="1188443"/>
                  </a:lnTo>
                  <a:lnTo>
                    <a:pt x="175386" y="1157773"/>
                  </a:lnTo>
                  <a:lnTo>
                    <a:pt x="147235" y="1123840"/>
                  </a:lnTo>
                  <a:lnTo>
                    <a:pt x="121113" y="1086835"/>
                  </a:lnTo>
                  <a:lnTo>
                    <a:pt x="97158" y="1046956"/>
                  </a:lnTo>
                  <a:lnTo>
                    <a:pt x="75507" y="1004394"/>
                  </a:lnTo>
                  <a:lnTo>
                    <a:pt x="56298" y="959345"/>
                  </a:lnTo>
                  <a:lnTo>
                    <a:pt x="39668" y="912003"/>
                  </a:lnTo>
                  <a:lnTo>
                    <a:pt x="25753" y="862563"/>
                  </a:lnTo>
                  <a:lnTo>
                    <a:pt x="14692" y="811218"/>
                  </a:lnTo>
                  <a:lnTo>
                    <a:pt x="6621" y="758163"/>
                  </a:lnTo>
                  <a:lnTo>
                    <a:pt x="1678" y="703592"/>
                  </a:lnTo>
                  <a:lnTo>
                    <a:pt x="0" y="647700"/>
                  </a:lnTo>
                  <a:close/>
                </a:path>
              </a:pathLst>
            </a:custGeom>
            <a:ln w="57912">
              <a:solidFill>
                <a:srgbClr val="FF0000"/>
              </a:solidFill>
            </a:ln>
          </p:spPr>
          <p:txBody>
            <a:bodyPr wrap="square" lIns="0" tIns="0" rIns="0" bIns="0" rtlCol="0"/>
            <a:lstStyle/>
            <a:p>
              <a:endParaRPr/>
            </a:p>
          </p:txBody>
        </p:sp>
      </p:grpSp>
      <p:sp>
        <p:nvSpPr>
          <p:cNvPr id="42" name="object 42"/>
          <p:cNvSpPr txBox="1"/>
          <p:nvPr/>
        </p:nvSpPr>
        <p:spPr>
          <a:xfrm>
            <a:off x="2260194" y="2090165"/>
            <a:ext cx="896619" cy="391160"/>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Calibri"/>
                <a:cs typeface="Calibri"/>
              </a:rPr>
              <a:t>b</a:t>
            </a:r>
            <a:r>
              <a:rPr sz="2400" b="1" spc="-55" dirty="0">
                <a:solidFill>
                  <a:srgbClr val="FF0000"/>
                </a:solidFill>
                <a:latin typeface="Calibri"/>
                <a:cs typeface="Calibri"/>
              </a:rPr>
              <a:t>r</a:t>
            </a:r>
            <a:r>
              <a:rPr sz="2400" b="1" dirty="0">
                <a:solidFill>
                  <a:srgbClr val="FF0000"/>
                </a:solidFill>
                <a:latin typeface="Calibri"/>
                <a:cs typeface="Calibri"/>
              </a:rPr>
              <a:t>anch</a:t>
            </a:r>
            <a:endParaRPr sz="2400">
              <a:latin typeface="Calibri"/>
              <a:cs typeface="Calibri"/>
            </a:endParaRPr>
          </a:p>
        </p:txBody>
      </p:sp>
      <p:sp>
        <p:nvSpPr>
          <p:cNvPr id="43" name="object 43"/>
          <p:cNvSpPr txBox="1"/>
          <p:nvPr/>
        </p:nvSpPr>
        <p:spPr>
          <a:xfrm>
            <a:off x="2310993" y="3081020"/>
            <a:ext cx="721360" cy="847090"/>
          </a:xfrm>
          <a:prstGeom prst="rect">
            <a:avLst/>
          </a:prstGeom>
        </p:spPr>
        <p:txBody>
          <a:bodyPr vert="horz" wrap="square" lIns="0" tIns="12700" rIns="0" bIns="0" rtlCol="0">
            <a:spAutoFit/>
          </a:bodyPr>
          <a:lstStyle/>
          <a:p>
            <a:pPr marL="38100">
              <a:lnSpc>
                <a:spcPts val="2840"/>
              </a:lnSpc>
              <a:spcBef>
                <a:spcPts val="100"/>
              </a:spcBef>
            </a:pPr>
            <a:r>
              <a:rPr sz="2400" b="1" dirty="0">
                <a:solidFill>
                  <a:srgbClr val="FF0000"/>
                </a:solidFill>
                <a:latin typeface="Calibri"/>
                <a:cs typeface="Calibri"/>
              </a:rPr>
              <a:t>node</a:t>
            </a:r>
            <a:endParaRPr sz="2400">
              <a:latin typeface="Calibri"/>
              <a:cs typeface="Calibri"/>
            </a:endParaRPr>
          </a:p>
          <a:p>
            <a:pPr marL="407670">
              <a:lnSpc>
                <a:spcPts val="3620"/>
              </a:lnSpc>
            </a:pPr>
            <a:r>
              <a:rPr sz="3050" i="1" spc="-75" dirty="0">
                <a:latin typeface="Times New Roman"/>
                <a:cs typeface="Times New Roman"/>
              </a:rPr>
              <a:t>x</a:t>
            </a:r>
            <a:r>
              <a:rPr sz="2625" spc="-112" baseline="-23809" dirty="0">
                <a:latin typeface="Times New Roman"/>
                <a:cs typeface="Times New Roman"/>
              </a:rPr>
              <a:t>1</a:t>
            </a:r>
            <a:endParaRPr sz="2625" baseline="-23809">
              <a:latin typeface="Times New Roman"/>
              <a:cs typeface="Times New Roman"/>
            </a:endParaRPr>
          </a:p>
        </p:txBody>
      </p:sp>
      <p:sp>
        <p:nvSpPr>
          <p:cNvPr id="44" name="object 44"/>
          <p:cNvSpPr/>
          <p:nvPr/>
        </p:nvSpPr>
        <p:spPr>
          <a:xfrm>
            <a:off x="4162044" y="2364612"/>
            <a:ext cx="2133600" cy="1236980"/>
          </a:xfrm>
          <a:custGeom>
            <a:avLst/>
            <a:gdLst/>
            <a:ahLst/>
            <a:cxnLst/>
            <a:rect l="l" t="t" r="r" b="b"/>
            <a:pathLst>
              <a:path w="2133600" h="1236979">
                <a:moveTo>
                  <a:pt x="483870" y="28829"/>
                </a:moveTo>
                <a:lnTo>
                  <a:pt x="430530" y="5969"/>
                </a:lnTo>
                <a:lnTo>
                  <a:pt x="87452" y="806678"/>
                </a:lnTo>
                <a:lnTo>
                  <a:pt x="34163" y="783844"/>
                </a:lnTo>
                <a:lnTo>
                  <a:pt x="0" y="1084199"/>
                </a:lnTo>
                <a:lnTo>
                  <a:pt x="190741" y="856107"/>
                </a:lnTo>
                <a:lnTo>
                  <a:pt x="193929" y="852297"/>
                </a:lnTo>
                <a:lnTo>
                  <a:pt x="140690" y="829500"/>
                </a:lnTo>
                <a:lnTo>
                  <a:pt x="483870" y="28829"/>
                </a:lnTo>
                <a:close/>
              </a:path>
              <a:path w="2133600" h="1236979">
                <a:moveTo>
                  <a:pt x="2133600" y="1236599"/>
                </a:moveTo>
                <a:lnTo>
                  <a:pt x="2063356" y="1045464"/>
                </a:lnTo>
                <a:lnTo>
                  <a:pt x="2029333" y="952881"/>
                </a:lnTo>
                <a:lnTo>
                  <a:pt x="1982990" y="987615"/>
                </a:lnTo>
                <a:lnTo>
                  <a:pt x="1242314" y="0"/>
                </a:lnTo>
                <a:lnTo>
                  <a:pt x="1196086" y="34798"/>
                </a:lnTo>
                <a:lnTo>
                  <a:pt x="1936673" y="1022337"/>
                </a:lnTo>
                <a:lnTo>
                  <a:pt x="1890395" y="1057021"/>
                </a:lnTo>
                <a:lnTo>
                  <a:pt x="2133600" y="1236599"/>
                </a:lnTo>
                <a:close/>
              </a:path>
            </a:pathLst>
          </a:custGeom>
          <a:solidFill>
            <a:srgbClr val="FF0000"/>
          </a:solidFill>
        </p:spPr>
        <p:txBody>
          <a:bodyPr wrap="square" lIns="0" tIns="0" rIns="0" bIns="0" rtlCol="0"/>
          <a:lstStyle/>
          <a:p>
            <a:endParaRPr/>
          </a:p>
        </p:txBody>
      </p:sp>
      <p:sp>
        <p:nvSpPr>
          <p:cNvPr id="45" name="object 45"/>
          <p:cNvSpPr txBox="1"/>
          <p:nvPr/>
        </p:nvSpPr>
        <p:spPr>
          <a:xfrm>
            <a:off x="4241673" y="1937765"/>
            <a:ext cx="1791970" cy="391160"/>
          </a:xfrm>
          <a:prstGeom prst="rect">
            <a:avLst/>
          </a:prstGeom>
        </p:spPr>
        <p:txBody>
          <a:bodyPr vert="horz" wrap="square" lIns="0" tIns="12700" rIns="0" bIns="0" rtlCol="0">
            <a:spAutoFit/>
          </a:bodyPr>
          <a:lstStyle/>
          <a:p>
            <a:pPr marL="12700">
              <a:spcBef>
                <a:spcPts val="100"/>
              </a:spcBef>
            </a:pPr>
            <a:r>
              <a:rPr sz="2400" b="1" dirty="0">
                <a:solidFill>
                  <a:srgbClr val="FF0000"/>
                </a:solidFill>
                <a:latin typeface="Calibri"/>
                <a:cs typeface="Calibri"/>
              </a:rPr>
              <a:t>t</a:t>
            </a:r>
            <a:r>
              <a:rPr sz="2400" b="1" spc="-55" dirty="0">
                <a:solidFill>
                  <a:srgbClr val="FF0000"/>
                </a:solidFill>
                <a:latin typeface="Calibri"/>
                <a:cs typeface="Calibri"/>
              </a:rPr>
              <a:t>r</a:t>
            </a:r>
            <a:r>
              <a:rPr sz="2400" b="1" dirty="0">
                <a:solidFill>
                  <a:srgbClr val="FF0000"/>
                </a:solidFill>
                <a:latin typeface="Calibri"/>
                <a:cs typeface="Calibri"/>
              </a:rPr>
              <a:t>ansmi</a:t>
            </a:r>
            <a:r>
              <a:rPr sz="2400" b="1" spc="-30" dirty="0">
                <a:solidFill>
                  <a:srgbClr val="FF0000"/>
                </a:solidFill>
                <a:latin typeface="Calibri"/>
                <a:cs typeface="Calibri"/>
              </a:rPr>
              <a:t>tt</a:t>
            </a:r>
            <a:r>
              <a:rPr sz="2400" b="1" dirty="0">
                <a:solidFill>
                  <a:srgbClr val="FF0000"/>
                </a:solidFill>
                <a:latin typeface="Calibri"/>
                <a:cs typeface="Calibri"/>
              </a:rPr>
              <a:t>ance</a:t>
            </a:r>
            <a:endParaRPr sz="2400">
              <a:latin typeface="Calibri"/>
              <a:cs typeface="Calibri"/>
            </a:endParaRPr>
          </a:p>
        </p:txBody>
      </p:sp>
      <p:sp>
        <p:nvSpPr>
          <p:cNvPr id="46" name="object 46"/>
          <p:cNvSpPr txBox="1"/>
          <p:nvPr/>
        </p:nvSpPr>
        <p:spPr>
          <a:xfrm>
            <a:off x="6813551" y="1747265"/>
            <a:ext cx="2503805" cy="391160"/>
          </a:xfrm>
          <a:prstGeom prst="rect">
            <a:avLst/>
          </a:prstGeom>
        </p:spPr>
        <p:txBody>
          <a:bodyPr vert="horz" wrap="square" lIns="0" tIns="12700" rIns="0" bIns="0" rtlCol="0">
            <a:spAutoFit/>
          </a:bodyPr>
          <a:lstStyle/>
          <a:p>
            <a:pPr marL="12700">
              <a:spcBef>
                <a:spcPts val="100"/>
              </a:spcBef>
            </a:pPr>
            <a:r>
              <a:rPr sz="2400" b="1" spc="-5" dirty="0">
                <a:solidFill>
                  <a:srgbClr val="FF0000"/>
                </a:solidFill>
                <a:latin typeface="Calibri"/>
                <a:cs typeface="Calibri"/>
              </a:rPr>
              <a:t>input</a:t>
            </a:r>
            <a:r>
              <a:rPr sz="2400" b="1" spc="-45" dirty="0">
                <a:solidFill>
                  <a:srgbClr val="FF0000"/>
                </a:solidFill>
                <a:latin typeface="Calibri"/>
                <a:cs typeface="Calibri"/>
              </a:rPr>
              <a:t> </a:t>
            </a:r>
            <a:r>
              <a:rPr sz="2400" b="1" dirty="0">
                <a:solidFill>
                  <a:srgbClr val="FF0000"/>
                </a:solidFill>
                <a:latin typeface="Calibri"/>
                <a:cs typeface="Calibri"/>
              </a:rPr>
              <a:t>node</a:t>
            </a:r>
            <a:r>
              <a:rPr sz="2400" b="1" spc="-40" dirty="0">
                <a:solidFill>
                  <a:srgbClr val="FF0000"/>
                </a:solidFill>
                <a:latin typeface="Calibri"/>
                <a:cs typeface="Calibri"/>
              </a:rPr>
              <a:t> </a:t>
            </a:r>
            <a:r>
              <a:rPr sz="2400" b="1" spc="-5" dirty="0">
                <a:solidFill>
                  <a:srgbClr val="FF0000"/>
                </a:solidFill>
                <a:latin typeface="Calibri"/>
                <a:cs typeface="Calibri"/>
              </a:rPr>
              <a:t>(source)</a:t>
            </a:r>
            <a:endParaRPr sz="2400">
              <a:latin typeface="Calibri"/>
              <a:cs typeface="Calibri"/>
            </a:endParaRPr>
          </a:p>
        </p:txBody>
      </p:sp>
      <p:pic>
        <p:nvPicPr>
          <p:cNvPr id="47" name="Picture 46">
            <a:extLst>
              <a:ext uri="{FF2B5EF4-FFF2-40B4-BE49-F238E27FC236}">
                <a16:creationId xmlns:a16="http://schemas.microsoft.com/office/drawing/2014/main" xmlns="" id="{AA77FB1F-5FEC-45B4-A1AF-4E6501A9573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48" name="object 6">
            <a:extLst>
              <a:ext uri="{FF2B5EF4-FFF2-40B4-BE49-F238E27FC236}">
                <a16:creationId xmlns:a16="http://schemas.microsoft.com/office/drawing/2014/main" xmlns="" id="{6D491E02-A6DA-441F-81E5-3BCCBE47AC74}"/>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66</a:t>
            </a:fld>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6742" y="714556"/>
            <a:ext cx="5076190" cy="628377"/>
          </a:xfrm>
          <a:prstGeom prst="rect">
            <a:avLst/>
          </a:prstGeom>
        </p:spPr>
        <p:txBody>
          <a:bodyPr vert="horz" wrap="square" lIns="0" tIns="12700" rIns="0" bIns="0" rtlCol="0" anchor="b">
            <a:spAutoFit/>
          </a:bodyPr>
          <a:lstStyle/>
          <a:p>
            <a:pPr marL="12700">
              <a:lnSpc>
                <a:spcPct val="100000"/>
              </a:lnSpc>
              <a:spcBef>
                <a:spcPts val="100"/>
              </a:spcBef>
            </a:pPr>
            <a:r>
              <a:rPr sz="4000" spc="-35" dirty="0">
                <a:solidFill>
                  <a:srgbClr val="FF0000"/>
                </a:solidFill>
              </a:rPr>
              <a:t>Mason’s</a:t>
            </a:r>
            <a:r>
              <a:rPr sz="4000" spc="-60" dirty="0">
                <a:solidFill>
                  <a:srgbClr val="FF0000"/>
                </a:solidFill>
              </a:rPr>
              <a:t> </a:t>
            </a:r>
            <a:r>
              <a:rPr sz="4000" dirty="0">
                <a:solidFill>
                  <a:srgbClr val="FF0000"/>
                </a:solidFill>
              </a:rPr>
              <a:t>Gain</a:t>
            </a:r>
            <a:r>
              <a:rPr sz="4000" spc="-40" dirty="0">
                <a:solidFill>
                  <a:srgbClr val="FF0000"/>
                </a:solidFill>
              </a:rPr>
              <a:t> </a:t>
            </a:r>
            <a:r>
              <a:rPr sz="4000" spc="-10" dirty="0">
                <a:solidFill>
                  <a:srgbClr val="FF0000"/>
                </a:solidFill>
              </a:rPr>
              <a:t>Formula</a:t>
            </a:r>
          </a:p>
        </p:txBody>
      </p:sp>
      <p:sp>
        <p:nvSpPr>
          <p:cNvPr id="3" name="object 3"/>
          <p:cNvSpPr txBox="1"/>
          <p:nvPr/>
        </p:nvSpPr>
        <p:spPr>
          <a:xfrm>
            <a:off x="1660124" y="1660683"/>
            <a:ext cx="8271477" cy="5078826"/>
          </a:xfrm>
          <a:prstGeom prst="rect">
            <a:avLst/>
          </a:prstGeom>
        </p:spPr>
        <p:txBody>
          <a:bodyPr vert="horz" wrap="square" lIns="0" tIns="12700" rIns="0" bIns="0" rtlCol="0">
            <a:spAutoFit/>
          </a:bodyPr>
          <a:lstStyle/>
          <a:p>
            <a:pPr marL="393700" marR="137160" indent="-342900">
              <a:spcBef>
                <a:spcPts val="100"/>
              </a:spcBef>
              <a:buFont typeface="Arial MT"/>
              <a:buChar char="•"/>
              <a:tabLst>
                <a:tab pos="393065" algn="l"/>
                <a:tab pos="393700" algn="l"/>
              </a:tabLst>
            </a:pPr>
            <a:r>
              <a:rPr sz="2400" dirty="0">
                <a:latin typeface="Calibri"/>
                <a:cs typeface="Calibri"/>
              </a:rPr>
              <a:t>A </a:t>
            </a:r>
            <a:r>
              <a:rPr sz="2400" spc="-5" dirty="0">
                <a:latin typeface="Calibri"/>
                <a:cs typeface="Calibri"/>
              </a:rPr>
              <a:t>technique </a:t>
            </a:r>
            <a:r>
              <a:rPr sz="2400" spc="-15" dirty="0">
                <a:latin typeface="Calibri"/>
                <a:cs typeface="Calibri"/>
              </a:rPr>
              <a:t>to </a:t>
            </a:r>
            <a:r>
              <a:rPr sz="2400" spc="-5" dirty="0">
                <a:latin typeface="Calibri"/>
                <a:cs typeface="Calibri"/>
              </a:rPr>
              <a:t>reduce </a:t>
            </a:r>
            <a:r>
              <a:rPr sz="2400" dirty="0">
                <a:latin typeface="Calibri"/>
                <a:cs typeface="Calibri"/>
              </a:rPr>
              <a:t>a </a:t>
            </a:r>
            <a:r>
              <a:rPr sz="2400" spc="-5" dirty="0">
                <a:latin typeface="Calibri"/>
                <a:cs typeface="Calibri"/>
              </a:rPr>
              <a:t>signal-flow </a:t>
            </a:r>
            <a:r>
              <a:rPr sz="2400" spc="-10" dirty="0">
                <a:latin typeface="Calibri"/>
                <a:cs typeface="Calibri"/>
              </a:rPr>
              <a:t>graph </a:t>
            </a:r>
            <a:r>
              <a:rPr sz="2400" spc="-15" dirty="0">
                <a:latin typeface="Calibri"/>
                <a:cs typeface="Calibri"/>
              </a:rPr>
              <a:t>to </a:t>
            </a:r>
            <a:r>
              <a:rPr sz="2400" dirty="0">
                <a:latin typeface="Calibri"/>
                <a:cs typeface="Calibri"/>
              </a:rPr>
              <a:t>a </a:t>
            </a:r>
            <a:r>
              <a:rPr sz="2400" spc="-5" dirty="0">
                <a:latin typeface="Calibri"/>
                <a:cs typeface="Calibri"/>
              </a:rPr>
              <a:t>single </a:t>
            </a:r>
            <a:r>
              <a:rPr sz="2400" spc="-20" dirty="0">
                <a:latin typeface="Calibri"/>
                <a:cs typeface="Calibri"/>
              </a:rPr>
              <a:t>transfer </a:t>
            </a:r>
            <a:r>
              <a:rPr sz="2400" spc="-530" dirty="0">
                <a:latin typeface="Calibri"/>
                <a:cs typeface="Calibri"/>
              </a:rPr>
              <a:t> </a:t>
            </a:r>
            <a:r>
              <a:rPr sz="2400" spc="-5" dirty="0">
                <a:latin typeface="Calibri"/>
                <a:cs typeface="Calibri"/>
              </a:rPr>
              <a:t>function</a:t>
            </a:r>
            <a:r>
              <a:rPr sz="2400" spc="-15" dirty="0">
                <a:latin typeface="Calibri"/>
                <a:cs typeface="Calibri"/>
              </a:rPr>
              <a:t> </a:t>
            </a:r>
            <a:r>
              <a:rPr sz="2400" spc="-10" dirty="0">
                <a:latin typeface="Calibri"/>
                <a:cs typeface="Calibri"/>
              </a:rPr>
              <a:t>requires</a:t>
            </a:r>
            <a:r>
              <a:rPr sz="2400" dirty="0">
                <a:latin typeface="Calibri"/>
                <a:cs typeface="Calibri"/>
              </a:rPr>
              <a:t> the </a:t>
            </a:r>
            <a:r>
              <a:rPr sz="2400" spc="-5" dirty="0">
                <a:latin typeface="Calibri"/>
                <a:cs typeface="Calibri"/>
              </a:rPr>
              <a:t>application</a:t>
            </a:r>
            <a:r>
              <a:rPr sz="2400" spc="-20" dirty="0">
                <a:latin typeface="Calibri"/>
                <a:cs typeface="Calibri"/>
              </a:rPr>
              <a:t> </a:t>
            </a:r>
            <a:r>
              <a:rPr sz="2400" spc="-5" dirty="0">
                <a:latin typeface="Calibri"/>
                <a:cs typeface="Calibri"/>
              </a:rPr>
              <a:t>of one </a:t>
            </a:r>
            <a:r>
              <a:rPr sz="2400" spc="-15" dirty="0">
                <a:latin typeface="Calibri"/>
                <a:cs typeface="Calibri"/>
              </a:rPr>
              <a:t>formula.</a:t>
            </a:r>
            <a:endParaRPr sz="2400" dirty="0">
              <a:latin typeface="Calibri"/>
              <a:cs typeface="Calibri"/>
            </a:endParaRPr>
          </a:p>
          <a:p>
            <a:pPr marL="391795" marR="77470" indent="-341630">
              <a:lnSpc>
                <a:spcPct val="120000"/>
              </a:lnSpc>
              <a:buFont typeface="Arial MT"/>
              <a:buChar char="•"/>
              <a:tabLst>
                <a:tab pos="461645" algn="l"/>
                <a:tab pos="462280" algn="l"/>
              </a:tabLst>
            </a:pPr>
            <a:r>
              <a:rPr dirty="0"/>
              <a:t>	</a:t>
            </a:r>
            <a:r>
              <a:rPr sz="2400" spc="-5" dirty="0">
                <a:latin typeface="Calibri"/>
                <a:cs typeface="Calibri"/>
              </a:rPr>
              <a:t>The </a:t>
            </a:r>
            <a:r>
              <a:rPr sz="2400" spc="-20" dirty="0">
                <a:latin typeface="Calibri"/>
                <a:cs typeface="Calibri"/>
              </a:rPr>
              <a:t>transfer </a:t>
            </a:r>
            <a:r>
              <a:rPr sz="2400" spc="-5" dirty="0">
                <a:latin typeface="Calibri"/>
                <a:cs typeface="Calibri"/>
              </a:rPr>
              <a:t>function, C(s)/R(s), of </a:t>
            </a:r>
            <a:r>
              <a:rPr sz="2400" dirty="0">
                <a:latin typeface="Calibri"/>
                <a:cs typeface="Calibri"/>
              </a:rPr>
              <a:t>a </a:t>
            </a:r>
            <a:r>
              <a:rPr sz="2400" spc="-25" dirty="0">
                <a:latin typeface="Calibri"/>
                <a:cs typeface="Calibri"/>
              </a:rPr>
              <a:t>system </a:t>
            </a:r>
            <a:r>
              <a:rPr sz="2400" spc="-10" dirty="0">
                <a:latin typeface="Calibri"/>
                <a:cs typeface="Calibri"/>
              </a:rPr>
              <a:t>represented by </a:t>
            </a:r>
            <a:r>
              <a:rPr sz="2400" dirty="0">
                <a:latin typeface="Calibri"/>
                <a:cs typeface="Calibri"/>
              </a:rPr>
              <a:t>a </a:t>
            </a:r>
            <a:r>
              <a:rPr sz="2400" spc="-530" dirty="0">
                <a:latin typeface="Calibri"/>
                <a:cs typeface="Calibri"/>
              </a:rPr>
              <a:t> </a:t>
            </a:r>
            <a:r>
              <a:rPr sz="2400" spc="-10" dirty="0">
                <a:latin typeface="Calibri"/>
                <a:cs typeface="Calibri"/>
              </a:rPr>
              <a:t>signal-flow</a:t>
            </a:r>
            <a:r>
              <a:rPr sz="2400" spc="-5" dirty="0">
                <a:latin typeface="Calibri"/>
                <a:cs typeface="Calibri"/>
              </a:rPr>
              <a:t> </a:t>
            </a:r>
            <a:r>
              <a:rPr sz="2400" spc="-10" dirty="0">
                <a:latin typeface="Calibri"/>
                <a:cs typeface="Calibri"/>
              </a:rPr>
              <a:t>graph</a:t>
            </a:r>
            <a:r>
              <a:rPr sz="2400" spc="-5" dirty="0">
                <a:latin typeface="Calibri"/>
                <a:cs typeface="Calibri"/>
              </a:rPr>
              <a:t> </a:t>
            </a:r>
            <a:r>
              <a:rPr sz="2400" dirty="0">
                <a:latin typeface="Calibri"/>
                <a:cs typeface="Calibri"/>
              </a:rPr>
              <a:t>is</a:t>
            </a:r>
          </a:p>
          <a:p>
            <a:pPr>
              <a:lnSpc>
                <a:spcPct val="100000"/>
              </a:lnSpc>
            </a:pPr>
            <a:endParaRPr sz="2400" dirty="0">
              <a:latin typeface="Calibri"/>
              <a:cs typeface="Calibri"/>
            </a:endParaRPr>
          </a:p>
          <a:p>
            <a:pPr>
              <a:spcBef>
                <a:spcPts val="20"/>
              </a:spcBef>
            </a:pPr>
            <a:endParaRPr sz="3600" dirty="0">
              <a:latin typeface="Calibri"/>
              <a:cs typeface="Calibri"/>
            </a:endParaRPr>
          </a:p>
          <a:p>
            <a:pPr marL="460375" marR="3856990" indent="68580">
              <a:lnSpc>
                <a:spcPct val="120000"/>
              </a:lnSpc>
            </a:pPr>
            <a:r>
              <a:rPr sz="2400" i="1" dirty="0">
                <a:latin typeface="Calibri"/>
                <a:cs typeface="Calibri"/>
              </a:rPr>
              <a:t>k</a:t>
            </a:r>
            <a:r>
              <a:rPr sz="2400" i="1" spc="-5" dirty="0">
                <a:latin typeface="Calibri"/>
                <a:cs typeface="Calibri"/>
              </a:rPr>
              <a:t> </a:t>
            </a:r>
            <a:r>
              <a:rPr sz="2400" i="1" dirty="0">
                <a:latin typeface="Calibri"/>
                <a:cs typeface="Calibri"/>
              </a:rPr>
              <a:t>=</a:t>
            </a:r>
            <a:r>
              <a:rPr sz="2400" i="1" spc="5" dirty="0">
                <a:latin typeface="Calibri"/>
                <a:cs typeface="Calibri"/>
              </a:rPr>
              <a:t> </a:t>
            </a:r>
            <a:r>
              <a:rPr sz="2400" i="1" spc="-5" dirty="0">
                <a:latin typeface="Calibri"/>
                <a:cs typeface="Calibri"/>
              </a:rPr>
              <a:t>number</a:t>
            </a:r>
            <a:r>
              <a:rPr sz="2400" i="1" spc="20" dirty="0">
                <a:latin typeface="Calibri"/>
                <a:cs typeface="Calibri"/>
              </a:rPr>
              <a:t> </a:t>
            </a:r>
            <a:r>
              <a:rPr sz="2400" i="1" spc="-5" dirty="0">
                <a:latin typeface="Calibri"/>
                <a:cs typeface="Calibri"/>
              </a:rPr>
              <a:t>of</a:t>
            </a:r>
            <a:r>
              <a:rPr sz="2400" i="1" spc="5" dirty="0">
                <a:latin typeface="Calibri"/>
                <a:cs typeface="Calibri"/>
              </a:rPr>
              <a:t> </a:t>
            </a:r>
            <a:r>
              <a:rPr sz="2400" i="1" spc="-5" dirty="0">
                <a:latin typeface="Calibri"/>
                <a:cs typeface="Calibri"/>
              </a:rPr>
              <a:t>forward</a:t>
            </a:r>
            <a:r>
              <a:rPr sz="2400" i="1" spc="5" dirty="0">
                <a:latin typeface="Calibri"/>
                <a:cs typeface="Calibri"/>
              </a:rPr>
              <a:t> </a:t>
            </a:r>
            <a:r>
              <a:rPr sz="2400" i="1" spc="-5" dirty="0">
                <a:latin typeface="Calibri"/>
                <a:cs typeface="Calibri"/>
              </a:rPr>
              <a:t>path </a:t>
            </a:r>
            <a:r>
              <a:rPr sz="2400" i="1" dirty="0">
                <a:latin typeface="Calibri"/>
                <a:cs typeface="Calibri"/>
              </a:rPr>
              <a:t> </a:t>
            </a:r>
            <a:r>
              <a:rPr sz="2400" i="1" spc="-5" dirty="0">
                <a:latin typeface="Calibri"/>
                <a:cs typeface="Calibri"/>
              </a:rPr>
              <a:t>P</a:t>
            </a:r>
            <a:r>
              <a:rPr sz="2400" i="1" spc="-7" baseline="-20833" dirty="0">
                <a:latin typeface="Calibri"/>
                <a:cs typeface="Calibri"/>
              </a:rPr>
              <a:t>k</a:t>
            </a:r>
            <a:r>
              <a:rPr sz="2400" i="1" spc="240" baseline="-20833" dirty="0">
                <a:latin typeface="Calibri"/>
                <a:cs typeface="Calibri"/>
              </a:rPr>
              <a:t> </a:t>
            </a:r>
            <a:r>
              <a:rPr sz="2400" i="1" dirty="0">
                <a:latin typeface="Calibri"/>
                <a:cs typeface="Calibri"/>
              </a:rPr>
              <a:t>=</a:t>
            </a:r>
            <a:r>
              <a:rPr sz="2400" i="1" spc="-20" dirty="0">
                <a:latin typeface="Calibri"/>
                <a:cs typeface="Calibri"/>
              </a:rPr>
              <a:t> </a:t>
            </a:r>
            <a:r>
              <a:rPr sz="2400" i="1" dirty="0">
                <a:latin typeface="Calibri"/>
                <a:cs typeface="Calibri"/>
              </a:rPr>
              <a:t>the</a:t>
            </a:r>
            <a:r>
              <a:rPr sz="2400" i="1" spc="-15" dirty="0">
                <a:latin typeface="Calibri"/>
                <a:cs typeface="Calibri"/>
              </a:rPr>
              <a:t> </a:t>
            </a:r>
            <a:r>
              <a:rPr sz="2400" i="1" spc="-5" dirty="0">
                <a:latin typeface="Calibri"/>
                <a:cs typeface="Calibri"/>
              </a:rPr>
              <a:t>kth</a:t>
            </a:r>
            <a:r>
              <a:rPr sz="2400" i="1" spc="-10" dirty="0">
                <a:latin typeface="Calibri"/>
                <a:cs typeface="Calibri"/>
              </a:rPr>
              <a:t> </a:t>
            </a:r>
            <a:r>
              <a:rPr sz="2400" i="1" spc="-5" dirty="0">
                <a:latin typeface="Calibri"/>
                <a:cs typeface="Calibri"/>
              </a:rPr>
              <a:t>forward</a:t>
            </a:r>
            <a:r>
              <a:rPr sz="2400" i="1" spc="-25" dirty="0">
                <a:latin typeface="Calibri"/>
                <a:cs typeface="Calibri"/>
              </a:rPr>
              <a:t> </a:t>
            </a:r>
            <a:r>
              <a:rPr sz="2400" i="1" spc="-5" dirty="0">
                <a:latin typeface="Calibri"/>
                <a:cs typeface="Calibri"/>
              </a:rPr>
              <a:t>path</a:t>
            </a:r>
            <a:r>
              <a:rPr sz="2400" i="1" spc="-15" dirty="0">
                <a:latin typeface="Calibri"/>
                <a:cs typeface="Calibri"/>
              </a:rPr>
              <a:t> </a:t>
            </a:r>
            <a:r>
              <a:rPr sz="2400" i="1" dirty="0">
                <a:latin typeface="Calibri"/>
                <a:cs typeface="Calibri"/>
              </a:rPr>
              <a:t>gain</a:t>
            </a:r>
            <a:endParaRPr sz="2400" dirty="0">
              <a:latin typeface="Calibri"/>
              <a:cs typeface="Calibri"/>
            </a:endParaRPr>
          </a:p>
          <a:p>
            <a:pPr marL="393700" marR="43180" indent="-342900">
              <a:spcBef>
                <a:spcPts val="575"/>
              </a:spcBef>
            </a:pPr>
            <a:r>
              <a:rPr sz="2400" dirty="0">
                <a:latin typeface="Calibri"/>
                <a:cs typeface="Calibri"/>
              </a:rPr>
              <a:t>∆ = 1 – </a:t>
            </a:r>
            <a:r>
              <a:rPr sz="2400" spc="-5" dirty="0">
                <a:latin typeface="Calibri"/>
                <a:cs typeface="Calibri"/>
              </a:rPr>
              <a:t>(Σ loop </a:t>
            </a:r>
            <a:r>
              <a:rPr sz="2400" spc="-10" dirty="0">
                <a:latin typeface="Calibri"/>
                <a:cs typeface="Calibri"/>
              </a:rPr>
              <a:t>gains) </a:t>
            </a:r>
            <a:r>
              <a:rPr sz="2400" dirty="0">
                <a:latin typeface="Calibri"/>
                <a:cs typeface="Calibri"/>
              </a:rPr>
              <a:t>+ </a:t>
            </a:r>
            <a:r>
              <a:rPr sz="2400" spc="-5" dirty="0">
                <a:latin typeface="Calibri"/>
                <a:cs typeface="Calibri"/>
              </a:rPr>
              <a:t>(Σ non-touching loop </a:t>
            </a:r>
            <a:r>
              <a:rPr sz="2400" spc="-10" dirty="0">
                <a:latin typeface="Calibri"/>
                <a:cs typeface="Calibri"/>
              </a:rPr>
              <a:t>gains </a:t>
            </a:r>
            <a:r>
              <a:rPr sz="2400" spc="-25" dirty="0">
                <a:latin typeface="Calibri"/>
                <a:cs typeface="Calibri"/>
              </a:rPr>
              <a:t>taken </a:t>
            </a:r>
            <a:r>
              <a:rPr sz="2400" spc="-10" dirty="0">
                <a:latin typeface="Calibri"/>
                <a:cs typeface="Calibri"/>
              </a:rPr>
              <a:t>two </a:t>
            </a:r>
            <a:r>
              <a:rPr sz="2400" spc="-15" dirty="0">
                <a:latin typeface="Calibri"/>
                <a:cs typeface="Calibri"/>
              </a:rPr>
              <a:t>at </a:t>
            </a:r>
            <a:r>
              <a:rPr sz="2400" dirty="0">
                <a:latin typeface="Calibri"/>
                <a:cs typeface="Calibri"/>
              </a:rPr>
              <a:t>a </a:t>
            </a:r>
            <a:r>
              <a:rPr sz="2400" spc="-530" dirty="0">
                <a:latin typeface="Calibri"/>
                <a:cs typeface="Calibri"/>
              </a:rPr>
              <a:t> </a:t>
            </a:r>
            <a:r>
              <a:rPr sz="2400" dirty="0">
                <a:latin typeface="Calibri"/>
                <a:cs typeface="Calibri"/>
              </a:rPr>
              <a:t>time) – </a:t>
            </a:r>
            <a:r>
              <a:rPr sz="2400" spc="-5" dirty="0">
                <a:latin typeface="Calibri"/>
                <a:cs typeface="Calibri"/>
              </a:rPr>
              <a:t>(Σ </a:t>
            </a:r>
            <a:r>
              <a:rPr sz="2400" spc="-10" dirty="0">
                <a:latin typeface="Calibri"/>
                <a:cs typeface="Calibri"/>
              </a:rPr>
              <a:t>non-touching </a:t>
            </a:r>
            <a:r>
              <a:rPr sz="2400" spc="-5" dirty="0">
                <a:latin typeface="Calibri"/>
                <a:cs typeface="Calibri"/>
              </a:rPr>
              <a:t>loop </a:t>
            </a:r>
            <a:r>
              <a:rPr sz="2400" spc="-10" dirty="0">
                <a:latin typeface="Calibri"/>
                <a:cs typeface="Calibri"/>
              </a:rPr>
              <a:t>gains </a:t>
            </a:r>
            <a:r>
              <a:rPr sz="2400" spc="-20" dirty="0">
                <a:latin typeface="Calibri"/>
                <a:cs typeface="Calibri"/>
              </a:rPr>
              <a:t>taken </a:t>
            </a:r>
            <a:r>
              <a:rPr sz="2400" spc="-10" dirty="0">
                <a:latin typeface="Calibri"/>
                <a:cs typeface="Calibri"/>
              </a:rPr>
              <a:t>three </a:t>
            </a:r>
            <a:r>
              <a:rPr sz="2400" spc="-15" dirty="0">
                <a:latin typeface="Calibri"/>
                <a:cs typeface="Calibri"/>
              </a:rPr>
              <a:t>at </a:t>
            </a:r>
            <a:r>
              <a:rPr sz="2400" dirty="0">
                <a:latin typeface="Calibri"/>
                <a:cs typeface="Calibri"/>
              </a:rPr>
              <a:t>a time)+ </a:t>
            </a:r>
            <a:r>
              <a:rPr sz="2400" spc="-5" dirty="0">
                <a:latin typeface="Calibri"/>
                <a:cs typeface="Calibri"/>
              </a:rPr>
              <a:t>so </a:t>
            </a:r>
            <a:r>
              <a:rPr sz="2400" dirty="0">
                <a:latin typeface="Calibri"/>
                <a:cs typeface="Calibri"/>
              </a:rPr>
              <a:t> </a:t>
            </a:r>
            <a:r>
              <a:rPr sz="2400" spc="-5" dirty="0">
                <a:latin typeface="Calibri"/>
                <a:cs typeface="Calibri"/>
              </a:rPr>
              <a:t>on</a:t>
            </a:r>
            <a:r>
              <a:rPr sz="2400" spc="-15" dirty="0">
                <a:latin typeface="Calibri"/>
                <a:cs typeface="Calibri"/>
              </a:rPr>
              <a:t> </a:t>
            </a:r>
            <a:r>
              <a:rPr sz="2400" dirty="0">
                <a:latin typeface="Calibri"/>
                <a:cs typeface="Calibri"/>
              </a:rPr>
              <a:t>.</a:t>
            </a:r>
          </a:p>
          <a:p>
            <a:pPr marL="118745">
              <a:spcBef>
                <a:spcPts val="580"/>
              </a:spcBef>
            </a:pPr>
            <a:r>
              <a:rPr sz="2400" dirty="0">
                <a:latin typeface="Calibri"/>
                <a:cs typeface="Calibri"/>
              </a:rPr>
              <a:t>∆</a:t>
            </a:r>
            <a:r>
              <a:rPr sz="2400" spc="-20" dirty="0">
                <a:latin typeface="Calibri"/>
                <a:cs typeface="Calibri"/>
              </a:rPr>
              <a:t> </a:t>
            </a:r>
            <a:r>
              <a:rPr sz="2400" spc="-7" baseline="-20833" dirty="0">
                <a:latin typeface="Calibri"/>
                <a:cs typeface="Calibri"/>
              </a:rPr>
              <a:t>k</a:t>
            </a:r>
            <a:r>
              <a:rPr sz="2400" spc="270" baseline="-20833" dirty="0">
                <a:latin typeface="Calibri"/>
                <a:cs typeface="Calibri"/>
              </a:rPr>
              <a:t> </a:t>
            </a:r>
            <a:r>
              <a:rPr sz="2400" i="1" dirty="0">
                <a:latin typeface="Calibri"/>
                <a:cs typeface="Calibri"/>
              </a:rPr>
              <a:t>=</a:t>
            </a:r>
            <a:r>
              <a:rPr sz="2400" i="1" spc="-5" dirty="0">
                <a:latin typeface="Calibri"/>
                <a:cs typeface="Calibri"/>
              </a:rPr>
              <a:t> </a:t>
            </a:r>
            <a:r>
              <a:rPr sz="2400" i="1" dirty="0">
                <a:latin typeface="Calibri"/>
                <a:cs typeface="Calibri"/>
              </a:rPr>
              <a:t>1</a:t>
            </a:r>
            <a:r>
              <a:rPr sz="2400" i="1" spc="-5" dirty="0">
                <a:latin typeface="Calibri"/>
                <a:cs typeface="Calibri"/>
              </a:rPr>
              <a:t> </a:t>
            </a:r>
            <a:r>
              <a:rPr sz="2400" i="1" dirty="0">
                <a:latin typeface="Calibri"/>
                <a:cs typeface="Calibri"/>
              </a:rPr>
              <a:t>– </a:t>
            </a:r>
            <a:r>
              <a:rPr sz="2400" i="1" spc="-5" dirty="0">
                <a:latin typeface="Calibri"/>
                <a:cs typeface="Calibri"/>
              </a:rPr>
              <a:t>(loop-gain </a:t>
            </a:r>
            <a:r>
              <a:rPr sz="2400" i="1" dirty="0">
                <a:latin typeface="Calibri"/>
                <a:cs typeface="Calibri"/>
              </a:rPr>
              <a:t>which </a:t>
            </a:r>
            <a:r>
              <a:rPr sz="2400" i="1" spc="-5" dirty="0">
                <a:latin typeface="Calibri"/>
                <a:cs typeface="Calibri"/>
              </a:rPr>
              <a:t>does not</a:t>
            </a:r>
            <a:r>
              <a:rPr sz="2400" i="1" dirty="0">
                <a:latin typeface="Calibri"/>
                <a:cs typeface="Calibri"/>
              </a:rPr>
              <a:t> </a:t>
            </a:r>
            <a:r>
              <a:rPr sz="2400" i="1" spc="-10" dirty="0">
                <a:latin typeface="Calibri"/>
                <a:cs typeface="Calibri"/>
              </a:rPr>
              <a:t>touch</a:t>
            </a:r>
            <a:r>
              <a:rPr sz="2400" i="1" spc="-15" dirty="0">
                <a:latin typeface="Calibri"/>
                <a:cs typeface="Calibri"/>
              </a:rPr>
              <a:t> </a:t>
            </a:r>
            <a:r>
              <a:rPr sz="2400" i="1" dirty="0">
                <a:latin typeface="Calibri"/>
                <a:cs typeface="Calibri"/>
              </a:rPr>
              <a:t>the </a:t>
            </a:r>
            <a:r>
              <a:rPr sz="2400" i="1" spc="-5" dirty="0">
                <a:latin typeface="Calibri"/>
                <a:cs typeface="Calibri"/>
              </a:rPr>
              <a:t>forward</a:t>
            </a:r>
            <a:r>
              <a:rPr sz="2400" i="1" spc="-20" dirty="0">
                <a:latin typeface="Calibri"/>
                <a:cs typeface="Calibri"/>
              </a:rPr>
              <a:t> </a:t>
            </a:r>
            <a:r>
              <a:rPr sz="2400" i="1" spc="-5" dirty="0">
                <a:latin typeface="Calibri"/>
                <a:cs typeface="Calibri"/>
              </a:rPr>
              <a:t>path)</a:t>
            </a:r>
            <a:endParaRPr sz="2400" dirty="0">
              <a:latin typeface="Calibri"/>
              <a:cs typeface="Calibri"/>
            </a:endParaRPr>
          </a:p>
        </p:txBody>
      </p:sp>
      <p:pic>
        <p:nvPicPr>
          <p:cNvPr id="4" name="object 4"/>
          <p:cNvPicPr/>
          <p:nvPr/>
        </p:nvPicPr>
        <p:blipFill>
          <a:blip r:embed="rId2" cstate="print"/>
          <a:stretch>
            <a:fillRect/>
          </a:stretch>
        </p:blipFill>
        <p:spPr>
          <a:xfrm>
            <a:off x="6351113" y="3428999"/>
            <a:ext cx="3302875" cy="844081"/>
          </a:xfrm>
          <a:prstGeom prst="rect">
            <a:avLst/>
          </a:prstGeom>
        </p:spPr>
      </p:pic>
      <p:pic>
        <p:nvPicPr>
          <p:cNvPr id="5" name="Picture 4">
            <a:extLst>
              <a:ext uri="{FF2B5EF4-FFF2-40B4-BE49-F238E27FC236}">
                <a16:creationId xmlns:a16="http://schemas.microsoft.com/office/drawing/2014/main" xmlns="" id="{F3C85515-223E-4A81-9356-EC57A23692C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6" name="object 6">
            <a:extLst>
              <a:ext uri="{FF2B5EF4-FFF2-40B4-BE49-F238E27FC236}">
                <a16:creationId xmlns:a16="http://schemas.microsoft.com/office/drawing/2014/main" xmlns="" id="{44CF8F2A-C0ED-4B5D-8D35-90BF0DEBECAE}"/>
              </a:ext>
            </a:extLst>
          </p:cNvPr>
          <p:cNvSpPr txBox="1">
            <a:spLocks/>
          </p:cNvSpPr>
          <p:nvPr/>
        </p:nvSpPr>
        <p:spPr>
          <a:xfrm>
            <a:off x="9347473" y="6498209"/>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67</a:t>
            </a:fld>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6475" y="640384"/>
            <a:ext cx="3679190" cy="629018"/>
          </a:xfrm>
          <a:prstGeom prst="rect">
            <a:avLst/>
          </a:prstGeom>
        </p:spPr>
        <p:txBody>
          <a:bodyPr vert="horz" wrap="square" lIns="0" tIns="13335" rIns="0" bIns="0" rtlCol="0" anchor="b">
            <a:spAutoFit/>
          </a:bodyPr>
          <a:lstStyle/>
          <a:p>
            <a:pPr marL="12700">
              <a:lnSpc>
                <a:spcPct val="100000"/>
              </a:lnSpc>
              <a:spcBef>
                <a:spcPts val="105"/>
              </a:spcBef>
            </a:pPr>
            <a:r>
              <a:rPr sz="4000" spc="-5" dirty="0">
                <a:solidFill>
                  <a:srgbClr val="FF0000"/>
                </a:solidFill>
              </a:rPr>
              <a:t>Ex:</a:t>
            </a:r>
            <a:r>
              <a:rPr sz="4000" spc="-30" dirty="0">
                <a:solidFill>
                  <a:srgbClr val="FF0000"/>
                </a:solidFill>
              </a:rPr>
              <a:t> </a:t>
            </a:r>
            <a:r>
              <a:rPr sz="4000" spc="-10" dirty="0">
                <a:solidFill>
                  <a:srgbClr val="FF0000"/>
                </a:solidFill>
              </a:rPr>
              <a:t>SFG</a:t>
            </a:r>
            <a:r>
              <a:rPr sz="4000" spc="-25" dirty="0">
                <a:solidFill>
                  <a:srgbClr val="FF0000"/>
                </a:solidFill>
              </a:rPr>
              <a:t> </a:t>
            </a:r>
            <a:r>
              <a:rPr sz="4000" spc="-20" dirty="0">
                <a:solidFill>
                  <a:srgbClr val="FF0000"/>
                </a:solidFill>
              </a:rPr>
              <a:t>from</a:t>
            </a:r>
            <a:r>
              <a:rPr sz="4000" spc="-25" dirty="0">
                <a:solidFill>
                  <a:srgbClr val="FF0000"/>
                </a:solidFill>
              </a:rPr>
              <a:t> </a:t>
            </a:r>
            <a:r>
              <a:rPr sz="4000" dirty="0">
                <a:solidFill>
                  <a:srgbClr val="FF0000"/>
                </a:solidFill>
              </a:rPr>
              <a:t>BD</a:t>
            </a:r>
          </a:p>
        </p:txBody>
      </p:sp>
      <p:grpSp>
        <p:nvGrpSpPr>
          <p:cNvPr id="3" name="object 3"/>
          <p:cNvGrpSpPr/>
          <p:nvPr/>
        </p:nvGrpSpPr>
        <p:grpSpPr>
          <a:xfrm>
            <a:off x="1738814" y="1926454"/>
            <a:ext cx="7360797" cy="4128115"/>
            <a:chOff x="1331975" y="1242060"/>
            <a:chExt cx="6619240" cy="5527675"/>
          </a:xfrm>
        </p:grpSpPr>
        <p:pic>
          <p:nvPicPr>
            <p:cNvPr id="4" name="object 4"/>
            <p:cNvPicPr/>
            <p:nvPr/>
          </p:nvPicPr>
          <p:blipFill>
            <a:blip r:embed="rId2" cstate="print"/>
            <a:stretch>
              <a:fillRect/>
            </a:stretch>
          </p:blipFill>
          <p:spPr>
            <a:xfrm>
              <a:off x="1331975" y="1242060"/>
              <a:ext cx="6618732" cy="3037332"/>
            </a:xfrm>
            <a:prstGeom prst="rect">
              <a:avLst/>
            </a:prstGeom>
          </p:spPr>
        </p:pic>
        <p:pic>
          <p:nvPicPr>
            <p:cNvPr id="5" name="object 5"/>
            <p:cNvPicPr/>
            <p:nvPr/>
          </p:nvPicPr>
          <p:blipFill>
            <a:blip r:embed="rId3" cstate="print"/>
            <a:stretch>
              <a:fillRect/>
            </a:stretch>
          </p:blipFill>
          <p:spPr>
            <a:xfrm>
              <a:off x="1450847" y="4216906"/>
              <a:ext cx="6394704" cy="2552700"/>
            </a:xfrm>
            <a:prstGeom prst="rect">
              <a:avLst/>
            </a:prstGeom>
          </p:spPr>
        </p:pic>
      </p:grpSp>
      <p:pic>
        <p:nvPicPr>
          <p:cNvPr id="6" name="Picture 5">
            <a:extLst>
              <a:ext uri="{FF2B5EF4-FFF2-40B4-BE49-F238E27FC236}">
                <a16:creationId xmlns:a16="http://schemas.microsoft.com/office/drawing/2014/main" xmlns="" id="{4B2D7ADE-96B4-431A-98C3-762C4C2F63C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7" name="object 6">
            <a:extLst>
              <a:ext uri="{FF2B5EF4-FFF2-40B4-BE49-F238E27FC236}">
                <a16:creationId xmlns:a16="http://schemas.microsoft.com/office/drawing/2014/main" xmlns="" id="{5B3F77D6-9FC8-4836-B2F7-5988E6574981}"/>
              </a:ext>
            </a:extLst>
          </p:cNvPr>
          <p:cNvSpPr txBox="1">
            <a:spLocks/>
          </p:cNvSpPr>
          <p:nvPr/>
        </p:nvSpPr>
        <p:spPr>
          <a:xfrm>
            <a:off x="10545958" y="6521842"/>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68</a:t>
            </a:fld>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6575" y="107391"/>
            <a:ext cx="8100695" cy="1244600"/>
          </a:xfrm>
          <a:prstGeom prst="rect">
            <a:avLst/>
          </a:prstGeom>
        </p:spPr>
        <p:txBody>
          <a:bodyPr vert="horz" wrap="square" lIns="0" tIns="12065" rIns="0" bIns="0" rtlCol="0" anchor="b">
            <a:spAutoFit/>
          </a:bodyPr>
          <a:lstStyle/>
          <a:p>
            <a:pPr marL="3028950" marR="5080" indent="-3016885">
              <a:lnSpc>
                <a:spcPct val="100000"/>
              </a:lnSpc>
              <a:spcBef>
                <a:spcPts val="95"/>
              </a:spcBef>
            </a:pPr>
            <a:r>
              <a:rPr sz="4000" spc="-10" dirty="0"/>
              <a:t>Construction</a:t>
            </a:r>
            <a:r>
              <a:rPr sz="4000" spc="-5" dirty="0"/>
              <a:t> of</a:t>
            </a:r>
            <a:r>
              <a:rPr sz="4000" dirty="0"/>
              <a:t> </a:t>
            </a:r>
            <a:r>
              <a:rPr sz="4000" spc="-15" dirty="0"/>
              <a:t>SFG</a:t>
            </a:r>
            <a:r>
              <a:rPr sz="4000" dirty="0"/>
              <a:t> </a:t>
            </a:r>
            <a:r>
              <a:rPr sz="4000" spc="-20" dirty="0"/>
              <a:t>from</a:t>
            </a:r>
            <a:r>
              <a:rPr sz="4000" dirty="0"/>
              <a:t> </a:t>
            </a:r>
            <a:r>
              <a:rPr sz="4000" spc="-10" dirty="0"/>
              <a:t>simultaneous </a:t>
            </a:r>
            <a:r>
              <a:rPr sz="4000" spc="-890" dirty="0"/>
              <a:t> </a:t>
            </a:r>
            <a:r>
              <a:rPr sz="4000" spc="-5" dirty="0"/>
              <a:t>equations</a:t>
            </a:r>
            <a:endParaRPr sz="4000"/>
          </a:p>
        </p:txBody>
      </p:sp>
      <p:pic>
        <p:nvPicPr>
          <p:cNvPr id="3" name="object 3"/>
          <p:cNvPicPr/>
          <p:nvPr/>
        </p:nvPicPr>
        <p:blipFill>
          <a:blip r:embed="rId2" cstate="print"/>
          <a:stretch>
            <a:fillRect/>
          </a:stretch>
        </p:blipFill>
        <p:spPr>
          <a:xfrm>
            <a:off x="2942845" y="2131315"/>
            <a:ext cx="2947035" cy="411479"/>
          </a:xfrm>
          <a:prstGeom prst="rect">
            <a:avLst/>
          </a:prstGeom>
        </p:spPr>
      </p:pic>
      <p:pic>
        <p:nvPicPr>
          <p:cNvPr id="4" name="object 4"/>
          <p:cNvPicPr/>
          <p:nvPr/>
        </p:nvPicPr>
        <p:blipFill>
          <a:blip r:embed="rId3" cstate="print"/>
          <a:stretch>
            <a:fillRect/>
          </a:stretch>
        </p:blipFill>
        <p:spPr>
          <a:xfrm>
            <a:off x="2886455" y="2834639"/>
            <a:ext cx="4014982" cy="365760"/>
          </a:xfrm>
          <a:prstGeom prst="rect">
            <a:avLst/>
          </a:prstGeom>
        </p:spPr>
      </p:pic>
      <p:pic>
        <p:nvPicPr>
          <p:cNvPr id="5" name="object 5"/>
          <p:cNvPicPr/>
          <p:nvPr/>
        </p:nvPicPr>
        <p:blipFill>
          <a:blip r:embed="rId4" cstate="print"/>
          <a:stretch>
            <a:fillRect/>
          </a:stretch>
        </p:blipFill>
        <p:spPr>
          <a:xfrm>
            <a:off x="2819400" y="3573779"/>
            <a:ext cx="4231640" cy="274320"/>
          </a:xfrm>
          <a:prstGeom prst="rect">
            <a:avLst/>
          </a:prstGeom>
        </p:spPr>
      </p:pic>
      <p:pic>
        <p:nvPicPr>
          <p:cNvPr id="6" name="object 6"/>
          <p:cNvPicPr/>
          <p:nvPr/>
        </p:nvPicPr>
        <p:blipFill>
          <a:blip r:embed="rId5" cstate="print"/>
          <a:stretch>
            <a:fillRect/>
          </a:stretch>
        </p:blipFill>
        <p:spPr>
          <a:xfrm>
            <a:off x="2781300" y="4232910"/>
            <a:ext cx="2209800" cy="320039"/>
          </a:xfrm>
          <a:prstGeom prst="rect">
            <a:avLst/>
          </a:prstGeom>
        </p:spPr>
      </p:pic>
      <p:pic>
        <p:nvPicPr>
          <p:cNvPr id="7" name="object 7"/>
          <p:cNvPicPr/>
          <p:nvPr/>
        </p:nvPicPr>
        <p:blipFill>
          <a:blip r:embed="rId6" cstate="print"/>
          <a:stretch>
            <a:fillRect/>
          </a:stretch>
        </p:blipFill>
        <p:spPr>
          <a:xfrm>
            <a:off x="2857500" y="4892040"/>
            <a:ext cx="3200400" cy="365760"/>
          </a:xfrm>
          <a:prstGeom prst="rect">
            <a:avLst/>
          </a:prstGeom>
        </p:spPr>
      </p:pic>
      <p:pic>
        <p:nvPicPr>
          <p:cNvPr id="8" name="Picture 7">
            <a:extLst>
              <a:ext uri="{FF2B5EF4-FFF2-40B4-BE49-F238E27FC236}">
                <a16:creationId xmlns:a16="http://schemas.microsoft.com/office/drawing/2014/main" xmlns="" id="{B031B89F-D4EE-4BD8-8908-F535D49FBEA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9" name="object 6">
            <a:extLst>
              <a:ext uri="{FF2B5EF4-FFF2-40B4-BE49-F238E27FC236}">
                <a16:creationId xmlns:a16="http://schemas.microsoft.com/office/drawing/2014/main" xmlns="" id="{A882389D-24B3-4CA1-B660-5969405E0833}"/>
              </a:ext>
            </a:extLst>
          </p:cNvPr>
          <p:cNvSpPr txBox="1">
            <a:spLocks/>
          </p:cNvSpPr>
          <p:nvPr/>
        </p:nvSpPr>
        <p:spPr>
          <a:xfrm>
            <a:off x="8264396" y="6462943"/>
            <a:ext cx="835215" cy="184666"/>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69</a:t>
            </a:fld>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55600" indent="-342900">
              <a:lnSpc>
                <a:spcPct val="100000"/>
              </a:lnSpc>
              <a:spcBef>
                <a:spcPts val="95"/>
              </a:spcBef>
              <a:buFont typeface="Wingdings"/>
              <a:buChar char=""/>
              <a:tabLst>
                <a:tab pos="355600" algn="l"/>
              </a:tabLst>
            </a:pPr>
            <a:r>
              <a:rPr lang="en-US" sz="2800" b="1" spc="-5" dirty="0">
                <a:latin typeface="Calibri"/>
                <a:cs typeface="Calibri"/>
              </a:rPr>
              <a:t>Control</a:t>
            </a:r>
            <a:r>
              <a:rPr lang="en-US" sz="2800" spc="-5" dirty="0">
                <a:latin typeface="Calibri"/>
                <a:cs typeface="Calibri"/>
              </a:rPr>
              <a:t> means</a:t>
            </a:r>
            <a:r>
              <a:rPr lang="en-US" sz="2800" spc="190" dirty="0">
                <a:latin typeface="Calibri"/>
                <a:cs typeface="Calibri"/>
              </a:rPr>
              <a:t> </a:t>
            </a:r>
            <a:r>
              <a:rPr lang="en-US" sz="2800" spc="-15" dirty="0">
                <a:latin typeface="Calibri"/>
                <a:cs typeface="Calibri"/>
              </a:rPr>
              <a:t>to</a:t>
            </a:r>
            <a:r>
              <a:rPr lang="en-US" sz="2800" spc="195" dirty="0">
                <a:latin typeface="Calibri"/>
                <a:cs typeface="Calibri"/>
              </a:rPr>
              <a:t> </a:t>
            </a:r>
            <a:r>
              <a:rPr lang="en-US" sz="2800" spc="-15" dirty="0">
                <a:latin typeface="Calibri"/>
                <a:cs typeface="Calibri"/>
              </a:rPr>
              <a:t>regulate,</a:t>
            </a:r>
            <a:r>
              <a:rPr lang="en-US" sz="2800" spc="190" dirty="0">
                <a:latin typeface="Calibri"/>
                <a:cs typeface="Calibri"/>
              </a:rPr>
              <a:t> </a:t>
            </a:r>
            <a:r>
              <a:rPr lang="en-US" sz="2800" spc="-15" dirty="0">
                <a:latin typeface="Calibri"/>
                <a:cs typeface="Calibri"/>
              </a:rPr>
              <a:t>direct</a:t>
            </a:r>
            <a:r>
              <a:rPr lang="en-US" sz="2800" spc="200" dirty="0">
                <a:latin typeface="Calibri"/>
                <a:cs typeface="Calibri"/>
              </a:rPr>
              <a:t> </a:t>
            </a:r>
            <a:r>
              <a:rPr lang="en-US" sz="2800" spc="-5" dirty="0">
                <a:latin typeface="Calibri"/>
                <a:cs typeface="Calibri"/>
              </a:rPr>
              <a:t>or</a:t>
            </a:r>
            <a:r>
              <a:rPr lang="en-US" sz="2800" spc="190" dirty="0">
                <a:latin typeface="Calibri"/>
                <a:cs typeface="Calibri"/>
              </a:rPr>
              <a:t> </a:t>
            </a:r>
            <a:r>
              <a:rPr lang="en-US" sz="2800" spc="-10" dirty="0">
                <a:latin typeface="Calibri"/>
                <a:cs typeface="Calibri"/>
              </a:rPr>
              <a:t>command</a:t>
            </a:r>
            <a:r>
              <a:rPr lang="en-US" sz="2800" spc="200" dirty="0">
                <a:latin typeface="Calibri"/>
                <a:cs typeface="Calibri"/>
              </a:rPr>
              <a:t> </a:t>
            </a:r>
            <a:r>
              <a:rPr lang="en-US" sz="2800" spc="-5" dirty="0">
                <a:latin typeface="Calibri"/>
                <a:cs typeface="Calibri"/>
              </a:rPr>
              <a:t>a</a:t>
            </a:r>
            <a:r>
              <a:rPr lang="en-US" sz="2800" spc="200" dirty="0">
                <a:latin typeface="Calibri"/>
                <a:cs typeface="Calibri"/>
              </a:rPr>
              <a:t> </a:t>
            </a:r>
            <a:r>
              <a:rPr lang="en-US" sz="2800" spc="-30" dirty="0">
                <a:latin typeface="Calibri"/>
                <a:cs typeface="Calibri"/>
              </a:rPr>
              <a:t>system</a:t>
            </a:r>
            <a:r>
              <a:rPr lang="en-US" sz="2800" spc="190" dirty="0">
                <a:latin typeface="Calibri"/>
                <a:cs typeface="Calibri"/>
              </a:rPr>
              <a:t> </a:t>
            </a:r>
            <a:r>
              <a:rPr lang="en-US" sz="2800" spc="5" dirty="0">
                <a:latin typeface="Calibri"/>
                <a:cs typeface="Calibri"/>
              </a:rPr>
              <a:t>so</a:t>
            </a:r>
            <a:r>
              <a:rPr lang="en-US" sz="2800" dirty="0">
                <a:latin typeface="Calibri"/>
                <a:cs typeface="Calibri"/>
              </a:rPr>
              <a:t> </a:t>
            </a:r>
            <a:r>
              <a:rPr lang="en-US" sz="2800" spc="-10" dirty="0">
                <a:latin typeface="Calibri"/>
                <a:cs typeface="Calibri"/>
              </a:rPr>
              <a:t>that</a:t>
            </a:r>
            <a:r>
              <a:rPr lang="en-US" sz="2800" spc="5" dirty="0">
                <a:latin typeface="Calibri"/>
                <a:cs typeface="Calibri"/>
              </a:rPr>
              <a:t> </a:t>
            </a:r>
            <a:r>
              <a:rPr lang="en-US" sz="2800" spc="-5" dirty="0">
                <a:latin typeface="Calibri"/>
                <a:cs typeface="Calibri"/>
              </a:rPr>
              <a:t>the</a:t>
            </a:r>
            <a:r>
              <a:rPr lang="en-US" sz="2800" spc="-10" dirty="0">
                <a:latin typeface="Calibri"/>
                <a:cs typeface="Calibri"/>
              </a:rPr>
              <a:t> </a:t>
            </a:r>
            <a:r>
              <a:rPr lang="en-US" sz="2800" spc="-15" dirty="0">
                <a:latin typeface="Calibri"/>
                <a:cs typeface="Calibri"/>
              </a:rPr>
              <a:t>desired</a:t>
            </a:r>
            <a:r>
              <a:rPr lang="en-US" sz="2800" spc="30" dirty="0">
                <a:latin typeface="Calibri"/>
                <a:cs typeface="Calibri"/>
              </a:rPr>
              <a:t> </a:t>
            </a:r>
            <a:r>
              <a:rPr lang="en-US" sz="2800" spc="-10" dirty="0">
                <a:latin typeface="Calibri"/>
                <a:cs typeface="Calibri"/>
              </a:rPr>
              <a:t>objective</a:t>
            </a:r>
            <a:r>
              <a:rPr lang="en-US" sz="2800" spc="5" dirty="0">
                <a:latin typeface="Calibri"/>
                <a:cs typeface="Calibri"/>
              </a:rPr>
              <a:t> </a:t>
            </a:r>
            <a:r>
              <a:rPr lang="en-US" sz="2800" spc="-10" dirty="0">
                <a:latin typeface="Calibri"/>
                <a:cs typeface="Calibri"/>
              </a:rPr>
              <a:t>is</a:t>
            </a:r>
            <a:r>
              <a:rPr lang="en-US" sz="2800" dirty="0">
                <a:latin typeface="Calibri"/>
                <a:cs typeface="Calibri"/>
              </a:rPr>
              <a:t> </a:t>
            </a:r>
            <a:r>
              <a:rPr lang="en-US" sz="2800" spc="-15" dirty="0">
                <a:latin typeface="Calibri"/>
                <a:cs typeface="Calibri"/>
              </a:rPr>
              <a:t>attained or </a:t>
            </a:r>
            <a:r>
              <a:rPr lang="en-US" sz="2800" b="1" spc="-5" dirty="0">
                <a:solidFill>
                  <a:schemeClr val="tx1"/>
                </a:solidFill>
                <a:cs typeface="Arial MT"/>
              </a:rPr>
              <a:t>Control</a:t>
            </a:r>
            <a:r>
              <a:rPr lang="en-US" sz="2800" spc="10" dirty="0">
                <a:solidFill>
                  <a:schemeClr val="tx1"/>
                </a:solidFill>
                <a:cs typeface="Arial MT"/>
              </a:rPr>
              <a:t> </a:t>
            </a:r>
            <a:r>
              <a:rPr lang="en-US" sz="2400" spc="-5" dirty="0">
                <a:solidFill>
                  <a:schemeClr val="tx1"/>
                </a:solidFill>
                <a:latin typeface="Arial MT"/>
                <a:cs typeface="Arial MT"/>
              </a:rPr>
              <a:t>is</a:t>
            </a:r>
            <a:r>
              <a:rPr lang="en-US" sz="2400" dirty="0">
                <a:solidFill>
                  <a:schemeClr val="tx1"/>
                </a:solidFill>
                <a:latin typeface="Arial MT"/>
                <a:cs typeface="Arial MT"/>
              </a:rPr>
              <a:t> the</a:t>
            </a:r>
            <a:r>
              <a:rPr lang="en-US" sz="2400" spc="5" dirty="0">
                <a:solidFill>
                  <a:schemeClr val="tx1"/>
                </a:solidFill>
                <a:latin typeface="Arial MT"/>
                <a:cs typeface="Arial MT"/>
              </a:rPr>
              <a:t> </a:t>
            </a:r>
            <a:r>
              <a:rPr lang="en-US" sz="2400" spc="-5" dirty="0">
                <a:solidFill>
                  <a:schemeClr val="tx1"/>
                </a:solidFill>
                <a:latin typeface="Arial MT"/>
                <a:cs typeface="Arial MT"/>
              </a:rPr>
              <a:t>process</a:t>
            </a:r>
            <a:r>
              <a:rPr lang="en-US" sz="2400" spc="10" dirty="0">
                <a:solidFill>
                  <a:schemeClr val="tx1"/>
                </a:solidFill>
                <a:latin typeface="Arial MT"/>
                <a:cs typeface="Arial MT"/>
              </a:rPr>
              <a:t> </a:t>
            </a:r>
            <a:r>
              <a:rPr lang="en-US" sz="2400" dirty="0">
                <a:solidFill>
                  <a:schemeClr val="tx1"/>
                </a:solidFill>
                <a:latin typeface="Arial MT"/>
                <a:cs typeface="Arial MT"/>
              </a:rPr>
              <a:t>of</a:t>
            </a:r>
            <a:r>
              <a:rPr lang="en-US" sz="2400" spc="5" dirty="0">
                <a:solidFill>
                  <a:schemeClr val="tx1"/>
                </a:solidFill>
                <a:latin typeface="Arial MT"/>
                <a:cs typeface="Arial MT"/>
              </a:rPr>
              <a:t> </a:t>
            </a:r>
            <a:r>
              <a:rPr lang="en-US" sz="2400" spc="-5" dirty="0">
                <a:solidFill>
                  <a:schemeClr val="tx1"/>
                </a:solidFill>
                <a:latin typeface="Arial MT"/>
                <a:cs typeface="Arial MT"/>
              </a:rPr>
              <a:t>causing</a:t>
            </a:r>
            <a:r>
              <a:rPr lang="en-US" sz="2400" spc="10" dirty="0">
                <a:solidFill>
                  <a:schemeClr val="tx1"/>
                </a:solidFill>
                <a:latin typeface="Arial MT"/>
                <a:cs typeface="Arial MT"/>
              </a:rPr>
              <a:t> </a:t>
            </a:r>
            <a:r>
              <a:rPr lang="en-US" sz="2400" spc="-5" dirty="0">
                <a:solidFill>
                  <a:schemeClr val="tx1"/>
                </a:solidFill>
                <a:latin typeface="Arial MT"/>
                <a:cs typeface="Arial MT"/>
              </a:rPr>
              <a:t>a</a:t>
            </a:r>
            <a:r>
              <a:rPr lang="en-US" sz="2400" spc="5" dirty="0">
                <a:solidFill>
                  <a:schemeClr val="tx1"/>
                </a:solidFill>
                <a:latin typeface="Arial MT"/>
                <a:cs typeface="Arial MT"/>
              </a:rPr>
              <a:t> </a:t>
            </a:r>
            <a:r>
              <a:rPr lang="en-US" sz="2400" spc="-5" dirty="0">
                <a:solidFill>
                  <a:schemeClr val="tx1"/>
                </a:solidFill>
                <a:latin typeface="Arial MT"/>
                <a:cs typeface="Arial MT"/>
              </a:rPr>
              <a:t>system</a:t>
            </a:r>
            <a:r>
              <a:rPr lang="en-US" sz="2400" dirty="0">
                <a:solidFill>
                  <a:schemeClr val="tx1"/>
                </a:solidFill>
                <a:latin typeface="Arial MT"/>
                <a:cs typeface="Arial MT"/>
              </a:rPr>
              <a:t> </a:t>
            </a:r>
            <a:r>
              <a:rPr lang="en-US" sz="2400" spc="-5" dirty="0">
                <a:solidFill>
                  <a:schemeClr val="tx1"/>
                </a:solidFill>
                <a:latin typeface="Arial MT"/>
                <a:cs typeface="Arial MT"/>
              </a:rPr>
              <a:t>variable</a:t>
            </a:r>
            <a:r>
              <a:rPr lang="en-US" sz="2400" spc="25" dirty="0">
                <a:solidFill>
                  <a:schemeClr val="tx1"/>
                </a:solidFill>
                <a:latin typeface="Arial MT"/>
                <a:cs typeface="Arial MT"/>
              </a:rPr>
              <a:t> </a:t>
            </a:r>
            <a:r>
              <a:rPr lang="en-US" sz="2400" dirty="0">
                <a:solidFill>
                  <a:schemeClr val="tx1"/>
                </a:solidFill>
                <a:latin typeface="Arial MT"/>
                <a:cs typeface="Arial MT"/>
              </a:rPr>
              <a:t>to </a:t>
            </a:r>
            <a:r>
              <a:rPr lang="en-US" sz="2400" spc="-655" dirty="0">
                <a:solidFill>
                  <a:schemeClr val="tx1"/>
                </a:solidFill>
                <a:latin typeface="Arial MT"/>
                <a:cs typeface="Arial MT"/>
              </a:rPr>
              <a:t> </a:t>
            </a:r>
            <a:r>
              <a:rPr lang="en-US" sz="2400" dirty="0">
                <a:solidFill>
                  <a:schemeClr val="tx1"/>
                </a:solidFill>
                <a:latin typeface="Arial MT"/>
                <a:cs typeface="Arial MT"/>
              </a:rPr>
              <a:t>conform to</a:t>
            </a:r>
            <a:r>
              <a:rPr lang="en-US" sz="2400" spc="-15" dirty="0">
                <a:solidFill>
                  <a:schemeClr val="tx1"/>
                </a:solidFill>
                <a:latin typeface="Arial MT"/>
                <a:cs typeface="Arial MT"/>
              </a:rPr>
              <a:t> </a:t>
            </a:r>
            <a:r>
              <a:rPr lang="en-US" sz="2400" spc="-5" dirty="0">
                <a:solidFill>
                  <a:schemeClr val="tx1"/>
                </a:solidFill>
                <a:latin typeface="Arial MT"/>
                <a:cs typeface="Arial MT"/>
              </a:rPr>
              <a:t>some</a:t>
            </a:r>
            <a:r>
              <a:rPr lang="en-US" sz="2400" dirty="0">
                <a:solidFill>
                  <a:schemeClr val="tx1"/>
                </a:solidFill>
                <a:latin typeface="Arial MT"/>
                <a:cs typeface="Arial MT"/>
              </a:rPr>
              <a:t> </a:t>
            </a:r>
            <a:r>
              <a:rPr lang="en-US" sz="2400" spc="-5" dirty="0">
                <a:solidFill>
                  <a:schemeClr val="tx1"/>
                </a:solidFill>
                <a:latin typeface="Arial MT"/>
                <a:cs typeface="Arial MT"/>
              </a:rPr>
              <a:t>desired</a:t>
            </a:r>
            <a:r>
              <a:rPr lang="en-US" sz="2400" spc="10" dirty="0">
                <a:solidFill>
                  <a:schemeClr val="tx1"/>
                </a:solidFill>
                <a:latin typeface="Arial MT"/>
                <a:cs typeface="Arial MT"/>
              </a:rPr>
              <a:t> </a:t>
            </a:r>
            <a:r>
              <a:rPr lang="en-US" sz="2400" spc="-5" dirty="0">
                <a:solidFill>
                  <a:schemeClr val="tx1"/>
                </a:solidFill>
                <a:latin typeface="Arial MT"/>
                <a:cs typeface="Arial MT"/>
              </a:rPr>
              <a:t>value.</a:t>
            </a:r>
            <a:endParaRPr lang="en-US" sz="2800" dirty="0">
              <a:solidFill>
                <a:schemeClr val="tx1"/>
              </a:solidFill>
              <a:latin typeface="Calibri"/>
              <a:cs typeface="Calibri"/>
            </a:endParaRPr>
          </a:p>
          <a:p>
            <a:pPr marL="556260" marR="314325" indent="-457200" algn="just">
              <a:spcBef>
                <a:spcPts val="20"/>
              </a:spcBef>
              <a:spcAft>
                <a:spcPts val="0"/>
              </a:spcAft>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A </a:t>
            </a:r>
            <a:r>
              <a:rPr lang="en-US" sz="2400" b="1" dirty="0">
                <a:solidFill>
                  <a:schemeClr val="tx1"/>
                </a:solidFill>
                <a:latin typeface="Arial" panose="020B0604020202020204" pitchFamily="34" charset="0"/>
                <a:cs typeface="Arial" panose="020B0604020202020204" pitchFamily="34" charset="0"/>
              </a:rPr>
              <a:t>control system </a:t>
            </a:r>
            <a:r>
              <a:rPr lang="en-US" sz="2400" spc="-5" dirty="0">
                <a:solidFill>
                  <a:schemeClr val="tx1"/>
                </a:solidFill>
                <a:latin typeface="Arial" panose="020B0604020202020204" pitchFamily="34" charset="0"/>
                <a:cs typeface="Arial" panose="020B0604020202020204" pitchFamily="34" charset="0"/>
              </a:rPr>
              <a:t>is an interconnection </a:t>
            </a:r>
            <a:r>
              <a:rPr lang="en-US" sz="2400" dirty="0">
                <a:solidFill>
                  <a:schemeClr val="tx1"/>
                </a:solidFill>
                <a:latin typeface="Arial" panose="020B0604020202020204" pitchFamily="34" charset="0"/>
                <a:cs typeface="Arial" panose="020B0604020202020204" pitchFamily="34" charset="0"/>
              </a:rPr>
              <a:t>of </a:t>
            </a:r>
            <a:r>
              <a:rPr lang="en-US" sz="2400" spc="-5" dirty="0">
                <a:solidFill>
                  <a:schemeClr val="tx1"/>
                </a:solidFill>
                <a:latin typeface="Arial" panose="020B0604020202020204" pitchFamily="34" charset="0"/>
                <a:cs typeface="Arial" panose="020B0604020202020204" pitchFamily="34" charset="0"/>
              </a:rPr>
              <a:t>components </a:t>
            </a:r>
            <a:r>
              <a:rPr lang="en-US" sz="240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forming</a:t>
            </a:r>
            <a:r>
              <a:rPr lang="en-US" sz="2400" spc="1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a</a:t>
            </a:r>
            <a:r>
              <a:rPr lang="en-US" sz="2400" spc="1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system configuration</a:t>
            </a:r>
            <a:r>
              <a:rPr lang="en-US" sz="2400" spc="3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that</a:t>
            </a:r>
            <a:r>
              <a:rPr lang="en-US" sz="2400" spc="15" dirty="0">
                <a:solidFill>
                  <a:schemeClr val="tx1"/>
                </a:solidFill>
                <a:latin typeface="Arial" panose="020B0604020202020204" pitchFamily="34" charset="0"/>
                <a:cs typeface="Arial" panose="020B0604020202020204" pitchFamily="34" charset="0"/>
              </a:rPr>
              <a:t> </a:t>
            </a:r>
            <a:r>
              <a:rPr lang="en-US" sz="2400" spc="-10" dirty="0">
                <a:solidFill>
                  <a:schemeClr val="tx1"/>
                </a:solidFill>
                <a:latin typeface="Arial" panose="020B0604020202020204" pitchFamily="34" charset="0"/>
                <a:cs typeface="Arial" panose="020B0604020202020204" pitchFamily="34" charset="0"/>
              </a:rPr>
              <a:t>will</a:t>
            </a:r>
            <a:r>
              <a:rPr lang="en-US" sz="2400" spc="3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provide</a:t>
            </a:r>
            <a:r>
              <a:rPr lang="en-US" sz="2400" spc="3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 </a:t>
            </a:r>
            <a:r>
              <a:rPr lang="en-US" sz="2400" spc="-5" dirty="0">
                <a:solidFill>
                  <a:schemeClr val="tx1"/>
                </a:solidFill>
                <a:latin typeface="Arial" panose="020B0604020202020204" pitchFamily="34" charset="0"/>
                <a:cs typeface="Arial" panose="020B0604020202020204" pitchFamily="34" charset="0"/>
              </a:rPr>
              <a:t>desired </a:t>
            </a:r>
            <a:r>
              <a:rPr lang="en-US" sz="2400" spc="-65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system </a:t>
            </a:r>
            <a:r>
              <a:rPr lang="en-US" sz="2400" spc="-5" dirty="0">
                <a:solidFill>
                  <a:schemeClr val="tx1"/>
                </a:solidFill>
                <a:latin typeface="Arial" panose="020B0604020202020204" pitchFamily="34" charset="0"/>
                <a:cs typeface="Arial" panose="020B0604020202020204" pitchFamily="34" charset="0"/>
              </a:rPr>
              <a:t>response</a:t>
            </a:r>
            <a:r>
              <a:rPr lang="en-US" sz="3200" spc="-5" dirty="0">
                <a:solidFill>
                  <a:schemeClr val="tx1"/>
                </a:solidFill>
                <a:latin typeface="Arial MT"/>
                <a:cs typeface="Arial MT"/>
              </a:rPr>
              <a:t>.</a:t>
            </a:r>
          </a:p>
          <a:p>
            <a:pPr marL="99060" marR="314325" indent="0" algn="just">
              <a:spcBef>
                <a:spcPts val="20"/>
              </a:spcBef>
              <a:spcAft>
                <a:spcPts val="0"/>
              </a:spcAft>
              <a:buNone/>
            </a:pPr>
            <a:endParaRPr lang="en-US" sz="3200" spc="-5" dirty="0">
              <a:solidFill>
                <a:schemeClr val="tx1"/>
              </a:solidFill>
              <a:latin typeface="Arial MT"/>
              <a:cs typeface="Arial MT"/>
            </a:endParaRPr>
          </a:p>
          <a:p>
            <a:pPr marL="99060" marR="314325" indent="0" algn="just">
              <a:spcBef>
                <a:spcPts val="20"/>
              </a:spcBef>
              <a:spcAft>
                <a:spcPts val="0"/>
              </a:spcAft>
              <a:buNone/>
            </a:pPr>
            <a:endParaRPr lang="en-US" sz="3200" spc="-5" dirty="0">
              <a:solidFill>
                <a:schemeClr val="tx1"/>
              </a:solidFill>
              <a:latin typeface="Arial MT"/>
              <a:cs typeface="Arial MT"/>
            </a:endParaRPr>
          </a:p>
          <a:p>
            <a:pPr marL="99060" marR="314325" indent="0" algn="just">
              <a:spcBef>
                <a:spcPts val="20"/>
              </a:spcBef>
              <a:spcAft>
                <a:spcPts val="0"/>
              </a:spcAft>
              <a:buNone/>
            </a:pPr>
            <a:endParaRPr lang="en-US" sz="3200" spc="-5" dirty="0">
              <a:solidFill>
                <a:schemeClr val="tx1"/>
              </a:solidFill>
              <a:latin typeface="Arial MT"/>
              <a:cs typeface="Arial MT"/>
            </a:endParaRPr>
          </a:p>
          <a:p>
            <a:pPr marL="99060" marR="314325" indent="0" algn="just">
              <a:spcBef>
                <a:spcPts val="20"/>
              </a:spcBef>
              <a:spcAft>
                <a:spcPts val="0"/>
              </a:spcAft>
              <a:buNone/>
            </a:pPr>
            <a:endParaRPr lang="en-US" spc="-5" dirty="0">
              <a:solidFill>
                <a:schemeClr val="tx1"/>
              </a:solidFill>
              <a:latin typeface="Arial MT"/>
              <a:cs typeface="Arial MT"/>
            </a:endParaRPr>
          </a:p>
          <a:p>
            <a:pPr marL="99060" marR="314325" indent="0" algn="just">
              <a:spcBef>
                <a:spcPts val="20"/>
              </a:spcBef>
              <a:spcAft>
                <a:spcPts val="0"/>
              </a:spcAft>
              <a:buNone/>
            </a:pPr>
            <a:r>
              <a:rPr lang="en-US" spc="-5" dirty="0">
                <a:solidFill>
                  <a:schemeClr val="tx1"/>
                </a:solidFill>
                <a:latin typeface="Arial MT"/>
                <a:cs typeface="Arial MT"/>
              </a:rPr>
              <a:t>                                                      Fig(</a:t>
            </a:r>
            <a:r>
              <a:rPr lang="en-US" spc="-5">
                <a:solidFill>
                  <a:schemeClr val="tx1"/>
                </a:solidFill>
                <a:latin typeface="Arial MT"/>
                <a:cs typeface="Arial MT"/>
              </a:rPr>
              <a:t>1)                                                           Fig(2)</a:t>
            </a:r>
            <a:endParaRPr lang="en-US" dirty="0">
              <a:solidFill>
                <a:schemeClr val="tx1"/>
              </a:solidFill>
              <a:latin typeface="Arial MT"/>
              <a:cs typeface="Arial MT"/>
            </a:endParaRPr>
          </a:p>
          <a:p>
            <a:pPr marL="556260" marR="314325" indent="-457200" algn="just">
              <a:spcBef>
                <a:spcPts val="20"/>
              </a:spcBef>
              <a:spcAft>
                <a:spcPts val="0"/>
              </a:spcAft>
              <a:buFont typeface="Wingdings" panose="05000000000000000000" pitchFamily="2" charset="2"/>
              <a:buChar char="Ø"/>
            </a:pPr>
            <a:endParaRPr lang="en-US" sz="3200" dirty="0">
              <a:latin typeface="Calibri"/>
              <a:cs typeface="Calibri"/>
            </a:endParaRPr>
          </a:p>
        </p:txBody>
      </p:sp>
      <p:sp>
        <p:nvSpPr>
          <p:cNvPr id="5" name="Slide Number Placeholder 4"/>
          <p:cNvSpPr>
            <a:spLocks noGrp="1"/>
          </p:cNvSpPr>
          <p:nvPr>
            <p:ph type="sldNum" sz="quarter" idx="12"/>
          </p:nvPr>
        </p:nvSpPr>
        <p:spPr/>
        <p:txBody>
          <a:bodyPr/>
          <a:lstStyle/>
          <a:p>
            <a:fld id="{CA9F79F9-620A-454C-B44A-099229A02D1C}" type="slidenum">
              <a:rPr lang="en-IN" smtClean="0"/>
              <a:pPr/>
              <a:t>7</a:t>
            </a:fld>
            <a:endParaRPr lang="en-IN"/>
          </a:p>
        </p:txBody>
      </p:sp>
      <p:pic>
        <p:nvPicPr>
          <p:cNvPr id="7" name="Picture 6">
            <a:extLst>
              <a:ext uri="{FF2B5EF4-FFF2-40B4-BE49-F238E27FC236}">
                <a16:creationId xmlns:a16="http://schemas.microsoft.com/office/drawing/2014/main" xmlns="" id="{40BDA55E-3CD6-4BA1-8A7D-76E338EBAD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99612" y="251019"/>
            <a:ext cx="2523530" cy="1004024"/>
          </a:xfrm>
          <a:prstGeom prst="rect">
            <a:avLst/>
          </a:prstGeom>
        </p:spPr>
      </p:pic>
      <p:sp>
        <p:nvSpPr>
          <p:cNvPr id="8" name="object 2">
            <a:extLst>
              <a:ext uri="{FF2B5EF4-FFF2-40B4-BE49-F238E27FC236}">
                <a16:creationId xmlns:a16="http://schemas.microsoft.com/office/drawing/2014/main" xmlns="" id="{8148C09B-0106-4AF4-B8C0-E1F5C16DE4B1}"/>
              </a:ext>
            </a:extLst>
          </p:cNvPr>
          <p:cNvSpPr txBox="1">
            <a:spLocks noGrp="1"/>
          </p:cNvSpPr>
          <p:nvPr>
            <p:ph type="title"/>
          </p:nvPr>
        </p:nvSpPr>
        <p:spPr>
          <a:xfrm>
            <a:off x="1667102" y="975241"/>
            <a:ext cx="4529512" cy="566822"/>
          </a:xfrm>
          <a:prstGeom prst="rect">
            <a:avLst/>
          </a:prstGeom>
        </p:spPr>
        <p:txBody>
          <a:bodyPr vert="horz" wrap="square" lIns="0" tIns="12700" rIns="0" bIns="0" rtlCol="0">
            <a:spAutoFit/>
          </a:bodyPr>
          <a:lstStyle/>
          <a:p>
            <a:pPr marL="12700">
              <a:lnSpc>
                <a:spcPct val="100000"/>
              </a:lnSpc>
              <a:spcBef>
                <a:spcPts val="100"/>
              </a:spcBef>
            </a:pPr>
            <a:r>
              <a:rPr lang="en-IN" sz="3600" dirty="0">
                <a:solidFill>
                  <a:srgbClr val="FF0000"/>
                </a:solidFill>
              </a:rPr>
              <a:t>What is Control system ?</a:t>
            </a:r>
            <a:endParaRPr sz="3600" dirty="0">
              <a:solidFill>
                <a:srgbClr val="FF0000"/>
              </a:solidFill>
            </a:endParaRPr>
          </a:p>
        </p:txBody>
      </p:sp>
      <p:sp>
        <p:nvSpPr>
          <p:cNvPr id="13" name="object 4">
            <a:extLst>
              <a:ext uri="{FF2B5EF4-FFF2-40B4-BE49-F238E27FC236}">
                <a16:creationId xmlns:a16="http://schemas.microsoft.com/office/drawing/2014/main" xmlns="" id="{D5292291-0124-4E41-8CF2-33E99933AEF8}"/>
              </a:ext>
            </a:extLst>
          </p:cNvPr>
          <p:cNvSpPr txBox="1"/>
          <p:nvPr/>
        </p:nvSpPr>
        <p:spPr>
          <a:xfrm>
            <a:off x="2914386" y="3990028"/>
            <a:ext cx="2960052" cy="1576714"/>
          </a:xfrm>
          <a:prstGeom prst="rect">
            <a:avLst/>
          </a:prstGeom>
          <a:ln w="28955">
            <a:solidFill>
              <a:srgbClr val="000000"/>
            </a:solidFill>
          </a:ln>
        </p:spPr>
        <p:txBody>
          <a:bodyPr vert="horz" wrap="square" lIns="0" tIns="294005" rIns="0" bIns="0" rtlCol="0">
            <a:spAutoFit/>
          </a:bodyPr>
          <a:lstStyle/>
          <a:p>
            <a:pPr marL="818515">
              <a:lnSpc>
                <a:spcPct val="100000"/>
              </a:lnSpc>
              <a:spcBef>
                <a:spcPts val="2315"/>
              </a:spcBef>
            </a:pPr>
            <a:r>
              <a:rPr lang="en-IN" sz="3200" b="1" spc="-30" dirty="0">
                <a:latin typeface="Calibri"/>
                <a:cs typeface="Calibri"/>
              </a:rPr>
              <a:t>CONTROL</a:t>
            </a:r>
          </a:p>
          <a:p>
            <a:pPr marL="818515">
              <a:lnSpc>
                <a:spcPct val="100000"/>
              </a:lnSpc>
              <a:spcBef>
                <a:spcPts val="2315"/>
              </a:spcBef>
            </a:pPr>
            <a:r>
              <a:rPr sz="3200" b="1" spc="-30" dirty="0">
                <a:latin typeface="Calibri"/>
                <a:cs typeface="Calibri"/>
              </a:rPr>
              <a:t>SYSTEM</a:t>
            </a:r>
            <a:endParaRPr sz="3200" dirty="0">
              <a:latin typeface="Calibri"/>
              <a:cs typeface="Calibri"/>
            </a:endParaRPr>
          </a:p>
        </p:txBody>
      </p:sp>
      <p:sp>
        <p:nvSpPr>
          <p:cNvPr id="14" name="object 5">
            <a:extLst>
              <a:ext uri="{FF2B5EF4-FFF2-40B4-BE49-F238E27FC236}">
                <a16:creationId xmlns:a16="http://schemas.microsoft.com/office/drawing/2014/main" xmlns="" id="{EB667BC1-DF8E-4DCE-B53A-0397E5F3235E}"/>
              </a:ext>
            </a:extLst>
          </p:cNvPr>
          <p:cNvSpPr/>
          <p:nvPr/>
        </p:nvSpPr>
        <p:spPr>
          <a:xfrm>
            <a:off x="1364328" y="4445001"/>
            <a:ext cx="1524635" cy="287655"/>
          </a:xfrm>
          <a:custGeom>
            <a:avLst/>
            <a:gdLst/>
            <a:ahLst/>
            <a:cxnLst/>
            <a:rect l="l" t="t" r="r" b="b"/>
            <a:pathLst>
              <a:path w="1524635" h="287655">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2" y="283487"/>
                </a:lnTo>
                <a:lnTo>
                  <a:pt x="1469283" y="175791"/>
                </a:lnTo>
                <a:lnTo>
                  <a:pt x="1460627" y="175791"/>
                </a:lnTo>
                <a:lnTo>
                  <a:pt x="1460627" y="171473"/>
                </a:lnTo>
                <a:lnTo>
                  <a:pt x="1444498" y="171473"/>
                </a:lnTo>
                <a:lnTo>
                  <a:pt x="1397036" y="143787"/>
                </a:lnTo>
                <a:close/>
              </a:path>
              <a:path w="1524635" h="287655">
                <a:moveTo>
                  <a:pt x="1342172" y="111783"/>
                </a:moveTo>
                <a:lnTo>
                  <a:pt x="0" y="111783"/>
                </a:lnTo>
                <a:lnTo>
                  <a:pt x="0" y="175791"/>
                </a:lnTo>
                <a:lnTo>
                  <a:pt x="1342172" y="175791"/>
                </a:lnTo>
                <a:lnTo>
                  <a:pt x="1397036" y="143787"/>
                </a:lnTo>
                <a:lnTo>
                  <a:pt x="1342172" y="111783"/>
                </a:lnTo>
                <a:close/>
              </a:path>
              <a:path w="1524635" h="287655">
                <a:moveTo>
                  <a:pt x="1469283" y="111783"/>
                </a:moveTo>
                <a:lnTo>
                  <a:pt x="1460627" y="111783"/>
                </a:lnTo>
                <a:lnTo>
                  <a:pt x="1460627" y="175791"/>
                </a:lnTo>
                <a:lnTo>
                  <a:pt x="1469283" y="175791"/>
                </a:lnTo>
                <a:lnTo>
                  <a:pt x="1524127" y="143787"/>
                </a:lnTo>
                <a:lnTo>
                  <a:pt x="1469283" y="111783"/>
                </a:lnTo>
                <a:close/>
              </a:path>
              <a:path w="1524635" h="287655">
                <a:moveTo>
                  <a:pt x="1444498" y="116101"/>
                </a:moveTo>
                <a:lnTo>
                  <a:pt x="1397036" y="143787"/>
                </a:lnTo>
                <a:lnTo>
                  <a:pt x="1444498" y="171473"/>
                </a:lnTo>
                <a:lnTo>
                  <a:pt x="1444498" y="116101"/>
                </a:lnTo>
                <a:close/>
              </a:path>
              <a:path w="1524635" h="287655">
                <a:moveTo>
                  <a:pt x="1460627" y="116101"/>
                </a:moveTo>
                <a:lnTo>
                  <a:pt x="1444498" y="116101"/>
                </a:lnTo>
                <a:lnTo>
                  <a:pt x="1444498" y="171473"/>
                </a:lnTo>
                <a:lnTo>
                  <a:pt x="1460627" y="171473"/>
                </a:lnTo>
                <a:lnTo>
                  <a:pt x="1460627" y="116101"/>
                </a:lnTo>
                <a:close/>
              </a:path>
              <a:path w="1524635" h="287655">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2" y="4087"/>
                </a:lnTo>
                <a:lnTo>
                  <a:pt x="1272706" y="0"/>
                </a:lnTo>
                <a:close/>
              </a:path>
            </a:pathLst>
          </a:custGeom>
          <a:solidFill>
            <a:srgbClr val="000000"/>
          </a:solidFill>
        </p:spPr>
        <p:txBody>
          <a:bodyPr wrap="square" lIns="0" tIns="0" rIns="0" bIns="0" rtlCol="0"/>
          <a:lstStyle/>
          <a:p>
            <a:endParaRPr/>
          </a:p>
        </p:txBody>
      </p:sp>
      <p:sp>
        <p:nvSpPr>
          <p:cNvPr id="15" name="object 6">
            <a:extLst>
              <a:ext uri="{FF2B5EF4-FFF2-40B4-BE49-F238E27FC236}">
                <a16:creationId xmlns:a16="http://schemas.microsoft.com/office/drawing/2014/main" xmlns="" id="{7F78F992-3C85-447E-8B9F-6D9FDB217412}"/>
              </a:ext>
            </a:extLst>
          </p:cNvPr>
          <p:cNvSpPr/>
          <p:nvPr/>
        </p:nvSpPr>
        <p:spPr>
          <a:xfrm>
            <a:off x="5899861" y="4445001"/>
            <a:ext cx="1524635" cy="287655"/>
          </a:xfrm>
          <a:custGeom>
            <a:avLst/>
            <a:gdLst/>
            <a:ahLst/>
            <a:cxnLst/>
            <a:rect l="l" t="t" r="r" b="b"/>
            <a:pathLst>
              <a:path w="1524634" h="287655">
                <a:moveTo>
                  <a:pt x="1397036" y="143787"/>
                </a:moveTo>
                <a:lnTo>
                  <a:pt x="1252474" y="228115"/>
                </a:lnTo>
                <a:lnTo>
                  <a:pt x="1242988" y="236569"/>
                </a:lnTo>
                <a:lnTo>
                  <a:pt x="1237646" y="247642"/>
                </a:lnTo>
                <a:lnTo>
                  <a:pt x="1236829" y="259905"/>
                </a:lnTo>
                <a:lnTo>
                  <a:pt x="1240917" y="271930"/>
                </a:lnTo>
                <a:lnTo>
                  <a:pt x="1249370" y="281416"/>
                </a:lnTo>
                <a:lnTo>
                  <a:pt x="1260443" y="286758"/>
                </a:lnTo>
                <a:lnTo>
                  <a:pt x="1272706" y="287575"/>
                </a:lnTo>
                <a:lnTo>
                  <a:pt x="1284731" y="283487"/>
                </a:lnTo>
                <a:lnTo>
                  <a:pt x="1469283" y="175791"/>
                </a:lnTo>
                <a:lnTo>
                  <a:pt x="1460627" y="175791"/>
                </a:lnTo>
                <a:lnTo>
                  <a:pt x="1460627" y="171473"/>
                </a:lnTo>
                <a:lnTo>
                  <a:pt x="1444498" y="171473"/>
                </a:lnTo>
                <a:lnTo>
                  <a:pt x="1397036" y="143787"/>
                </a:lnTo>
                <a:close/>
              </a:path>
              <a:path w="1524634" h="287655">
                <a:moveTo>
                  <a:pt x="1342172" y="111783"/>
                </a:moveTo>
                <a:lnTo>
                  <a:pt x="0" y="111783"/>
                </a:lnTo>
                <a:lnTo>
                  <a:pt x="0" y="175791"/>
                </a:lnTo>
                <a:lnTo>
                  <a:pt x="1342172" y="175791"/>
                </a:lnTo>
                <a:lnTo>
                  <a:pt x="1397036" y="143787"/>
                </a:lnTo>
                <a:lnTo>
                  <a:pt x="1342172" y="111783"/>
                </a:lnTo>
                <a:close/>
              </a:path>
              <a:path w="1524634" h="287655">
                <a:moveTo>
                  <a:pt x="1469283" y="111783"/>
                </a:moveTo>
                <a:lnTo>
                  <a:pt x="1460627" y="111783"/>
                </a:lnTo>
                <a:lnTo>
                  <a:pt x="1460627" y="175791"/>
                </a:lnTo>
                <a:lnTo>
                  <a:pt x="1469283" y="175791"/>
                </a:lnTo>
                <a:lnTo>
                  <a:pt x="1524127" y="143787"/>
                </a:lnTo>
                <a:lnTo>
                  <a:pt x="1469283" y="111783"/>
                </a:lnTo>
                <a:close/>
              </a:path>
              <a:path w="1524634" h="287655">
                <a:moveTo>
                  <a:pt x="1444498" y="116101"/>
                </a:moveTo>
                <a:lnTo>
                  <a:pt x="1397036" y="143787"/>
                </a:lnTo>
                <a:lnTo>
                  <a:pt x="1444498" y="171473"/>
                </a:lnTo>
                <a:lnTo>
                  <a:pt x="1444498" y="116101"/>
                </a:lnTo>
                <a:close/>
              </a:path>
              <a:path w="1524634" h="287655">
                <a:moveTo>
                  <a:pt x="1460627" y="116101"/>
                </a:moveTo>
                <a:lnTo>
                  <a:pt x="1444498" y="116101"/>
                </a:lnTo>
                <a:lnTo>
                  <a:pt x="1444498" y="171473"/>
                </a:lnTo>
                <a:lnTo>
                  <a:pt x="1460627" y="171473"/>
                </a:lnTo>
                <a:lnTo>
                  <a:pt x="1460627" y="116101"/>
                </a:lnTo>
                <a:close/>
              </a:path>
              <a:path w="1524634" h="287655">
                <a:moveTo>
                  <a:pt x="1272706" y="0"/>
                </a:moveTo>
                <a:lnTo>
                  <a:pt x="1260443" y="817"/>
                </a:lnTo>
                <a:lnTo>
                  <a:pt x="1249370" y="6159"/>
                </a:lnTo>
                <a:lnTo>
                  <a:pt x="1240917" y="15644"/>
                </a:lnTo>
                <a:lnTo>
                  <a:pt x="1236829" y="27670"/>
                </a:lnTo>
                <a:lnTo>
                  <a:pt x="1237646" y="39933"/>
                </a:lnTo>
                <a:lnTo>
                  <a:pt x="1242988" y="51006"/>
                </a:lnTo>
                <a:lnTo>
                  <a:pt x="1252474" y="59459"/>
                </a:lnTo>
                <a:lnTo>
                  <a:pt x="1397036" y="143787"/>
                </a:lnTo>
                <a:lnTo>
                  <a:pt x="1444498" y="116101"/>
                </a:lnTo>
                <a:lnTo>
                  <a:pt x="1460627" y="116101"/>
                </a:lnTo>
                <a:lnTo>
                  <a:pt x="1460627" y="111783"/>
                </a:lnTo>
                <a:lnTo>
                  <a:pt x="1469283" y="111783"/>
                </a:lnTo>
                <a:lnTo>
                  <a:pt x="1284731" y="4087"/>
                </a:lnTo>
                <a:lnTo>
                  <a:pt x="1272706" y="0"/>
                </a:lnTo>
                <a:close/>
              </a:path>
            </a:pathLst>
          </a:custGeom>
          <a:solidFill>
            <a:srgbClr val="000000"/>
          </a:solidFill>
        </p:spPr>
        <p:txBody>
          <a:bodyPr wrap="square" lIns="0" tIns="0" rIns="0" bIns="0" rtlCol="0"/>
          <a:lstStyle/>
          <a:p>
            <a:endParaRPr/>
          </a:p>
        </p:txBody>
      </p:sp>
      <p:sp>
        <p:nvSpPr>
          <p:cNvPr id="16" name="object 7">
            <a:extLst>
              <a:ext uri="{FF2B5EF4-FFF2-40B4-BE49-F238E27FC236}">
                <a16:creationId xmlns:a16="http://schemas.microsoft.com/office/drawing/2014/main" xmlns="" id="{48992E6E-6701-48EA-805F-B62516DB1B48}"/>
              </a:ext>
            </a:extLst>
          </p:cNvPr>
          <p:cNvSpPr txBox="1"/>
          <p:nvPr/>
        </p:nvSpPr>
        <p:spPr>
          <a:xfrm>
            <a:off x="1700137" y="4037189"/>
            <a:ext cx="750570"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ahoma"/>
                <a:cs typeface="Tahoma"/>
              </a:rPr>
              <a:t>I</a:t>
            </a:r>
            <a:r>
              <a:rPr sz="2400" dirty="0">
                <a:latin typeface="Tahoma"/>
                <a:cs typeface="Tahoma"/>
              </a:rPr>
              <a:t>np</a:t>
            </a:r>
            <a:r>
              <a:rPr sz="2400" spc="5" dirty="0">
                <a:latin typeface="Tahoma"/>
                <a:cs typeface="Tahoma"/>
              </a:rPr>
              <a:t>u</a:t>
            </a:r>
            <a:r>
              <a:rPr sz="2400" dirty="0">
                <a:latin typeface="Tahoma"/>
                <a:cs typeface="Tahoma"/>
              </a:rPr>
              <a:t>t</a:t>
            </a:r>
          </a:p>
        </p:txBody>
      </p:sp>
      <p:sp>
        <p:nvSpPr>
          <p:cNvPr id="17" name="object 7">
            <a:extLst>
              <a:ext uri="{FF2B5EF4-FFF2-40B4-BE49-F238E27FC236}">
                <a16:creationId xmlns:a16="http://schemas.microsoft.com/office/drawing/2014/main" xmlns="" id="{F9F2AE99-A074-4BDB-9282-BA514568D14C}"/>
              </a:ext>
            </a:extLst>
          </p:cNvPr>
          <p:cNvSpPr txBox="1"/>
          <p:nvPr/>
        </p:nvSpPr>
        <p:spPr>
          <a:xfrm>
            <a:off x="6182392" y="4037189"/>
            <a:ext cx="1220105" cy="382156"/>
          </a:xfrm>
          <a:prstGeom prst="rect">
            <a:avLst/>
          </a:prstGeom>
        </p:spPr>
        <p:txBody>
          <a:bodyPr vert="horz" wrap="square" lIns="0" tIns="12700" rIns="0" bIns="0" rtlCol="0">
            <a:spAutoFit/>
          </a:bodyPr>
          <a:lstStyle/>
          <a:p>
            <a:pPr marL="12700">
              <a:lnSpc>
                <a:spcPct val="100000"/>
              </a:lnSpc>
              <a:spcBef>
                <a:spcPts val="100"/>
              </a:spcBef>
            </a:pPr>
            <a:r>
              <a:rPr lang="en-IN" sz="2400" spc="-10" dirty="0">
                <a:latin typeface="Tahoma"/>
                <a:cs typeface="Tahoma"/>
              </a:rPr>
              <a:t>Out</a:t>
            </a:r>
            <a:r>
              <a:rPr sz="2400" dirty="0">
                <a:latin typeface="Tahoma"/>
                <a:cs typeface="Tahoma"/>
              </a:rPr>
              <a:t>p</a:t>
            </a:r>
            <a:r>
              <a:rPr sz="2400" spc="5" dirty="0">
                <a:latin typeface="Tahoma"/>
                <a:cs typeface="Tahoma"/>
              </a:rPr>
              <a:t>u</a:t>
            </a:r>
            <a:r>
              <a:rPr sz="2400" dirty="0">
                <a:latin typeface="Tahoma"/>
                <a:cs typeface="Tahoma"/>
              </a:rPr>
              <a:t>t</a:t>
            </a:r>
          </a:p>
        </p:txBody>
      </p:sp>
      <p:pic>
        <p:nvPicPr>
          <p:cNvPr id="11" name="object 10">
            <a:extLst>
              <a:ext uri="{FF2B5EF4-FFF2-40B4-BE49-F238E27FC236}">
                <a16:creationId xmlns:a16="http://schemas.microsoft.com/office/drawing/2014/main" xmlns="" id="{9EB6577F-1087-43FA-BA14-10856FCA8D1F}"/>
              </a:ext>
            </a:extLst>
          </p:cNvPr>
          <p:cNvPicPr/>
          <p:nvPr/>
        </p:nvPicPr>
        <p:blipFill>
          <a:blip r:embed="rId3" cstate="print"/>
          <a:stretch>
            <a:fillRect/>
          </a:stretch>
        </p:blipFill>
        <p:spPr>
          <a:xfrm>
            <a:off x="8859914" y="4037189"/>
            <a:ext cx="2521219" cy="1447202"/>
          </a:xfrm>
          <a:prstGeom prst="rect">
            <a:avLst/>
          </a:prstGeom>
        </p:spPr>
      </p:pic>
    </p:spTree>
    <p:extLst>
      <p:ext uri="{BB962C8B-B14F-4D97-AF65-F5344CB8AC3E}">
        <p14:creationId xmlns:p14="http://schemas.microsoft.com/office/powerpoint/2010/main" xmlns="" val="338027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05062" y="1418996"/>
            <a:ext cx="6390918" cy="466893"/>
          </a:xfrm>
          <a:prstGeom prst="rect">
            <a:avLst/>
          </a:prstGeom>
        </p:spPr>
      </p:pic>
      <p:sp>
        <p:nvSpPr>
          <p:cNvPr id="3" name="object 3"/>
          <p:cNvSpPr txBox="1"/>
          <p:nvPr/>
        </p:nvSpPr>
        <p:spPr>
          <a:xfrm>
            <a:off x="2754173" y="1121409"/>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21</a:t>
            </a:r>
            <a:endParaRPr sz="1200">
              <a:latin typeface="Calibri"/>
              <a:cs typeface="Calibri"/>
            </a:endParaRPr>
          </a:p>
        </p:txBody>
      </p:sp>
      <p:sp>
        <p:nvSpPr>
          <p:cNvPr id="4" name="object 4"/>
          <p:cNvSpPr txBox="1"/>
          <p:nvPr/>
        </p:nvSpPr>
        <p:spPr>
          <a:xfrm>
            <a:off x="4315333" y="1192529"/>
            <a:ext cx="360045" cy="299720"/>
          </a:xfrm>
          <a:prstGeom prst="rect">
            <a:avLst/>
          </a:prstGeom>
        </p:spPr>
        <p:txBody>
          <a:bodyPr vert="horz" wrap="square" lIns="0" tIns="12700" rIns="0" bIns="0" rtlCol="0">
            <a:spAutoFit/>
          </a:bodyPr>
          <a:lstStyle/>
          <a:p>
            <a:pPr marL="38100">
              <a:spcBef>
                <a:spcPts val="100"/>
              </a:spcBef>
            </a:pPr>
            <a:r>
              <a:rPr sz="2700" baseline="13888" dirty="0">
                <a:latin typeface="Calibri"/>
                <a:cs typeface="Calibri"/>
              </a:rPr>
              <a:t>t</a:t>
            </a:r>
            <a:r>
              <a:rPr sz="2700" spc="-97" baseline="13888" dirty="0">
                <a:latin typeface="Calibri"/>
                <a:cs typeface="Calibri"/>
              </a:rPr>
              <a:t> </a:t>
            </a:r>
            <a:r>
              <a:rPr sz="1200" dirty="0">
                <a:latin typeface="Calibri"/>
                <a:cs typeface="Calibri"/>
              </a:rPr>
              <a:t>23</a:t>
            </a:r>
            <a:endParaRPr sz="1200">
              <a:latin typeface="Calibri"/>
              <a:cs typeface="Calibri"/>
            </a:endParaRPr>
          </a:p>
        </p:txBody>
      </p:sp>
      <p:pic>
        <p:nvPicPr>
          <p:cNvPr id="5" name="object 5"/>
          <p:cNvPicPr/>
          <p:nvPr/>
        </p:nvPicPr>
        <p:blipFill>
          <a:blip r:embed="rId3" cstate="print"/>
          <a:stretch>
            <a:fillRect/>
          </a:stretch>
        </p:blipFill>
        <p:spPr>
          <a:xfrm>
            <a:off x="2432325" y="3240567"/>
            <a:ext cx="6391975" cy="831329"/>
          </a:xfrm>
          <a:prstGeom prst="rect">
            <a:avLst/>
          </a:prstGeom>
        </p:spPr>
      </p:pic>
      <p:sp>
        <p:nvSpPr>
          <p:cNvPr id="6" name="object 6"/>
          <p:cNvSpPr txBox="1"/>
          <p:nvPr/>
        </p:nvSpPr>
        <p:spPr>
          <a:xfrm>
            <a:off x="2703272" y="3164204"/>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31</a:t>
            </a:r>
            <a:endParaRPr sz="1200">
              <a:latin typeface="Calibri"/>
              <a:cs typeface="Calibri"/>
            </a:endParaRPr>
          </a:p>
        </p:txBody>
      </p:sp>
      <p:sp>
        <p:nvSpPr>
          <p:cNvPr id="7" name="object 7"/>
          <p:cNvSpPr txBox="1"/>
          <p:nvPr/>
        </p:nvSpPr>
        <p:spPr>
          <a:xfrm>
            <a:off x="4147440" y="3739133"/>
            <a:ext cx="307975" cy="299720"/>
          </a:xfrm>
          <a:prstGeom prst="rect">
            <a:avLst/>
          </a:prstGeom>
        </p:spPr>
        <p:txBody>
          <a:bodyPr vert="horz" wrap="square" lIns="0" tIns="12700" rIns="0" bIns="0" rtlCol="0">
            <a:spAutoFit/>
          </a:bodyPr>
          <a:lstStyle/>
          <a:p>
            <a:pPr marL="38100">
              <a:spcBef>
                <a:spcPts val="100"/>
              </a:spcBef>
            </a:pPr>
            <a:r>
              <a:rPr sz="2700" spc="-7" baseline="13888" dirty="0">
                <a:latin typeface="Calibri"/>
                <a:cs typeface="Calibri"/>
              </a:rPr>
              <a:t>t</a:t>
            </a:r>
            <a:r>
              <a:rPr sz="1200" spc="-5" dirty="0">
                <a:latin typeface="Calibri"/>
                <a:cs typeface="Calibri"/>
              </a:rPr>
              <a:t>32</a:t>
            </a:r>
            <a:endParaRPr sz="1200">
              <a:latin typeface="Calibri"/>
              <a:cs typeface="Calibri"/>
            </a:endParaRPr>
          </a:p>
        </p:txBody>
      </p:sp>
      <p:sp>
        <p:nvSpPr>
          <p:cNvPr id="8" name="object 8"/>
          <p:cNvSpPr txBox="1"/>
          <p:nvPr/>
        </p:nvSpPr>
        <p:spPr>
          <a:xfrm>
            <a:off x="5093842" y="3902787"/>
            <a:ext cx="308610" cy="300355"/>
          </a:xfrm>
          <a:prstGeom prst="rect">
            <a:avLst/>
          </a:prstGeom>
        </p:spPr>
        <p:txBody>
          <a:bodyPr vert="horz" wrap="square" lIns="0" tIns="12700" rIns="0" bIns="0" rtlCol="0">
            <a:spAutoFit/>
          </a:bodyPr>
          <a:lstStyle/>
          <a:p>
            <a:pPr marL="38100">
              <a:spcBef>
                <a:spcPts val="100"/>
              </a:spcBef>
            </a:pPr>
            <a:r>
              <a:rPr sz="2700" baseline="13888" dirty="0">
                <a:latin typeface="Calibri"/>
                <a:cs typeface="Calibri"/>
              </a:rPr>
              <a:t>t</a:t>
            </a:r>
            <a:r>
              <a:rPr sz="1200" dirty="0">
                <a:latin typeface="Calibri"/>
                <a:cs typeface="Calibri"/>
              </a:rPr>
              <a:t>33</a:t>
            </a:r>
            <a:endParaRPr sz="1200">
              <a:latin typeface="Calibri"/>
              <a:cs typeface="Calibri"/>
            </a:endParaRPr>
          </a:p>
        </p:txBody>
      </p:sp>
      <p:pic>
        <p:nvPicPr>
          <p:cNvPr id="9" name="object 9"/>
          <p:cNvPicPr/>
          <p:nvPr/>
        </p:nvPicPr>
        <p:blipFill>
          <a:blip r:embed="rId4" cstate="print"/>
          <a:stretch>
            <a:fillRect/>
          </a:stretch>
        </p:blipFill>
        <p:spPr>
          <a:xfrm>
            <a:off x="3302508" y="503682"/>
            <a:ext cx="2947035" cy="411479"/>
          </a:xfrm>
          <a:prstGeom prst="rect">
            <a:avLst/>
          </a:prstGeom>
        </p:spPr>
      </p:pic>
      <p:pic>
        <p:nvPicPr>
          <p:cNvPr id="10" name="object 10"/>
          <p:cNvPicPr/>
          <p:nvPr/>
        </p:nvPicPr>
        <p:blipFill>
          <a:blip r:embed="rId5" cstate="print"/>
          <a:stretch>
            <a:fillRect/>
          </a:stretch>
        </p:blipFill>
        <p:spPr>
          <a:xfrm>
            <a:off x="2432325" y="5303304"/>
            <a:ext cx="6390237" cy="866574"/>
          </a:xfrm>
          <a:prstGeom prst="rect">
            <a:avLst/>
          </a:prstGeom>
        </p:spPr>
      </p:pic>
      <p:pic>
        <p:nvPicPr>
          <p:cNvPr id="11" name="object 11"/>
          <p:cNvPicPr/>
          <p:nvPr/>
        </p:nvPicPr>
        <p:blipFill>
          <a:blip r:embed="rId6" cstate="print"/>
          <a:stretch>
            <a:fillRect/>
          </a:stretch>
        </p:blipFill>
        <p:spPr>
          <a:xfrm>
            <a:off x="3153155" y="2473451"/>
            <a:ext cx="4014982" cy="365760"/>
          </a:xfrm>
          <a:prstGeom prst="rect">
            <a:avLst/>
          </a:prstGeom>
        </p:spPr>
      </p:pic>
      <p:pic>
        <p:nvPicPr>
          <p:cNvPr id="12" name="object 12"/>
          <p:cNvPicPr/>
          <p:nvPr/>
        </p:nvPicPr>
        <p:blipFill>
          <a:blip r:embed="rId7" cstate="print"/>
          <a:stretch>
            <a:fillRect/>
          </a:stretch>
        </p:blipFill>
        <p:spPr>
          <a:xfrm>
            <a:off x="2801111" y="4898136"/>
            <a:ext cx="4231640" cy="274319"/>
          </a:xfrm>
          <a:prstGeom prst="rect">
            <a:avLst/>
          </a:prstGeom>
        </p:spPr>
      </p:pic>
      <p:pic>
        <p:nvPicPr>
          <p:cNvPr id="13" name="Picture 12">
            <a:extLst>
              <a:ext uri="{FF2B5EF4-FFF2-40B4-BE49-F238E27FC236}">
                <a16:creationId xmlns:a16="http://schemas.microsoft.com/office/drawing/2014/main" xmlns="" id="{8AB4FCA9-D332-4FFA-98BE-D0F9F821592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14" name="object 6">
            <a:extLst>
              <a:ext uri="{FF2B5EF4-FFF2-40B4-BE49-F238E27FC236}">
                <a16:creationId xmlns:a16="http://schemas.microsoft.com/office/drawing/2014/main" xmlns="" id="{CDA58A3B-746F-4074-AB7C-7974D5DB9A50}"/>
              </a:ext>
            </a:extLst>
          </p:cNvPr>
          <p:cNvSpPr txBox="1">
            <a:spLocks/>
          </p:cNvSpPr>
          <p:nvPr/>
        </p:nvSpPr>
        <p:spPr>
          <a:xfrm>
            <a:off x="9059150" y="6521842"/>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70</a:t>
            </a:fld>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7401" y="2290861"/>
            <a:ext cx="6391275" cy="723660"/>
          </a:xfrm>
          <a:prstGeom prst="rect">
            <a:avLst/>
          </a:prstGeom>
        </p:spPr>
      </p:pic>
      <p:pic>
        <p:nvPicPr>
          <p:cNvPr id="3" name="object 3"/>
          <p:cNvPicPr/>
          <p:nvPr/>
        </p:nvPicPr>
        <p:blipFill>
          <a:blip r:embed="rId3" cstate="print"/>
          <a:stretch>
            <a:fillRect/>
          </a:stretch>
        </p:blipFill>
        <p:spPr>
          <a:xfrm>
            <a:off x="2209419" y="5049011"/>
            <a:ext cx="6743700" cy="1238250"/>
          </a:xfrm>
          <a:prstGeom prst="rect">
            <a:avLst/>
          </a:prstGeom>
        </p:spPr>
      </p:pic>
      <p:pic>
        <p:nvPicPr>
          <p:cNvPr id="4" name="object 4"/>
          <p:cNvPicPr/>
          <p:nvPr/>
        </p:nvPicPr>
        <p:blipFill>
          <a:blip r:embed="rId4" cstate="print"/>
          <a:stretch>
            <a:fillRect/>
          </a:stretch>
        </p:blipFill>
        <p:spPr>
          <a:xfrm>
            <a:off x="2657856" y="1069086"/>
            <a:ext cx="2209799" cy="502920"/>
          </a:xfrm>
          <a:prstGeom prst="rect">
            <a:avLst/>
          </a:prstGeom>
        </p:spPr>
      </p:pic>
      <p:pic>
        <p:nvPicPr>
          <p:cNvPr id="5" name="object 5"/>
          <p:cNvPicPr/>
          <p:nvPr/>
        </p:nvPicPr>
        <p:blipFill>
          <a:blip r:embed="rId5" cstate="print"/>
          <a:stretch>
            <a:fillRect/>
          </a:stretch>
        </p:blipFill>
        <p:spPr>
          <a:xfrm>
            <a:off x="2333244" y="3777996"/>
            <a:ext cx="3200400" cy="365760"/>
          </a:xfrm>
          <a:prstGeom prst="rect">
            <a:avLst/>
          </a:prstGeom>
        </p:spPr>
      </p:pic>
      <p:pic>
        <p:nvPicPr>
          <p:cNvPr id="6" name="Picture 5">
            <a:extLst>
              <a:ext uri="{FF2B5EF4-FFF2-40B4-BE49-F238E27FC236}">
                <a16:creationId xmlns:a16="http://schemas.microsoft.com/office/drawing/2014/main" xmlns="" id="{35928315-2DE0-4C9E-8E0E-2FD8002C65D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7" name="object 6">
            <a:extLst>
              <a:ext uri="{FF2B5EF4-FFF2-40B4-BE49-F238E27FC236}">
                <a16:creationId xmlns:a16="http://schemas.microsoft.com/office/drawing/2014/main" xmlns="" id="{54C719FD-9D15-444B-9902-D15C1AB44CFA}"/>
              </a:ext>
            </a:extLst>
          </p:cNvPr>
          <p:cNvSpPr txBox="1">
            <a:spLocks/>
          </p:cNvSpPr>
          <p:nvPr/>
        </p:nvSpPr>
        <p:spPr>
          <a:xfrm>
            <a:off x="9702579" y="6521842"/>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71</a:t>
            </a:fld>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8109" y="955604"/>
            <a:ext cx="4477385" cy="629018"/>
          </a:xfrm>
          <a:prstGeom prst="rect">
            <a:avLst/>
          </a:prstGeom>
        </p:spPr>
        <p:txBody>
          <a:bodyPr vert="horz" wrap="square" lIns="0" tIns="13335" rIns="0" bIns="0" rtlCol="0" anchor="b">
            <a:spAutoFit/>
          </a:bodyPr>
          <a:lstStyle/>
          <a:p>
            <a:pPr marL="12700">
              <a:lnSpc>
                <a:spcPct val="100000"/>
              </a:lnSpc>
              <a:spcBef>
                <a:spcPts val="105"/>
              </a:spcBef>
            </a:pPr>
            <a:r>
              <a:rPr sz="4000" spc="-10" dirty="0">
                <a:solidFill>
                  <a:srgbClr val="FF0000"/>
                </a:solidFill>
              </a:rPr>
              <a:t>After</a:t>
            </a:r>
            <a:r>
              <a:rPr sz="4000" spc="-25" dirty="0">
                <a:solidFill>
                  <a:srgbClr val="FF0000"/>
                </a:solidFill>
              </a:rPr>
              <a:t> </a:t>
            </a:r>
            <a:r>
              <a:rPr sz="4000" spc="-5" dirty="0">
                <a:solidFill>
                  <a:srgbClr val="FF0000"/>
                </a:solidFill>
              </a:rPr>
              <a:t>joining</a:t>
            </a:r>
            <a:r>
              <a:rPr sz="4000" spc="-25" dirty="0">
                <a:solidFill>
                  <a:srgbClr val="FF0000"/>
                </a:solidFill>
              </a:rPr>
              <a:t> </a:t>
            </a:r>
            <a:r>
              <a:rPr sz="4000" dirty="0">
                <a:solidFill>
                  <a:srgbClr val="FF0000"/>
                </a:solidFill>
              </a:rPr>
              <a:t>all</a:t>
            </a:r>
            <a:r>
              <a:rPr sz="4000" spc="-25" dirty="0">
                <a:solidFill>
                  <a:srgbClr val="FF0000"/>
                </a:solidFill>
              </a:rPr>
              <a:t> </a:t>
            </a:r>
            <a:r>
              <a:rPr sz="4000" spc="-10" dirty="0">
                <a:solidFill>
                  <a:srgbClr val="FF0000"/>
                </a:solidFill>
              </a:rPr>
              <a:t>SFG</a:t>
            </a:r>
          </a:p>
        </p:txBody>
      </p:sp>
      <p:pic>
        <p:nvPicPr>
          <p:cNvPr id="3" name="object 3"/>
          <p:cNvPicPr/>
          <p:nvPr/>
        </p:nvPicPr>
        <p:blipFill>
          <a:blip r:embed="rId2" cstate="print"/>
          <a:stretch>
            <a:fillRect/>
          </a:stretch>
        </p:blipFill>
        <p:spPr>
          <a:xfrm>
            <a:off x="2123682" y="2960412"/>
            <a:ext cx="6409994" cy="1943099"/>
          </a:xfrm>
          <a:prstGeom prst="rect">
            <a:avLst/>
          </a:prstGeom>
        </p:spPr>
      </p:pic>
      <p:pic>
        <p:nvPicPr>
          <p:cNvPr id="4" name="Picture 3">
            <a:extLst>
              <a:ext uri="{FF2B5EF4-FFF2-40B4-BE49-F238E27FC236}">
                <a16:creationId xmlns:a16="http://schemas.microsoft.com/office/drawing/2014/main" xmlns="" id="{50A20282-D261-404C-ACA7-51DD3BF2F1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8084" y="215508"/>
            <a:ext cx="2381487" cy="530214"/>
          </a:xfrm>
          <a:prstGeom prst="rect">
            <a:avLst/>
          </a:prstGeom>
        </p:spPr>
      </p:pic>
      <p:sp>
        <p:nvSpPr>
          <p:cNvPr id="5" name="object 6">
            <a:extLst>
              <a:ext uri="{FF2B5EF4-FFF2-40B4-BE49-F238E27FC236}">
                <a16:creationId xmlns:a16="http://schemas.microsoft.com/office/drawing/2014/main" xmlns="" id="{0D05CE3B-5830-43E5-AAAC-CF7748C67264}"/>
              </a:ext>
            </a:extLst>
          </p:cNvPr>
          <p:cNvSpPr txBox="1">
            <a:spLocks/>
          </p:cNvSpPr>
          <p:nvPr/>
        </p:nvSpPr>
        <p:spPr>
          <a:xfrm>
            <a:off x="8264397" y="6418797"/>
            <a:ext cx="36893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5"/>
              </a:spcBef>
            </a:pPr>
            <a:fld id="{81D60167-4931-47E6-BA6A-407CBD079E47}" type="slidenum">
              <a:rPr lang="en-IN" sz="1200" smtClean="0">
                <a:solidFill>
                  <a:srgbClr val="888888"/>
                </a:solidFill>
                <a:latin typeface="Calibri"/>
                <a:cs typeface="Calibri"/>
              </a:rPr>
              <a:pPr marL="38100">
                <a:spcBef>
                  <a:spcPts val="105"/>
                </a:spcBef>
              </a:pPr>
              <a:t>72</a:t>
            </a:fld>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MODULE-02</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buNone/>
            </a:pPr>
            <a:r>
              <a:rPr lang="en-IN" sz="2200" dirty="0"/>
              <a:t>    </a:t>
            </a:r>
          </a:p>
          <a:p>
            <a:pPr marL="201168" lvl="1" indent="0" algn="ctr">
              <a:buNone/>
            </a:pPr>
            <a:r>
              <a:rPr lang="en-US" sz="3600" dirty="0">
                <a:effectLst/>
                <a:latin typeface="Algerian" panose="04020705040A02060702" pitchFamily="82" charset="0"/>
                <a:ea typeface="Times New Roman" panose="02020603050405020304" pitchFamily="18" charset="0"/>
              </a:rPr>
              <a:t>Standard test signals</a:t>
            </a:r>
            <a:endParaRPr lang="en-US" sz="3600" dirty="0">
              <a:effectLst/>
              <a:ea typeface="Times New Roman" panose="02020603050405020304" pitchFamily="18" charset="0"/>
            </a:endParaRP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73</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07983" y="288388"/>
            <a:ext cx="2251283" cy="679278"/>
          </a:xfrm>
          <a:prstGeom prst="rect">
            <a:avLst/>
          </a:prstGeom>
        </p:spPr>
      </p:pic>
    </p:spTree>
    <p:extLst>
      <p:ext uri="{BB962C8B-B14F-4D97-AF65-F5344CB8AC3E}">
        <p14:creationId xmlns:p14="http://schemas.microsoft.com/office/powerpoint/2010/main" xmlns="" val="557209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r>
              <a:rPr lang="en-US" sz="3600" b="1" dirty="0"/>
              <a:t/>
            </a: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normAutofit/>
          </a:bodyPr>
          <a:lstStyle/>
          <a:p>
            <a:pPr>
              <a:buNone/>
            </a:pPr>
            <a:endParaRPr lang="en-US" sz="3200" dirty="0"/>
          </a:p>
          <a:p>
            <a:pPr lvl="1">
              <a:buNone/>
            </a:pPr>
            <a:r>
              <a:rPr lang="en-IN" sz="3000" dirty="0"/>
              <a:t>                                               </a:t>
            </a:r>
            <a:r>
              <a:rPr lang="en-US" sz="4000" b="1" dirty="0">
                <a:solidFill>
                  <a:srgbClr val="C00000"/>
                </a:solidFill>
              </a:rPr>
              <a:t>MODULE-02</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r>
              <a:rPr lang="en-IN" sz="3600" u="sng" dirty="0">
                <a:solidFill>
                  <a:srgbClr val="FF0000"/>
                </a:solidFill>
              </a:rPr>
              <a:t>Points to Discuss</a:t>
            </a:r>
            <a:endParaRPr lang="en-IN" sz="2800" dirty="0">
              <a:solidFill>
                <a:srgbClr val="FF0000"/>
              </a:solidFill>
            </a:endParaRPr>
          </a:p>
          <a:p>
            <a:pPr lvl="1" algn="just">
              <a:buFont typeface="Wingdings" panose="05000000000000000000" pitchFamily="2" charset="2"/>
              <a:buChar char="Ø"/>
            </a:pPr>
            <a:r>
              <a:rPr lang="en-US" sz="2800" dirty="0">
                <a:effectLst/>
                <a:ea typeface="Times New Roman" panose="02020603050405020304" pitchFamily="18" charset="0"/>
              </a:rPr>
              <a:t>Time response of first and second order systems for standard test inputs. Application of initial and final value theorem. </a:t>
            </a:r>
          </a:p>
          <a:p>
            <a:pPr lvl="1" algn="just">
              <a:buFont typeface="Wingdings" panose="05000000000000000000" pitchFamily="2" charset="2"/>
              <a:buChar char="Ø"/>
            </a:pPr>
            <a:r>
              <a:rPr lang="en-US" sz="2800" dirty="0">
                <a:effectLst/>
                <a:ea typeface="Times New Roman" panose="02020603050405020304" pitchFamily="18" charset="0"/>
              </a:rPr>
              <a:t>Design specifications for second- order systems based on the time-response. Concept of Stability. </a:t>
            </a:r>
          </a:p>
          <a:p>
            <a:pPr lvl="1" algn="just">
              <a:buFont typeface="Wingdings" panose="05000000000000000000" pitchFamily="2" charset="2"/>
              <a:buChar char="Ø"/>
            </a:pPr>
            <a:r>
              <a:rPr lang="en-US" sz="2800" dirty="0">
                <a:effectLst/>
                <a:ea typeface="Times New Roman" panose="02020603050405020304" pitchFamily="18" charset="0"/>
              </a:rPr>
              <a:t>Routh-Hurwitz Criteria. </a:t>
            </a:r>
          </a:p>
          <a:p>
            <a:pPr lvl="1" algn="just">
              <a:buFont typeface="Wingdings" panose="05000000000000000000" pitchFamily="2" charset="2"/>
              <a:buChar char="Ø"/>
            </a:pPr>
            <a:r>
              <a:rPr lang="en-US" sz="2800" dirty="0">
                <a:effectLst/>
                <a:ea typeface="Times New Roman" panose="02020603050405020304" pitchFamily="18" charset="0"/>
              </a:rPr>
              <a:t>Relative Stability analysis.</a:t>
            </a:r>
          </a:p>
          <a:p>
            <a:pPr lvl="1" algn="just">
              <a:buFont typeface="Wingdings" panose="05000000000000000000" pitchFamily="2" charset="2"/>
              <a:buChar char="Ø"/>
            </a:pPr>
            <a:r>
              <a:rPr lang="en-US" sz="2800" dirty="0">
                <a:effectLst/>
                <a:ea typeface="Times New Roman" panose="02020603050405020304" pitchFamily="18" charset="0"/>
              </a:rPr>
              <a:t> Root-Locus technique. </a:t>
            </a:r>
          </a:p>
          <a:p>
            <a:pPr lvl="1" algn="just">
              <a:buFont typeface="Wingdings" panose="05000000000000000000" pitchFamily="2" charset="2"/>
              <a:buChar char="Ø"/>
            </a:pPr>
            <a:r>
              <a:rPr lang="en-US" sz="2800" dirty="0">
                <a:effectLst/>
                <a:ea typeface="Times New Roman" panose="02020603050405020304" pitchFamily="18" charset="0"/>
              </a:rPr>
              <a:t>Construction of Root-loci</a:t>
            </a:r>
            <a:r>
              <a:rPr lang="en-US" sz="2800" dirty="0">
                <a:effectLst/>
                <a:latin typeface="Cambria" panose="02040503050406030204" pitchFamily="18" charset="0"/>
                <a:ea typeface="Times New Roman" panose="02020603050405020304" pitchFamily="18" charset="0"/>
              </a:rPr>
              <a:t>.</a:t>
            </a: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74</a:t>
            </a:fld>
            <a:endParaRPr lang="en-IN"/>
          </a:p>
        </p:txBody>
      </p:sp>
      <p:pic>
        <p:nvPicPr>
          <p:cNvPr id="7" name="Picture 6">
            <a:extLst>
              <a:ext uri="{FF2B5EF4-FFF2-40B4-BE49-F238E27FC236}">
                <a16:creationId xmlns:a16="http://schemas.microsoft.com/office/drawing/2014/main" xmlns="" id="{AB00DCDB-4FE7-4D66-B820-B41503A95DC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extLst>
      <p:ext uri="{BB962C8B-B14F-4D97-AF65-F5344CB8AC3E}">
        <p14:creationId xmlns:p14="http://schemas.microsoft.com/office/powerpoint/2010/main" xmlns="" val="1585400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A391C-4D15-48EF-A943-7670374A98B8}"/>
              </a:ext>
            </a:extLst>
          </p:cNvPr>
          <p:cNvSpPr>
            <a:spLocks noGrp="1"/>
          </p:cNvSpPr>
          <p:nvPr>
            <p:ph type="title"/>
          </p:nvPr>
        </p:nvSpPr>
        <p:spPr>
          <a:xfrm>
            <a:off x="1097280" y="286603"/>
            <a:ext cx="4912903" cy="1450757"/>
          </a:xfrm>
        </p:spPr>
        <p:txBody>
          <a:bodyPr>
            <a:normAutofit/>
          </a:bodyPr>
          <a:lstStyle/>
          <a:p>
            <a:r>
              <a:rPr lang="en-IN" sz="4400" spc="-10" dirty="0">
                <a:solidFill>
                  <a:srgbClr val="FF0000"/>
                </a:solidFill>
              </a:rPr>
              <a:t>Order</a:t>
            </a:r>
            <a:r>
              <a:rPr lang="en-IN" sz="4400" spc="-55" dirty="0">
                <a:solidFill>
                  <a:srgbClr val="FF0000"/>
                </a:solidFill>
              </a:rPr>
              <a:t> </a:t>
            </a:r>
            <a:r>
              <a:rPr lang="en-IN" sz="4400" dirty="0">
                <a:solidFill>
                  <a:srgbClr val="FF0000"/>
                </a:solidFill>
              </a:rPr>
              <a:t>of</a:t>
            </a:r>
            <a:r>
              <a:rPr lang="en-IN" sz="4400" spc="-30" dirty="0">
                <a:solidFill>
                  <a:srgbClr val="FF0000"/>
                </a:solidFill>
              </a:rPr>
              <a:t> </a:t>
            </a:r>
            <a:r>
              <a:rPr lang="en-IN" sz="4400" spc="-25" dirty="0">
                <a:solidFill>
                  <a:srgbClr val="FF0000"/>
                </a:solidFill>
              </a:rPr>
              <a:t>System</a:t>
            </a:r>
            <a:endParaRPr lang="en-IN" sz="4400" dirty="0">
              <a:solidFill>
                <a:srgbClr val="FF0000"/>
              </a:solidFill>
            </a:endParaRPr>
          </a:p>
        </p:txBody>
      </p:sp>
      <p:sp>
        <p:nvSpPr>
          <p:cNvPr id="3" name="Content Placeholder 2">
            <a:extLst>
              <a:ext uri="{FF2B5EF4-FFF2-40B4-BE49-F238E27FC236}">
                <a16:creationId xmlns:a16="http://schemas.microsoft.com/office/drawing/2014/main" xmlns="" id="{C7283DD3-958D-432C-9D20-3D0493A2B94E}"/>
              </a:ext>
            </a:extLst>
          </p:cNvPr>
          <p:cNvSpPr>
            <a:spLocks noGrp="1"/>
          </p:cNvSpPr>
          <p:nvPr>
            <p:ph idx="1"/>
          </p:nvPr>
        </p:nvSpPr>
        <p:spPr/>
        <p:txBody>
          <a:bodyPr>
            <a:normAutofit fontScale="92500" lnSpcReduction="10000"/>
          </a:bodyPr>
          <a:lstStyle/>
          <a:p>
            <a:r>
              <a:rPr lang="en-US" sz="2800" spc="-10" dirty="0">
                <a:latin typeface="Calibri"/>
                <a:cs typeface="Calibri"/>
              </a:rPr>
              <a:t>The </a:t>
            </a:r>
            <a:r>
              <a:rPr lang="en-US" sz="2800" spc="-15" dirty="0">
                <a:latin typeface="Calibri"/>
                <a:cs typeface="Calibri"/>
              </a:rPr>
              <a:t>order </a:t>
            </a:r>
            <a:r>
              <a:rPr lang="en-US" sz="2800" spc="-5" dirty="0">
                <a:latin typeface="Calibri"/>
                <a:cs typeface="Calibri"/>
              </a:rPr>
              <a:t>of </a:t>
            </a:r>
            <a:r>
              <a:rPr lang="en-US" sz="2800" spc="-20" dirty="0">
                <a:latin typeface="Calibri"/>
                <a:cs typeface="Calibri"/>
              </a:rPr>
              <a:t>control </a:t>
            </a:r>
            <a:r>
              <a:rPr lang="en-US" sz="2800" spc="-30" dirty="0">
                <a:latin typeface="Calibri"/>
                <a:cs typeface="Calibri"/>
              </a:rPr>
              <a:t>system </a:t>
            </a:r>
            <a:r>
              <a:rPr lang="en-US" sz="2800" spc="-10" dirty="0">
                <a:latin typeface="Calibri"/>
                <a:cs typeface="Calibri"/>
              </a:rPr>
              <a:t>is defined </a:t>
            </a:r>
            <a:r>
              <a:rPr lang="en-US" sz="2800" spc="5" dirty="0">
                <a:latin typeface="Calibri"/>
                <a:cs typeface="Calibri"/>
              </a:rPr>
              <a:t>as </a:t>
            </a:r>
            <a:r>
              <a:rPr lang="en-US" sz="2800" spc="-5" dirty="0">
                <a:latin typeface="Calibri"/>
                <a:cs typeface="Calibri"/>
              </a:rPr>
              <a:t>the </a:t>
            </a:r>
            <a:r>
              <a:rPr lang="en-US" sz="2800" spc="-10" dirty="0">
                <a:latin typeface="Calibri"/>
                <a:cs typeface="Calibri"/>
              </a:rPr>
              <a:t>highest </a:t>
            </a:r>
            <a:r>
              <a:rPr lang="en-US" sz="2800" spc="-5" dirty="0">
                <a:latin typeface="Calibri"/>
                <a:cs typeface="Calibri"/>
              </a:rPr>
              <a:t> </a:t>
            </a:r>
            <a:r>
              <a:rPr lang="en-US" sz="2800" spc="-15" dirty="0">
                <a:latin typeface="Calibri"/>
                <a:cs typeface="Calibri"/>
              </a:rPr>
              <a:t>power</a:t>
            </a:r>
            <a:r>
              <a:rPr lang="en-US" sz="2800" spc="-10" dirty="0">
                <a:latin typeface="Calibri"/>
                <a:cs typeface="Calibri"/>
              </a:rPr>
              <a:t> </a:t>
            </a:r>
            <a:r>
              <a:rPr lang="en-US" sz="2800" spc="-5" dirty="0">
                <a:latin typeface="Calibri"/>
                <a:cs typeface="Calibri"/>
              </a:rPr>
              <a:t>of</a:t>
            </a:r>
            <a:r>
              <a:rPr lang="en-US" sz="2800" dirty="0">
                <a:latin typeface="Calibri"/>
                <a:cs typeface="Calibri"/>
              </a:rPr>
              <a:t> </a:t>
            </a:r>
            <a:r>
              <a:rPr lang="en-US" sz="2800" spc="-5" dirty="0">
                <a:latin typeface="Calibri"/>
                <a:cs typeface="Calibri"/>
              </a:rPr>
              <a:t>s</a:t>
            </a:r>
            <a:r>
              <a:rPr lang="en-US" sz="2800" dirty="0">
                <a:latin typeface="Calibri"/>
                <a:cs typeface="Calibri"/>
              </a:rPr>
              <a:t> </a:t>
            </a:r>
            <a:r>
              <a:rPr lang="en-US" sz="2800" spc="-15" dirty="0">
                <a:latin typeface="Calibri"/>
                <a:cs typeface="Calibri"/>
              </a:rPr>
              <a:t>present</a:t>
            </a:r>
            <a:r>
              <a:rPr lang="en-US" sz="2800" spc="-10" dirty="0">
                <a:latin typeface="Calibri"/>
                <a:cs typeface="Calibri"/>
              </a:rPr>
              <a:t> </a:t>
            </a:r>
            <a:r>
              <a:rPr lang="en-US" sz="2800" dirty="0">
                <a:latin typeface="Calibri"/>
                <a:cs typeface="Calibri"/>
              </a:rPr>
              <a:t>in</a:t>
            </a:r>
            <a:r>
              <a:rPr lang="en-US" sz="2800" spc="5" dirty="0">
                <a:latin typeface="Calibri"/>
                <a:cs typeface="Calibri"/>
              </a:rPr>
              <a:t> </a:t>
            </a:r>
            <a:r>
              <a:rPr lang="en-US" sz="2800" spc="-10" dirty="0">
                <a:latin typeface="Calibri"/>
                <a:cs typeface="Calibri"/>
              </a:rPr>
              <a:t>denominator</a:t>
            </a:r>
            <a:r>
              <a:rPr lang="en-US" sz="2800" spc="-5" dirty="0">
                <a:latin typeface="Calibri"/>
                <a:cs typeface="Calibri"/>
              </a:rPr>
              <a:t> </a:t>
            </a:r>
            <a:r>
              <a:rPr lang="en-US" sz="2800" dirty="0">
                <a:latin typeface="Calibri"/>
                <a:cs typeface="Calibri"/>
              </a:rPr>
              <a:t>of</a:t>
            </a:r>
            <a:r>
              <a:rPr lang="en-US" sz="2800" spc="5" dirty="0">
                <a:latin typeface="Calibri"/>
                <a:cs typeface="Calibri"/>
              </a:rPr>
              <a:t> </a:t>
            </a:r>
            <a:r>
              <a:rPr lang="en-US" sz="2800" spc="-5" dirty="0">
                <a:latin typeface="Calibri"/>
                <a:cs typeface="Calibri"/>
              </a:rPr>
              <a:t>closed</a:t>
            </a:r>
            <a:r>
              <a:rPr lang="en-US" sz="2800" dirty="0">
                <a:latin typeface="Calibri"/>
                <a:cs typeface="Calibri"/>
              </a:rPr>
              <a:t> </a:t>
            </a:r>
            <a:r>
              <a:rPr lang="en-US" sz="2800" spc="-5" dirty="0">
                <a:latin typeface="Calibri"/>
                <a:cs typeface="Calibri"/>
              </a:rPr>
              <a:t>loop </a:t>
            </a:r>
            <a:r>
              <a:rPr lang="en-US" sz="2800" dirty="0">
                <a:latin typeface="Calibri"/>
                <a:cs typeface="Calibri"/>
              </a:rPr>
              <a:t> </a:t>
            </a:r>
            <a:r>
              <a:rPr lang="en-US" sz="2800" spc="-25" dirty="0">
                <a:latin typeface="Calibri"/>
                <a:cs typeface="Calibri"/>
              </a:rPr>
              <a:t>transfer</a:t>
            </a:r>
            <a:r>
              <a:rPr lang="en-US" sz="2800" spc="5" dirty="0">
                <a:latin typeface="Calibri"/>
                <a:cs typeface="Calibri"/>
              </a:rPr>
              <a:t> </a:t>
            </a:r>
            <a:r>
              <a:rPr lang="en-US" sz="2800" spc="-5" dirty="0">
                <a:latin typeface="Calibri"/>
                <a:cs typeface="Calibri"/>
              </a:rPr>
              <a:t>function</a:t>
            </a:r>
            <a:r>
              <a:rPr lang="en-US" sz="2800" spc="35" dirty="0">
                <a:latin typeface="Calibri"/>
                <a:cs typeface="Calibri"/>
              </a:rPr>
              <a:t> </a:t>
            </a:r>
            <a:r>
              <a:rPr lang="en-US" sz="2800" spc="-5" dirty="0">
                <a:latin typeface="Calibri"/>
                <a:cs typeface="Calibri"/>
              </a:rPr>
              <a:t>G(s)</a:t>
            </a:r>
            <a:r>
              <a:rPr lang="en-US" sz="2800" spc="20" dirty="0">
                <a:latin typeface="Calibri"/>
                <a:cs typeface="Calibri"/>
              </a:rPr>
              <a:t> </a:t>
            </a:r>
            <a:r>
              <a:rPr lang="en-US" sz="2800" spc="-5" dirty="0">
                <a:latin typeface="Calibri"/>
                <a:cs typeface="Calibri"/>
              </a:rPr>
              <a:t>of</a:t>
            </a:r>
            <a:r>
              <a:rPr lang="en-US" sz="2800" dirty="0">
                <a:latin typeface="Calibri"/>
                <a:cs typeface="Calibri"/>
              </a:rPr>
              <a:t> </a:t>
            </a:r>
            <a:r>
              <a:rPr lang="en-US" sz="2800" spc="-10" dirty="0">
                <a:latin typeface="Calibri"/>
                <a:cs typeface="Calibri"/>
              </a:rPr>
              <a:t>unity</a:t>
            </a:r>
            <a:r>
              <a:rPr lang="en-US" sz="2800" spc="20" dirty="0">
                <a:latin typeface="Calibri"/>
                <a:cs typeface="Calibri"/>
              </a:rPr>
              <a:t> </a:t>
            </a:r>
            <a:r>
              <a:rPr lang="en-US" sz="2800" spc="-15" dirty="0">
                <a:latin typeface="Calibri"/>
                <a:cs typeface="Calibri"/>
              </a:rPr>
              <a:t>feedback</a:t>
            </a:r>
            <a:r>
              <a:rPr lang="en-US" sz="2800" spc="10" dirty="0">
                <a:latin typeface="Calibri"/>
                <a:cs typeface="Calibri"/>
              </a:rPr>
              <a:t> </a:t>
            </a:r>
            <a:r>
              <a:rPr lang="en-US" sz="2800" spc="-25" dirty="0">
                <a:latin typeface="Calibri"/>
                <a:cs typeface="Calibri"/>
              </a:rPr>
              <a:t>system.</a:t>
            </a:r>
            <a:endParaRPr lang="en-US" sz="2800" dirty="0">
              <a:latin typeface="Calibri"/>
              <a:cs typeface="Calibri"/>
            </a:endParaRPr>
          </a:p>
          <a:p>
            <a:r>
              <a:rPr lang="en-US" sz="2000" b="0" spc="-5" dirty="0">
                <a:solidFill>
                  <a:srgbClr val="000000"/>
                </a:solidFill>
                <a:latin typeface="Calibri"/>
                <a:cs typeface="Calibri"/>
              </a:rPr>
              <a:t>Example1:</a:t>
            </a:r>
            <a:r>
              <a:rPr lang="en-US" sz="2000" b="0" spc="-55" dirty="0">
                <a:solidFill>
                  <a:srgbClr val="000000"/>
                </a:solidFill>
                <a:latin typeface="Calibri"/>
                <a:cs typeface="Calibri"/>
              </a:rPr>
              <a:t> </a:t>
            </a:r>
            <a:r>
              <a:rPr lang="en-US" sz="2000" b="0" spc="-10" dirty="0">
                <a:solidFill>
                  <a:srgbClr val="000000"/>
                </a:solidFill>
                <a:latin typeface="Calibri"/>
                <a:cs typeface="Calibri"/>
              </a:rPr>
              <a:t>Determine</a:t>
            </a:r>
            <a:r>
              <a:rPr lang="en-US" sz="2000" b="0" spc="-30" dirty="0">
                <a:solidFill>
                  <a:srgbClr val="000000"/>
                </a:solidFill>
                <a:latin typeface="Calibri"/>
                <a:cs typeface="Calibri"/>
              </a:rPr>
              <a:t> </a:t>
            </a:r>
            <a:r>
              <a:rPr lang="en-US" sz="2000" b="0" spc="-10" dirty="0">
                <a:solidFill>
                  <a:srgbClr val="000000"/>
                </a:solidFill>
                <a:latin typeface="Calibri"/>
                <a:cs typeface="Calibri"/>
              </a:rPr>
              <a:t>order</a:t>
            </a:r>
            <a:r>
              <a:rPr lang="en-US" sz="2000" b="0" spc="-40" dirty="0">
                <a:solidFill>
                  <a:srgbClr val="000000"/>
                </a:solidFill>
                <a:latin typeface="Calibri"/>
                <a:cs typeface="Calibri"/>
              </a:rPr>
              <a:t> </a:t>
            </a:r>
            <a:r>
              <a:rPr lang="en-US" sz="2000" b="0" spc="-5" dirty="0">
                <a:solidFill>
                  <a:srgbClr val="000000"/>
                </a:solidFill>
                <a:latin typeface="Calibri"/>
                <a:cs typeface="Calibri"/>
              </a:rPr>
              <a:t>of</a:t>
            </a:r>
            <a:r>
              <a:rPr lang="en-US" sz="2000" b="0" spc="-10" dirty="0">
                <a:solidFill>
                  <a:srgbClr val="000000"/>
                </a:solidFill>
                <a:latin typeface="Calibri"/>
                <a:cs typeface="Calibri"/>
              </a:rPr>
              <a:t> </a:t>
            </a:r>
            <a:r>
              <a:rPr lang="en-US" sz="2000" b="0" spc="-5" dirty="0">
                <a:solidFill>
                  <a:srgbClr val="000000"/>
                </a:solidFill>
                <a:latin typeface="Calibri"/>
                <a:cs typeface="Calibri"/>
              </a:rPr>
              <a:t>given</a:t>
            </a:r>
            <a:r>
              <a:rPr lang="en-US" sz="2000" b="0" spc="-40" dirty="0">
                <a:solidFill>
                  <a:srgbClr val="000000"/>
                </a:solidFill>
                <a:latin typeface="Calibri"/>
                <a:cs typeface="Calibri"/>
              </a:rPr>
              <a:t> </a:t>
            </a:r>
            <a:r>
              <a:rPr lang="en-US" sz="2000" b="0" spc="-25" dirty="0">
                <a:solidFill>
                  <a:srgbClr val="000000"/>
                </a:solidFill>
                <a:latin typeface="Calibri"/>
                <a:cs typeface="Calibri"/>
              </a:rPr>
              <a:t>system</a:t>
            </a:r>
          </a:p>
          <a:p>
            <a:r>
              <a:rPr lang="en-US" spc="-25" dirty="0">
                <a:solidFill>
                  <a:srgbClr val="000000"/>
                </a:solidFill>
                <a:latin typeface="Calibri"/>
                <a:cs typeface="Calibri"/>
              </a:rPr>
              <a:t>                                                 </a:t>
            </a:r>
            <a:r>
              <a:rPr lang="en-IN" i="1" spc="-160" dirty="0">
                <a:latin typeface="Times New Roman"/>
                <a:cs typeface="Times New Roman"/>
              </a:rPr>
              <a:t>T</a:t>
            </a:r>
            <a:r>
              <a:rPr lang="en-IN" i="1" spc="-155" dirty="0">
                <a:latin typeface="Times New Roman"/>
                <a:cs typeface="Times New Roman"/>
              </a:rPr>
              <a:t>F</a:t>
            </a:r>
            <a:r>
              <a:rPr lang="en-IN" i="1" spc="160" dirty="0">
                <a:latin typeface="Times New Roman"/>
                <a:cs typeface="Times New Roman"/>
              </a:rPr>
              <a:t> </a:t>
            </a:r>
            <a:r>
              <a:rPr lang="en-IN" spc="-140" dirty="0">
                <a:latin typeface="Symbol"/>
                <a:cs typeface="Symbol"/>
              </a:rPr>
              <a:t></a:t>
            </a:r>
            <a:r>
              <a:rPr lang="en-IN" spc="-165" dirty="0">
                <a:latin typeface="Times New Roman"/>
                <a:cs typeface="Times New Roman"/>
              </a:rPr>
              <a:t> </a:t>
            </a:r>
            <a:r>
              <a:rPr lang="en-IN" i="1" spc="-114" dirty="0">
                <a:latin typeface="Times New Roman"/>
                <a:cs typeface="Times New Roman"/>
              </a:rPr>
              <a:t>G</a:t>
            </a:r>
            <a:r>
              <a:rPr lang="en-IN" spc="-120" dirty="0">
                <a:latin typeface="Times New Roman"/>
                <a:cs typeface="Times New Roman"/>
              </a:rPr>
              <a:t>(s</a:t>
            </a:r>
            <a:r>
              <a:rPr lang="en-IN" spc="-85" dirty="0">
                <a:latin typeface="Times New Roman"/>
                <a:cs typeface="Times New Roman"/>
              </a:rPr>
              <a:t>)</a:t>
            </a:r>
            <a:r>
              <a:rPr lang="en-IN" spc="-75" dirty="0">
                <a:latin typeface="Times New Roman"/>
                <a:cs typeface="Times New Roman"/>
              </a:rPr>
              <a:t> </a:t>
            </a:r>
            <a:r>
              <a:rPr lang="en-IN" spc="-140" dirty="0">
                <a:latin typeface="Symbol"/>
                <a:cs typeface="Symbol"/>
              </a:rPr>
              <a:t></a:t>
            </a:r>
            <a:endParaRPr lang="en-IN" sz="2000" dirty="0">
              <a:latin typeface="Times New Roman"/>
              <a:cs typeface="Times New Roman"/>
            </a:endParaRPr>
          </a:p>
          <a:p>
            <a:r>
              <a:rPr lang="en-IN" sz="4800" i="1" spc="-30" baseline="-24904" dirty="0">
                <a:latin typeface="Times New Roman"/>
                <a:cs typeface="Times New Roman"/>
              </a:rPr>
              <a:t>                                     </a:t>
            </a:r>
            <a:r>
              <a:rPr lang="en-IN" sz="11500" i="1" spc="-30" baseline="-24904" dirty="0">
                <a:latin typeface="Times New Roman"/>
                <a:cs typeface="Times New Roman"/>
              </a:rPr>
              <a:t>s</a:t>
            </a:r>
            <a:r>
              <a:rPr lang="en-IN" sz="5400" spc="-20" dirty="0">
                <a:latin typeface="Times New Roman"/>
                <a:cs typeface="Times New Roman"/>
              </a:rPr>
              <a:t>4</a:t>
            </a:r>
            <a:r>
              <a:rPr lang="en-IN" sz="1800" spc="-20" dirty="0">
                <a:latin typeface="Times New Roman"/>
                <a:cs typeface="Times New Roman"/>
              </a:rPr>
              <a:t>+</a:t>
            </a:r>
            <a:r>
              <a:rPr lang="en-IN" sz="1800" spc="-40" dirty="0">
                <a:latin typeface="Times New Roman"/>
                <a:cs typeface="Times New Roman"/>
              </a:rPr>
              <a:t>7</a:t>
            </a:r>
            <a:r>
              <a:rPr lang="en-IN" sz="1800" i="1" spc="-25" dirty="0">
                <a:latin typeface="Times New Roman"/>
                <a:cs typeface="Times New Roman"/>
              </a:rPr>
              <a:t>s</a:t>
            </a:r>
            <a:r>
              <a:rPr lang="en-IN" sz="1600" spc="-89" baseline="43771" dirty="0">
                <a:latin typeface="Times New Roman"/>
                <a:cs typeface="Times New Roman"/>
              </a:rPr>
              <a:t>3</a:t>
            </a:r>
            <a:r>
              <a:rPr lang="en-IN" sz="1600" baseline="43771" dirty="0">
                <a:latin typeface="Times New Roman"/>
                <a:cs typeface="Times New Roman"/>
              </a:rPr>
              <a:t> </a:t>
            </a:r>
            <a:r>
              <a:rPr lang="en-IN" sz="1600" spc="-44" baseline="43771" dirty="0">
                <a:latin typeface="Times New Roman"/>
                <a:cs typeface="Times New Roman"/>
              </a:rPr>
              <a:t> </a:t>
            </a:r>
            <a:r>
              <a:rPr lang="en-IN" sz="1800" spc="95" dirty="0">
                <a:latin typeface="Symbol"/>
                <a:cs typeface="Symbol"/>
              </a:rPr>
              <a:t></a:t>
            </a:r>
            <a:r>
              <a:rPr lang="en-IN" sz="1800" spc="-160" dirty="0">
                <a:latin typeface="Times New Roman"/>
                <a:cs typeface="Times New Roman"/>
              </a:rPr>
              <a:t>1</a:t>
            </a:r>
            <a:r>
              <a:rPr lang="en-IN" sz="1800" spc="-80" dirty="0">
                <a:latin typeface="Times New Roman"/>
                <a:cs typeface="Times New Roman"/>
              </a:rPr>
              <a:t>0</a:t>
            </a:r>
            <a:r>
              <a:rPr lang="en-IN" sz="1800" i="1" spc="25" dirty="0">
                <a:latin typeface="Times New Roman"/>
                <a:cs typeface="Times New Roman"/>
              </a:rPr>
              <a:t>s</a:t>
            </a:r>
            <a:r>
              <a:rPr lang="en-IN" sz="1600" spc="-89" baseline="43771" dirty="0">
                <a:latin typeface="Times New Roman"/>
                <a:cs typeface="Times New Roman"/>
              </a:rPr>
              <a:t>2</a:t>
            </a:r>
            <a:r>
              <a:rPr lang="en-IN" sz="1600" baseline="43771" dirty="0">
                <a:latin typeface="Times New Roman"/>
                <a:cs typeface="Times New Roman"/>
              </a:rPr>
              <a:t> </a:t>
            </a:r>
            <a:r>
              <a:rPr lang="en-IN" sz="1600" spc="22" baseline="43771" dirty="0">
                <a:latin typeface="Times New Roman"/>
                <a:cs typeface="Times New Roman"/>
              </a:rPr>
              <a:t> </a:t>
            </a:r>
            <a:r>
              <a:rPr lang="en-IN" sz="1800" spc="-140" dirty="0">
                <a:latin typeface="Symbol"/>
                <a:cs typeface="Symbol"/>
              </a:rPr>
              <a:t></a:t>
            </a:r>
            <a:r>
              <a:rPr lang="en-IN" sz="1800" spc="-285" dirty="0">
                <a:latin typeface="Times New Roman"/>
                <a:cs typeface="Times New Roman"/>
              </a:rPr>
              <a:t> </a:t>
            </a:r>
            <a:r>
              <a:rPr lang="en-IN" sz="1800" spc="-125" dirty="0">
                <a:latin typeface="Times New Roman"/>
                <a:cs typeface="Times New Roman"/>
              </a:rPr>
              <a:t>5</a:t>
            </a:r>
            <a:r>
              <a:rPr lang="en-IN" sz="1800" i="1" spc="-100" dirty="0">
                <a:latin typeface="Times New Roman"/>
                <a:cs typeface="Times New Roman"/>
              </a:rPr>
              <a:t>s</a:t>
            </a:r>
            <a:r>
              <a:rPr lang="en-IN" sz="1800" i="1" spc="-170" dirty="0">
                <a:latin typeface="Times New Roman"/>
                <a:cs typeface="Times New Roman"/>
              </a:rPr>
              <a:t> </a:t>
            </a:r>
            <a:r>
              <a:rPr lang="en-IN" sz="1800" spc="-140" dirty="0">
                <a:latin typeface="Symbol"/>
                <a:cs typeface="Symbol"/>
              </a:rPr>
              <a:t></a:t>
            </a:r>
            <a:r>
              <a:rPr lang="en-IN" sz="1800" spc="-285" dirty="0">
                <a:latin typeface="Times New Roman"/>
                <a:cs typeface="Times New Roman"/>
              </a:rPr>
              <a:t> </a:t>
            </a:r>
            <a:r>
              <a:rPr lang="en-IN" sz="1800" spc="-125" dirty="0">
                <a:latin typeface="Times New Roman"/>
                <a:cs typeface="Times New Roman"/>
              </a:rPr>
              <a:t>5</a:t>
            </a:r>
            <a:endParaRPr lang="en-IN" sz="1800" dirty="0">
              <a:latin typeface="Symbol"/>
              <a:cs typeface="Symbol"/>
            </a:endParaRPr>
          </a:p>
          <a:p>
            <a:pPr marL="1249680" marR="5080" indent="-1237615">
              <a:lnSpc>
                <a:spcPct val="150000"/>
              </a:lnSpc>
              <a:spcBef>
                <a:spcPts val="100"/>
              </a:spcBef>
            </a:pPr>
            <a:r>
              <a:rPr lang="en-US" sz="1900" spc="-5" dirty="0">
                <a:cs typeface="Tahoma"/>
              </a:rPr>
              <a:t>Answer: </a:t>
            </a:r>
            <a:r>
              <a:rPr lang="en-US" sz="1900" dirty="0">
                <a:cs typeface="Tahoma"/>
              </a:rPr>
              <a:t>The highest </a:t>
            </a:r>
            <a:r>
              <a:rPr lang="en-US" sz="1900" spc="-5" dirty="0">
                <a:cs typeface="Tahoma"/>
              </a:rPr>
              <a:t>power </a:t>
            </a:r>
            <a:r>
              <a:rPr lang="en-US" sz="1900" dirty="0">
                <a:cs typeface="Tahoma"/>
              </a:rPr>
              <a:t>of </a:t>
            </a:r>
            <a:r>
              <a:rPr lang="en-US" sz="1900" spc="-5" dirty="0">
                <a:cs typeface="Tahoma"/>
              </a:rPr>
              <a:t>equation </a:t>
            </a:r>
            <a:r>
              <a:rPr lang="en-US" sz="1900" dirty="0">
                <a:cs typeface="Tahoma"/>
              </a:rPr>
              <a:t>in denominator </a:t>
            </a:r>
            <a:r>
              <a:rPr lang="en-US" sz="1900" spc="-735" dirty="0">
                <a:cs typeface="Tahoma"/>
              </a:rPr>
              <a:t> </a:t>
            </a:r>
            <a:r>
              <a:rPr lang="en-US" sz="1900" dirty="0">
                <a:cs typeface="Tahoma"/>
              </a:rPr>
              <a:t>of</a:t>
            </a:r>
            <a:r>
              <a:rPr lang="en-US" sz="1900" spc="-10" dirty="0">
                <a:cs typeface="Tahoma"/>
              </a:rPr>
              <a:t> </a:t>
            </a:r>
            <a:r>
              <a:rPr lang="en-US" sz="1900" spc="-5" dirty="0">
                <a:cs typeface="Tahoma"/>
              </a:rPr>
              <a:t>given </a:t>
            </a:r>
            <a:r>
              <a:rPr lang="en-US" sz="1900" spc="-10" dirty="0">
                <a:cs typeface="Tahoma"/>
              </a:rPr>
              <a:t>transfer</a:t>
            </a:r>
            <a:r>
              <a:rPr lang="en-US" sz="1900" spc="-25" dirty="0">
                <a:cs typeface="Tahoma"/>
              </a:rPr>
              <a:t> </a:t>
            </a:r>
            <a:r>
              <a:rPr lang="en-US" sz="1900" spc="-5" dirty="0">
                <a:cs typeface="Tahoma"/>
              </a:rPr>
              <a:t>function</a:t>
            </a:r>
            <a:r>
              <a:rPr lang="en-US" sz="1900" spc="-20" dirty="0">
                <a:cs typeface="Tahoma"/>
              </a:rPr>
              <a:t> </a:t>
            </a:r>
            <a:r>
              <a:rPr lang="en-US" sz="1900" dirty="0">
                <a:cs typeface="Tahoma"/>
              </a:rPr>
              <a:t>is </a:t>
            </a:r>
            <a:r>
              <a:rPr lang="en-US" sz="1900" spc="-65" dirty="0">
                <a:cs typeface="Tahoma"/>
              </a:rPr>
              <a:t>‘4’.</a:t>
            </a:r>
            <a:endParaRPr lang="en-US" sz="1900" dirty="0">
              <a:cs typeface="Tahoma"/>
            </a:endParaRPr>
          </a:p>
          <a:p>
            <a:pPr marL="1249680">
              <a:lnSpc>
                <a:spcPct val="100000"/>
              </a:lnSpc>
              <a:spcBef>
                <a:spcPts val="1440"/>
              </a:spcBef>
            </a:pPr>
            <a:r>
              <a:rPr lang="en-US" sz="1900" spc="-5" dirty="0">
                <a:cs typeface="Tahoma"/>
              </a:rPr>
              <a:t>Hence</a:t>
            </a:r>
            <a:r>
              <a:rPr lang="en-US" sz="1900" spc="5" dirty="0">
                <a:cs typeface="Tahoma"/>
              </a:rPr>
              <a:t> </a:t>
            </a:r>
            <a:r>
              <a:rPr lang="en-US" sz="1900" spc="-5" dirty="0">
                <a:cs typeface="Tahoma"/>
              </a:rPr>
              <a:t>the</a:t>
            </a:r>
            <a:r>
              <a:rPr lang="en-US" sz="1900" spc="-10" dirty="0">
                <a:cs typeface="Tahoma"/>
              </a:rPr>
              <a:t> </a:t>
            </a:r>
            <a:r>
              <a:rPr lang="en-US" sz="1900" spc="-5" dirty="0">
                <a:cs typeface="Tahoma"/>
              </a:rPr>
              <a:t>order</a:t>
            </a:r>
            <a:r>
              <a:rPr lang="en-US" sz="1900" spc="-25" dirty="0">
                <a:cs typeface="Tahoma"/>
              </a:rPr>
              <a:t> </a:t>
            </a:r>
            <a:r>
              <a:rPr lang="en-US" sz="1900" dirty="0">
                <a:cs typeface="Tahoma"/>
              </a:rPr>
              <a:t>of</a:t>
            </a:r>
            <a:r>
              <a:rPr lang="en-US" sz="1900" spc="-20" dirty="0">
                <a:cs typeface="Tahoma"/>
              </a:rPr>
              <a:t> </a:t>
            </a:r>
            <a:r>
              <a:rPr lang="en-US" sz="1900" spc="-5" dirty="0">
                <a:cs typeface="Tahoma"/>
              </a:rPr>
              <a:t>given system</a:t>
            </a:r>
            <a:r>
              <a:rPr lang="en-US" sz="1900" spc="5" dirty="0">
                <a:cs typeface="Tahoma"/>
              </a:rPr>
              <a:t> </a:t>
            </a:r>
            <a:r>
              <a:rPr lang="en-US" sz="1900" dirty="0">
                <a:cs typeface="Tahoma"/>
              </a:rPr>
              <a:t>is</a:t>
            </a:r>
            <a:r>
              <a:rPr lang="en-US" sz="1900" spc="-15" dirty="0">
                <a:cs typeface="Tahoma"/>
              </a:rPr>
              <a:t> </a:t>
            </a:r>
            <a:r>
              <a:rPr lang="en-US" sz="1900" spc="-5" dirty="0">
                <a:cs typeface="Tahoma"/>
              </a:rPr>
              <a:t>fourth</a:t>
            </a:r>
            <a:endParaRPr lang="en-US" sz="1900" dirty="0">
              <a:cs typeface="Tahoma"/>
            </a:endParaRPr>
          </a:p>
          <a:p>
            <a:endParaRPr lang="en-IN" sz="2000" dirty="0">
              <a:latin typeface="Times New Roman"/>
              <a:cs typeface="Times New Roman"/>
            </a:endParaRPr>
          </a:p>
          <a:p>
            <a:endParaRPr lang="en-IN" dirty="0"/>
          </a:p>
        </p:txBody>
      </p:sp>
      <p:sp>
        <p:nvSpPr>
          <p:cNvPr id="4" name="Slide Number Placeholder 3">
            <a:extLst>
              <a:ext uri="{FF2B5EF4-FFF2-40B4-BE49-F238E27FC236}">
                <a16:creationId xmlns:a16="http://schemas.microsoft.com/office/drawing/2014/main" xmlns="" id="{1D0F6C0B-BC52-43B8-8ABB-4C894B5F22DF}"/>
              </a:ext>
            </a:extLst>
          </p:cNvPr>
          <p:cNvSpPr>
            <a:spLocks noGrp="1"/>
          </p:cNvSpPr>
          <p:nvPr>
            <p:ph type="sldNum" sz="quarter" idx="12"/>
          </p:nvPr>
        </p:nvSpPr>
        <p:spPr/>
        <p:txBody>
          <a:bodyPr/>
          <a:lstStyle/>
          <a:p>
            <a:fld id="{CA9F79F9-620A-454C-B44A-099229A02D1C}" type="slidenum">
              <a:rPr lang="en-IN" smtClean="0"/>
              <a:pPr/>
              <a:t>75</a:t>
            </a:fld>
            <a:endParaRPr lang="en-IN"/>
          </a:p>
        </p:txBody>
      </p:sp>
      <p:sp>
        <p:nvSpPr>
          <p:cNvPr id="5" name="object 6">
            <a:extLst>
              <a:ext uri="{FF2B5EF4-FFF2-40B4-BE49-F238E27FC236}">
                <a16:creationId xmlns:a16="http://schemas.microsoft.com/office/drawing/2014/main" xmlns="" id="{54D7BA36-F41F-4482-AE8C-944F66711D7C}"/>
              </a:ext>
            </a:extLst>
          </p:cNvPr>
          <p:cNvSpPr txBox="1"/>
          <p:nvPr/>
        </p:nvSpPr>
        <p:spPr>
          <a:xfrm>
            <a:off x="5157470" y="3265426"/>
            <a:ext cx="938530" cy="471170"/>
          </a:xfrm>
          <a:prstGeom prst="rect">
            <a:avLst/>
          </a:prstGeom>
        </p:spPr>
        <p:txBody>
          <a:bodyPr vert="horz" wrap="square" lIns="0" tIns="15240" rIns="0" bIns="0" rtlCol="0">
            <a:spAutoFit/>
          </a:bodyPr>
          <a:lstStyle/>
          <a:p>
            <a:pPr marL="12700">
              <a:lnSpc>
                <a:spcPct val="100000"/>
              </a:lnSpc>
              <a:spcBef>
                <a:spcPts val="120"/>
              </a:spcBef>
            </a:pPr>
            <a:r>
              <a:rPr sz="2900" i="1" spc="-40" dirty="0">
                <a:latin typeface="Times New Roman"/>
                <a:cs typeface="Times New Roman"/>
              </a:rPr>
              <a:t>s</a:t>
            </a:r>
            <a:r>
              <a:rPr sz="2900" spc="-120" dirty="0">
                <a:latin typeface="Times New Roman"/>
                <a:cs typeface="Times New Roman"/>
              </a:rPr>
              <a:t>(</a:t>
            </a:r>
            <a:r>
              <a:rPr sz="2900" spc="-45" dirty="0">
                <a:latin typeface="Times New Roman"/>
                <a:cs typeface="Times New Roman"/>
              </a:rPr>
              <a:t>s</a:t>
            </a:r>
            <a:r>
              <a:rPr sz="2900" spc="-140" dirty="0">
                <a:latin typeface="Symbol"/>
                <a:cs typeface="Symbol"/>
              </a:rPr>
              <a:t></a:t>
            </a:r>
            <a:r>
              <a:rPr sz="2900" spc="-200" dirty="0">
                <a:latin typeface="Times New Roman"/>
                <a:cs typeface="Times New Roman"/>
              </a:rPr>
              <a:t> </a:t>
            </a:r>
            <a:r>
              <a:rPr sz="2900" spc="-160" dirty="0">
                <a:latin typeface="Times New Roman"/>
                <a:cs typeface="Times New Roman"/>
              </a:rPr>
              <a:t>2</a:t>
            </a:r>
            <a:r>
              <a:rPr sz="2900" spc="-85" dirty="0">
                <a:latin typeface="Times New Roman"/>
                <a:cs typeface="Times New Roman"/>
              </a:rPr>
              <a:t>)</a:t>
            </a:r>
            <a:endParaRPr sz="2900">
              <a:latin typeface="Times New Roman"/>
              <a:cs typeface="Times New Roman"/>
            </a:endParaRPr>
          </a:p>
        </p:txBody>
      </p:sp>
      <p:sp>
        <p:nvSpPr>
          <p:cNvPr id="6" name="object 3">
            <a:extLst>
              <a:ext uri="{FF2B5EF4-FFF2-40B4-BE49-F238E27FC236}">
                <a16:creationId xmlns:a16="http://schemas.microsoft.com/office/drawing/2014/main" xmlns="" id="{099BEA3B-F54A-44AA-941F-CD1B2D9606DD}"/>
              </a:ext>
            </a:extLst>
          </p:cNvPr>
          <p:cNvSpPr/>
          <p:nvPr/>
        </p:nvSpPr>
        <p:spPr>
          <a:xfrm>
            <a:off x="4924588" y="3856511"/>
            <a:ext cx="3068955" cy="0"/>
          </a:xfrm>
          <a:custGeom>
            <a:avLst/>
            <a:gdLst/>
            <a:ahLst/>
            <a:cxnLst/>
            <a:rect l="l" t="t" r="r" b="b"/>
            <a:pathLst>
              <a:path w="3068954">
                <a:moveTo>
                  <a:pt x="0" y="0"/>
                </a:moveTo>
                <a:lnTo>
                  <a:pt x="3068841" y="0"/>
                </a:lnTo>
              </a:path>
            </a:pathLst>
          </a:custGeom>
          <a:ln w="17751">
            <a:solidFill>
              <a:srgbClr val="000000"/>
            </a:solidFill>
          </a:ln>
        </p:spPr>
        <p:txBody>
          <a:bodyPr wrap="square" lIns="0" tIns="0" rIns="0" bIns="0" rtlCol="0"/>
          <a:lstStyle/>
          <a:p>
            <a:endParaRPr/>
          </a:p>
        </p:txBody>
      </p:sp>
      <p:pic>
        <p:nvPicPr>
          <p:cNvPr id="7" name="Picture 6">
            <a:extLst>
              <a:ext uri="{FF2B5EF4-FFF2-40B4-BE49-F238E27FC236}">
                <a16:creationId xmlns:a16="http://schemas.microsoft.com/office/drawing/2014/main" xmlns="" id="{0E0FB6E5-7A44-4922-9569-8AD1ECA2EA0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extLst>
      <p:ext uri="{BB962C8B-B14F-4D97-AF65-F5344CB8AC3E}">
        <p14:creationId xmlns:p14="http://schemas.microsoft.com/office/powerpoint/2010/main" xmlns="" val="39599230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66158-D17E-4C7D-A796-0B7E1CB5B24F}"/>
              </a:ext>
            </a:extLst>
          </p:cNvPr>
          <p:cNvSpPr>
            <a:spLocks noGrp="1"/>
          </p:cNvSpPr>
          <p:nvPr>
            <p:ph type="title"/>
          </p:nvPr>
        </p:nvSpPr>
        <p:spPr>
          <a:xfrm>
            <a:off x="1097280" y="286603"/>
            <a:ext cx="7620592" cy="1450757"/>
          </a:xfrm>
        </p:spPr>
        <p:txBody>
          <a:bodyPr>
            <a:normAutofit/>
          </a:bodyPr>
          <a:lstStyle/>
          <a:p>
            <a:r>
              <a:rPr lang="en-US" sz="4400" spc="-25" dirty="0">
                <a:solidFill>
                  <a:srgbClr val="FF0000"/>
                </a:solidFill>
              </a:rPr>
              <a:t>System</a:t>
            </a:r>
            <a:r>
              <a:rPr lang="en-US" sz="4400" spc="-15" dirty="0">
                <a:solidFill>
                  <a:srgbClr val="FF0000"/>
                </a:solidFill>
              </a:rPr>
              <a:t> </a:t>
            </a:r>
            <a:r>
              <a:rPr lang="en-US" sz="4400" spc="-10" dirty="0">
                <a:solidFill>
                  <a:srgbClr val="FF0000"/>
                </a:solidFill>
              </a:rPr>
              <a:t>Order</a:t>
            </a:r>
            <a:r>
              <a:rPr lang="en-US" sz="4400" spc="-50" dirty="0">
                <a:solidFill>
                  <a:srgbClr val="FF0000"/>
                </a:solidFill>
              </a:rPr>
              <a:t> </a:t>
            </a:r>
            <a:r>
              <a:rPr lang="en-US" sz="4400" dirty="0">
                <a:solidFill>
                  <a:srgbClr val="FF0000"/>
                </a:solidFill>
              </a:rPr>
              <a:t>and</a:t>
            </a:r>
            <a:r>
              <a:rPr lang="en-US" sz="4400" spc="-25" dirty="0">
                <a:solidFill>
                  <a:srgbClr val="FF0000"/>
                </a:solidFill>
              </a:rPr>
              <a:t> </a:t>
            </a:r>
            <a:r>
              <a:rPr lang="en-US" sz="4400" spc="-5" dirty="0">
                <a:solidFill>
                  <a:srgbClr val="FF0000"/>
                </a:solidFill>
              </a:rPr>
              <a:t>Proper</a:t>
            </a:r>
            <a:r>
              <a:rPr lang="en-US" sz="4400" spc="-50" dirty="0">
                <a:solidFill>
                  <a:srgbClr val="FF0000"/>
                </a:solidFill>
              </a:rPr>
              <a:t> </a:t>
            </a:r>
            <a:r>
              <a:rPr lang="en-US" sz="4400" spc="-25" dirty="0">
                <a:solidFill>
                  <a:srgbClr val="FF0000"/>
                </a:solidFill>
              </a:rPr>
              <a:t>System</a:t>
            </a:r>
            <a:endParaRPr lang="en-IN" sz="4400" dirty="0">
              <a:solidFill>
                <a:srgbClr val="FF0000"/>
              </a:solidFill>
            </a:endParaRPr>
          </a:p>
        </p:txBody>
      </p:sp>
      <p:sp>
        <p:nvSpPr>
          <p:cNvPr id="3" name="Content Placeholder 2">
            <a:extLst>
              <a:ext uri="{FF2B5EF4-FFF2-40B4-BE49-F238E27FC236}">
                <a16:creationId xmlns:a16="http://schemas.microsoft.com/office/drawing/2014/main" xmlns="" id="{3D9FBE57-A571-4935-96A6-52677F7B7313}"/>
              </a:ext>
            </a:extLst>
          </p:cNvPr>
          <p:cNvSpPr>
            <a:spLocks noGrp="1"/>
          </p:cNvSpPr>
          <p:nvPr>
            <p:ph idx="1"/>
          </p:nvPr>
        </p:nvSpPr>
        <p:spPr/>
        <p:txBody>
          <a:bodyPr/>
          <a:lstStyle/>
          <a:p>
            <a:pPr marL="355600" indent="-342900">
              <a:lnSpc>
                <a:spcPct val="100000"/>
              </a:lnSpc>
              <a:spcBef>
                <a:spcPts val="95"/>
              </a:spcBef>
              <a:buFont typeface="Wingdings"/>
              <a:buChar char=""/>
              <a:tabLst>
                <a:tab pos="355600" algn="l"/>
              </a:tabLst>
            </a:pPr>
            <a:r>
              <a:rPr lang="en-US" sz="2400" spc="-15" dirty="0">
                <a:latin typeface="Calibri"/>
                <a:cs typeface="Calibri"/>
              </a:rPr>
              <a:t>Highest</a:t>
            </a:r>
            <a:r>
              <a:rPr lang="en-US" sz="2400" spc="300" dirty="0">
                <a:latin typeface="Calibri"/>
                <a:cs typeface="Calibri"/>
              </a:rPr>
              <a:t> </a:t>
            </a:r>
            <a:r>
              <a:rPr lang="en-US" sz="2400" spc="-10" dirty="0">
                <a:latin typeface="Calibri"/>
                <a:cs typeface="Calibri"/>
              </a:rPr>
              <a:t>power</a:t>
            </a:r>
            <a:r>
              <a:rPr lang="en-US" sz="2400" spc="285" dirty="0">
                <a:latin typeface="Calibri"/>
                <a:cs typeface="Calibri"/>
              </a:rPr>
              <a:t> </a:t>
            </a:r>
            <a:r>
              <a:rPr lang="en-US" sz="2400" spc="-5" dirty="0">
                <a:latin typeface="Calibri"/>
                <a:cs typeface="Calibri"/>
              </a:rPr>
              <a:t>of</a:t>
            </a:r>
            <a:r>
              <a:rPr lang="en-US" sz="2400" spc="290" dirty="0">
                <a:latin typeface="Calibri"/>
                <a:cs typeface="Calibri"/>
              </a:rPr>
              <a:t> </a:t>
            </a:r>
            <a:r>
              <a:rPr lang="en-US" sz="2400" spc="-5" dirty="0">
                <a:latin typeface="Calibri"/>
                <a:cs typeface="Calibri"/>
              </a:rPr>
              <a:t>s</a:t>
            </a:r>
            <a:r>
              <a:rPr lang="en-US" sz="2400" spc="275" dirty="0">
                <a:latin typeface="Calibri"/>
                <a:cs typeface="Calibri"/>
              </a:rPr>
              <a:t> </a:t>
            </a:r>
            <a:r>
              <a:rPr lang="en-US" sz="2400" spc="-15" dirty="0">
                <a:latin typeface="Calibri"/>
                <a:cs typeface="Calibri"/>
              </a:rPr>
              <a:t>present</a:t>
            </a:r>
            <a:r>
              <a:rPr lang="en-US" sz="2400" spc="290" dirty="0">
                <a:latin typeface="Calibri"/>
                <a:cs typeface="Calibri"/>
              </a:rPr>
              <a:t> </a:t>
            </a:r>
            <a:r>
              <a:rPr lang="en-US" sz="2400" dirty="0">
                <a:latin typeface="Calibri"/>
                <a:cs typeface="Calibri"/>
              </a:rPr>
              <a:t>in</a:t>
            </a:r>
            <a:r>
              <a:rPr lang="en-US" sz="2400" spc="300" dirty="0">
                <a:latin typeface="Calibri"/>
                <a:cs typeface="Calibri"/>
              </a:rPr>
              <a:t> </a:t>
            </a:r>
            <a:r>
              <a:rPr lang="en-US" sz="2400" spc="-10" dirty="0">
                <a:latin typeface="Calibri"/>
                <a:cs typeface="Calibri"/>
              </a:rPr>
              <a:t>denominator</a:t>
            </a:r>
            <a:r>
              <a:rPr lang="en-US" sz="2400" spc="305" dirty="0">
                <a:latin typeface="Calibri"/>
                <a:cs typeface="Calibri"/>
              </a:rPr>
              <a:t> </a:t>
            </a:r>
            <a:r>
              <a:rPr lang="en-US" sz="2400" spc="-5" dirty="0">
                <a:latin typeface="Calibri"/>
                <a:cs typeface="Calibri"/>
              </a:rPr>
              <a:t>of</a:t>
            </a:r>
            <a:r>
              <a:rPr lang="en-US" sz="2400" spc="285" dirty="0">
                <a:latin typeface="Calibri"/>
                <a:cs typeface="Calibri"/>
              </a:rPr>
              <a:t> </a:t>
            </a:r>
            <a:r>
              <a:rPr lang="en-US" sz="2400" spc="-10" dirty="0">
                <a:latin typeface="Calibri"/>
                <a:cs typeface="Calibri"/>
              </a:rPr>
              <a:t>closed</a:t>
            </a:r>
            <a:endParaRPr lang="en-US" sz="2400" dirty="0">
              <a:latin typeface="Calibri"/>
              <a:cs typeface="Calibri"/>
            </a:endParaRPr>
          </a:p>
          <a:p>
            <a:pPr marL="264160" indent="0">
              <a:lnSpc>
                <a:spcPct val="100000"/>
              </a:lnSpc>
              <a:buNone/>
            </a:pPr>
            <a:r>
              <a:rPr lang="en-US" sz="2400" spc="-5" dirty="0">
                <a:latin typeface="Calibri"/>
                <a:cs typeface="Calibri"/>
              </a:rPr>
              <a:t>loop</a:t>
            </a:r>
            <a:r>
              <a:rPr lang="en-US" sz="2400" spc="5" dirty="0">
                <a:latin typeface="Calibri"/>
                <a:cs typeface="Calibri"/>
              </a:rPr>
              <a:t> </a:t>
            </a:r>
            <a:r>
              <a:rPr lang="en-US" sz="2400" spc="-25" dirty="0">
                <a:latin typeface="Calibri"/>
                <a:cs typeface="Calibri"/>
              </a:rPr>
              <a:t>transfer</a:t>
            </a:r>
            <a:r>
              <a:rPr lang="en-US" sz="2400" spc="25" dirty="0">
                <a:latin typeface="Calibri"/>
                <a:cs typeface="Calibri"/>
              </a:rPr>
              <a:t> </a:t>
            </a:r>
            <a:r>
              <a:rPr lang="en-US" sz="2400" spc="-5" dirty="0">
                <a:latin typeface="Calibri"/>
                <a:cs typeface="Calibri"/>
              </a:rPr>
              <a:t>function</a:t>
            </a:r>
            <a:r>
              <a:rPr lang="en-US" sz="2400" spc="25" dirty="0">
                <a:latin typeface="Calibri"/>
                <a:cs typeface="Calibri"/>
              </a:rPr>
              <a:t> </a:t>
            </a:r>
            <a:r>
              <a:rPr lang="en-US" sz="2400" spc="-10" dirty="0">
                <a:latin typeface="Calibri"/>
                <a:cs typeface="Calibri"/>
              </a:rPr>
              <a:t>is</a:t>
            </a:r>
            <a:r>
              <a:rPr lang="en-US" sz="2400" spc="15" dirty="0">
                <a:latin typeface="Calibri"/>
                <a:cs typeface="Calibri"/>
              </a:rPr>
              <a:t> </a:t>
            </a:r>
            <a:r>
              <a:rPr lang="en-US" sz="2400" spc="-10" dirty="0">
                <a:latin typeface="Calibri"/>
                <a:cs typeface="Calibri"/>
              </a:rPr>
              <a:t>called</a:t>
            </a:r>
            <a:r>
              <a:rPr lang="en-US" sz="2400" spc="10" dirty="0">
                <a:latin typeface="Calibri"/>
                <a:cs typeface="Calibri"/>
              </a:rPr>
              <a:t> </a:t>
            </a:r>
            <a:r>
              <a:rPr lang="en-US" sz="2400" spc="-5" dirty="0">
                <a:latin typeface="Calibri"/>
                <a:cs typeface="Calibri"/>
              </a:rPr>
              <a:t>as</a:t>
            </a:r>
            <a:r>
              <a:rPr lang="en-US" sz="2400" spc="5" dirty="0">
                <a:latin typeface="Calibri"/>
                <a:cs typeface="Calibri"/>
              </a:rPr>
              <a:t> </a:t>
            </a:r>
            <a:r>
              <a:rPr lang="en-US" sz="2400" spc="-20" dirty="0">
                <a:latin typeface="Calibri"/>
                <a:cs typeface="Calibri"/>
              </a:rPr>
              <a:t>“Order</a:t>
            </a:r>
            <a:r>
              <a:rPr lang="en-US" sz="2400" dirty="0">
                <a:latin typeface="Calibri"/>
                <a:cs typeface="Calibri"/>
              </a:rPr>
              <a:t> </a:t>
            </a:r>
            <a:r>
              <a:rPr lang="en-US" sz="2400" spc="-5" dirty="0">
                <a:latin typeface="Calibri"/>
                <a:cs typeface="Calibri"/>
              </a:rPr>
              <a:t>of</a:t>
            </a:r>
            <a:r>
              <a:rPr lang="en-US" sz="2400" spc="5" dirty="0">
                <a:latin typeface="Calibri"/>
                <a:cs typeface="Calibri"/>
              </a:rPr>
              <a:t> </a:t>
            </a:r>
            <a:r>
              <a:rPr lang="en-US" sz="2400" spc="-55" dirty="0">
                <a:latin typeface="Calibri"/>
                <a:cs typeface="Calibri"/>
              </a:rPr>
              <a:t>System”.</a:t>
            </a:r>
            <a:endParaRPr lang="en-US" sz="2400" dirty="0">
              <a:latin typeface="Calibri"/>
              <a:cs typeface="Calibri"/>
            </a:endParaRPr>
          </a:p>
          <a:p>
            <a:pPr marL="355600" marR="5080" indent="-342900" algn="just">
              <a:lnSpc>
                <a:spcPct val="200000"/>
              </a:lnSpc>
              <a:spcBef>
                <a:spcPts val="675"/>
              </a:spcBef>
              <a:buFont typeface="Wingdings"/>
              <a:buChar char=""/>
              <a:tabLst>
                <a:tab pos="355600" algn="l"/>
              </a:tabLst>
            </a:pPr>
            <a:r>
              <a:rPr lang="en-US" sz="2400" spc="-5" dirty="0">
                <a:latin typeface="Calibri"/>
                <a:cs typeface="Calibri"/>
              </a:rPr>
              <a:t>A </a:t>
            </a:r>
            <a:r>
              <a:rPr lang="en-US" sz="2400" b="1" u="heavy" spc="-10" dirty="0">
                <a:uFill>
                  <a:solidFill>
                    <a:srgbClr val="000000"/>
                  </a:solidFill>
                </a:uFill>
                <a:latin typeface="Calibri"/>
                <a:cs typeface="Calibri"/>
              </a:rPr>
              <a:t>proper </a:t>
            </a:r>
            <a:r>
              <a:rPr lang="en-US" sz="2400" b="1" u="heavy" spc="-25" dirty="0">
                <a:uFill>
                  <a:solidFill>
                    <a:srgbClr val="000000"/>
                  </a:solidFill>
                </a:uFill>
                <a:latin typeface="Calibri"/>
                <a:cs typeface="Calibri"/>
              </a:rPr>
              <a:t>system</a:t>
            </a:r>
            <a:r>
              <a:rPr lang="en-US" sz="2400" b="1" spc="-25" dirty="0">
                <a:latin typeface="Calibri"/>
                <a:cs typeface="Calibri"/>
              </a:rPr>
              <a:t> </a:t>
            </a:r>
            <a:r>
              <a:rPr lang="en-US" sz="2400" dirty="0">
                <a:latin typeface="Calibri"/>
                <a:cs typeface="Calibri"/>
              </a:rPr>
              <a:t>is </a:t>
            </a:r>
            <a:r>
              <a:rPr lang="en-US" sz="2400" spc="-5" dirty="0">
                <a:latin typeface="Calibri"/>
                <a:cs typeface="Calibri"/>
              </a:rPr>
              <a:t>a </a:t>
            </a:r>
            <a:r>
              <a:rPr lang="en-US" sz="2400" spc="-25" dirty="0">
                <a:latin typeface="Calibri"/>
                <a:cs typeface="Calibri"/>
              </a:rPr>
              <a:t>system </a:t>
            </a:r>
            <a:r>
              <a:rPr lang="en-US" sz="2400" spc="-10" dirty="0">
                <a:latin typeface="Calibri"/>
                <a:cs typeface="Calibri"/>
              </a:rPr>
              <a:t>where </a:t>
            </a:r>
            <a:r>
              <a:rPr lang="en-US" sz="2400" spc="-5" dirty="0">
                <a:latin typeface="Calibri"/>
                <a:cs typeface="Calibri"/>
              </a:rPr>
              <a:t>the </a:t>
            </a:r>
            <a:r>
              <a:rPr lang="en-US" sz="2400" spc="-15" dirty="0">
                <a:latin typeface="Calibri"/>
                <a:cs typeface="Calibri"/>
              </a:rPr>
              <a:t>degree </a:t>
            </a:r>
            <a:r>
              <a:rPr lang="en-US" sz="2400" spc="-5" dirty="0">
                <a:latin typeface="Calibri"/>
                <a:cs typeface="Calibri"/>
              </a:rPr>
              <a:t>of the </a:t>
            </a:r>
            <a:r>
              <a:rPr lang="en-US" sz="2400" dirty="0">
                <a:latin typeface="Calibri"/>
                <a:cs typeface="Calibri"/>
              </a:rPr>
              <a:t> </a:t>
            </a:r>
            <a:r>
              <a:rPr lang="en-US" sz="2400" spc="-10" dirty="0">
                <a:latin typeface="Calibri"/>
                <a:cs typeface="Calibri"/>
              </a:rPr>
              <a:t>denominator is </a:t>
            </a:r>
            <a:r>
              <a:rPr lang="en-US" sz="2400" spc="-15" dirty="0">
                <a:latin typeface="Calibri"/>
                <a:cs typeface="Calibri"/>
              </a:rPr>
              <a:t>larger </a:t>
            </a:r>
            <a:r>
              <a:rPr lang="en-US" sz="2400" spc="-5" dirty="0">
                <a:latin typeface="Calibri"/>
                <a:cs typeface="Calibri"/>
              </a:rPr>
              <a:t>than or equal </a:t>
            </a:r>
            <a:r>
              <a:rPr lang="en-US" sz="2400" spc="-15" dirty="0">
                <a:latin typeface="Calibri"/>
                <a:cs typeface="Calibri"/>
              </a:rPr>
              <a:t>to </a:t>
            </a:r>
            <a:r>
              <a:rPr lang="en-US" sz="2400" spc="-5" dirty="0">
                <a:latin typeface="Calibri"/>
                <a:cs typeface="Calibri"/>
              </a:rPr>
              <a:t>the </a:t>
            </a:r>
            <a:r>
              <a:rPr lang="en-US" sz="2400" spc="-15" dirty="0">
                <a:latin typeface="Calibri"/>
                <a:cs typeface="Calibri"/>
              </a:rPr>
              <a:t>degree </a:t>
            </a:r>
            <a:r>
              <a:rPr lang="en-US" sz="2400" spc="-5" dirty="0">
                <a:latin typeface="Calibri"/>
                <a:cs typeface="Calibri"/>
              </a:rPr>
              <a:t>of </a:t>
            </a:r>
            <a:r>
              <a:rPr lang="en-US" sz="2400" dirty="0">
                <a:latin typeface="Calibri"/>
                <a:cs typeface="Calibri"/>
              </a:rPr>
              <a:t> </a:t>
            </a:r>
            <a:r>
              <a:rPr lang="en-US" sz="2400" spc="-5" dirty="0">
                <a:latin typeface="Calibri"/>
                <a:cs typeface="Calibri"/>
              </a:rPr>
              <a:t>the</a:t>
            </a:r>
            <a:r>
              <a:rPr lang="en-US" sz="2400" dirty="0">
                <a:latin typeface="Calibri"/>
                <a:cs typeface="Calibri"/>
              </a:rPr>
              <a:t> </a:t>
            </a:r>
            <a:r>
              <a:rPr lang="en-US" sz="2400" spc="-20" dirty="0">
                <a:latin typeface="Calibri"/>
                <a:cs typeface="Calibri"/>
              </a:rPr>
              <a:t>numerator</a:t>
            </a:r>
            <a:r>
              <a:rPr lang="en-US" sz="2400" spc="25" dirty="0">
                <a:latin typeface="Calibri"/>
                <a:cs typeface="Calibri"/>
              </a:rPr>
              <a:t> </a:t>
            </a:r>
            <a:r>
              <a:rPr lang="en-US" sz="2400" spc="-10" dirty="0">
                <a:latin typeface="Calibri"/>
                <a:cs typeface="Calibri"/>
              </a:rPr>
              <a:t>polynomial.</a:t>
            </a:r>
            <a:endParaRPr lang="en-US" sz="24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xmlns="" id="{D49F772B-BA5A-4D5A-80D7-10918F51A810}"/>
              </a:ext>
            </a:extLst>
          </p:cNvPr>
          <p:cNvSpPr>
            <a:spLocks noGrp="1"/>
          </p:cNvSpPr>
          <p:nvPr>
            <p:ph type="sldNum" sz="quarter" idx="12"/>
          </p:nvPr>
        </p:nvSpPr>
        <p:spPr/>
        <p:txBody>
          <a:bodyPr/>
          <a:lstStyle/>
          <a:p>
            <a:fld id="{CA9F79F9-620A-454C-B44A-099229A02D1C}" type="slidenum">
              <a:rPr lang="en-IN" smtClean="0"/>
              <a:pPr/>
              <a:t>76</a:t>
            </a:fld>
            <a:endParaRPr lang="en-IN"/>
          </a:p>
        </p:txBody>
      </p:sp>
      <p:pic>
        <p:nvPicPr>
          <p:cNvPr id="5" name="Picture 4">
            <a:extLst>
              <a:ext uri="{FF2B5EF4-FFF2-40B4-BE49-F238E27FC236}">
                <a16:creationId xmlns:a16="http://schemas.microsoft.com/office/drawing/2014/main" xmlns="" id="{30096845-FBDE-42C0-8454-861DC017A5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extLst>
      <p:ext uri="{BB962C8B-B14F-4D97-AF65-F5344CB8AC3E}">
        <p14:creationId xmlns:p14="http://schemas.microsoft.com/office/powerpoint/2010/main" xmlns="" val="3074611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E2020-8991-47E6-BA39-E6FFBD21B3BB}"/>
              </a:ext>
            </a:extLst>
          </p:cNvPr>
          <p:cNvSpPr>
            <a:spLocks noGrp="1"/>
          </p:cNvSpPr>
          <p:nvPr>
            <p:ph type="title"/>
          </p:nvPr>
        </p:nvSpPr>
        <p:spPr>
          <a:xfrm>
            <a:off x="1097280" y="286603"/>
            <a:ext cx="9360615" cy="1450757"/>
          </a:xfrm>
        </p:spPr>
        <p:txBody>
          <a:bodyPr>
            <a:normAutofit/>
          </a:bodyPr>
          <a:lstStyle/>
          <a:p>
            <a:r>
              <a:rPr lang="en-US" sz="4000" b="0" spc="-10" dirty="0">
                <a:solidFill>
                  <a:srgbClr val="FF0000"/>
                </a:solidFill>
                <a:latin typeface="Calibri"/>
                <a:cs typeface="Calibri"/>
              </a:rPr>
              <a:t>Example</a:t>
            </a:r>
            <a:r>
              <a:rPr lang="en-US" sz="4000" b="0" spc="-50" dirty="0">
                <a:solidFill>
                  <a:srgbClr val="FF0000"/>
                </a:solidFill>
                <a:latin typeface="Calibri"/>
                <a:cs typeface="Calibri"/>
              </a:rPr>
              <a:t> </a:t>
            </a:r>
            <a:r>
              <a:rPr lang="en-US" sz="4000" b="0" dirty="0">
                <a:solidFill>
                  <a:srgbClr val="FF0000"/>
                </a:solidFill>
                <a:latin typeface="Calibri"/>
                <a:cs typeface="Calibri"/>
              </a:rPr>
              <a:t>2 :</a:t>
            </a:r>
            <a:r>
              <a:rPr lang="en-US" sz="4000" b="0" spc="-10" dirty="0">
                <a:solidFill>
                  <a:srgbClr val="FF0000"/>
                </a:solidFill>
                <a:latin typeface="Calibri"/>
                <a:cs typeface="Calibri"/>
              </a:rPr>
              <a:t> Determine</a:t>
            </a:r>
            <a:r>
              <a:rPr lang="en-US" sz="4000" b="0" spc="-25" dirty="0">
                <a:solidFill>
                  <a:srgbClr val="FF0000"/>
                </a:solidFill>
                <a:latin typeface="Calibri"/>
                <a:cs typeface="Calibri"/>
              </a:rPr>
              <a:t> </a:t>
            </a:r>
            <a:r>
              <a:rPr lang="en-US" sz="4000" b="0" spc="-10" dirty="0">
                <a:solidFill>
                  <a:srgbClr val="FF0000"/>
                </a:solidFill>
                <a:latin typeface="Calibri"/>
                <a:cs typeface="Calibri"/>
              </a:rPr>
              <a:t>order</a:t>
            </a:r>
            <a:r>
              <a:rPr lang="en-US" sz="4000" b="0" spc="-15" dirty="0">
                <a:solidFill>
                  <a:srgbClr val="FF0000"/>
                </a:solidFill>
                <a:latin typeface="Calibri"/>
                <a:cs typeface="Calibri"/>
              </a:rPr>
              <a:t> </a:t>
            </a:r>
            <a:r>
              <a:rPr lang="en-US" sz="4000" b="0" spc="-5" dirty="0">
                <a:solidFill>
                  <a:srgbClr val="FF0000"/>
                </a:solidFill>
                <a:latin typeface="Calibri"/>
                <a:cs typeface="Calibri"/>
              </a:rPr>
              <a:t>of</a:t>
            </a:r>
            <a:r>
              <a:rPr lang="en-US" sz="4000" b="0" spc="-25" dirty="0">
                <a:solidFill>
                  <a:srgbClr val="FF0000"/>
                </a:solidFill>
                <a:latin typeface="Calibri"/>
                <a:cs typeface="Calibri"/>
              </a:rPr>
              <a:t> </a:t>
            </a:r>
            <a:r>
              <a:rPr lang="en-US" sz="4000" b="0" spc="-5" dirty="0">
                <a:solidFill>
                  <a:srgbClr val="FF0000"/>
                </a:solidFill>
                <a:latin typeface="Calibri"/>
                <a:cs typeface="Calibri"/>
              </a:rPr>
              <a:t>given</a:t>
            </a:r>
            <a:r>
              <a:rPr lang="en-US" sz="4000" b="0" spc="-25" dirty="0">
                <a:solidFill>
                  <a:srgbClr val="FF0000"/>
                </a:solidFill>
                <a:latin typeface="Calibri"/>
                <a:cs typeface="Calibri"/>
              </a:rPr>
              <a:t> system</a:t>
            </a:r>
            <a:endParaRPr lang="en-IN" sz="4000" dirty="0">
              <a:solidFill>
                <a:srgbClr val="FF0000"/>
              </a:solidFill>
            </a:endParaRPr>
          </a:p>
        </p:txBody>
      </p:sp>
      <p:sp>
        <p:nvSpPr>
          <p:cNvPr id="3" name="Content Placeholder 2">
            <a:extLst>
              <a:ext uri="{FF2B5EF4-FFF2-40B4-BE49-F238E27FC236}">
                <a16:creationId xmlns:a16="http://schemas.microsoft.com/office/drawing/2014/main" xmlns="" id="{4D96F991-9C0E-477D-9F29-13A260427CC1}"/>
              </a:ext>
            </a:extLst>
          </p:cNvPr>
          <p:cNvSpPr>
            <a:spLocks noGrp="1"/>
          </p:cNvSpPr>
          <p:nvPr>
            <p:ph idx="1"/>
          </p:nvPr>
        </p:nvSpPr>
        <p:spPr/>
        <p:txBody>
          <a:bodyPr>
            <a:normAutofit fontScale="85000" lnSpcReduction="20000"/>
          </a:bodyPr>
          <a:lstStyle/>
          <a:p>
            <a:pPr marL="50800">
              <a:lnSpc>
                <a:spcPct val="100000"/>
              </a:lnSpc>
              <a:spcBef>
                <a:spcPts val="605"/>
              </a:spcBef>
              <a:tabLst>
                <a:tab pos="1141730" algn="l"/>
              </a:tabLst>
            </a:pPr>
            <a:r>
              <a:rPr lang="en-IN" sz="3200" i="1" spc="345" baseline="-35802" dirty="0">
                <a:latin typeface="Times New Roman"/>
                <a:cs typeface="Times New Roman"/>
              </a:rPr>
              <a:t>G</a:t>
            </a:r>
            <a:r>
              <a:rPr lang="en-IN" sz="3200" spc="345" baseline="-35802" dirty="0">
                <a:latin typeface="Times New Roman"/>
                <a:cs typeface="Times New Roman"/>
              </a:rPr>
              <a:t>(s)</a:t>
            </a:r>
            <a:r>
              <a:rPr lang="en-IN" sz="3200" spc="209" baseline="-35802" dirty="0">
                <a:latin typeface="Times New Roman"/>
                <a:cs typeface="Times New Roman"/>
              </a:rPr>
              <a:t> </a:t>
            </a:r>
            <a:r>
              <a:rPr lang="en-IN" sz="3200" spc="382" baseline="-35802" dirty="0">
                <a:latin typeface="Symbol"/>
                <a:cs typeface="Symbol"/>
              </a:rPr>
              <a:t></a:t>
            </a:r>
            <a:r>
              <a:rPr lang="en-IN" sz="3200" spc="382" baseline="-35802" dirty="0">
                <a:latin typeface="Times New Roman"/>
                <a:cs typeface="Times New Roman"/>
              </a:rPr>
              <a:t>	</a:t>
            </a:r>
            <a:r>
              <a:rPr lang="en-IN" sz="2000" spc="220" dirty="0">
                <a:latin typeface="Times New Roman"/>
                <a:cs typeface="Times New Roman"/>
              </a:rPr>
              <a:t>(s</a:t>
            </a:r>
            <a:r>
              <a:rPr lang="en-IN" sz="2000" spc="220" dirty="0">
                <a:latin typeface="Symbol"/>
                <a:cs typeface="Symbol"/>
              </a:rPr>
              <a:t></a:t>
            </a:r>
            <a:r>
              <a:rPr lang="en-IN" sz="2000" spc="-95" dirty="0">
                <a:latin typeface="Times New Roman"/>
                <a:cs typeface="Times New Roman"/>
              </a:rPr>
              <a:t> </a:t>
            </a:r>
            <a:r>
              <a:rPr lang="en-IN" sz="2000" spc="195" dirty="0">
                <a:latin typeface="Times New Roman"/>
                <a:cs typeface="Times New Roman"/>
              </a:rPr>
              <a:t>5)(s</a:t>
            </a:r>
            <a:r>
              <a:rPr lang="en-IN" sz="2000" spc="195" dirty="0">
                <a:latin typeface="Symbol"/>
                <a:cs typeface="Symbol"/>
              </a:rPr>
              <a:t></a:t>
            </a:r>
            <a:r>
              <a:rPr lang="en-IN" sz="2000" spc="-20" dirty="0">
                <a:latin typeface="Times New Roman"/>
                <a:cs typeface="Times New Roman"/>
              </a:rPr>
              <a:t> </a:t>
            </a:r>
            <a:r>
              <a:rPr lang="en-IN" sz="2000" spc="195" dirty="0">
                <a:latin typeface="Times New Roman"/>
                <a:cs typeface="Times New Roman"/>
              </a:rPr>
              <a:t>2)</a:t>
            </a:r>
            <a:endParaRPr lang="en-IN" sz="2000" dirty="0">
              <a:latin typeface="Times New Roman"/>
              <a:cs typeface="Times New Roman"/>
            </a:endParaRPr>
          </a:p>
          <a:p>
            <a:pPr marL="1076960">
              <a:lnSpc>
                <a:spcPct val="100000"/>
              </a:lnSpc>
              <a:spcBef>
                <a:spcPts val="509"/>
              </a:spcBef>
            </a:pPr>
            <a:r>
              <a:rPr lang="en-IN" sz="2000" i="1" spc="229" dirty="0">
                <a:latin typeface="Times New Roman"/>
                <a:cs typeface="Times New Roman"/>
              </a:rPr>
              <a:t>s</a:t>
            </a:r>
            <a:r>
              <a:rPr lang="en-IN" sz="2000" spc="229" dirty="0">
                <a:latin typeface="Times New Roman"/>
                <a:cs typeface="Times New Roman"/>
              </a:rPr>
              <a:t>(s</a:t>
            </a:r>
            <a:r>
              <a:rPr lang="en-IN" sz="2000" spc="229" dirty="0">
                <a:latin typeface="Symbol"/>
                <a:cs typeface="Symbol"/>
              </a:rPr>
              <a:t></a:t>
            </a:r>
            <a:r>
              <a:rPr lang="en-IN" sz="2000" spc="-100" dirty="0">
                <a:latin typeface="Times New Roman"/>
                <a:cs typeface="Times New Roman"/>
              </a:rPr>
              <a:t> </a:t>
            </a:r>
            <a:r>
              <a:rPr lang="en-IN" sz="2000" spc="185" dirty="0">
                <a:latin typeface="Times New Roman"/>
                <a:cs typeface="Times New Roman"/>
              </a:rPr>
              <a:t>3)(s</a:t>
            </a:r>
            <a:r>
              <a:rPr lang="en-IN" sz="2000" spc="185" dirty="0">
                <a:latin typeface="Symbol"/>
                <a:cs typeface="Symbol"/>
              </a:rPr>
              <a:t></a:t>
            </a:r>
            <a:r>
              <a:rPr lang="en-IN" sz="2000" spc="-25" dirty="0">
                <a:latin typeface="Times New Roman"/>
                <a:cs typeface="Times New Roman"/>
              </a:rPr>
              <a:t> </a:t>
            </a:r>
            <a:r>
              <a:rPr lang="en-IN" sz="2000" spc="195" dirty="0">
                <a:latin typeface="Times New Roman"/>
                <a:cs typeface="Times New Roman"/>
              </a:rPr>
              <a:t>4)</a:t>
            </a:r>
            <a:endParaRPr lang="en-IN" sz="2000" dirty="0">
              <a:latin typeface="Times New Roman"/>
              <a:cs typeface="Times New Roman"/>
            </a:endParaRPr>
          </a:p>
          <a:p>
            <a:pPr marL="406400">
              <a:lnSpc>
                <a:spcPct val="100000"/>
              </a:lnSpc>
              <a:spcBef>
                <a:spcPts val="1720"/>
              </a:spcBef>
            </a:pPr>
            <a:r>
              <a:rPr lang="en-US" sz="2000" spc="-5" dirty="0">
                <a:solidFill>
                  <a:srgbClr val="FF0000"/>
                </a:solidFill>
                <a:latin typeface="Tahoma"/>
                <a:cs typeface="Tahoma"/>
              </a:rPr>
              <a:t>Solution:</a:t>
            </a:r>
            <a:r>
              <a:rPr lang="en-US" sz="2000" spc="-20" dirty="0">
                <a:solidFill>
                  <a:srgbClr val="FF0000"/>
                </a:solidFill>
                <a:latin typeface="Tahoma"/>
                <a:cs typeface="Tahoma"/>
              </a:rPr>
              <a:t> </a:t>
            </a:r>
            <a:r>
              <a:rPr lang="en-US" sz="2000" spc="-120" dirty="0">
                <a:latin typeface="Tahoma"/>
                <a:cs typeface="Tahoma"/>
              </a:rPr>
              <a:t>To</a:t>
            </a:r>
            <a:r>
              <a:rPr lang="en-US" sz="2000" spc="-10" dirty="0">
                <a:latin typeface="Tahoma"/>
                <a:cs typeface="Tahoma"/>
              </a:rPr>
              <a:t> </a:t>
            </a:r>
            <a:r>
              <a:rPr lang="en-US" sz="2000" dirty="0">
                <a:latin typeface="Tahoma"/>
                <a:cs typeface="Tahoma"/>
              </a:rPr>
              <a:t>obtain</a:t>
            </a:r>
            <a:r>
              <a:rPr lang="en-US" sz="2000" spc="-15" dirty="0">
                <a:latin typeface="Tahoma"/>
                <a:cs typeface="Tahoma"/>
              </a:rPr>
              <a:t> </a:t>
            </a:r>
            <a:r>
              <a:rPr lang="en-US" sz="2000" dirty="0">
                <a:latin typeface="Tahoma"/>
                <a:cs typeface="Tahoma"/>
              </a:rPr>
              <a:t>highest</a:t>
            </a:r>
            <a:r>
              <a:rPr lang="en-US" sz="2000" spc="-15" dirty="0">
                <a:latin typeface="Tahoma"/>
                <a:cs typeface="Tahoma"/>
              </a:rPr>
              <a:t> </a:t>
            </a:r>
            <a:r>
              <a:rPr lang="en-US" sz="2000" dirty="0">
                <a:latin typeface="Tahoma"/>
                <a:cs typeface="Tahoma"/>
              </a:rPr>
              <a:t>power</a:t>
            </a:r>
            <a:r>
              <a:rPr lang="en-US" sz="2000" spc="-10" dirty="0">
                <a:latin typeface="Tahoma"/>
                <a:cs typeface="Tahoma"/>
              </a:rPr>
              <a:t> </a:t>
            </a:r>
            <a:r>
              <a:rPr lang="en-US" sz="2000" dirty="0">
                <a:latin typeface="Tahoma"/>
                <a:cs typeface="Tahoma"/>
              </a:rPr>
              <a:t>of</a:t>
            </a:r>
            <a:r>
              <a:rPr lang="en-US" sz="2000" spc="-10" dirty="0">
                <a:latin typeface="Tahoma"/>
                <a:cs typeface="Tahoma"/>
              </a:rPr>
              <a:t> </a:t>
            </a:r>
            <a:r>
              <a:rPr lang="en-US" sz="2000" spc="-30" dirty="0">
                <a:latin typeface="Tahoma"/>
                <a:cs typeface="Tahoma"/>
              </a:rPr>
              <a:t>denominator,</a:t>
            </a:r>
            <a:endParaRPr lang="en-US" sz="2000" dirty="0">
              <a:latin typeface="Tahoma"/>
              <a:cs typeface="Tahoma"/>
            </a:endParaRPr>
          </a:p>
          <a:p>
            <a:pPr marL="406400">
              <a:lnSpc>
                <a:spcPct val="100000"/>
              </a:lnSpc>
            </a:pPr>
            <a:r>
              <a:rPr lang="en-US" sz="2000" spc="-10" dirty="0">
                <a:latin typeface="Tahoma"/>
                <a:cs typeface="Tahoma"/>
              </a:rPr>
              <a:t>Simplify</a:t>
            </a:r>
            <a:r>
              <a:rPr lang="en-US" sz="2000" spc="-30" dirty="0">
                <a:latin typeface="Tahoma"/>
                <a:cs typeface="Tahoma"/>
              </a:rPr>
              <a:t> </a:t>
            </a:r>
            <a:r>
              <a:rPr lang="en-US" sz="2000" dirty="0">
                <a:latin typeface="Tahoma"/>
                <a:cs typeface="Tahoma"/>
              </a:rPr>
              <a:t>denominator</a:t>
            </a:r>
            <a:r>
              <a:rPr lang="en-US" sz="2000" spc="-55" dirty="0">
                <a:latin typeface="Tahoma"/>
                <a:cs typeface="Tahoma"/>
              </a:rPr>
              <a:t> </a:t>
            </a:r>
            <a:r>
              <a:rPr lang="en-US" sz="2000" dirty="0">
                <a:latin typeface="Tahoma"/>
                <a:cs typeface="Tahoma"/>
              </a:rPr>
              <a:t>polynomial.</a:t>
            </a:r>
          </a:p>
          <a:p>
            <a:pPr marL="2806700">
              <a:lnSpc>
                <a:spcPct val="100000"/>
              </a:lnSpc>
              <a:spcBef>
                <a:spcPts val="885"/>
              </a:spcBef>
            </a:pPr>
            <a:r>
              <a:rPr lang="en-US" sz="2000" i="1" spc="125" dirty="0">
                <a:latin typeface="Times New Roman"/>
                <a:cs typeface="Times New Roman"/>
              </a:rPr>
              <a:t>s</a:t>
            </a:r>
            <a:r>
              <a:rPr lang="en-US" sz="2000" spc="25" dirty="0">
                <a:latin typeface="Times New Roman"/>
                <a:cs typeface="Times New Roman"/>
              </a:rPr>
              <a:t>(</a:t>
            </a:r>
            <a:r>
              <a:rPr lang="en-US" sz="2000" spc="125" dirty="0">
                <a:latin typeface="Times New Roman"/>
                <a:cs typeface="Times New Roman"/>
              </a:rPr>
              <a:t>s</a:t>
            </a:r>
            <a:r>
              <a:rPr lang="en-US" sz="2000" spc="110" dirty="0">
                <a:latin typeface="Symbol"/>
                <a:cs typeface="Symbol"/>
              </a:rPr>
              <a:t></a:t>
            </a:r>
            <a:r>
              <a:rPr lang="en-US" sz="2000" spc="-180" dirty="0">
                <a:latin typeface="Times New Roman"/>
                <a:cs typeface="Times New Roman"/>
              </a:rPr>
              <a:t> </a:t>
            </a:r>
            <a:r>
              <a:rPr lang="en-US" sz="2000" spc="-20" dirty="0">
                <a:latin typeface="Times New Roman"/>
                <a:cs typeface="Times New Roman"/>
              </a:rPr>
              <a:t>3</a:t>
            </a:r>
            <a:r>
              <a:rPr lang="en-US" sz="2000" spc="25" dirty="0">
                <a:latin typeface="Times New Roman"/>
                <a:cs typeface="Times New Roman"/>
              </a:rPr>
              <a:t>)(</a:t>
            </a:r>
            <a:r>
              <a:rPr lang="en-US" sz="2000" spc="120" dirty="0">
                <a:latin typeface="Times New Roman"/>
                <a:cs typeface="Times New Roman"/>
              </a:rPr>
              <a:t>s</a:t>
            </a:r>
            <a:r>
              <a:rPr lang="en-US" sz="2000" spc="110" dirty="0">
                <a:latin typeface="Symbol"/>
                <a:cs typeface="Symbol"/>
              </a:rPr>
              <a:t></a:t>
            </a:r>
            <a:r>
              <a:rPr lang="en-US" sz="2000" spc="-100" dirty="0">
                <a:latin typeface="Times New Roman"/>
                <a:cs typeface="Times New Roman"/>
              </a:rPr>
              <a:t> </a:t>
            </a:r>
            <a:r>
              <a:rPr lang="en-US" sz="2000" spc="55" dirty="0">
                <a:latin typeface="Times New Roman"/>
                <a:cs typeface="Times New Roman"/>
              </a:rPr>
              <a:t>4</a:t>
            </a:r>
            <a:r>
              <a:rPr lang="en-US" sz="2000" spc="65" dirty="0">
                <a:latin typeface="Times New Roman"/>
                <a:cs typeface="Times New Roman"/>
              </a:rPr>
              <a:t>)</a:t>
            </a:r>
            <a:r>
              <a:rPr lang="en-US" sz="2000" spc="25" dirty="0">
                <a:latin typeface="Times New Roman"/>
                <a:cs typeface="Times New Roman"/>
              </a:rPr>
              <a:t> </a:t>
            </a:r>
            <a:r>
              <a:rPr lang="en-US" sz="2000" spc="110" dirty="0">
                <a:latin typeface="Symbol"/>
                <a:cs typeface="Symbol"/>
              </a:rPr>
              <a:t></a:t>
            </a:r>
            <a:r>
              <a:rPr lang="en-US" sz="2000" spc="-20" dirty="0">
                <a:latin typeface="Times New Roman"/>
                <a:cs typeface="Times New Roman"/>
              </a:rPr>
              <a:t> </a:t>
            </a:r>
            <a:r>
              <a:rPr lang="en-US" sz="2000" spc="100" dirty="0">
                <a:latin typeface="Times New Roman"/>
                <a:cs typeface="Times New Roman"/>
              </a:rPr>
              <a:t>0</a:t>
            </a:r>
            <a:endParaRPr lang="en-US" sz="2000" dirty="0">
              <a:latin typeface="Times New Roman"/>
              <a:cs typeface="Times New Roman"/>
            </a:endParaRPr>
          </a:p>
          <a:p>
            <a:pPr marL="2878455">
              <a:lnSpc>
                <a:spcPct val="100000"/>
              </a:lnSpc>
              <a:spcBef>
                <a:spcPts val="1730"/>
              </a:spcBef>
            </a:pPr>
            <a:r>
              <a:rPr lang="en-US" sz="2000" i="1" spc="60" dirty="0">
                <a:latin typeface="Times New Roman"/>
                <a:cs typeface="Times New Roman"/>
              </a:rPr>
              <a:t>s</a:t>
            </a:r>
            <a:r>
              <a:rPr lang="en-US" sz="2000" spc="-25" dirty="0">
                <a:latin typeface="Times New Roman"/>
                <a:cs typeface="Times New Roman"/>
              </a:rPr>
              <a:t>(</a:t>
            </a:r>
            <a:r>
              <a:rPr lang="en-US" sz="2000" spc="70" dirty="0">
                <a:latin typeface="Times New Roman"/>
                <a:cs typeface="Times New Roman"/>
              </a:rPr>
              <a:t>s</a:t>
            </a:r>
            <a:r>
              <a:rPr lang="en-US" sz="2000" baseline="43209" dirty="0">
                <a:latin typeface="Times New Roman"/>
                <a:cs typeface="Times New Roman"/>
              </a:rPr>
              <a:t>2</a:t>
            </a:r>
            <a:r>
              <a:rPr lang="en-US" sz="2000" spc="30" baseline="43209" dirty="0">
                <a:latin typeface="Times New Roman"/>
                <a:cs typeface="Times New Roman"/>
              </a:rPr>
              <a:t> </a:t>
            </a:r>
            <a:r>
              <a:rPr lang="en-US" sz="2000" spc="-10" dirty="0">
                <a:latin typeface="Symbol"/>
                <a:cs typeface="Symbol"/>
              </a:rPr>
              <a:t></a:t>
            </a:r>
            <a:r>
              <a:rPr lang="en-US" sz="2000" spc="-140" dirty="0">
                <a:latin typeface="Times New Roman"/>
                <a:cs typeface="Times New Roman"/>
              </a:rPr>
              <a:t> </a:t>
            </a:r>
            <a:r>
              <a:rPr lang="en-US" sz="2000" spc="-10" dirty="0">
                <a:latin typeface="Times New Roman"/>
                <a:cs typeface="Times New Roman"/>
              </a:rPr>
              <a:t>7</a:t>
            </a:r>
            <a:r>
              <a:rPr lang="en-US" sz="2000" spc="-350" dirty="0">
                <a:latin typeface="Times New Roman"/>
                <a:cs typeface="Times New Roman"/>
              </a:rPr>
              <a:t> </a:t>
            </a:r>
            <a:r>
              <a:rPr lang="en-US" sz="2000" spc="60" dirty="0">
                <a:latin typeface="Times New Roman"/>
                <a:cs typeface="Times New Roman"/>
              </a:rPr>
              <a:t>s</a:t>
            </a:r>
            <a:r>
              <a:rPr lang="en-US" sz="2000" spc="-10" dirty="0">
                <a:latin typeface="Symbol"/>
                <a:cs typeface="Symbol"/>
              </a:rPr>
              <a:t></a:t>
            </a:r>
            <a:r>
              <a:rPr lang="en-US" sz="2000" spc="-355" dirty="0">
                <a:latin typeface="Times New Roman"/>
                <a:cs typeface="Times New Roman"/>
              </a:rPr>
              <a:t> </a:t>
            </a:r>
            <a:r>
              <a:rPr lang="en-US" sz="2000" spc="-25" dirty="0">
                <a:latin typeface="Times New Roman"/>
                <a:cs typeface="Times New Roman"/>
              </a:rPr>
              <a:t>12</a:t>
            </a:r>
            <a:r>
              <a:rPr lang="en-US" sz="2000" spc="-5" dirty="0">
                <a:latin typeface="Times New Roman"/>
                <a:cs typeface="Times New Roman"/>
              </a:rPr>
              <a:t>)</a:t>
            </a:r>
            <a:r>
              <a:rPr lang="en-US" sz="2000" spc="10" dirty="0">
                <a:latin typeface="Times New Roman"/>
                <a:cs typeface="Times New Roman"/>
              </a:rPr>
              <a:t> </a:t>
            </a:r>
            <a:r>
              <a:rPr lang="en-US" sz="2000" spc="-10" dirty="0">
                <a:latin typeface="Symbol"/>
                <a:cs typeface="Symbol"/>
              </a:rPr>
              <a:t></a:t>
            </a:r>
            <a:r>
              <a:rPr lang="en-US" sz="2000" spc="-35" dirty="0">
                <a:latin typeface="Times New Roman"/>
                <a:cs typeface="Times New Roman"/>
              </a:rPr>
              <a:t> </a:t>
            </a:r>
            <a:r>
              <a:rPr lang="en-US" sz="2000" spc="-10" dirty="0">
                <a:latin typeface="Times New Roman"/>
                <a:cs typeface="Times New Roman"/>
              </a:rPr>
              <a:t>0</a:t>
            </a:r>
            <a:endParaRPr lang="en-US" sz="2000" dirty="0">
              <a:latin typeface="Times New Roman"/>
              <a:cs typeface="Times New Roman"/>
            </a:endParaRPr>
          </a:p>
          <a:p>
            <a:pPr marL="2940685">
              <a:lnSpc>
                <a:spcPct val="100000"/>
              </a:lnSpc>
              <a:spcBef>
                <a:spcPts val="1989"/>
              </a:spcBef>
            </a:pPr>
            <a:r>
              <a:rPr lang="en-US" sz="2400" spc="-100" dirty="0">
                <a:latin typeface="Times New Roman"/>
                <a:cs typeface="Times New Roman"/>
              </a:rPr>
              <a:t>s</a:t>
            </a:r>
            <a:r>
              <a:rPr lang="en-US" sz="2000" spc="-127" baseline="43010" dirty="0">
                <a:latin typeface="Times New Roman"/>
                <a:cs typeface="Times New Roman"/>
              </a:rPr>
              <a:t>3 </a:t>
            </a:r>
            <a:r>
              <a:rPr lang="en-US" sz="2400" spc="-165" dirty="0">
                <a:latin typeface="Symbol"/>
                <a:cs typeface="Symbol"/>
              </a:rPr>
              <a:t></a:t>
            </a:r>
            <a:r>
              <a:rPr lang="en-US" sz="2400" spc="-265" dirty="0">
                <a:latin typeface="Times New Roman"/>
                <a:cs typeface="Times New Roman"/>
              </a:rPr>
              <a:t> </a:t>
            </a:r>
            <a:r>
              <a:rPr lang="en-US" sz="2400" spc="60" dirty="0">
                <a:latin typeface="Times New Roman"/>
                <a:cs typeface="Times New Roman"/>
              </a:rPr>
              <a:t>7</a:t>
            </a:r>
            <a:r>
              <a:rPr lang="en-US" sz="2400" spc="-50" dirty="0">
                <a:latin typeface="Times New Roman"/>
                <a:cs typeface="Times New Roman"/>
              </a:rPr>
              <a:t>s</a:t>
            </a:r>
            <a:r>
              <a:rPr lang="en-US" sz="2000" spc="-127" baseline="43010" dirty="0">
                <a:latin typeface="Times New Roman"/>
                <a:cs typeface="Times New Roman"/>
              </a:rPr>
              <a:t>2</a:t>
            </a:r>
            <a:r>
              <a:rPr lang="en-US" sz="2000" spc="-67" baseline="43010" dirty="0">
                <a:latin typeface="Times New Roman"/>
                <a:cs typeface="Times New Roman"/>
              </a:rPr>
              <a:t> </a:t>
            </a:r>
            <a:r>
              <a:rPr lang="en-US" sz="2400" spc="30" dirty="0">
                <a:latin typeface="Symbol"/>
                <a:cs typeface="Symbol"/>
              </a:rPr>
              <a:t></a:t>
            </a:r>
            <a:r>
              <a:rPr lang="en-US" sz="2400" spc="-195" dirty="0">
                <a:latin typeface="Times New Roman"/>
                <a:cs typeface="Times New Roman"/>
              </a:rPr>
              <a:t>1</a:t>
            </a:r>
            <a:r>
              <a:rPr lang="en-US" sz="2400" spc="-105" dirty="0">
                <a:latin typeface="Times New Roman"/>
                <a:cs typeface="Times New Roman"/>
              </a:rPr>
              <a:t>2</a:t>
            </a:r>
            <a:r>
              <a:rPr lang="en-US" sz="2400" i="1" spc="-120" dirty="0">
                <a:latin typeface="Times New Roman"/>
                <a:cs typeface="Times New Roman"/>
              </a:rPr>
              <a:t>s</a:t>
            </a:r>
            <a:r>
              <a:rPr lang="en-US" sz="2400" i="1" spc="-55" dirty="0">
                <a:latin typeface="Times New Roman"/>
                <a:cs typeface="Times New Roman"/>
              </a:rPr>
              <a:t> </a:t>
            </a:r>
            <a:r>
              <a:rPr lang="en-US" sz="2400" spc="-165" dirty="0">
                <a:latin typeface="Symbol"/>
                <a:cs typeface="Symbol"/>
              </a:rPr>
              <a:t></a:t>
            </a:r>
            <a:r>
              <a:rPr lang="en-US" sz="2400" spc="-155" dirty="0">
                <a:latin typeface="Times New Roman"/>
                <a:cs typeface="Times New Roman"/>
              </a:rPr>
              <a:t> </a:t>
            </a:r>
            <a:r>
              <a:rPr lang="en-US" sz="2400" spc="-150" dirty="0">
                <a:latin typeface="Times New Roman"/>
                <a:cs typeface="Times New Roman"/>
              </a:rPr>
              <a:t>0</a:t>
            </a:r>
            <a:endParaRPr lang="en-US" sz="2400" dirty="0">
              <a:latin typeface="Times New Roman"/>
              <a:cs typeface="Times New Roman"/>
            </a:endParaRPr>
          </a:p>
          <a:p>
            <a:pPr marL="25400" marR="17780">
              <a:lnSpc>
                <a:spcPct val="100000"/>
              </a:lnSpc>
              <a:spcBef>
                <a:spcPts val="2900"/>
              </a:spcBef>
            </a:pPr>
            <a:r>
              <a:rPr lang="en-US" sz="2000" dirty="0">
                <a:latin typeface="Tahoma"/>
                <a:cs typeface="Tahoma"/>
              </a:rPr>
              <a:t>The</a:t>
            </a:r>
            <a:r>
              <a:rPr lang="en-US" sz="2000" spc="145" dirty="0">
                <a:latin typeface="Tahoma"/>
                <a:cs typeface="Tahoma"/>
              </a:rPr>
              <a:t> </a:t>
            </a:r>
            <a:r>
              <a:rPr lang="en-US" sz="2000" dirty="0">
                <a:latin typeface="Tahoma"/>
                <a:cs typeface="Tahoma"/>
              </a:rPr>
              <a:t>highest</a:t>
            </a:r>
            <a:r>
              <a:rPr lang="en-US" sz="2000" spc="155" dirty="0">
                <a:latin typeface="Tahoma"/>
                <a:cs typeface="Tahoma"/>
              </a:rPr>
              <a:t> </a:t>
            </a:r>
            <a:r>
              <a:rPr lang="en-US" sz="2000" spc="-5" dirty="0">
                <a:latin typeface="Tahoma"/>
                <a:cs typeface="Tahoma"/>
              </a:rPr>
              <a:t>power</a:t>
            </a:r>
            <a:r>
              <a:rPr lang="en-US" sz="2000" spc="155" dirty="0">
                <a:latin typeface="Tahoma"/>
                <a:cs typeface="Tahoma"/>
              </a:rPr>
              <a:t> </a:t>
            </a:r>
            <a:r>
              <a:rPr lang="en-US" sz="2000" dirty="0">
                <a:latin typeface="Tahoma"/>
                <a:cs typeface="Tahoma"/>
              </a:rPr>
              <a:t>of</a:t>
            </a:r>
            <a:r>
              <a:rPr lang="en-US" sz="2000" spc="140" dirty="0">
                <a:latin typeface="Tahoma"/>
                <a:cs typeface="Tahoma"/>
              </a:rPr>
              <a:t> </a:t>
            </a:r>
            <a:r>
              <a:rPr lang="en-US" sz="2000" spc="-5" dirty="0">
                <a:latin typeface="Tahoma"/>
                <a:cs typeface="Tahoma"/>
              </a:rPr>
              <a:t>equation</a:t>
            </a:r>
            <a:r>
              <a:rPr lang="en-US" sz="2000" spc="165" dirty="0">
                <a:latin typeface="Tahoma"/>
                <a:cs typeface="Tahoma"/>
              </a:rPr>
              <a:t> </a:t>
            </a:r>
            <a:r>
              <a:rPr lang="en-US" sz="2000" dirty="0">
                <a:latin typeface="Tahoma"/>
                <a:cs typeface="Tahoma"/>
              </a:rPr>
              <a:t>in</a:t>
            </a:r>
            <a:r>
              <a:rPr lang="en-US" sz="2000" spc="155" dirty="0">
                <a:latin typeface="Tahoma"/>
                <a:cs typeface="Tahoma"/>
              </a:rPr>
              <a:t> </a:t>
            </a:r>
            <a:r>
              <a:rPr lang="en-US" sz="2000" spc="-5" dirty="0">
                <a:latin typeface="Tahoma"/>
                <a:cs typeface="Tahoma"/>
              </a:rPr>
              <a:t>denominator</a:t>
            </a:r>
            <a:r>
              <a:rPr lang="en-US" sz="2000" spc="140" dirty="0">
                <a:latin typeface="Tahoma"/>
                <a:cs typeface="Tahoma"/>
              </a:rPr>
              <a:t> </a:t>
            </a:r>
            <a:r>
              <a:rPr lang="en-US" sz="2000" dirty="0">
                <a:latin typeface="Tahoma"/>
                <a:cs typeface="Tahoma"/>
              </a:rPr>
              <a:t>of</a:t>
            </a:r>
            <a:r>
              <a:rPr lang="en-US" sz="2000" spc="155" dirty="0">
                <a:latin typeface="Tahoma"/>
                <a:cs typeface="Tahoma"/>
              </a:rPr>
              <a:t> </a:t>
            </a:r>
            <a:r>
              <a:rPr lang="en-US" sz="2000" spc="-5" dirty="0">
                <a:latin typeface="Tahoma"/>
                <a:cs typeface="Tahoma"/>
              </a:rPr>
              <a:t>given</a:t>
            </a:r>
            <a:r>
              <a:rPr lang="en-US" sz="2000" spc="155" dirty="0">
                <a:latin typeface="Tahoma"/>
                <a:cs typeface="Tahoma"/>
              </a:rPr>
              <a:t> </a:t>
            </a:r>
            <a:r>
              <a:rPr lang="en-US" sz="2000" spc="-15" dirty="0">
                <a:latin typeface="Tahoma"/>
                <a:cs typeface="Tahoma"/>
              </a:rPr>
              <a:t>transfer </a:t>
            </a:r>
            <a:r>
              <a:rPr lang="en-US" sz="2000" spc="-735" dirty="0">
                <a:latin typeface="Tahoma"/>
                <a:cs typeface="Tahoma"/>
              </a:rPr>
              <a:t> </a:t>
            </a:r>
            <a:r>
              <a:rPr lang="en-US" sz="2000" spc="-5" dirty="0">
                <a:latin typeface="Tahoma"/>
                <a:cs typeface="Tahoma"/>
              </a:rPr>
              <a:t>function</a:t>
            </a:r>
            <a:r>
              <a:rPr lang="en-US" sz="2000" spc="-35" dirty="0">
                <a:latin typeface="Tahoma"/>
                <a:cs typeface="Tahoma"/>
              </a:rPr>
              <a:t> </a:t>
            </a:r>
            <a:r>
              <a:rPr lang="en-US" sz="2000" dirty="0">
                <a:latin typeface="Tahoma"/>
                <a:cs typeface="Tahoma"/>
              </a:rPr>
              <a:t>is </a:t>
            </a:r>
            <a:r>
              <a:rPr lang="en-US" sz="2000" spc="-65" dirty="0">
                <a:latin typeface="Tahoma"/>
                <a:cs typeface="Tahoma"/>
              </a:rPr>
              <a:t>‘3’.</a:t>
            </a:r>
            <a:r>
              <a:rPr lang="en-US" sz="2000" spc="20" dirty="0">
                <a:latin typeface="Tahoma"/>
                <a:cs typeface="Tahoma"/>
              </a:rPr>
              <a:t> </a:t>
            </a:r>
            <a:r>
              <a:rPr lang="en-US" sz="2000" spc="-5" dirty="0">
                <a:latin typeface="Tahoma"/>
                <a:cs typeface="Tahoma"/>
              </a:rPr>
              <a:t>Hence</a:t>
            </a:r>
            <a:r>
              <a:rPr lang="en-US" sz="2000" spc="10" dirty="0">
                <a:latin typeface="Tahoma"/>
                <a:cs typeface="Tahoma"/>
              </a:rPr>
              <a:t> </a:t>
            </a:r>
            <a:r>
              <a:rPr lang="en-US" sz="2000" spc="-5" dirty="0">
                <a:latin typeface="Tahoma"/>
                <a:cs typeface="Tahoma"/>
              </a:rPr>
              <a:t>given</a:t>
            </a:r>
            <a:r>
              <a:rPr lang="en-US" sz="2000" spc="-20" dirty="0">
                <a:latin typeface="Tahoma"/>
                <a:cs typeface="Tahoma"/>
              </a:rPr>
              <a:t> </a:t>
            </a:r>
            <a:r>
              <a:rPr lang="en-US" sz="2000" spc="-5" dirty="0">
                <a:latin typeface="Tahoma"/>
                <a:cs typeface="Tahoma"/>
              </a:rPr>
              <a:t>system</a:t>
            </a:r>
            <a:r>
              <a:rPr lang="en-US" sz="2000" spc="10" dirty="0">
                <a:latin typeface="Tahoma"/>
                <a:cs typeface="Tahoma"/>
              </a:rPr>
              <a:t> </a:t>
            </a:r>
            <a:r>
              <a:rPr lang="en-US" sz="2000" dirty="0">
                <a:latin typeface="Tahoma"/>
                <a:cs typeface="Tahoma"/>
              </a:rPr>
              <a:t>is </a:t>
            </a:r>
            <a:r>
              <a:rPr lang="en-US" sz="2000" b="1" u="heavy" spc="-5" dirty="0">
                <a:solidFill>
                  <a:srgbClr val="FF0000"/>
                </a:solidFill>
                <a:uFill>
                  <a:solidFill>
                    <a:srgbClr val="FF0000"/>
                  </a:solidFill>
                </a:uFill>
                <a:latin typeface="Tahoma"/>
                <a:cs typeface="Tahoma"/>
              </a:rPr>
              <a:t>“Third</a:t>
            </a:r>
            <a:r>
              <a:rPr lang="en-US" sz="2000" b="1" u="heavy" spc="5" dirty="0">
                <a:solidFill>
                  <a:srgbClr val="FF0000"/>
                </a:solidFill>
                <a:uFill>
                  <a:solidFill>
                    <a:srgbClr val="FF0000"/>
                  </a:solidFill>
                </a:uFill>
                <a:latin typeface="Tahoma"/>
                <a:cs typeface="Tahoma"/>
              </a:rPr>
              <a:t> </a:t>
            </a:r>
            <a:r>
              <a:rPr lang="en-US" sz="2000" b="1" u="heavy" dirty="0">
                <a:solidFill>
                  <a:srgbClr val="FF0000"/>
                </a:solidFill>
                <a:uFill>
                  <a:solidFill>
                    <a:srgbClr val="FF0000"/>
                  </a:solidFill>
                </a:uFill>
                <a:latin typeface="Tahoma"/>
                <a:cs typeface="Tahoma"/>
              </a:rPr>
              <a:t>Order</a:t>
            </a:r>
            <a:r>
              <a:rPr lang="en-US" sz="2000" b="1" u="heavy" spc="-15" dirty="0">
                <a:solidFill>
                  <a:srgbClr val="FF0000"/>
                </a:solidFill>
                <a:uFill>
                  <a:solidFill>
                    <a:srgbClr val="FF0000"/>
                  </a:solidFill>
                </a:uFill>
                <a:latin typeface="Tahoma"/>
                <a:cs typeface="Tahoma"/>
              </a:rPr>
              <a:t> </a:t>
            </a:r>
            <a:r>
              <a:rPr lang="en-US" sz="2000" b="1" u="heavy" dirty="0">
                <a:solidFill>
                  <a:srgbClr val="FF0000"/>
                </a:solidFill>
                <a:uFill>
                  <a:solidFill>
                    <a:srgbClr val="FF0000"/>
                  </a:solidFill>
                </a:uFill>
                <a:latin typeface="Tahoma"/>
                <a:cs typeface="Tahoma"/>
              </a:rPr>
              <a:t>system”</a:t>
            </a:r>
            <a:r>
              <a:rPr lang="en-US" sz="2000" dirty="0">
                <a:latin typeface="Tahoma"/>
                <a:cs typeface="Tahoma"/>
              </a:rPr>
              <a:t>.</a:t>
            </a:r>
          </a:p>
          <a:p>
            <a:pPr marL="25400" marR="19050">
              <a:lnSpc>
                <a:spcPct val="100000"/>
              </a:lnSpc>
            </a:pPr>
            <a:r>
              <a:rPr lang="en-US" sz="2000" dirty="0">
                <a:latin typeface="Tahoma"/>
                <a:cs typeface="Tahoma"/>
              </a:rPr>
              <a:t>The</a:t>
            </a:r>
            <a:r>
              <a:rPr lang="en-US" sz="2000" spc="225" dirty="0">
                <a:latin typeface="Tahoma"/>
                <a:cs typeface="Tahoma"/>
              </a:rPr>
              <a:t> </a:t>
            </a:r>
            <a:r>
              <a:rPr lang="en-US" sz="2000" spc="-5" dirty="0">
                <a:latin typeface="Tahoma"/>
                <a:cs typeface="Tahoma"/>
              </a:rPr>
              <a:t>degree</a:t>
            </a:r>
            <a:r>
              <a:rPr lang="en-US" sz="2000" spc="225" dirty="0">
                <a:latin typeface="Tahoma"/>
                <a:cs typeface="Tahoma"/>
              </a:rPr>
              <a:t> </a:t>
            </a:r>
            <a:r>
              <a:rPr lang="en-US" sz="2000" dirty="0">
                <a:latin typeface="Tahoma"/>
                <a:cs typeface="Tahoma"/>
              </a:rPr>
              <a:t>of</a:t>
            </a:r>
            <a:r>
              <a:rPr lang="en-US" sz="2000" spc="225" dirty="0">
                <a:latin typeface="Tahoma"/>
                <a:cs typeface="Tahoma"/>
              </a:rPr>
              <a:t> </a:t>
            </a:r>
            <a:r>
              <a:rPr lang="en-US" sz="2000" spc="-5" dirty="0">
                <a:latin typeface="Tahoma"/>
                <a:cs typeface="Tahoma"/>
              </a:rPr>
              <a:t>denominator</a:t>
            </a:r>
            <a:r>
              <a:rPr lang="en-US" sz="2000" spc="225" dirty="0">
                <a:latin typeface="Tahoma"/>
                <a:cs typeface="Tahoma"/>
              </a:rPr>
              <a:t> </a:t>
            </a:r>
            <a:r>
              <a:rPr lang="en-US" sz="2000" dirty="0">
                <a:latin typeface="Tahoma"/>
                <a:cs typeface="Tahoma"/>
              </a:rPr>
              <a:t>is</a:t>
            </a:r>
            <a:r>
              <a:rPr lang="en-US" sz="2000" spc="240" dirty="0">
                <a:latin typeface="Tahoma"/>
                <a:cs typeface="Tahoma"/>
              </a:rPr>
              <a:t> </a:t>
            </a:r>
            <a:r>
              <a:rPr lang="en-US" sz="2000" spc="-5" dirty="0">
                <a:latin typeface="Tahoma"/>
                <a:cs typeface="Tahoma"/>
              </a:rPr>
              <a:t>larger</a:t>
            </a:r>
            <a:r>
              <a:rPr lang="en-US" sz="2000" spc="229" dirty="0">
                <a:latin typeface="Tahoma"/>
                <a:cs typeface="Tahoma"/>
              </a:rPr>
              <a:t> </a:t>
            </a:r>
            <a:r>
              <a:rPr lang="en-US" sz="2000" spc="-5" dirty="0">
                <a:latin typeface="Tahoma"/>
                <a:cs typeface="Tahoma"/>
              </a:rPr>
              <a:t>than</a:t>
            </a:r>
            <a:r>
              <a:rPr lang="en-US" sz="2000" spc="235" dirty="0">
                <a:latin typeface="Tahoma"/>
                <a:cs typeface="Tahoma"/>
              </a:rPr>
              <a:t> </a:t>
            </a:r>
            <a:r>
              <a:rPr lang="en-US" sz="2000" spc="-5" dirty="0">
                <a:latin typeface="Tahoma"/>
                <a:cs typeface="Tahoma"/>
              </a:rPr>
              <a:t>the</a:t>
            </a:r>
            <a:r>
              <a:rPr lang="en-US" sz="2000" spc="235" dirty="0">
                <a:latin typeface="Tahoma"/>
                <a:cs typeface="Tahoma"/>
              </a:rPr>
              <a:t> </a:t>
            </a:r>
            <a:r>
              <a:rPr lang="en-US" sz="2000" spc="-10" dirty="0">
                <a:latin typeface="Tahoma"/>
                <a:cs typeface="Tahoma"/>
              </a:rPr>
              <a:t>numerator</a:t>
            </a:r>
            <a:r>
              <a:rPr lang="en-US" sz="2000" spc="220" dirty="0">
                <a:latin typeface="Tahoma"/>
                <a:cs typeface="Tahoma"/>
              </a:rPr>
              <a:t> </a:t>
            </a:r>
            <a:r>
              <a:rPr lang="en-US" sz="2000" dirty="0">
                <a:latin typeface="Tahoma"/>
                <a:cs typeface="Tahoma"/>
              </a:rPr>
              <a:t>hence </a:t>
            </a:r>
            <a:r>
              <a:rPr lang="en-US" sz="2000" spc="-735" dirty="0">
                <a:latin typeface="Tahoma"/>
                <a:cs typeface="Tahoma"/>
              </a:rPr>
              <a:t> </a:t>
            </a:r>
            <a:r>
              <a:rPr lang="en-US" sz="2000" spc="-5" dirty="0">
                <a:latin typeface="Tahoma"/>
                <a:cs typeface="Tahoma"/>
              </a:rPr>
              <a:t>system</a:t>
            </a:r>
            <a:r>
              <a:rPr lang="en-US" sz="2000" dirty="0">
                <a:latin typeface="Tahoma"/>
                <a:cs typeface="Tahoma"/>
              </a:rPr>
              <a:t> is </a:t>
            </a:r>
            <a:r>
              <a:rPr lang="en-US" sz="2000" b="1" u="heavy" spc="-5" dirty="0">
                <a:solidFill>
                  <a:srgbClr val="FF0000"/>
                </a:solidFill>
                <a:uFill>
                  <a:solidFill>
                    <a:srgbClr val="FF0000"/>
                  </a:solidFill>
                </a:uFill>
                <a:latin typeface="Tahoma"/>
                <a:cs typeface="Tahoma"/>
              </a:rPr>
              <a:t>“Proper </a:t>
            </a:r>
            <a:r>
              <a:rPr lang="en-US" sz="2000" b="1" u="heavy" dirty="0">
                <a:solidFill>
                  <a:srgbClr val="FF0000"/>
                </a:solidFill>
                <a:uFill>
                  <a:solidFill>
                    <a:srgbClr val="FF0000"/>
                  </a:solidFill>
                </a:uFill>
                <a:latin typeface="Tahoma"/>
                <a:cs typeface="Tahoma"/>
              </a:rPr>
              <a:t>System”</a:t>
            </a:r>
            <a:endParaRPr lang="en-US" sz="2000" dirty="0">
              <a:latin typeface="Tahoma"/>
              <a:cs typeface="Tahoma"/>
            </a:endParaRPr>
          </a:p>
          <a:p>
            <a:endParaRPr lang="en-IN" dirty="0"/>
          </a:p>
        </p:txBody>
      </p:sp>
      <p:sp>
        <p:nvSpPr>
          <p:cNvPr id="4" name="Slide Number Placeholder 3">
            <a:extLst>
              <a:ext uri="{FF2B5EF4-FFF2-40B4-BE49-F238E27FC236}">
                <a16:creationId xmlns:a16="http://schemas.microsoft.com/office/drawing/2014/main" xmlns="" id="{2D1C9B9C-603C-4CD7-8CA5-1F7E1CE643C0}"/>
              </a:ext>
            </a:extLst>
          </p:cNvPr>
          <p:cNvSpPr>
            <a:spLocks noGrp="1"/>
          </p:cNvSpPr>
          <p:nvPr>
            <p:ph type="sldNum" sz="quarter" idx="12"/>
          </p:nvPr>
        </p:nvSpPr>
        <p:spPr/>
        <p:txBody>
          <a:bodyPr/>
          <a:lstStyle/>
          <a:p>
            <a:fld id="{CA9F79F9-620A-454C-B44A-099229A02D1C}" type="slidenum">
              <a:rPr lang="en-IN" smtClean="0"/>
              <a:pPr/>
              <a:t>77</a:t>
            </a:fld>
            <a:endParaRPr lang="en-IN"/>
          </a:p>
        </p:txBody>
      </p:sp>
      <p:cxnSp>
        <p:nvCxnSpPr>
          <p:cNvPr id="6" name="Straight Connector 5">
            <a:extLst>
              <a:ext uri="{FF2B5EF4-FFF2-40B4-BE49-F238E27FC236}">
                <a16:creationId xmlns:a16="http://schemas.microsoft.com/office/drawing/2014/main" xmlns="" id="{F2761A9B-FA58-4300-8F69-B5F17AFEF25A}"/>
              </a:ext>
            </a:extLst>
          </p:cNvPr>
          <p:cNvCxnSpPr/>
          <p:nvPr/>
        </p:nvCxnSpPr>
        <p:spPr>
          <a:xfrm>
            <a:off x="2148396" y="2210859"/>
            <a:ext cx="1704513"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90D406C2-5F06-4F4B-8438-2EFDF7667F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extLst>
      <p:ext uri="{BB962C8B-B14F-4D97-AF65-F5344CB8AC3E}">
        <p14:creationId xmlns:p14="http://schemas.microsoft.com/office/powerpoint/2010/main" xmlns="" val="997625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AF3A2-DA76-4202-8B17-8F22EE57EF6E}"/>
              </a:ext>
            </a:extLst>
          </p:cNvPr>
          <p:cNvSpPr>
            <a:spLocks noGrp="1"/>
          </p:cNvSpPr>
          <p:nvPr>
            <p:ph type="title"/>
          </p:nvPr>
        </p:nvSpPr>
        <p:spPr>
          <a:xfrm>
            <a:off x="1097280" y="286603"/>
            <a:ext cx="6182409" cy="1450757"/>
          </a:xfrm>
        </p:spPr>
        <p:txBody>
          <a:bodyPr>
            <a:normAutofit/>
          </a:bodyPr>
          <a:lstStyle/>
          <a:p>
            <a:r>
              <a:rPr lang="en-IN" sz="4400" spc="-25" dirty="0">
                <a:solidFill>
                  <a:srgbClr val="FF0000"/>
                </a:solidFill>
              </a:rPr>
              <a:t>Types</a:t>
            </a:r>
            <a:r>
              <a:rPr lang="en-IN" sz="4400" spc="-30" dirty="0">
                <a:solidFill>
                  <a:srgbClr val="FF0000"/>
                </a:solidFill>
              </a:rPr>
              <a:t> </a:t>
            </a:r>
            <a:r>
              <a:rPr lang="en-IN" sz="4400" dirty="0">
                <a:solidFill>
                  <a:srgbClr val="FF0000"/>
                </a:solidFill>
              </a:rPr>
              <a:t>of</a:t>
            </a:r>
            <a:r>
              <a:rPr lang="en-IN" sz="4400" spc="-30" dirty="0">
                <a:solidFill>
                  <a:srgbClr val="FF0000"/>
                </a:solidFill>
              </a:rPr>
              <a:t> System</a:t>
            </a:r>
            <a:endParaRPr lang="en-IN" sz="4400" dirty="0">
              <a:solidFill>
                <a:srgbClr val="FF0000"/>
              </a:solidFill>
            </a:endParaRPr>
          </a:p>
        </p:txBody>
      </p:sp>
      <p:sp>
        <p:nvSpPr>
          <p:cNvPr id="4" name="Slide Number Placeholder 3">
            <a:extLst>
              <a:ext uri="{FF2B5EF4-FFF2-40B4-BE49-F238E27FC236}">
                <a16:creationId xmlns:a16="http://schemas.microsoft.com/office/drawing/2014/main" xmlns="" id="{920690CF-4926-4395-83BD-2EEBA89943DE}"/>
              </a:ext>
            </a:extLst>
          </p:cNvPr>
          <p:cNvSpPr>
            <a:spLocks noGrp="1"/>
          </p:cNvSpPr>
          <p:nvPr>
            <p:ph type="sldNum" sz="quarter" idx="12"/>
          </p:nvPr>
        </p:nvSpPr>
        <p:spPr/>
        <p:txBody>
          <a:bodyPr/>
          <a:lstStyle/>
          <a:p>
            <a:fld id="{CA9F79F9-620A-454C-B44A-099229A02D1C}" type="slidenum">
              <a:rPr lang="en-IN" smtClean="0"/>
              <a:pPr/>
              <a:t>78</a:t>
            </a:fld>
            <a:endParaRPr lang="en-IN"/>
          </a:p>
        </p:txBody>
      </p:sp>
      <p:sp>
        <p:nvSpPr>
          <p:cNvPr id="5" name="object 4">
            <a:extLst>
              <a:ext uri="{FF2B5EF4-FFF2-40B4-BE49-F238E27FC236}">
                <a16:creationId xmlns:a16="http://schemas.microsoft.com/office/drawing/2014/main" xmlns="" id="{45011F1D-B53B-4113-9ECF-C737ADD7AA26}"/>
              </a:ext>
            </a:extLst>
          </p:cNvPr>
          <p:cNvSpPr txBox="1">
            <a:spLocks noGrp="1"/>
          </p:cNvSpPr>
          <p:nvPr>
            <p:ph idx="1"/>
          </p:nvPr>
        </p:nvSpPr>
        <p:spPr>
          <a:xfrm>
            <a:off x="1096963" y="1846263"/>
            <a:ext cx="10058400" cy="443711"/>
          </a:xfrm>
          <a:prstGeom prst="rect">
            <a:avLst/>
          </a:prstGeom>
        </p:spPr>
        <p:txBody>
          <a:bodyPr vert="horz" wrap="square" lIns="0" tIns="12700" rIns="0" bIns="0" rtlCol="0">
            <a:spAutoFit/>
          </a:bodyPr>
          <a:lstStyle/>
          <a:p>
            <a:pPr marL="12700">
              <a:lnSpc>
                <a:spcPct val="100000"/>
              </a:lnSpc>
              <a:spcBef>
                <a:spcPts val="100"/>
              </a:spcBef>
            </a:pPr>
            <a:r>
              <a:rPr sz="2800" spc="-5" dirty="0">
                <a:latin typeface="Calibri"/>
                <a:cs typeface="Calibri"/>
              </a:rPr>
              <a:t>(depending</a:t>
            </a:r>
            <a:r>
              <a:rPr sz="2800" spc="-15" dirty="0">
                <a:latin typeface="Calibri"/>
                <a:cs typeface="Calibri"/>
              </a:rPr>
              <a:t> </a:t>
            </a:r>
            <a:r>
              <a:rPr sz="2800" spc="-5" dirty="0">
                <a:latin typeface="Calibri"/>
                <a:cs typeface="Calibri"/>
              </a:rPr>
              <a:t>on</a:t>
            </a:r>
            <a:r>
              <a:rPr sz="2800" spc="-15" dirty="0">
                <a:latin typeface="Calibri"/>
                <a:cs typeface="Calibri"/>
              </a:rPr>
              <a:t> </a:t>
            </a:r>
            <a:r>
              <a:rPr sz="2800" spc="-10" dirty="0">
                <a:latin typeface="Calibri"/>
                <a:cs typeface="Calibri"/>
              </a:rPr>
              <a:t>highest</a:t>
            </a:r>
            <a:r>
              <a:rPr sz="2800" spc="-20" dirty="0">
                <a:latin typeface="Calibri"/>
                <a:cs typeface="Calibri"/>
              </a:rPr>
              <a:t> </a:t>
            </a:r>
            <a:r>
              <a:rPr sz="2800" spc="-10" dirty="0">
                <a:latin typeface="Calibri"/>
                <a:cs typeface="Calibri"/>
              </a:rPr>
              <a:t>power</a:t>
            </a:r>
            <a:r>
              <a:rPr sz="2800" dirty="0">
                <a:latin typeface="Calibri"/>
                <a:cs typeface="Calibri"/>
              </a:rPr>
              <a:t> </a:t>
            </a:r>
            <a:r>
              <a:rPr sz="2800" spc="-5" dirty="0">
                <a:latin typeface="Calibri"/>
                <a:cs typeface="Calibri"/>
              </a:rPr>
              <a:t>of</a:t>
            </a:r>
            <a:r>
              <a:rPr sz="2800" spc="-15" dirty="0">
                <a:latin typeface="Calibri"/>
                <a:cs typeface="Calibri"/>
              </a:rPr>
              <a:t> </a:t>
            </a:r>
            <a:r>
              <a:rPr sz="2800" spc="-10" dirty="0">
                <a:latin typeface="Calibri"/>
                <a:cs typeface="Calibri"/>
              </a:rPr>
              <a:t>denominator)</a:t>
            </a:r>
            <a:endParaRPr sz="2800" dirty="0">
              <a:latin typeface="Calibri"/>
              <a:cs typeface="Calibri"/>
            </a:endParaRPr>
          </a:p>
        </p:txBody>
      </p:sp>
      <p:sp>
        <p:nvSpPr>
          <p:cNvPr id="7" name="TextBox 6">
            <a:extLst>
              <a:ext uri="{FF2B5EF4-FFF2-40B4-BE49-F238E27FC236}">
                <a16:creationId xmlns:a16="http://schemas.microsoft.com/office/drawing/2014/main" xmlns="" id="{18FD91C2-77EC-4187-8A69-23C2CCFA2F03}"/>
              </a:ext>
            </a:extLst>
          </p:cNvPr>
          <p:cNvSpPr txBox="1"/>
          <p:nvPr/>
        </p:nvSpPr>
        <p:spPr>
          <a:xfrm>
            <a:off x="1500326" y="2600223"/>
            <a:ext cx="7641454" cy="2492990"/>
          </a:xfrm>
          <a:prstGeom prst="rect">
            <a:avLst/>
          </a:prstGeom>
          <a:noFill/>
        </p:spPr>
        <p:txBody>
          <a:bodyPr wrap="square">
            <a:spAutoFit/>
          </a:bodyPr>
          <a:lstStyle/>
          <a:p>
            <a:pPr marL="355600" indent="-343535">
              <a:lnSpc>
                <a:spcPct val="100000"/>
              </a:lnSpc>
              <a:spcBef>
                <a:spcPts val="95"/>
              </a:spcBef>
              <a:buFont typeface="Wingdings"/>
              <a:buChar char=""/>
              <a:tabLst>
                <a:tab pos="356235" algn="l"/>
              </a:tabLst>
            </a:pPr>
            <a:r>
              <a:rPr lang="en-US" sz="2800" spc="-30" dirty="0">
                <a:latin typeface="Calibri"/>
                <a:cs typeface="Calibri"/>
              </a:rPr>
              <a:t>Zero</a:t>
            </a:r>
            <a:r>
              <a:rPr lang="en-US" sz="2800" spc="-15" dirty="0">
                <a:latin typeface="Calibri"/>
                <a:cs typeface="Calibri"/>
              </a:rPr>
              <a:t> </a:t>
            </a:r>
            <a:r>
              <a:rPr lang="en-US" sz="2800" spc="-5" dirty="0">
                <a:latin typeface="Calibri"/>
                <a:cs typeface="Calibri"/>
              </a:rPr>
              <a:t>(0) </a:t>
            </a:r>
            <a:r>
              <a:rPr lang="en-US" sz="2800" spc="-15" dirty="0">
                <a:latin typeface="Calibri"/>
                <a:cs typeface="Calibri"/>
              </a:rPr>
              <a:t>Order</a:t>
            </a:r>
            <a:r>
              <a:rPr lang="en-US" sz="2800" spc="-30" dirty="0">
                <a:latin typeface="Calibri"/>
                <a:cs typeface="Calibri"/>
              </a:rPr>
              <a:t> </a:t>
            </a:r>
            <a:r>
              <a:rPr lang="en-US" sz="2800" spc="-25" dirty="0">
                <a:latin typeface="Calibri"/>
                <a:cs typeface="Calibri"/>
              </a:rPr>
              <a:t>System</a:t>
            </a:r>
            <a:endParaRPr lang="en-US" sz="2800" dirty="0">
              <a:latin typeface="Calibri"/>
              <a:cs typeface="Calibri"/>
            </a:endParaRPr>
          </a:p>
          <a:p>
            <a:pPr>
              <a:lnSpc>
                <a:spcPct val="100000"/>
              </a:lnSpc>
              <a:spcBef>
                <a:spcPts val="5"/>
              </a:spcBef>
              <a:buFont typeface="Wingdings"/>
              <a:buChar char=""/>
            </a:pPr>
            <a:endParaRPr lang="en-US" sz="3600" dirty="0">
              <a:latin typeface="Calibri"/>
              <a:cs typeface="Calibri"/>
            </a:endParaRPr>
          </a:p>
          <a:p>
            <a:pPr marL="355600" indent="-343535">
              <a:lnSpc>
                <a:spcPct val="100000"/>
              </a:lnSpc>
              <a:buFont typeface="Wingdings"/>
              <a:buChar char=""/>
              <a:tabLst>
                <a:tab pos="356235" algn="l"/>
              </a:tabLst>
            </a:pPr>
            <a:r>
              <a:rPr lang="en-US" sz="2800" spc="-25" dirty="0">
                <a:latin typeface="Calibri"/>
                <a:cs typeface="Calibri"/>
              </a:rPr>
              <a:t>First</a:t>
            </a:r>
            <a:r>
              <a:rPr lang="en-US" sz="2800" spc="-5" dirty="0">
                <a:latin typeface="Calibri"/>
                <a:cs typeface="Calibri"/>
              </a:rPr>
              <a:t> </a:t>
            </a:r>
            <a:r>
              <a:rPr lang="en-US" sz="2800" spc="-15" dirty="0">
                <a:latin typeface="Calibri"/>
                <a:cs typeface="Calibri"/>
              </a:rPr>
              <a:t>Order</a:t>
            </a:r>
            <a:r>
              <a:rPr lang="en-US" sz="2800" spc="-30" dirty="0">
                <a:latin typeface="Calibri"/>
                <a:cs typeface="Calibri"/>
              </a:rPr>
              <a:t> </a:t>
            </a:r>
            <a:r>
              <a:rPr lang="en-US" sz="2800" spc="-25" dirty="0">
                <a:latin typeface="Calibri"/>
                <a:cs typeface="Calibri"/>
              </a:rPr>
              <a:t>System</a:t>
            </a:r>
            <a:endParaRPr lang="en-US" sz="2800" dirty="0">
              <a:latin typeface="Calibri"/>
              <a:cs typeface="Calibri"/>
            </a:endParaRPr>
          </a:p>
          <a:p>
            <a:pPr>
              <a:lnSpc>
                <a:spcPct val="100000"/>
              </a:lnSpc>
              <a:spcBef>
                <a:spcPts val="5"/>
              </a:spcBef>
              <a:buFont typeface="Wingdings"/>
              <a:buChar char=""/>
            </a:pPr>
            <a:endParaRPr lang="en-US" sz="3600" dirty="0">
              <a:latin typeface="Calibri"/>
              <a:cs typeface="Calibri"/>
            </a:endParaRPr>
          </a:p>
          <a:p>
            <a:pPr marL="355600" indent="-343535">
              <a:lnSpc>
                <a:spcPct val="100000"/>
              </a:lnSpc>
              <a:buFont typeface="Wingdings"/>
              <a:buChar char=""/>
              <a:tabLst>
                <a:tab pos="356235" algn="l"/>
              </a:tabLst>
            </a:pPr>
            <a:r>
              <a:rPr lang="en-US" sz="2800" spc="-10" dirty="0">
                <a:latin typeface="Calibri"/>
                <a:cs typeface="Calibri"/>
              </a:rPr>
              <a:t>Second</a:t>
            </a:r>
            <a:r>
              <a:rPr lang="en-US" sz="2800" spc="-15" dirty="0">
                <a:latin typeface="Calibri"/>
                <a:cs typeface="Calibri"/>
              </a:rPr>
              <a:t> Order</a:t>
            </a:r>
            <a:r>
              <a:rPr lang="en-US" sz="2800" spc="-30" dirty="0">
                <a:latin typeface="Calibri"/>
                <a:cs typeface="Calibri"/>
              </a:rPr>
              <a:t> </a:t>
            </a:r>
            <a:r>
              <a:rPr lang="en-US" sz="2800" spc="-25" dirty="0">
                <a:latin typeface="Calibri"/>
                <a:cs typeface="Calibri"/>
              </a:rPr>
              <a:t>System</a:t>
            </a:r>
            <a:endParaRPr lang="en-US" sz="2800" dirty="0">
              <a:latin typeface="Calibri"/>
              <a:cs typeface="Calibri"/>
            </a:endParaRPr>
          </a:p>
        </p:txBody>
      </p:sp>
      <p:pic>
        <p:nvPicPr>
          <p:cNvPr id="8" name="Picture 7">
            <a:extLst>
              <a:ext uri="{FF2B5EF4-FFF2-40B4-BE49-F238E27FC236}">
                <a16:creationId xmlns:a16="http://schemas.microsoft.com/office/drawing/2014/main" xmlns="" id="{B671D424-EEE9-4FD1-89BE-8C2BFDA545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extLst>
      <p:ext uri="{BB962C8B-B14F-4D97-AF65-F5344CB8AC3E}">
        <p14:creationId xmlns:p14="http://schemas.microsoft.com/office/powerpoint/2010/main" xmlns="" val="3455267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3169" y="813456"/>
            <a:ext cx="5514781" cy="751488"/>
          </a:xfrm>
          <a:prstGeom prst="rect">
            <a:avLst/>
          </a:prstGeom>
        </p:spPr>
        <p:txBody>
          <a:bodyPr vert="horz" wrap="square" lIns="0" tIns="12700" rIns="0" bIns="0" rtlCol="0" anchor="b">
            <a:spAutoFit/>
          </a:bodyPr>
          <a:lstStyle/>
          <a:p>
            <a:pPr marL="12700">
              <a:lnSpc>
                <a:spcPct val="100000"/>
              </a:lnSpc>
              <a:spcBef>
                <a:spcPts val="100"/>
              </a:spcBef>
            </a:pPr>
            <a:r>
              <a:rPr spc="-25" dirty="0">
                <a:solidFill>
                  <a:srgbClr val="FF0000"/>
                </a:solidFill>
              </a:rPr>
              <a:t>Zero</a:t>
            </a:r>
            <a:r>
              <a:rPr spc="-20" dirty="0">
                <a:solidFill>
                  <a:srgbClr val="FF0000"/>
                </a:solidFill>
              </a:rPr>
              <a:t> </a:t>
            </a:r>
            <a:r>
              <a:rPr dirty="0">
                <a:solidFill>
                  <a:srgbClr val="FF0000"/>
                </a:solidFill>
              </a:rPr>
              <a:t>(0)</a:t>
            </a:r>
            <a:r>
              <a:rPr spc="-5" dirty="0">
                <a:solidFill>
                  <a:srgbClr val="FF0000"/>
                </a:solidFill>
              </a:rPr>
              <a:t> </a:t>
            </a:r>
            <a:r>
              <a:rPr spc="-10" dirty="0">
                <a:solidFill>
                  <a:srgbClr val="FF0000"/>
                </a:solidFill>
              </a:rPr>
              <a:t>Order</a:t>
            </a:r>
            <a:r>
              <a:rPr spc="-25" dirty="0">
                <a:solidFill>
                  <a:srgbClr val="FF0000"/>
                </a:solidFill>
              </a:rPr>
              <a:t> </a:t>
            </a:r>
            <a:r>
              <a:rPr sz="4000" spc="-30" dirty="0">
                <a:solidFill>
                  <a:srgbClr val="FF0000"/>
                </a:solidFill>
              </a:rPr>
              <a:t>System</a:t>
            </a:r>
            <a:endParaRPr spc="-30" dirty="0">
              <a:solidFill>
                <a:srgbClr val="FF0000"/>
              </a:solidFill>
            </a:endParaRPr>
          </a:p>
        </p:txBody>
      </p:sp>
      <p:sp>
        <p:nvSpPr>
          <p:cNvPr id="3" name="object 3"/>
          <p:cNvSpPr txBox="1"/>
          <p:nvPr/>
        </p:nvSpPr>
        <p:spPr>
          <a:xfrm>
            <a:off x="2027643" y="1987041"/>
            <a:ext cx="8117205" cy="1671320"/>
          </a:xfrm>
          <a:prstGeom prst="rect">
            <a:avLst/>
          </a:prstGeom>
        </p:spPr>
        <p:txBody>
          <a:bodyPr vert="horz" wrap="square" lIns="0" tIns="12065" rIns="0" bIns="0" rtlCol="0">
            <a:spAutoFit/>
          </a:bodyPr>
          <a:lstStyle/>
          <a:p>
            <a:pPr marL="106680" marR="5080" indent="-94615">
              <a:lnSpc>
                <a:spcPct val="150000"/>
              </a:lnSpc>
              <a:spcBef>
                <a:spcPts val="95"/>
              </a:spcBef>
            </a:pPr>
            <a:r>
              <a:rPr sz="2400" b="1" u="heavy" spc="-5" dirty="0">
                <a:uFill>
                  <a:solidFill>
                    <a:srgbClr val="000000"/>
                  </a:solidFill>
                </a:uFill>
                <a:latin typeface="Tahoma"/>
                <a:cs typeface="Tahoma"/>
              </a:rPr>
              <a:t>Definition:</a:t>
            </a:r>
            <a:r>
              <a:rPr sz="2400" b="1" spc="75" dirty="0">
                <a:latin typeface="Tahoma"/>
                <a:cs typeface="Tahoma"/>
              </a:rPr>
              <a:t> </a:t>
            </a:r>
            <a:r>
              <a:rPr sz="2400" dirty="0">
                <a:latin typeface="Tahoma"/>
                <a:cs typeface="Tahoma"/>
              </a:rPr>
              <a:t>If</a:t>
            </a:r>
            <a:r>
              <a:rPr sz="2400" spc="-10" dirty="0">
                <a:latin typeface="Tahoma"/>
                <a:cs typeface="Tahoma"/>
              </a:rPr>
              <a:t> </a:t>
            </a:r>
            <a:r>
              <a:rPr sz="2400" dirty="0">
                <a:latin typeface="Tahoma"/>
                <a:cs typeface="Tahoma"/>
              </a:rPr>
              <a:t>highest</a:t>
            </a:r>
            <a:r>
              <a:rPr sz="2400" spc="-25" dirty="0">
                <a:latin typeface="Tahoma"/>
                <a:cs typeface="Tahoma"/>
              </a:rPr>
              <a:t> </a:t>
            </a:r>
            <a:r>
              <a:rPr sz="2400" spc="-5" dirty="0">
                <a:latin typeface="Tahoma"/>
                <a:cs typeface="Tahoma"/>
              </a:rPr>
              <a:t>power</a:t>
            </a:r>
            <a:r>
              <a:rPr sz="2400" spc="5" dirty="0">
                <a:latin typeface="Tahoma"/>
                <a:cs typeface="Tahoma"/>
              </a:rPr>
              <a:t> </a:t>
            </a:r>
            <a:r>
              <a:rPr sz="2400" dirty="0">
                <a:latin typeface="Tahoma"/>
                <a:cs typeface="Tahoma"/>
              </a:rPr>
              <a:t>of</a:t>
            </a:r>
            <a:r>
              <a:rPr sz="2400" spc="-20" dirty="0">
                <a:latin typeface="Tahoma"/>
                <a:cs typeface="Tahoma"/>
              </a:rPr>
              <a:t> </a:t>
            </a:r>
            <a:r>
              <a:rPr sz="2400" spc="-5" dirty="0">
                <a:latin typeface="Tahoma"/>
                <a:cs typeface="Tahoma"/>
              </a:rPr>
              <a:t>complex</a:t>
            </a:r>
            <a:r>
              <a:rPr sz="2400" spc="-10" dirty="0">
                <a:latin typeface="Tahoma"/>
                <a:cs typeface="Tahoma"/>
              </a:rPr>
              <a:t> </a:t>
            </a:r>
            <a:r>
              <a:rPr sz="2400" spc="-5" dirty="0">
                <a:latin typeface="Tahoma"/>
                <a:cs typeface="Tahoma"/>
              </a:rPr>
              <a:t>variable</a:t>
            </a:r>
            <a:r>
              <a:rPr sz="2400" spc="-20" dirty="0">
                <a:latin typeface="Tahoma"/>
                <a:cs typeface="Tahoma"/>
              </a:rPr>
              <a:t> </a:t>
            </a:r>
            <a:r>
              <a:rPr sz="2400" spc="-5" dirty="0">
                <a:latin typeface="Tahoma"/>
                <a:cs typeface="Tahoma"/>
              </a:rPr>
              <a:t>‘s’</a:t>
            </a:r>
            <a:r>
              <a:rPr sz="2400" spc="10" dirty="0">
                <a:latin typeface="Tahoma"/>
                <a:cs typeface="Tahoma"/>
              </a:rPr>
              <a:t> </a:t>
            </a:r>
            <a:r>
              <a:rPr sz="2400" spc="-5" dirty="0">
                <a:latin typeface="Tahoma"/>
                <a:cs typeface="Tahoma"/>
              </a:rPr>
              <a:t>present </a:t>
            </a:r>
            <a:r>
              <a:rPr sz="2400" spc="-735" dirty="0">
                <a:latin typeface="Tahoma"/>
                <a:cs typeface="Tahoma"/>
              </a:rPr>
              <a:t> </a:t>
            </a:r>
            <a:r>
              <a:rPr sz="2400" dirty="0">
                <a:latin typeface="Tahoma"/>
                <a:cs typeface="Tahoma"/>
              </a:rPr>
              <a:t>in</a:t>
            </a:r>
            <a:r>
              <a:rPr sz="2400" spc="-10" dirty="0">
                <a:latin typeface="Tahoma"/>
                <a:cs typeface="Tahoma"/>
              </a:rPr>
              <a:t> </a:t>
            </a:r>
            <a:r>
              <a:rPr sz="2400" spc="-5" dirty="0">
                <a:latin typeface="Tahoma"/>
                <a:cs typeface="Tahoma"/>
              </a:rPr>
              <a:t>Characteristics</a:t>
            </a:r>
            <a:r>
              <a:rPr sz="2400" dirty="0">
                <a:latin typeface="Tahoma"/>
                <a:cs typeface="Tahoma"/>
              </a:rPr>
              <a:t> </a:t>
            </a:r>
            <a:r>
              <a:rPr sz="2400" spc="-5" dirty="0">
                <a:latin typeface="Tahoma"/>
                <a:cs typeface="Tahoma"/>
              </a:rPr>
              <a:t>equation</a:t>
            </a:r>
            <a:r>
              <a:rPr sz="2400" spc="-15" dirty="0">
                <a:latin typeface="Tahoma"/>
                <a:cs typeface="Tahoma"/>
              </a:rPr>
              <a:t> </a:t>
            </a:r>
            <a:r>
              <a:rPr sz="2400" dirty="0">
                <a:latin typeface="Tahoma"/>
                <a:cs typeface="Tahoma"/>
              </a:rPr>
              <a:t>is </a:t>
            </a:r>
            <a:r>
              <a:rPr sz="2400" spc="-15" dirty="0">
                <a:latin typeface="Tahoma"/>
                <a:cs typeface="Tahoma"/>
              </a:rPr>
              <a:t>zero, </a:t>
            </a:r>
            <a:r>
              <a:rPr sz="2400" spc="-5" dirty="0">
                <a:latin typeface="Tahoma"/>
                <a:cs typeface="Tahoma"/>
              </a:rPr>
              <a:t>then</a:t>
            </a:r>
            <a:r>
              <a:rPr sz="2400" spc="-10" dirty="0">
                <a:latin typeface="Tahoma"/>
                <a:cs typeface="Tahoma"/>
              </a:rPr>
              <a:t> </a:t>
            </a:r>
            <a:r>
              <a:rPr sz="2400" dirty="0">
                <a:latin typeface="Tahoma"/>
                <a:cs typeface="Tahoma"/>
              </a:rPr>
              <a:t>it</a:t>
            </a:r>
            <a:r>
              <a:rPr sz="2400" spc="-5" dirty="0">
                <a:latin typeface="Tahoma"/>
                <a:cs typeface="Tahoma"/>
              </a:rPr>
              <a:t> </a:t>
            </a:r>
            <a:r>
              <a:rPr sz="2400" dirty="0">
                <a:latin typeface="Tahoma"/>
                <a:cs typeface="Tahoma"/>
              </a:rPr>
              <a:t>is called</a:t>
            </a:r>
            <a:r>
              <a:rPr sz="2400" spc="10" dirty="0">
                <a:latin typeface="Tahoma"/>
                <a:cs typeface="Tahoma"/>
              </a:rPr>
              <a:t> </a:t>
            </a:r>
            <a:r>
              <a:rPr sz="2400" spc="-5" dirty="0">
                <a:latin typeface="Tahoma"/>
                <a:cs typeface="Tahoma"/>
              </a:rPr>
              <a:t>as</a:t>
            </a:r>
            <a:endParaRPr sz="2400" dirty="0">
              <a:latin typeface="Tahoma"/>
              <a:cs typeface="Tahoma"/>
            </a:endParaRPr>
          </a:p>
          <a:p>
            <a:pPr marL="12700">
              <a:spcBef>
                <a:spcPts val="1445"/>
              </a:spcBef>
            </a:pPr>
            <a:r>
              <a:rPr sz="2400" spc="-20" dirty="0">
                <a:latin typeface="Tahoma"/>
                <a:cs typeface="Tahoma"/>
              </a:rPr>
              <a:t>“Zero</a:t>
            </a:r>
            <a:r>
              <a:rPr sz="2400" spc="-35" dirty="0">
                <a:latin typeface="Tahoma"/>
                <a:cs typeface="Tahoma"/>
              </a:rPr>
              <a:t> </a:t>
            </a:r>
            <a:r>
              <a:rPr sz="2400" spc="-5" dirty="0">
                <a:latin typeface="Tahoma"/>
                <a:cs typeface="Tahoma"/>
              </a:rPr>
              <a:t>order</a:t>
            </a:r>
            <a:r>
              <a:rPr sz="2400" spc="-20" dirty="0">
                <a:latin typeface="Tahoma"/>
                <a:cs typeface="Tahoma"/>
              </a:rPr>
              <a:t> </a:t>
            </a:r>
            <a:r>
              <a:rPr sz="2400" spc="-15" dirty="0">
                <a:latin typeface="Tahoma"/>
                <a:cs typeface="Tahoma"/>
              </a:rPr>
              <a:t>System”</a:t>
            </a:r>
            <a:endParaRPr sz="2400" dirty="0">
              <a:latin typeface="Tahoma"/>
              <a:cs typeface="Tahoma"/>
            </a:endParaRPr>
          </a:p>
        </p:txBody>
      </p:sp>
      <p:grpSp>
        <p:nvGrpSpPr>
          <p:cNvPr id="4" name="object 4"/>
          <p:cNvGrpSpPr/>
          <p:nvPr/>
        </p:nvGrpSpPr>
        <p:grpSpPr>
          <a:xfrm>
            <a:off x="2597659" y="3946970"/>
            <a:ext cx="5944235" cy="2221865"/>
            <a:chOff x="1073658" y="3946969"/>
            <a:chExt cx="5944235" cy="2221865"/>
          </a:xfrm>
        </p:grpSpPr>
        <p:sp>
          <p:nvSpPr>
            <p:cNvPr id="5" name="object 5"/>
            <p:cNvSpPr/>
            <p:nvPr/>
          </p:nvSpPr>
          <p:spPr>
            <a:xfrm>
              <a:off x="2521458" y="3963162"/>
              <a:ext cx="609600" cy="609600"/>
            </a:xfrm>
            <a:custGeom>
              <a:avLst/>
              <a:gdLst/>
              <a:ahLst/>
              <a:cxnLst/>
              <a:rect l="l" t="t" r="r" b="b"/>
              <a:pathLst>
                <a:path w="609600" h="609600">
                  <a:moveTo>
                    <a:pt x="0" y="304800"/>
                  </a:moveTo>
                  <a:lnTo>
                    <a:pt x="3990" y="255374"/>
                  </a:lnTo>
                  <a:lnTo>
                    <a:pt x="15544" y="208483"/>
                  </a:lnTo>
                  <a:lnTo>
                    <a:pt x="34032" y="164753"/>
                  </a:lnTo>
                  <a:lnTo>
                    <a:pt x="58826" y="124815"/>
                  </a:lnTo>
                  <a:lnTo>
                    <a:pt x="89296" y="89296"/>
                  </a:lnTo>
                  <a:lnTo>
                    <a:pt x="124815" y="58826"/>
                  </a:lnTo>
                  <a:lnTo>
                    <a:pt x="164753" y="34032"/>
                  </a:lnTo>
                  <a:lnTo>
                    <a:pt x="208483" y="15544"/>
                  </a:lnTo>
                  <a:lnTo>
                    <a:pt x="255374" y="3990"/>
                  </a:lnTo>
                  <a:lnTo>
                    <a:pt x="304800" y="0"/>
                  </a:lnTo>
                  <a:lnTo>
                    <a:pt x="354225" y="3990"/>
                  </a:lnTo>
                  <a:lnTo>
                    <a:pt x="401116" y="15544"/>
                  </a:lnTo>
                  <a:lnTo>
                    <a:pt x="444846" y="34032"/>
                  </a:lnTo>
                  <a:lnTo>
                    <a:pt x="484784" y="58826"/>
                  </a:lnTo>
                  <a:lnTo>
                    <a:pt x="520303" y="89296"/>
                  </a:lnTo>
                  <a:lnTo>
                    <a:pt x="550773" y="124815"/>
                  </a:lnTo>
                  <a:lnTo>
                    <a:pt x="575567" y="164753"/>
                  </a:lnTo>
                  <a:lnTo>
                    <a:pt x="594055" y="208483"/>
                  </a:lnTo>
                  <a:lnTo>
                    <a:pt x="605609" y="255374"/>
                  </a:lnTo>
                  <a:lnTo>
                    <a:pt x="609600" y="304800"/>
                  </a:lnTo>
                  <a:lnTo>
                    <a:pt x="605609" y="354225"/>
                  </a:lnTo>
                  <a:lnTo>
                    <a:pt x="594055" y="401116"/>
                  </a:lnTo>
                  <a:lnTo>
                    <a:pt x="575567" y="444846"/>
                  </a:lnTo>
                  <a:lnTo>
                    <a:pt x="550773" y="484784"/>
                  </a:lnTo>
                  <a:lnTo>
                    <a:pt x="520303" y="520303"/>
                  </a:lnTo>
                  <a:lnTo>
                    <a:pt x="484784" y="550773"/>
                  </a:lnTo>
                  <a:lnTo>
                    <a:pt x="444846" y="575567"/>
                  </a:lnTo>
                  <a:lnTo>
                    <a:pt x="401116" y="594055"/>
                  </a:lnTo>
                  <a:lnTo>
                    <a:pt x="354225" y="605609"/>
                  </a:lnTo>
                  <a:lnTo>
                    <a:pt x="304800" y="609600"/>
                  </a:lnTo>
                  <a:lnTo>
                    <a:pt x="255374" y="605609"/>
                  </a:lnTo>
                  <a:lnTo>
                    <a:pt x="208483" y="594055"/>
                  </a:lnTo>
                  <a:lnTo>
                    <a:pt x="164753" y="575567"/>
                  </a:lnTo>
                  <a:lnTo>
                    <a:pt x="124815" y="550773"/>
                  </a:lnTo>
                  <a:lnTo>
                    <a:pt x="89296" y="520303"/>
                  </a:lnTo>
                  <a:lnTo>
                    <a:pt x="58826" y="484784"/>
                  </a:lnTo>
                  <a:lnTo>
                    <a:pt x="34032" y="444846"/>
                  </a:lnTo>
                  <a:lnTo>
                    <a:pt x="15544" y="401116"/>
                  </a:lnTo>
                  <a:lnTo>
                    <a:pt x="3990" y="354225"/>
                  </a:lnTo>
                  <a:lnTo>
                    <a:pt x="0" y="304800"/>
                  </a:lnTo>
                  <a:close/>
                </a:path>
                <a:path w="609600" h="609600">
                  <a:moveTo>
                    <a:pt x="89916" y="88392"/>
                  </a:moveTo>
                  <a:lnTo>
                    <a:pt x="521716" y="520192"/>
                  </a:lnTo>
                </a:path>
                <a:path w="609600" h="609600">
                  <a:moveTo>
                    <a:pt x="521716" y="88392"/>
                  </a:moveTo>
                  <a:lnTo>
                    <a:pt x="89916" y="520192"/>
                  </a:lnTo>
                </a:path>
              </a:pathLst>
            </a:custGeom>
            <a:ln w="32004">
              <a:solidFill>
                <a:srgbClr val="000000"/>
              </a:solidFill>
            </a:ln>
          </p:spPr>
          <p:txBody>
            <a:bodyPr wrap="square" lIns="0" tIns="0" rIns="0" bIns="0" rtlCol="0"/>
            <a:lstStyle/>
            <a:p>
              <a:endParaRPr/>
            </a:p>
          </p:txBody>
        </p:sp>
        <p:sp>
          <p:nvSpPr>
            <p:cNvPr id="6" name="object 6"/>
            <p:cNvSpPr/>
            <p:nvPr/>
          </p:nvSpPr>
          <p:spPr>
            <a:xfrm>
              <a:off x="1073658" y="4196067"/>
              <a:ext cx="5944235" cy="1972945"/>
            </a:xfrm>
            <a:custGeom>
              <a:avLst/>
              <a:gdLst/>
              <a:ahLst/>
              <a:cxnLst/>
              <a:rect l="l" t="t" r="r" b="b"/>
              <a:pathLst>
                <a:path w="5944234" h="1972945">
                  <a:moveTo>
                    <a:pt x="1447927" y="71894"/>
                  </a:moveTo>
                  <a:lnTo>
                    <a:pt x="1420482" y="55892"/>
                  </a:lnTo>
                  <a:lnTo>
                    <a:pt x="1328166" y="2044"/>
                  </a:lnTo>
                  <a:lnTo>
                    <a:pt x="1322158" y="0"/>
                  </a:lnTo>
                  <a:lnTo>
                    <a:pt x="1316050" y="393"/>
                  </a:lnTo>
                  <a:lnTo>
                    <a:pt x="1310538" y="3086"/>
                  </a:lnTo>
                  <a:lnTo>
                    <a:pt x="1306322" y="7886"/>
                  </a:lnTo>
                  <a:lnTo>
                    <a:pt x="1304264" y="13893"/>
                  </a:lnTo>
                  <a:lnTo>
                    <a:pt x="1304645" y="20002"/>
                  </a:lnTo>
                  <a:lnTo>
                    <a:pt x="1307299" y="25514"/>
                  </a:lnTo>
                  <a:lnTo>
                    <a:pt x="1312037" y="29730"/>
                  </a:lnTo>
                  <a:lnTo>
                    <a:pt x="1356880" y="55892"/>
                  </a:lnTo>
                  <a:lnTo>
                    <a:pt x="0" y="55892"/>
                  </a:lnTo>
                  <a:lnTo>
                    <a:pt x="0" y="87896"/>
                  </a:lnTo>
                  <a:lnTo>
                    <a:pt x="1356880" y="87896"/>
                  </a:lnTo>
                  <a:lnTo>
                    <a:pt x="1312037" y="114058"/>
                  </a:lnTo>
                  <a:lnTo>
                    <a:pt x="1307299" y="118287"/>
                  </a:lnTo>
                  <a:lnTo>
                    <a:pt x="1304645" y="123799"/>
                  </a:lnTo>
                  <a:lnTo>
                    <a:pt x="1304264" y="129908"/>
                  </a:lnTo>
                  <a:lnTo>
                    <a:pt x="1306322" y="135902"/>
                  </a:lnTo>
                  <a:lnTo>
                    <a:pt x="1310538" y="140716"/>
                  </a:lnTo>
                  <a:lnTo>
                    <a:pt x="1316050" y="143395"/>
                  </a:lnTo>
                  <a:lnTo>
                    <a:pt x="1322158" y="143802"/>
                  </a:lnTo>
                  <a:lnTo>
                    <a:pt x="1328166" y="141744"/>
                  </a:lnTo>
                  <a:lnTo>
                    <a:pt x="1420482" y="87896"/>
                  </a:lnTo>
                  <a:lnTo>
                    <a:pt x="1447927" y="71894"/>
                  </a:lnTo>
                  <a:close/>
                </a:path>
                <a:path w="5944234" h="1972945">
                  <a:moveTo>
                    <a:pt x="2971927" y="71894"/>
                  </a:moveTo>
                  <a:lnTo>
                    <a:pt x="2944482" y="55892"/>
                  </a:lnTo>
                  <a:lnTo>
                    <a:pt x="2852166" y="2044"/>
                  </a:lnTo>
                  <a:lnTo>
                    <a:pt x="2846159" y="0"/>
                  </a:lnTo>
                  <a:lnTo>
                    <a:pt x="2840050" y="393"/>
                  </a:lnTo>
                  <a:lnTo>
                    <a:pt x="2834538" y="3086"/>
                  </a:lnTo>
                  <a:lnTo>
                    <a:pt x="2830322" y="7886"/>
                  </a:lnTo>
                  <a:lnTo>
                    <a:pt x="2828264" y="13893"/>
                  </a:lnTo>
                  <a:lnTo>
                    <a:pt x="2828645" y="20002"/>
                  </a:lnTo>
                  <a:lnTo>
                    <a:pt x="2831300" y="25514"/>
                  </a:lnTo>
                  <a:lnTo>
                    <a:pt x="2836037" y="29730"/>
                  </a:lnTo>
                  <a:lnTo>
                    <a:pt x="2880880" y="55892"/>
                  </a:lnTo>
                  <a:lnTo>
                    <a:pt x="2057400" y="55892"/>
                  </a:lnTo>
                  <a:lnTo>
                    <a:pt x="2057400" y="87896"/>
                  </a:lnTo>
                  <a:lnTo>
                    <a:pt x="2880880" y="87896"/>
                  </a:lnTo>
                  <a:lnTo>
                    <a:pt x="2836037" y="114058"/>
                  </a:lnTo>
                  <a:lnTo>
                    <a:pt x="2831300" y="118287"/>
                  </a:lnTo>
                  <a:lnTo>
                    <a:pt x="2828645" y="123799"/>
                  </a:lnTo>
                  <a:lnTo>
                    <a:pt x="2828264" y="129908"/>
                  </a:lnTo>
                  <a:lnTo>
                    <a:pt x="2830322" y="135902"/>
                  </a:lnTo>
                  <a:lnTo>
                    <a:pt x="2834538" y="140716"/>
                  </a:lnTo>
                  <a:lnTo>
                    <a:pt x="2840050" y="143395"/>
                  </a:lnTo>
                  <a:lnTo>
                    <a:pt x="2846159" y="143802"/>
                  </a:lnTo>
                  <a:lnTo>
                    <a:pt x="2852166" y="141744"/>
                  </a:lnTo>
                  <a:lnTo>
                    <a:pt x="2944482" y="87896"/>
                  </a:lnTo>
                  <a:lnTo>
                    <a:pt x="2971927" y="71894"/>
                  </a:lnTo>
                  <a:close/>
                </a:path>
                <a:path w="5944234" h="1972945">
                  <a:moveTo>
                    <a:pt x="5943727" y="71894"/>
                  </a:moveTo>
                  <a:lnTo>
                    <a:pt x="5916282" y="55892"/>
                  </a:lnTo>
                  <a:lnTo>
                    <a:pt x="5823966" y="2044"/>
                  </a:lnTo>
                  <a:lnTo>
                    <a:pt x="5817959" y="0"/>
                  </a:lnTo>
                  <a:lnTo>
                    <a:pt x="5811850" y="393"/>
                  </a:lnTo>
                  <a:lnTo>
                    <a:pt x="5806338" y="3086"/>
                  </a:lnTo>
                  <a:lnTo>
                    <a:pt x="5802122" y="7886"/>
                  </a:lnTo>
                  <a:lnTo>
                    <a:pt x="5800064" y="13893"/>
                  </a:lnTo>
                  <a:lnTo>
                    <a:pt x="5800445" y="20002"/>
                  </a:lnTo>
                  <a:lnTo>
                    <a:pt x="5803100" y="25514"/>
                  </a:lnTo>
                  <a:lnTo>
                    <a:pt x="5807837" y="29730"/>
                  </a:lnTo>
                  <a:lnTo>
                    <a:pt x="5852680" y="55892"/>
                  </a:lnTo>
                  <a:lnTo>
                    <a:pt x="4495800" y="55892"/>
                  </a:lnTo>
                  <a:lnTo>
                    <a:pt x="4495800" y="87896"/>
                  </a:lnTo>
                  <a:lnTo>
                    <a:pt x="5089398" y="87896"/>
                  </a:lnTo>
                  <a:lnTo>
                    <a:pt x="5089398" y="1809788"/>
                  </a:lnTo>
                  <a:lnTo>
                    <a:pt x="5063236" y="1764931"/>
                  </a:lnTo>
                  <a:lnTo>
                    <a:pt x="5059007" y="1760194"/>
                  </a:lnTo>
                  <a:lnTo>
                    <a:pt x="5053495" y="1757527"/>
                  </a:lnTo>
                  <a:lnTo>
                    <a:pt x="5047386" y="1757133"/>
                  </a:lnTo>
                  <a:lnTo>
                    <a:pt x="5041392" y="1759178"/>
                  </a:lnTo>
                  <a:lnTo>
                    <a:pt x="5036578" y="1763407"/>
                  </a:lnTo>
                  <a:lnTo>
                    <a:pt x="5033899" y="1768932"/>
                  </a:lnTo>
                  <a:lnTo>
                    <a:pt x="5033492" y="1775053"/>
                  </a:lnTo>
                  <a:lnTo>
                    <a:pt x="5035550" y="1781060"/>
                  </a:lnTo>
                  <a:lnTo>
                    <a:pt x="5096014" y="1884692"/>
                  </a:lnTo>
                  <a:lnTo>
                    <a:pt x="1843468" y="1884692"/>
                  </a:lnTo>
                  <a:lnTo>
                    <a:pt x="1888363" y="1858505"/>
                  </a:lnTo>
                  <a:lnTo>
                    <a:pt x="1893087" y="1854288"/>
                  </a:lnTo>
                  <a:lnTo>
                    <a:pt x="1895741" y="1848764"/>
                  </a:lnTo>
                  <a:lnTo>
                    <a:pt x="1896122" y="1842643"/>
                  </a:lnTo>
                  <a:lnTo>
                    <a:pt x="1894078" y="1836623"/>
                  </a:lnTo>
                  <a:lnTo>
                    <a:pt x="1889848" y="1831886"/>
                  </a:lnTo>
                  <a:lnTo>
                    <a:pt x="1884337" y="1829219"/>
                  </a:lnTo>
                  <a:lnTo>
                    <a:pt x="1878228" y="1828825"/>
                  </a:lnTo>
                  <a:lnTo>
                    <a:pt x="1872234" y="1830870"/>
                  </a:lnTo>
                  <a:lnTo>
                    <a:pt x="1768602" y="1891296"/>
                  </a:lnTo>
                  <a:lnTo>
                    <a:pt x="1768602" y="467614"/>
                  </a:lnTo>
                  <a:lnTo>
                    <a:pt x="1794764" y="512457"/>
                  </a:lnTo>
                  <a:lnTo>
                    <a:pt x="1798980" y="517194"/>
                  </a:lnTo>
                  <a:lnTo>
                    <a:pt x="1804492" y="519849"/>
                  </a:lnTo>
                  <a:lnTo>
                    <a:pt x="1810600" y="520230"/>
                  </a:lnTo>
                  <a:lnTo>
                    <a:pt x="1816608" y="518172"/>
                  </a:lnTo>
                  <a:lnTo>
                    <a:pt x="1821408" y="513956"/>
                  </a:lnTo>
                  <a:lnTo>
                    <a:pt x="1824101" y="508444"/>
                  </a:lnTo>
                  <a:lnTo>
                    <a:pt x="1824494" y="502335"/>
                  </a:lnTo>
                  <a:lnTo>
                    <a:pt x="1822450" y="496328"/>
                  </a:lnTo>
                  <a:lnTo>
                    <a:pt x="1771116" y="408317"/>
                  </a:lnTo>
                  <a:lnTo>
                    <a:pt x="1752600" y="376567"/>
                  </a:lnTo>
                  <a:lnTo>
                    <a:pt x="1682750" y="496328"/>
                  </a:lnTo>
                  <a:lnTo>
                    <a:pt x="1680692" y="502335"/>
                  </a:lnTo>
                  <a:lnTo>
                    <a:pt x="1681099" y="508444"/>
                  </a:lnTo>
                  <a:lnTo>
                    <a:pt x="1683778" y="513956"/>
                  </a:lnTo>
                  <a:lnTo>
                    <a:pt x="1688592" y="518172"/>
                  </a:lnTo>
                  <a:lnTo>
                    <a:pt x="1694586" y="520230"/>
                  </a:lnTo>
                  <a:lnTo>
                    <a:pt x="1700695" y="519849"/>
                  </a:lnTo>
                  <a:lnTo>
                    <a:pt x="1706206" y="517194"/>
                  </a:lnTo>
                  <a:lnTo>
                    <a:pt x="1710436" y="512457"/>
                  </a:lnTo>
                  <a:lnTo>
                    <a:pt x="1736585" y="467614"/>
                  </a:lnTo>
                  <a:lnTo>
                    <a:pt x="1736598" y="408317"/>
                  </a:lnTo>
                  <a:lnTo>
                    <a:pt x="1736598" y="467614"/>
                  </a:lnTo>
                  <a:lnTo>
                    <a:pt x="1736598" y="1900694"/>
                  </a:lnTo>
                  <a:lnTo>
                    <a:pt x="1752473" y="1900694"/>
                  </a:lnTo>
                  <a:lnTo>
                    <a:pt x="1872234" y="1970519"/>
                  </a:lnTo>
                  <a:lnTo>
                    <a:pt x="1878228" y="1972576"/>
                  </a:lnTo>
                  <a:lnTo>
                    <a:pt x="1884337" y="1972183"/>
                  </a:lnTo>
                  <a:lnTo>
                    <a:pt x="1889848" y="1969516"/>
                  </a:lnTo>
                  <a:lnTo>
                    <a:pt x="1894078" y="1964766"/>
                  </a:lnTo>
                  <a:lnTo>
                    <a:pt x="1896122" y="1958759"/>
                  </a:lnTo>
                  <a:lnTo>
                    <a:pt x="1895741" y="1952637"/>
                  </a:lnTo>
                  <a:lnTo>
                    <a:pt x="1893087" y="1947113"/>
                  </a:lnTo>
                  <a:lnTo>
                    <a:pt x="1888363" y="1942884"/>
                  </a:lnTo>
                  <a:lnTo>
                    <a:pt x="1843468" y="1916696"/>
                  </a:lnTo>
                  <a:lnTo>
                    <a:pt x="5105400" y="1916696"/>
                  </a:lnTo>
                  <a:lnTo>
                    <a:pt x="5105400" y="1900770"/>
                  </a:lnTo>
                  <a:lnTo>
                    <a:pt x="5123916" y="1869020"/>
                  </a:lnTo>
                  <a:lnTo>
                    <a:pt x="5175250" y="1781060"/>
                  </a:lnTo>
                  <a:lnTo>
                    <a:pt x="5177294" y="1775053"/>
                  </a:lnTo>
                  <a:lnTo>
                    <a:pt x="5176901" y="1768932"/>
                  </a:lnTo>
                  <a:lnTo>
                    <a:pt x="5174208" y="1763407"/>
                  </a:lnTo>
                  <a:lnTo>
                    <a:pt x="5169408" y="1759178"/>
                  </a:lnTo>
                  <a:lnTo>
                    <a:pt x="5163401" y="1757133"/>
                  </a:lnTo>
                  <a:lnTo>
                    <a:pt x="5157292" y="1757527"/>
                  </a:lnTo>
                  <a:lnTo>
                    <a:pt x="5151780" y="1760194"/>
                  </a:lnTo>
                  <a:lnTo>
                    <a:pt x="5147564" y="1764931"/>
                  </a:lnTo>
                  <a:lnTo>
                    <a:pt x="5121402" y="1809788"/>
                  </a:lnTo>
                  <a:lnTo>
                    <a:pt x="5121402" y="87896"/>
                  </a:lnTo>
                  <a:lnTo>
                    <a:pt x="5852680" y="87896"/>
                  </a:lnTo>
                  <a:lnTo>
                    <a:pt x="5807837" y="114058"/>
                  </a:lnTo>
                  <a:lnTo>
                    <a:pt x="5803100" y="118287"/>
                  </a:lnTo>
                  <a:lnTo>
                    <a:pt x="5800445" y="123799"/>
                  </a:lnTo>
                  <a:lnTo>
                    <a:pt x="5800064" y="129908"/>
                  </a:lnTo>
                  <a:lnTo>
                    <a:pt x="5802122" y="135902"/>
                  </a:lnTo>
                  <a:lnTo>
                    <a:pt x="5806338" y="140716"/>
                  </a:lnTo>
                  <a:lnTo>
                    <a:pt x="5811850" y="143395"/>
                  </a:lnTo>
                  <a:lnTo>
                    <a:pt x="5817959" y="143802"/>
                  </a:lnTo>
                  <a:lnTo>
                    <a:pt x="5823966" y="141744"/>
                  </a:lnTo>
                  <a:lnTo>
                    <a:pt x="5916282" y="87896"/>
                  </a:lnTo>
                  <a:lnTo>
                    <a:pt x="5943727" y="71894"/>
                  </a:lnTo>
                  <a:close/>
                </a:path>
              </a:pathLst>
            </a:custGeom>
            <a:solidFill>
              <a:srgbClr val="000000"/>
            </a:solidFill>
          </p:spPr>
          <p:txBody>
            <a:bodyPr wrap="square" lIns="0" tIns="0" rIns="0" bIns="0" rtlCol="0"/>
            <a:lstStyle/>
            <a:p>
              <a:endParaRPr/>
            </a:p>
          </p:txBody>
        </p:sp>
      </p:grpSp>
      <p:sp>
        <p:nvSpPr>
          <p:cNvPr id="7" name="object 7"/>
          <p:cNvSpPr txBox="1"/>
          <p:nvPr/>
        </p:nvSpPr>
        <p:spPr>
          <a:xfrm>
            <a:off x="3819270" y="3842384"/>
            <a:ext cx="24765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8" name="object 8"/>
          <p:cNvSpPr txBox="1"/>
          <p:nvPr/>
        </p:nvSpPr>
        <p:spPr>
          <a:xfrm>
            <a:off x="4436746" y="4523613"/>
            <a:ext cx="13652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9" name="object 9"/>
          <p:cNvSpPr txBox="1"/>
          <p:nvPr/>
        </p:nvSpPr>
        <p:spPr>
          <a:xfrm>
            <a:off x="2447341" y="3842384"/>
            <a:ext cx="58483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0" name="object 10"/>
          <p:cNvSpPr txBox="1"/>
          <p:nvPr/>
        </p:nvSpPr>
        <p:spPr>
          <a:xfrm>
            <a:off x="8326882" y="3842384"/>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1" name="object 11"/>
          <p:cNvSpPr/>
          <p:nvPr/>
        </p:nvSpPr>
        <p:spPr>
          <a:xfrm>
            <a:off x="5945864" y="4281918"/>
            <a:ext cx="862965" cy="0"/>
          </a:xfrm>
          <a:custGeom>
            <a:avLst/>
            <a:gdLst/>
            <a:ahLst/>
            <a:cxnLst/>
            <a:rect l="l" t="t" r="r" b="b"/>
            <a:pathLst>
              <a:path w="862964">
                <a:moveTo>
                  <a:pt x="0" y="0"/>
                </a:moveTo>
                <a:lnTo>
                  <a:pt x="862551" y="0"/>
                </a:lnTo>
              </a:path>
            </a:pathLst>
          </a:custGeom>
          <a:ln w="18313">
            <a:solidFill>
              <a:srgbClr val="000000"/>
            </a:solidFill>
          </a:ln>
        </p:spPr>
        <p:txBody>
          <a:bodyPr wrap="square" lIns="0" tIns="0" rIns="0" bIns="0" rtlCol="0"/>
          <a:lstStyle/>
          <a:p>
            <a:endParaRPr/>
          </a:p>
        </p:txBody>
      </p:sp>
      <p:sp>
        <p:nvSpPr>
          <p:cNvPr id="12" name="object 12"/>
          <p:cNvSpPr txBox="1"/>
          <p:nvPr/>
        </p:nvSpPr>
        <p:spPr>
          <a:xfrm>
            <a:off x="5569458" y="3658361"/>
            <a:ext cx="1524000" cy="1064394"/>
          </a:xfrm>
          <a:prstGeom prst="rect">
            <a:avLst/>
          </a:prstGeom>
          <a:ln w="32003">
            <a:solidFill>
              <a:srgbClr val="000000"/>
            </a:solidFill>
          </a:ln>
        </p:spPr>
        <p:txBody>
          <a:bodyPr vert="horz" wrap="square" lIns="0" tIns="139700" rIns="0" bIns="0" rtlCol="0">
            <a:spAutoFit/>
          </a:bodyPr>
          <a:lstStyle/>
          <a:p>
            <a:pPr marL="84455" algn="ctr">
              <a:spcBef>
                <a:spcPts val="1100"/>
              </a:spcBef>
            </a:pPr>
            <a:r>
              <a:rPr sz="2750" spc="290" dirty="0">
                <a:latin typeface="Times New Roman"/>
                <a:cs typeface="Times New Roman"/>
              </a:rPr>
              <a:t>1</a:t>
            </a:r>
            <a:endParaRPr sz="2750">
              <a:latin typeface="Times New Roman"/>
              <a:cs typeface="Times New Roman"/>
            </a:endParaRPr>
          </a:p>
          <a:p>
            <a:pPr algn="ctr">
              <a:spcBef>
                <a:spcPts val="630"/>
              </a:spcBef>
            </a:pPr>
            <a:r>
              <a:rPr sz="2750" spc="290" dirty="0">
                <a:latin typeface="Times New Roman"/>
                <a:cs typeface="Times New Roman"/>
              </a:rPr>
              <a:t>1</a:t>
            </a:r>
            <a:r>
              <a:rPr sz="2750" spc="-270" dirty="0">
                <a:latin typeface="Times New Roman"/>
                <a:cs typeface="Times New Roman"/>
              </a:rPr>
              <a:t> </a:t>
            </a:r>
            <a:r>
              <a:rPr sz="2750" spc="315" dirty="0">
                <a:latin typeface="Symbol"/>
                <a:cs typeface="Symbol"/>
              </a:rPr>
              <a:t></a:t>
            </a:r>
            <a:r>
              <a:rPr sz="2750" spc="-114" dirty="0">
                <a:latin typeface="Times New Roman"/>
                <a:cs typeface="Times New Roman"/>
              </a:rPr>
              <a:t> </a:t>
            </a:r>
            <a:r>
              <a:rPr sz="2750" i="1" spc="320" dirty="0">
                <a:latin typeface="Times New Roman"/>
                <a:cs typeface="Times New Roman"/>
              </a:rPr>
              <a:t>T</a:t>
            </a:r>
            <a:endParaRPr sz="2750">
              <a:latin typeface="Times New Roman"/>
              <a:cs typeface="Times New Roman"/>
            </a:endParaRPr>
          </a:p>
        </p:txBody>
      </p:sp>
      <p:sp>
        <p:nvSpPr>
          <p:cNvPr id="13" name="object 13"/>
          <p:cNvSpPr/>
          <p:nvPr/>
        </p:nvSpPr>
        <p:spPr>
          <a:xfrm>
            <a:off x="1341120" y="1602440"/>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6" name="object 1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79</a:t>
            </a:fld>
            <a:endParaRPr sz="1400">
              <a:latin typeface="Tahoma"/>
              <a:cs typeface="Tahoma"/>
            </a:endParaRPr>
          </a:p>
        </p:txBody>
      </p:sp>
      <p:pic>
        <p:nvPicPr>
          <p:cNvPr id="17" name="Picture 16">
            <a:extLst>
              <a:ext uri="{FF2B5EF4-FFF2-40B4-BE49-F238E27FC236}">
                <a16:creationId xmlns:a16="http://schemas.microsoft.com/office/drawing/2014/main" xmlns="" id="{B71F770F-B00A-4AF2-B13E-58E8F341DAC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dirty="0">
                <a:solidFill>
                  <a:srgbClr val="FF0000"/>
                </a:solidFill>
              </a:rPr>
              <a:t>What is Control system ?</a:t>
            </a:r>
            <a:endParaRPr lang="en-IN"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8</a:t>
            </a:fld>
            <a:endParaRPr lang="en-IN"/>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3080" y="215507"/>
            <a:ext cx="2816492" cy="974101"/>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92500" lnSpcReduction="20000"/>
          </a:bodyPr>
          <a:lstStyle/>
          <a:p>
            <a:pPr algn="just"/>
            <a:r>
              <a:rPr lang="en-US" sz="2800" dirty="0">
                <a:latin typeface="Calibri"/>
                <a:cs typeface="Calibri"/>
              </a:rPr>
              <a:t>It</a:t>
            </a:r>
            <a:r>
              <a:rPr lang="en-US" sz="2800" spc="5" dirty="0">
                <a:latin typeface="Calibri"/>
                <a:cs typeface="Calibri"/>
              </a:rPr>
              <a:t> </a:t>
            </a:r>
            <a:r>
              <a:rPr lang="en-US" sz="2800" spc="-10" dirty="0">
                <a:latin typeface="Calibri"/>
                <a:cs typeface="Calibri"/>
              </a:rPr>
              <a:t>is</a:t>
            </a:r>
            <a:r>
              <a:rPr lang="en-US" sz="2800" spc="-5" dirty="0">
                <a:latin typeface="Calibri"/>
                <a:cs typeface="Calibri"/>
              </a:rPr>
              <a:t> an</a:t>
            </a:r>
            <a:r>
              <a:rPr lang="en-US" sz="2800" dirty="0">
                <a:latin typeface="Calibri"/>
                <a:cs typeface="Calibri"/>
              </a:rPr>
              <a:t> </a:t>
            </a:r>
            <a:r>
              <a:rPr lang="en-US" sz="2800" spc="-15" dirty="0">
                <a:latin typeface="Calibri"/>
                <a:cs typeface="Calibri"/>
              </a:rPr>
              <a:t>arrangement</a:t>
            </a:r>
            <a:r>
              <a:rPr lang="en-US" sz="2800" spc="-10" dirty="0">
                <a:latin typeface="Calibri"/>
                <a:cs typeface="Calibri"/>
              </a:rPr>
              <a:t> </a:t>
            </a:r>
            <a:r>
              <a:rPr lang="en-US" sz="2800" spc="-5" dirty="0">
                <a:latin typeface="Calibri"/>
                <a:cs typeface="Calibri"/>
              </a:rPr>
              <a:t>of</a:t>
            </a:r>
            <a:r>
              <a:rPr lang="en-US" sz="2800" dirty="0">
                <a:latin typeface="Calibri"/>
                <a:cs typeface="Calibri"/>
              </a:rPr>
              <a:t> </a:t>
            </a:r>
            <a:r>
              <a:rPr lang="en-US" sz="2800" spc="-25" dirty="0">
                <a:latin typeface="Calibri"/>
                <a:cs typeface="Calibri"/>
              </a:rPr>
              <a:t>different</a:t>
            </a:r>
            <a:r>
              <a:rPr lang="en-US" sz="2800" spc="-20" dirty="0">
                <a:latin typeface="Calibri"/>
                <a:cs typeface="Calibri"/>
              </a:rPr>
              <a:t> physical</a:t>
            </a:r>
            <a:r>
              <a:rPr lang="en-US" sz="2800" spc="-15" dirty="0">
                <a:latin typeface="Calibri"/>
                <a:cs typeface="Calibri"/>
              </a:rPr>
              <a:t> </a:t>
            </a:r>
            <a:r>
              <a:rPr lang="en-US" sz="2800" spc="-10" dirty="0">
                <a:latin typeface="Calibri"/>
                <a:cs typeface="Calibri"/>
              </a:rPr>
              <a:t>elements </a:t>
            </a:r>
            <a:r>
              <a:rPr lang="en-US" sz="2800" spc="-5" dirty="0">
                <a:latin typeface="Calibri"/>
                <a:cs typeface="Calibri"/>
              </a:rPr>
              <a:t> </a:t>
            </a:r>
            <a:r>
              <a:rPr lang="en-US" sz="2800" spc="-10" dirty="0">
                <a:latin typeface="Calibri"/>
                <a:cs typeface="Calibri"/>
              </a:rPr>
              <a:t>connected</a:t>
            </a:r>
            <a:r>
              <a:rPr lang="en-US" sz="2800" spc="280" dirty="0">
                <a:latin typeface="Calibri"/>
                <a:cs typeface="Calibri"/>
              </a:rPr>
              <a:t> </a:t>
            </a:r>
            <a:r>
              <a:rPr lang="en-US" sz="2800" spc="-10" dirty="0">
                <a:latin typeface="Calibri"/>
                <a:cs typeface="Calibri"/>
              </a:rPr>
              <a:t>in</a:t>
            </a:r>
            <a:r>
              <a:rPr lang="en-US" sz="2800" spc="295" dirty="0">
                <a:latin typeface="Calibri"/>
                <a:cs typeface="Calibri"/>
              </a:rPr>
              <a:t> </a:t>
            </a:r>
            <a:r>
              <a:rPr lang="en-US" sz="2800" dirty="0">
                <a:latin typeface="Calibri"/>
                <a:cs typeface="Calibri"/>
              </a:rPr>
              <a:t>such</a:t>
            </a:r>
            <a:r>
              <a:rPr lang="en-US" sz="2800" spc="285" dirty="0">
                <a:latin typeface="Calibri"/>
                <a:cs typeface="Calibri"/>
              </a:rPr>
              <a:t> </a:t>
            </a:r>
            <a:r>
              <a:rPr lang="en-US" sz="2800" spc="-5" dirty="0">
                <a:latin typeface="Calibri"/>
                <a:cs typeface="Calibri"/>
              </a:rPr>
              <a:t>a</a:t>
            </a:r>
            <a:r>
              <a:rPr lang="en-US" sz="2800" spc="295" dirty="0">
                <a:latin typeface="Calibri"/>
                <a:cs typeface="Calibri"/>
              </a:rPr>
              <a:t> </a:t>
            </a:r>
            <a:r>
              <a:rPr lang="en-US" sz="2800" spc="-5" dirty="0">
                <a:latin typeface="Calibri"/>
                <a:cs typeface="Calibri"/>
              </a:rPr>
              <a:t>manner</a:t>
            </a:r>
            <a:r>
              <a:rPr lang="en-US" sz="2800" spc="285" dirty="0">
                <a:latin typeface="Calibri"/>
                <a:cs typeface="Calibri"/>
              </a:rPr>
              <a:t> </a:t>
            </a:r>
            <a:r>
              <a:rPr lang="en-US" sz="2800" dirty="0">
                <a:latin typeface="Calibri"/>
                <a:cs typeface="Calibri"/>
              </a:rPr>
              <a:t>so</a:t>
            </a:r>
            <a:r>
              <a:rPr lang="en-US" sz="2800" spc="290" dirty="0">
                <a:latin typeface="Calibri"/>
                <a:cs typeface="Calibri"/>
              </a:rPr>
              <a:t> </a:t>
            </a:r>
            <a:r>
              <a:rPr lang="en-US" sz="2800" spc="-5" dirty="0">
                <a:latin typeface="Calibri"/>
                <a:cs typeface="Calibri"/>
              </a:rPr>
              <a:t>as</a:t>
            </a:r>
            <a:r>
              <a:rPr lang="en-US" sz="2800" spc="280" dirty="0">
                <a:latin typeface="Calibri"/>
                <a:cs typeface="Calibri"/>
              </a:rPr>
              <a:t> </a:t>
            </a:r>
            <a:r>
              <a:rPr lang="en-US" sz="2800" spc="-15" dirty="0">
                <a:latin typeface="Calibri"/>
                <a:cs typeface="Calibri"/>
              </a:rPr>
              <a:t>to</a:t>
            </a:r>
            <a:r>
              <a:rPr lang="en-US" sz="2800" spc="290" dirty="0">
                <a:latin typeface="Calibri"/>
                <a:cs typeface="Calibri"/>
              </a:rPr>
              <a:t> </a:t>
            </a:r>
            <a:r>
              <a:rPr lang="en-US" sz="2800" spc="-15" dirty="0">
                <a:latin typeface="Calibri"/>
                <a:cs typeface="Calibri"/>
              </a:rPr>
              <a:t>regulate,</a:t>
            </a:r>
            <a:r>
              <a:rPr lang="en-US" sz="2800" spc="285" dirty="0">
                <a:latin typeface="Calibri"/>
                <a:cs typeface="Calibri"/>
              </a:rPr>
              <a:t> </a:t>
            </a:r>
            <a:r>
              <a:rPr lang="en-US" sz="2800" spc="-10" dirty="0">
                <a:latin typeface="Calibri"/>
                <a:cs typeface="Calibri"/>
              </a:rPr>
              <a:t>direct </a:t>
            </a:r>
            <a:r>
              <a:rPr lang="en-US" sz="2800" spc="-620" dirty="0">
                <a:latin typeface="Calibri"/>
                <a:cs typeface="Calibri"/>
              </a:rPr>
              <a:t> </a:t>
            </a:r>
            <a:r>
              <a:rPr lang="en-US" sz="2800" spc="-5" dirty="0">
                <a:latin typeface="Calibri"/>
                <a:cs typeface="Calibri"/>
              </a:rPr>
              <a:t>or</a:t>
            </a:r>
            <a:r>
              <a:rPr lang="en-US" sz="2800" spc="-10" dirty="0">
                <a:latin typeface="Calibri"/>
                <a:cs typeface="Calibri"/>
              </a:rPr>
              <a:t> command</a:t>
            </a:r>
            <a:r>
              <a:rPr lang="en-US" sz="2800" spc="35" dirty="0">
                <a:latin typeface="Calibri"/>
                <a:cs typeface="Calibri"/>
              </a:rPr>
              <a:t> </a:t>
            </a:r>
            <a:r>
              <a:rPr lang="en-US" sz="2800" spc="-5" dirty="0">
                <a:latin typeface="Calibri"/>
                <a:cs typeface="Calibri"/>
              </a:rPr>
              <a:t>itself</a:t>
            </a:r>
            <a:r>
              <a:rPr lang="en-US" sz="2800" spc="-10" dirty="0">
                <a:latin typeface="Calibri"/>
                <a:cs typeface="Calibri"/>
              </a:rPr>
              <a:t> </a:t>
            </a:r>
            <a:r>
              <a:rPr lang="en-US" sz="2800" spc="-15" dirty="0">
                <a:latin typeface="Calibri"/>
                <a:cs typeface="Calibri"/>
              </a:rPr>
              <a:t>to</a:t>
            </a:r>
            <a:r>
              <a:rPr lang="en-US" sz="2800" dirty="0">
                <a:latin typeface="Calibri"/>
                <a:cs typeface="Calibri"/>
              </a:rPr>
              <a:t> </a:t>
            </a:r>
            <a:r>
              <a:rPr lang="en-US" sz="2800" spc="-10" dirty="0">
                <a:latin typeface="Calibri"/>
                <a:cs typeface="Calibri"/>
              </a:rPr>
              <a:t>achieve</a:t>
            </a:r>
            <a:r>
              <a:rPr lang="en-US" sz="2800" dirty="0">
                <a:latin typeface="Calibri"/>
                <a:cs typeface="Calibri"/>
              </a:rPr>
              <a:t> </a:t>
            </a:r>
            <a:r>
              <a:rPr lang="en-US" sz="2800" spc="-5" dirty="0">
                <a:latin typeface="Calibri"/>
                <a:cs typeface="Calibri"/>
              </a:rPr>
              <a:t>a </a:t>
            </a:r>
            <a:r>
              <a:rPr lang="en-US" sz="2800" spc="-10" dirty="0">
                <a:latin typeface="Calibri"/>
                <a:cs typeface="Calibri"/>
              </a:rPr>
              <a:t>certain</a:t>
            </a:r>
            <a:r>
              <a:rPr lang="en-US" sz="2800" spc="10" dirty="0">
                <a:latin typeface="Calibri"/>
                <a:cs typeface="Calibri"/>
              </a:rPr>
              <a:t> </a:t>
            </a:r>
            <a:r>
              <a:rPr lang="en-US" sz="2800" spc="-10" dirty="0">
                <a:latin typeface="Calibri"/>
                <a:cs typeface="Calibri"/>
              </a:rPr>
              <a:t>objective.</a:t>
            </a:r>
            <a:endParaRPr lang="en-US" sz="2800" dirty="0">
              <a:latin typeface="Calibri"/>
              <a:cs typeface="Calibri"/>
            </a:endParaRPr>
          </a:p>
          <a:p>
            <a:r>
              <a:rPr lang="en-IN" sz="2800" b="1" u="sng" dirty="0">
                <a:solidFill>
                  <a:schemeClr val="tx1"/>
                </a:solidFill>
              </a:rPr>
              <a:t>Industrial control system(ICS) examples</a:t>
            </a:r>
          </a:p>
          <a:p>
            <a:pPr algn="l"/>
            <a:r>
              <a:rPr lang="en-US" b="0" i="0" dirty="0">
                <a:solidFill>
                  <a:srgbClr val="212529"/>
                </a:solidFill>
                <a:effectLst/>
              </a:rPr>
              <a:t>It is a collective term used to describe different types of control systems and related instrumentation, which include the devices, systems, networks, and controls used to operate and/or automate industrial processes.</a:t>
            </a:r>
          </a:p>
          <a:p>
            <a:pPr algn="l"/>
            <a:r>
              <a:rPr lang="en-US" b="0" i="0" dirty="0">
                <a:solidFill>
                  <a:srgbClr val="212529"/>
                </a:solidFill>
                <a:effectLst/>
              </a:rPr>
              <a:t>Each ICS functions differently depending on the industry and is designed to handle tasks efficiently electronically. In almost every industrial sector and critical infrastructures such as the production, transportation, power and water treatments, the devices and protocols used in an ICS are currently used.</a:t>
            </a:r>
          </a:p>
          <a:p>
            <a:pPr algn="just"/>
            <a:r>
              <a:rPr lang="en-US" b="1" i="0" dirty="0">
                <a:solidFill>
                  <a:srgbClr val="212529"/>
                </a:solidFill>
                <a:effectLst/>
              </a:rPr>
              <a:t>The following are ICS technologies:  Supervisory control and data acquisition (SCADA) and Distributed Control Systems (DCS), Industrial Automation and Control Systems (IACS), Programmable Logic Controllers (PLCs), Programmable Automation Controllers (PACs), Human-Machine Interface (HMI), Remote Terminal Units (RTUs), control servers, Intelligent Electronic Devices (IEDs) and sensors.</a:t>
            </a:r>
          </a:p>
          <a:p>
            <a:endParaRPr lang="en-IN" sz="1600" b="1" u="sng" dirty="0">
              <a:solidFill>
                <a:schemeClr val="tx1"/>
              </a:solidFill>
            </a:endParaRPr>
          </a:p>
        </p:txBody>
      </p:sp>
    </p:spTree>
    <p:extLst>
      <p:ext uri="{BB962C8B-B14F-4D97-AF65-F5344CB8AC3E}">
        <p14:creationId xmlns:p14="http://schemas.microsoft.com/office/powerpoint/2010/main" xmlns="" val="37195150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55175" y="1810856"/>
            <a:ext cx="75114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Consider</a:t>
            </a:r>
            <a:r>
              <a:rPr sz="2400" spc="-30" dirty="0">
                <a:latin typeface="Tahoma"/>
                <a:cs typeface="Tahoma"/>
              </a:rPr>
              <a:t> </a:t>
            </a:r>
            <a:r>
              <a:rPr sz="2400" dirty="0">
                <a:latin typeface="Tahoma"/>
                <a:cs typeface="Tahoma"/>
              </a:rPr>
              <a:t>a </a:t>
            </a:r>
            <a:r>
              <a:rPr sz="2400" spc="-5" dirty="0">
                <a:latin typeface="Tahoma"/>
                <a:cs typeface="Tahoma"/>
              </a:rPr>
              <a:t>unity</a:t>
            </a:r>
            <a:r>
              <a:rPr sz="2400" spc="-20" dirty="0">
                <a:latin typeface="Tahoma"/>
                <a:cs typeface="Tahoma"/>
              </a:rPr>
              <a:t> </a:t>
            </a:r>
            <a:r>
              <a:rPr sz="2400" spc="-10" dirty="0">
                <a:latin typeface="Tahoma"/>
                <a:cs typeface="Tahoma"/>
              </a:rPr>
              <a:t>feedback</a:t>
            </a:r>
            <a:r>
              <a:rPr sz="2400" spc="5" dirty="0">
                <a:latin typeface="Tahoma"/>
                <a:cs typeface="Tahoma"/>
              </a:rPr>
              <a:t> </a:t>
            </a:r>
            <a:r>
              <a:rPr sz="2400" spc="-10" dirty="0">
                <a:latin typeface="Tahoma"/>
                <a:cs typeface="Tahoma"/>
              </a:rPr>
              <a:t>system</a:t>
            </a:r>
            <a:r>
              <a:rPr sz="2400" spc="15" dirty="0">
                <a:latin typeface="Tahoma"/>
                <a:cs typeface="Tahoma"/>
              </a:rPr>
              <a:t> </a:t>
            </a:r>
            <a:r>
              <a:rPr sz="2400" spc="-5" dirty="0">
                <a:latin typeface="Tahoma"/>
                <a:cs typeface="Tahoma"/>
              </a:rPr>
              <a:t>with</a:t>
            </a:r>
            <a:r>
              <a:rPr sz="2400" spc="5" dirty="0">
                <a:latin typeface="Tahoma"/>
                <a:cs typeface="Tahoma"/>
              </a:rPr>
              <a:t> </a:t>
            </a:r>
            <a:r>
              <a:rPr sz="2400" spc="-10" dirty="0">
                <a:latin typeface="Tahoma"/>
                <a:cs typeface="Tahoma"/>
              </a:rPr>
              <a:t>transfer</a:t>
            </a:r>
            <a:r>
              <a:rPr sz="2400" spc="-15" dirty="0">
                <a:latin typeface="Tahoma"/>
                <a:cs typeface="Tahoma"/>
              </a:rPr>
              <a:t> </a:t>
            </a:r>
            <a:r>
              <a:rPr sz="2400" spc="-5" dirty="0">
                <a:latin typeface="Tahoma"/>
                <a:cs typeface="Tahoma"/>
              </a:rPr>
              <a:t>function</a:t>
            </a:r>
            <a:endParaRPr sz="2400" dirty="0">
              <a:latin typeface="Tahoma"/>
              <a:cs typeface="Tahoma"/>
            </a:endParaRPr>
          </a:p>
        </p:txBody>
      </p:sp>
      <p:sp>
        <p:nvSpPr>
          <p:cNvPr id="3" name="object 3"/>
          <p:cNvSpPr txBox="1"/>
          <p:nvPr/>
        </p:nvSpPr>
        <p:spPr>
          <a:xfrm>
            <a:off x="2288540" y="2659760"/>
            <a:ext cx="5721350" cy="391160"/>
          </a:xfrm>
          <a:prstGeom prst="rect">
            <a:avLst/>
          </a:prstGeom>
        </p:spPr>
        <p:txBody>
          <a:bodyPr vert="horz" wrap="square" lIns="0" tIns="12700" rIns="0" bIns="0" rtlCol="0">
            <a:spAutoFit/>
          </a:bodyPr>
          <a:lstStyle/>
          <a:p>
            <a:pPr marL="12700">
              <a:spcBef>
                <a:spcPts val="100"/>
              </a:spcBef>
            </a:pPr>
            <a:r>
              <a:rPr sz="2400" spc="-5" dirty="0">
                <a:latin typeface="Tahoma"/>
                <a:cs typeface="Tahoma"/>
              </a:rPr>
              <a:t>Hence</a:t>
            </a:r>
            <a:r>
              <a:rPr sz="2400" spc="-10" dirty="0">
                <a:latin typeface="Tahoma"/>
                <a:cs typeface="Tahoma"/>
              </a:rPr>
              <a:t> </a:t>
            </a:r>
            <a:r>
              <a:rPr sz="2400" spc="-5" dirty="0">
                <a:latin typeface="Tahoma"/>
                <a:cs typeface="Tahoma"/>
              </a:rPr>
              <a:t>characteristics</a:t>
            </a:r>
            <a:r>
              <a:rPr sz="2400" spc="20" dirty="0">
                <a:latin typeface="Tahoma"/>
                <a:cs typeface="Tahoma"/>
              </a:rPr>
              <a:t> </a:t>
            </a:r>
            <a:r>
              <a:rPr sz="2400" spc="-5" dirty="0">
                <a:latin typeface="Tahoma"/>
                <a:cs typeface="Tahoma"/>
              </a:rPr>
              <a:t>equation</a:t>
            </a:r>
            <a:r>
              <a:rPr sz="2400" spc="-30" dirty="0">
                <a:latin typeface="Tahoma"/>
                <a:cs typeface="Tahoma"/>
              </a:rPr>
              <a:t> </a:t>
            </a:r>
            <a:r>
              <a:rPr sz="2400" dirty="0">
                <a:latin typeface="Tahoma"/>
                <a:cs typeface="Tahoma"/>
              </a:rPr>
              <a:t>is</a:t>
            </a:r>
            <a:r>
              <a:rPr sz="2400" spc="-5" dirty="0">
                <a:latin typeface="Tahoma"/>
                <a:cs typeface="Tahoma"/>
              </a:rPr>
              <a:t> given </a:t>
            </a:r>
            <a:r>
              <a:rPr sz="2400" spc="-75" dirty="0">
                <a:latin typeface="Tahoma"/>
                <a:cs typeface="Tahoma"/>
              </a:rPr>
              <a:t>by,</a:t>
            </a:r>
            <a:endParaRPr sz="2400">
              <a:latin typeface="Tahoma"/>
              <a:cs typeface="Tahoma"/>
            </a:endParaRPr>
          </a:p>
        </p:txBody>
      </p:sp>
      <p:sp>
        <p:nvSpPr>
          <p:cNvPr id="4" name="object 4"/>
          <p:cNvSpPr txBox="1"/>
          <p:nvPr/>
        </p:nvSpPr>
        <p:spPr>
          <a:xfrm>
            <a:off x="2288540" y="3391280"/>
            <a:ext cx="30226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or</a:t>
            </a:r>
            <a:endParaRPr sz="2400">
              <a:latin typeface="Tahoma"/>
              <a:cs typeface="Tahoma"/>
            </a:endParaRPr>
          </a:p>
        </p:txBody>
      </p:sp>
      <p:sp>
        <p:nvSpPr>
          <p:cNvPr id="5" name="object 5"/>
          <p:cNvSpPr txBox="1"/>
          <p:nvPr/>
        </p:nvSpPr>
        <p:spPr>
          <a:xfrm>
            <a:off x="2288540" y="4123182"/>
            <a:ext cx="7038340" cy="756920"/>
          </a:xfrm>
          <a:prstGeom prst="rect">
            <a:avLst/>
          </a:prstGeom>
        </p:spPr>
        <p:txBody>
          <a:bodyPr vert="horz" wrap="square" lIns="0" tIns="12700" rIns="0" bIns="0" rtlCol="0">
            <a:spAutoFit/>
          </a:bodyPr>
          <a:lstStyle/>
          <a:p>
            <a:pPr marL="12700">
              <a:spcBef>
                <a:spcPts val="100"/>
              </a:spcBef>
            </a:pPr>
            <a:r>
              <a:rPr sz="2400" spc="-10" dirty="0">
                <a:latin typeface="Tahoma"/>
                <a:cs typeface="Tahoma"/>
              </a:rPr>
              <a:t>Here </a:t>
            </a:r>
            <a:r>
              <a:rPr sz="2400" dirty="0">
                <a:latin typeface="Tahoma"/>
                <a:cs typeface="Tahoma"/>
              </a:rPr>
              <a:t>the</a:t>
            </a:r>
            <a:r>
              <a:rPr sz="2400" spc="-20" dirty="0">
                <a:latin typeface="Tahoma"/>
                <a:cs typeface="Tahoma"/>
              </a:rPr>
              <a:t> </a:t>
            </a:r>
            <a:r>
              <a:rPr sz="2400" dirty="0">
                <a:latin typeface="Tahoma"/>
                <a:cs typeface="Tahoma"/>
              </a:rPr>
              <a:t>highest</a:t>
            </a:r>
            <a:r>
              <a:rPr sz="2400" spc="-20" dirty="0">
                <a:latin typeface="Tahoma"/>
                <a:cs typeface="Tahoma"/>
              </a:rPr>
              <a:t> </a:t>
            </a:r>
            <a:r>
              <a:rPr sz="2400" spc="-5" dirty="0">
                <a:latin typeface="Tahoma"/>
                <a:cs typeface="Tahoma"/>
              </a:rPr>
              <a:t>power </a:t>
            </a:r>
            <a:r>
              <a:rPr sz="2400" dirty="0">
                <a:latin typeface="Tahoma"/>
                <a:cs typeface="Tahoma"/>
              </a:rPr>
              <a:t>of</a:t>
            </a:r>
            <a:r>
              <a:rPr sz="2400" spc="-20" dirty="0">
                <a:latin typeface="Tahoma"/>
                <a:cs typeface="Tahoma"/>
              </a:rPr>
              <a:t> </a:t>
            </a:r>
            <a:r>
              <a:rPr sz="2400" dirty="0">
                <a:latin typeface="Tahoma"/>
                <a:cs typeface="Tahoma"/>
              </a:rPr>
              <a:t>s</a:t>
            </a:r>
            <a:r>
              <a:rPr sz="2400" spc="-10" dirty="0">
                <a:latin typeface="Tahoma"/>
                <a:cs typeface="Tahoma"/>
              </a:rPr>
              <a:t> </a:t>
            </a:r>
            <a:r>
              <a:rPr sz="2400" dirty="0">
                <a:latin typeface="Tahoma"/>
                <a:cs typeface="Tahoma"/>
              </a:rPr>
              <a:t>is </a:t>
            </a:r>
            <a:r>
              <a:rPr sz="2400" spc="-5" dirty="0">
                <a:latin typeface="Tahoma"/>
                <a:cs typeface="Tahoma"/>
              </a:rPr>
              <a:t>equal</a:t>
            </a:r>
            <a:r>
              <a:rPr sz="2400" dirty="0">
                <a:latin typeface="Tahoma"/>
                <a:cs typeface="Tahoma"/>
              </a:rPr>
              <a:t> </a:t>
            </a:r>
            <a:r>
              <a:rPr sz="2400" spc="-5" dirty="0">
                <a:latin typeface="Tahoma"/>
                <a:cs typeface="Tahoma"/>
              </a:rPr>
              <a:t>to</a:t>
            </a:r>
            <a:r>
              <a:rPr sz="2400" spc="-30" dirty="0">
                <a:latin typeface="Tahoma"/>
                <a:cs typeface="Tahoma"/>
              </a:rPr>
              <a:t> </a:t>
            </a:r>
            <a:r>
              <a:rPr sz="2400" dirty="0">
                <a:latin typeface="Tahoma"/>
                <a:cs typeface="Tahoma"/>
              </a:rPr>
              <a:t>0,</a:t>
            </a:r>
            <a:endParaRPr sz="2400">
              <a:latin typeface="Tahoma"/>
              <a:cs typeface="Tahoma"/>
            </a:endParaRPr>
          </a:p>
          <a:p>
            <a:pPr marL="12700"/>
            <a:r>
              <a:rPr sz="2400" spc="-5" dirty="0">
                <a:latin typeface="Tahoma"/>
                <a:cs typeface="Tahoma"/>
              </a:rPr>
              <a:t>Hence</a:t>
            </a:r>
            <a:r>
              <a:rPr sz="2400" spc="-15" dirty="0">
                <a:latin typeface="Tahoma"/>
                <a:cs typeface="Tahoma"/>
              </a:rPr>
              <a:t> </a:t>
            </a:r>
            <a:r>
              <a:rPr sz="2400" dirty="0">
                <a:latin typeface="Tahoma"/>
                <a:cs typeface="Tahoma"/>
              </a:rPr>
              <a:t>the</a:t>
            </a:r>
            <a:r>
              <a:rPr sz="2400" spc="-20" dirty="0">
                <a:latin typeface="Tahoma"/>
                <a:cs typeface="Tahoma"/>
              </a:rPr>
              <a:t> </a:t>
            </a:r>
            <a:r>
              <a:rPr sz="2400" spc="-5" dirty="0">
                <a:latin typeface="Tahoma"/>
                <a:cs typeface="Tahoma"/>
              </a:rPr>
              <a:t>system</a:t>
            </a:r>
            <a:r>
              <a:rPr sz="2400" spc="5" dirty="0">
                <a:latin typeface="Tahoma"/>
                <a:cs typeface="Tahoma"/>
              </a:rPr>
              <a:t> </a:t>
            </a:r>
            <a:r>
              <a:rPr sz="2400" spc="-5" dirty="0">
                <a:latin typeface="Tahoma"/>
                <a:cs typeface="Tahoma"/>
              </a:rPr>
              <a:t>given</a:t>
            </a:r>
            <a:r>
              <a:rPr sz="2400" spc="-25" dirty="0">
                <a:latin typeface="Tahoma"/>
                <a:cs typeface="Tahoma"/>
              </a:rPr>
              <a:t> </a:t>
            </a:r>
            <a:r>
              <a:rPr sz="2400" spc="-5" dirty="0">
                <a:latin typeface="Tahoma"/>
                <a:cs typeface="Tahoma"/>
              </a:rPr>
              <a:t>above</a:t>
            </a:r>
            <a:r>
              <a:rPr sz="2400" spc="-25" dirty="0">
                <a:latin typeface="Tahoma"/>
                <a:cs typeface="Tahoma"/>
              </a:rPr>
              <a:t> </a:t>
            </a:r>
            <a:r>
              <a:rPr sz="2400" dirty="0">
                <a:latin typeface="Tahoma"/>
                <a:cs typeface="Tahoma"/>
              </a:rPr>
              <a:t>is</a:t>
            </a:r>
            <a:r>
              <a:rPr sz="2400" spc="-5" dirty="0">
                <a:latin typeface="Tahoma"/>
                <a:cs typeface="Tahoma"/>
              </a:rPr>
              <a:t> </a:t>
            </a:r>
            <a:r>
              <a:rPr sz="2400" spc="-10" dirty="0">
                <a:latin typeface="Tahoma"/>
                <a:cs typeface="Tahoma"/>
              </a:rPr>
              <a:t>zero </a:t>
            </a:r>
            <a:r>
              <a:rPr sz="2400" spc="-5" dirty="0">
                <a:latin typeface="Tahoma"/>
                <a:cs typeface="Tahoma"/>
              </a:rPr>
              <a:t>order</a:t>
            </a:r>
            <a:r>
              <a:rPr sz="2400" spc="-20" dirty="0">
                <a:latin typeface="Tahoma"/>
                <a:cs typeface="Tahoma"/>
              </a:rPr>
              <a:t> </a:t>
            </a:r>
            <a:r>
              <a:rPr sz="2400" spc="-5" dirty="0">
                <a:latin typeface="Tahoma"/>
                <a:cs typeface="Tahoma"/>
              </a:rPr>
              <a:t>system.</a:t>
            </a:r>
            <a:endParaRPr sz="2400">
              <a:latin typeface="Tahoma"/>
              <a:cs typeface="Tahoma"/>
            </a:endParaRPr>
          </a:p>
        </p:txBody>
      </p:sp>
      <p:sp>
        <p:nvSpPr>
          <p:cNvPr id="6" name="object 6"/>
          <p:cNvSpPr txBox="1"/>
          <p:nvPr/>
        </p:nvSpPr>
        <p:spPr>
          <a:xfrm>
            <a:off x="2288540" y="5952235"/>
            <a:ext cx="6870700" cy="391160"/>
          </a:xfrm>
          <a:prstGeom prst="rect">
            <a:avLst/>
          </a:prstGeom>
        </p:spPr>
        <p:txBody>
          <a:bodyPr vert="horz" wrap="square" lIns="0" tIns="12700" rIns="0" bIns="0" rtlCol="0">
            <a:spAutoFit/>
          </a:bodyPr>
          <a:lstStyle/>
          <a:p>
            <a:pPr marL="12700">
              <a:spcBef>
                <a:spcPts val="100"/>
              </a:spcBef>
            </a:pPr>
            <a:r>
              <a:rPr sz="2400" b="1" u="heavy" spc="-10" dirty="0">
                <a:uFill>
                  <a:solidFill>
                    <a:srgbClr val="000000"/>
                  </a:solidFill>
                </a:uFill>
                <a:latin typeface="Tahoma"/>
                <a:cs typeface="Tahoma"/>
              </a:rPr>
              <a:t>Practical</a:t>
            </a:r>
            <a:r>
              <a:rPr sz="2400" b="1" u="heavy" spc="-15" dirty="0">
                <a:uFill>
                  <a:solidFill>
                    <a:srgbClr val="000000"/>
                  </a:solidFill>
                </a:uFill>
                <a:latin typeface="Tahoma"/>
                <a:cs typeface="Tahoma"/>
              </a:rPr>
              <a:t> </a:t>
            </a:r>
            <a:r>
              <a:rPr sz="2400" b="1" u="heavy" spc="-5" dirty="0">
                <a:uFill>
                  <a:solidFill>
                    <a:srgbClr val="000000"/>
                  </a:solidFill>
                </a:uFill>
                <a:latin typeface="Tahoma"/>
                <a:cs typeface="Tahoma"/>
              </a:rPr>
              <a:t>Example:</a:t>
            </a:r>
            <a:r>
              <a:rPr sz="2400" b="1" spc="60" dirty="0">
                <a:latin typeface="Tahoma"/>
                <a:cs typeface="Tahoma"/>
              </a:rPr>
              <a:t> </a:t>
            </a:r>
            <a:r>
              <a:rPr sz="2400" dirty="0">
                <a:latin typeface="Tahoma"/>
                <a:cs typeface="Tahoma"/>
              </a:rPr>
              <a:t>Amplifier</a:t>
            </a:r>
            <a:r>
              <a:rPr sz="2400" spc="-20" dirty="0">
                <a:latin typeface="Tahoma"/>
                <a:cs typeface="Tahoma"/>
              </a:rPr>
              <a:t> </a:t>
            </a:r>
            <a:r>
              <a:rPr sz="2400" spc="-10" dirty="0">
                <a:latin typeface="Tahoma"/>
                <a:cs typeface="Tahoma"/>
              </a:rPr>
              <a:t>type</a:t>
            </a:r>
            <a:r>
              <a:rPr sz="2400" spc="-15" dirty="0">
                <a:latin typeface="Tahoma"/>
                <a:cs typeface="Tahoma"/>
              </a:rPr>
              <a:t> </a:t>
            </a:r>
            <a:r>
              <a:rPr sz="2400" spc="-5" dirty="0">
                <a:latin typeface="Tahoma"/>
                <a:cs typeface="Tahoma"/>
              </a:rPr>
              <a:t>control</a:t>
            </a:r>
            <a:r>
              <a:rPr sz="2400" spc="-15" dirty="0">
                <a:latin typeface="Tahoma"/>
                <a:cs typeface="Tahoma"/>
              </a:rPr>
              <a:t> </a:t>
            </a:r>
            <a:r>
              <a:rPr sz="2400" spc="-5" dirty="0">
                <a:latin typeface="Tahoma"/>
                <a:cs typeface="Tahoma"/>
              </a:rPr>
              <a:t>system</a:t>
            </a:r>
            <a:endParaRPr sz="2400">
              <a:latin typeface="Tahoma"/>
              <a:cs typeface="Tahoma"/>
            </a:endParaRPr>
          </a:p>
        </p:txBody>
      </p:sp>
      <p:sp>
        <p:nvSpPr>
          <p:cNvPr id="7" name="object 7"/>
          <p:cNvSpPr/>
          <p:nvPr/>
        </p:nvSpPr>
        <p:spPr>
          <a:xfrm>
            <a:off x="5417524" y="2335212"/>
            <a:ext cx="603885" cy="0"/>
          </a:xfrm>
          <a:custGeom>
            <a:avLst/>
            <a:gdLst/>
            <a:ahLst/>
            <a:cxnLst/>
            <a:rect l="l" t="t" r="r" b="b"/>
            <a:pathLst>
              <a:path w="603885">
                <a:moveTo>
                  <a:pt x="0" y="0"/>
                </a:moveTo>
                <a:lnTo>
                  <a:pt x="603786" y="0"/>
                </a:lnTo>
              </a:path>
            </a:pathLst>
          </a:custGeom>
          <a:ln w="12700">
            <a:solidFill>
              <a:srgbClr val="000000"/>
            </a:solidFill>
          </a:ln>
        </p:spPr>
        <p:txBody>
          <a:bodyPr wrap="square" lIns="0" tIns="0" rIns="0" bIns="0" rtlCol="0"/>
          <a:lstStyle/>
          <a:p>
            <a:endParaRPr/>
          </a:p>
        </p:txBody>
      </p:sp>
      <p:sp>
        <p:nvSpPr>
          <p:cNvPr id="8" name="object 8"/>
          <p:cNvSpPr txBox="1"/>
          <p:nvPr/>
        </p:nvSpPr>
        <p:spPr>
          <a:xfrm>
            <a:off x="5630783" y="1956337"/>
            <a:ext cx="180975" cy="344170"/>
          </a:xfrm>
          <a:prstGeom prst="rect">
            <a:avLst/>
          </a:prstGeom>
        </p:spPr>
        <p:txBody>
          <a:bodyPr vert="horz" wrap="square" lIns="0" tIns="11430" rIns="0" bIns="0" rtlCol="0">
            <a:spAutoFit/>
          </a:bodyPr>
          <a:lstStyle/>
          <a:p>
            <a:pPr marL="12700">
              <a:spcBef>
                <a:spcPts val="90"/>
              </a:spcBef>
            </a:pPr>
            <a:r>
              <a:rPr sz="2100" spc="170" dirty="0">
                <a:latin typeface="Times New Roman"/>
                <a:cs typeface="Times New Roman"/>
              </a:rPr>
              <a:t>1</a:t>
            </a:r>
            <a:endParaRPr sz="2100">
              <a:latin typeface="Times New Roman"/>
              <a:cs typeface="Times New Roman"/>
            </a:endParaRPr>
          </a:p>
        </p:txBody>
      </p:sp>
      <p:sp>
        <p:nvSpPr>
          <p:cNvPr id="9" name="object 9"/>
          <p:cNvSpPr txBox="1"/>
          <p:nvPr/>
        </p:nvSpPr>
        <p:spPr>
          <a:xfrm>
            <a:off x="4519526" y="2123543"/>
            <a:ext cx="828675" cy="344170"/>
          </a:xfrm>
          <a:prstGeom prst="rect">
            <a:avLst/>
          </a:prstGeom>
        </p:spPr>
        <p:txBody>
          <a:bodyPr vert="horz" wrap="square" lIns="0" tIns="11430" rIns="0" bIns="0" rtlCol="0">
            <a:spAutoFit/>
          </a:bodyPr>
          <a:lstStyle/>
          <a:p>
            <a:pPr marL="12700">
              <a:spcBef>
                <a:spcPts val="90"/>
              </a:spcBef>
            </a:pPr>
            <a:r>
              <a:rPr sz="2100" i="1" spc="155" dirty="0">
                <a:latin typeface="Times New Roman"/>
                <a:cs typeface="Times New Roman"/>
              </a:rPr>
              <a:t>G</a:t>
            </a:r>
            <a:r>
              <a:rPr sz="2100" spc="155" dirty="0">
                <a:latin typeface="Times New Roman"/>
                <a:cs typeface="Times New Roman"/>
              </a:rPr>
              <a:t>(s)</a:t>
            </a:r>
            <a:r>
              <a:rPr sz="2100" spc="10" dirty="0">
                <a:latin typeface="Times New Roman"/>
                <a:cs typeface="Times New Roman"/>
              </a:rPr>
              <a:t> </a:t>
            </a:r>
            <a:r>
              <a:rPr sz="2100" spc="185" dirty="0">
                <a:latin typeface="Symbol"/>
                <a:cs typeface="Symbol"/>
              </a:rPr>
              <a:t></a:t>
            </a:r>
            <a:endParaRPr sz="2100">
              <a:latin typeface="Symbol"/>
              <a:cs typeface="Symbol"/>
            </a:endParaRPr>
          </a:p>
        </p:txBody>
      </p:sp>
      <p:sp>
        <p:nvSpPr>
          <p:cNvPr id="10" name="object 10"/>
          <p:cNvSpPr txBox="1"/>
          <p:nvPr/>
        </p:nvSpPr>
        <p:spPr>
          <a:xfrm>
            <a:off x="5390020" y="2330983"/>
            <a:ext cx="598170" cy="344170"/>
          </a:xfrm>
          <a:prstGeom prst="rect">
            <a:avLst/>
          </a:prstGeom>
        </p:spPr>
        <p:txBody>
          <a:bodyPr vert="horz" wrap="square" lIns="0" tIns="11430" rIns="0" bIns="0" rtlCol="0">
            <a:spAutoFit/>
          </a:bodyPr>
          <a:lstStyle/>
          <a:p>
            <a:pPr marL="12700">
              <a:spcBef>
                <a:spcPts val="90"/>
              </a:spcBef>
            </a:pPr>
            <a:r>
              <a:rPr sz="2100" spc="170" dirty="0">
                <a:latin typeface="Times New Roman"/>
                <a:cs typeface="Times New Roman"/>
              </a:rPr>
              <a:t>1</a:t>
            </a:r>
            <a:r>
              <a:rPr sz="2100" spc="-285" dirty="0">
                <a:latin typeface="Times New Roman"/>
                <a:cs typeface="Times New Roman"/>
              </a:rPr>
              <a:t> </a:t>
            </a:r>
            <a:r>
              <a:rPr sz="2100" spc="185" dirty="0">
                <a:latin typeface="Symbol"/>
                <a:cs typeface="Symbol"/>
              </a:rPr>
              <a:t></a:t>
            </a:r>
            <a:r>
              <a:rPr sz="2100" spc="-180" dirty="0">
                <a:latin typeface="Times New Roman"/>
                <a:cs typeface="Times New Roman"/>
              </a:rPr>
              <a:t> </a:t>
            </a:r>
            <a:r>
              <a:rPr sz="2100" i="1" spc="185" dirty="0">
                <a:latin typeface="Times New Roman"/>
                <a:cs typeface="Times New Roman"/>
              </a:rPr>
              <a:t>T</a:t>
            </a:r>
            <a:endParaRPr sz="2100">
              <a:latin typeface="Times New Roman"/>
              <a:cs typeface="Times New Roman"/>
            </a:endParaRPr>
          </a:p>
        </p:txBody>
      </p:sp>
      <p:sp>
        <p:nvSpPr>
          <p:cNvPr id="11" name="object 11"/>
          <p:cNvSpPr txBox="1"/>
          <p:nvPr/>
        </p:nvSpPr>
        <p:spPr>
          <a:xfrm>
            <a:off x="4623378" y="2873396"/>
            <a:ext cx="1447800" cy="1236980"/>
          </a:xfrm>
          <a:prstGeom prst="rect">
            <a:avLst/>
          </a:prstGeom>
        </p:spPr>
        <p:txBody>
          <a:bodyPr vert="horz" wrap="square" lIns="0" tIns="226060" rIns="0" bIns="0" rtlCol="0">
            <a:spAutoFit/>
          </a:bodyPr>
          <a:lstStyle/>
          <a:p>
            <a:pPr marL="114300">
              <a:spcBef>
                <a:spcPts val="1780"/>
              </a:spcBef>
            </a:pPr>
            <a:r>
              <a:rPr sz="2750" spc="190" dirty="0">
                <a:latin typeface="Times New Roman"/>
                <a:cs typeface="Times New Roman"/>
              </a:rPr>
              <a:t>1</a:t>
            </a:r>
            <a:r>
              <a:rPr sz="2750" spc="-15" dirty="0">
                <a:latin typeface="Symbol"/>
                <a:cs typeface="Symbol"/>
              </a:rPr>
              <a:t></a:t>
            </a:r>
            <a:r>
              <a:rPr sz="2750" spc="-380" dirty="0">
                <a:latin typeface="Times New Roman"/>
                <a:cs typeface="Times New Roman"/>
              </a:rPr>
              <a:t> </a:t>
            </a:r>
            <a:r>
              <a:rPr sz="2750" i="1" spc="-15" dirty="0">
                <a:latin typeface="Times New Roman"/>
                <a:cs typeface="Times New Roman"/>
              </a:rPr>
              <a:t>T</a:t>
            </a:r>
            <a:r>
              <a:rPr sz="2750" i="1" spc="210" dirty="0">
                <a:latin typeface="Times New Roman"/>
                <a:cs typeface="Times New Roman"/>
              </a:rPr>
              <a:t> </a:t>
            </a:r>
            <a:r>
              <a:rPr sz="2750" spc="-15" dirty="0">
                <a:latin typeface="Symbol"/>
                <a:cs typeface="Symbol"/>
              </a:rPr>
              <a:t></a:t>
            </a:r>
            <a:r>
              <a:rPr sz="2750" spc="-140" dirty="0">
                <a:latin typeface="Times New Roman"/>
                <a:cs typeface="Times New Roman"/>
              </a:rPr>
              <a:t> </a:t>
            </a:r>
            <a:r>
              <a:rPr sz="2750" spc="-15" dirty="0">
                <a:latin typeface="Times New Roman"/>
                <a:cs typeface="Times New Roman"/>
              </a:rPr>
              <a:t>0</a:t>
            </a:r>
            <a:endParaRPr sz="2750">
              <a:latin typeface="Times New Roman"/>
              <a:cs typeface="Times New Roman"/>
            </a:endParaRPr>
          </a:p>
          <a:p>
            <a:pPr marL="38100">
              <a:spcBef>
                <a:spcPts val="1500"/>
              </a:spcBef>
            </a:pPr>
            <a:r>
              <a:rPr sz="2550" spc="105" dirty="0">
                <a:latin typeface="Times New Roman"/>
                <a:cs typeface="Times New Roman"/>
              </a:rPr>
              <a:t>1</a:t>
            </a:r>
            <a:r>
              <a:rPr sz="2550" spc="105" dirty="0">
                <a:latin typeface="Symbol"/>
                <a:cs typeface="Symbol"/>
              </a:rPr>
              <a:t></a:t>
            </a:r>
            <a:r>
              <a:rPr sz="2550" spc="-135" dirty="0">
                <a:latin typeface="Times New Roman"/>
                <a:cs typeface="Times New Roman"/>
              </a:rPr>
              <a:t> </a:t>
            </a:r>
            <a:r>
              <a:rPr sz="2550" i="1" spc="35" dirty="0">
                <a:latin typeface="Times New Roman"/>
                <a:cs typeface="Times New Roman"/>
              </a:rPr>
              <a:t>s</a:t>
            </a:r>
            <a:r>
              <a:rPr sz="2175" spc="52" baseline="44061" dirty="0">
                <a:latin typeface="Times New Roman"/>
                <a:cs typeface="Times New Roman"/>
              </a:rPr>
              <a:t>0</a:t>
            </a:r>
            <a:r>
              <a:rPr sz="2550" i="1" spc="35" dirty="0">
                <a:latin typeface="Times New Roman"/>
                <a:cs typeface="Times New Roman"/>
              </a:rPr>
              <a:t>T</a:t>
            </a:r>
            <a:r>
              <a:rPr sz="2550" i="1" spc="220" dirty="0">
                <a:latin typeface="Times New Roman"/>
                <a:cs typeface="Times New Roman"/>
              </a:rPr>
              <a:t> </a:t>
            </a:r>
            <a:r>
              <a:rPr sz="2550" spc="-5" dirty="0">
                <a:latin typeface="Symbol"/>
                <a:cs typeface="Symbol"/>
              </a:rPr>
              <a:t></a:t>
            </a:r>
            <a:r>
              <a:rPr sz="2550" spc="-95" dirty="0">
                <a:latin typeface="Times New Roman"/>
                <a:cs typeface="Times New Roman"/>
              </a:rPr>
              <a:t> </a:t>
            </a:r>
            <a:r>
              <a:rPr sz="2550" spc="-5" dirty="0">
                <a:latin typeface="Times New Roman"/>
                <a:cs typeface="Times New Roman"/>
              </a:rPr>
              <a:t>0</a:t>
            </a:r>
            <a:endParaRPr sz="2550">
              <a:latin typeface="Times New Roman"/>
              <a:cs typeface="Times New Roman"/>
            </a:endParaRPr>
          </a:p>
        </p:txBody>
      </p:sp>
      <p:sp>
        <p:nvSpPr>
          <p:cNvPr id="12" name="object 12"/>
          <p:cNvSpPr/>
          <p:nvPr/>
        </p:nvSpPr>
        <p:spPr>
          <a:xfrm>
            <a:off x="1150324" y="1611318"/>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3" name="object 13"/>
          <p:cNvSpPr txBox="1">
            <a:spLocks noGrp="1"/>
          </p:cNvSpPr>
          <p:nvPr>
            <p:ph type="title"/>
          </p:nvPr>
        </p:nvSpPr>
        <p:spPr>
          <a:xfrm>
            <a:off x="1525802" y="945240"/>
            <a:ext cx="5292248" cy="628377"/>
          </a:xfrm>
          <a:prstGeom prst="rect">
            <a:avLst/>
          </a:prstGeom>
        </p:spPr>
        <p:txBody>
          <a:bodyPr vert="horz" wrap="square" lIns="0" tIns="12700" rIns="0" bIns="0" rtlCol="0" anchor="b">
            <a:spAutoFit/>
          </a:bodyPr>
          <a:lstStyle/>
          <a:p>
            <a:pPr marL="12700">
              <a:lnSpc>
                <a:spcPct val="100000"/>
              </a:lnSpc>
              <a:spcBef>
                <a:spcPts val="100"/>
              </a:spcBef>
            </a:pPr>
            <a:r>
              <a:rPr sz="4000" spc="-25" dirty="0">
                <a:solidFill>
                  <a:srgbClr val="FF0000"/>
                </a:solidFill>
              </a:rPr>
              <a:t>Zero</a:t>
            </a:r>
            <a:r>
              <a:rPr sz="4000" spc="-20" dirty="0">
                <a:solidFill>
                  <a:srgbClr val="FF0000"/>
                </a:solidFill>
              </a:rPr>
              <a:t> </a:t>
            </a:r>
            <a:r>
              <a:rPr sz="4000" dirty="0">
                <a:solidFill>
                  <a:srgbClr val="FF0000"/>
                </a:solidFill>
              </a:rPr>
              <a:t>(0)</a:t>
            </a:r>
            <a:r>
              <a:rPr sz="4000" spc="-5" dirty="0">
                <a:solidFill>
                  <a:srgbClr val="FF0000"/>
                </a:solidFill>
              </a:rPr>
              <a:t> </a:t>
            </a:r>
            <a:r>
              <a:rPr sz="4000" spc="-10" dirty="0">
                <a:solidFill>
                  <a:srgbClr val="FF0000"/>
                </a:solidFill>
              </a:rPr>
              <a:t>Order</a:t>
            </a:r>
            <a:r>
              <a:rPr sz="4000" spc="-25" dirty="0">
                <a:solidFill>
                  <a:srgbClr val="FF0000"/>
                </a:solidFill>
              </a:rPr>
              <a:t> </a:t>
            </a:r>
            <a:r>
              <a:rPr sz="4000" spc="-30" dirty="0">
                <a:solidFill>
                  <a:srgbClr val="FF0000"/>
                </a:solidFill>
              </a:rPr>
              <a:t>System</a:t>
            </a:r>
          </a:p>
        </p:txBody>
      </p:sp>
      <p:sp>
        <p:nvSpPr>
          <p:cNvPr id="16" name="object 1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80</a:t>
            </a:fld>
            <a:endParaRPr sz="1400">
              <a:latin typeface="Tahoma"/>
              <a:cs typeface="Tahoma"/>
            </a:endParaRPr>
          </a:p>
        </p:txBody>
      </p:sp>
      <p:pic>
        <p:nvPicPr>
          <p:cNvPr id="17" name="Picture 16">
            <a:extLst>
              <a:ext uri="{FF2B5EF4-FFF2-40B4-BE49-F238E27FC236}">
                <a16:creationId xmlns:a16="http://schemas.microsoft.com/office/drawing/2014/main" xmlns="" id="{272E5AF6-3276-43B5-A13F-741DB0FE29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1533" y="707124"/>
            <a:ext cx="4907224" cy="751488"/>
          </a:xfrm>
          <a:prstGeom prst="rect">
            <a:avLst/>
          </a:prstGeom>
        </p:spPr>
        <p:txBody>
          <a:bodyPr vert="horz" wrap="square" lIns="0" tIns="12700" rIns="0" bIns="0" rtlCol="0" anchor="b">
            <a:spAutoFit/>
          </a:bodyPr>
          <a:lstStyle/>
          <a:p>
            <a:pPr marL="12700">
              <a:lnSpc>
                <a:spcPct val="100000"/>
              </a:lnSpc>
              <a:spcBef>
                <a:spcPts val="100"/>
              </a:spcBef>
            </a:pPr>
            <a:r>
              <a:rPr spc="-15" dirty="0">
                <a:solidFill>
                  <a:srgbClr val="FF0000"/>
                </a:solidFill>
              </a:rPr>
              <a:t>First</a:t>
            </a:r>
            <a:r>
              <a:rPr spc="-35" dirty="0">
                <a:solidFill>
                  <a:srgbClr val="FF0000"/>
                </a:solidFill>
              </a:rPr>
              <a:t> </a:t>
            </a:r>
            <a:r>
              <a:rPr spc="-10" dirty="0">
                <a:solidFill>
                  <a:srgbClr val="FF0000"/>
                </a:solidFill>
              </a:rPr>
              <a:t>Order</a:t>
            </a:r>
            <a:r>
              <a:rPr spc="-20" dirty="0">
                <a:solidFill>
                  <a:srgbClr val="FF0000"/>
                </a:solidFill>
              </a:rPr>
              <a:t> </a:t>
            </a:r>
            <a:r>
              <a:rPr spc="-30" dirty="0">
                <a:solidFill>
                  <a:srgbClr val="FF0000"/>
                </a:solidFill>
              </a:rPr>
              <a:t>System</a:t>
            </a:r>
          </a:p>
        </p:txBody>
      </p:sp>
      <p:sp>
        <p:nvSpPr>
          <p:cNvPr id="3" name="object 3"/>
          <p:cNvSpPr txBox="1"/>
          <p:nvPr/>
        </p:nvSpPr>
        <p:spPr>
          <a:xfrm>
            <a:off x="1768728" y="1810201"/>
            <a:ext cx="8117205" cy="1671320"/>
          </a:xfrm>
          <a:prstGeom prst="rect">
            <a:avLst/>
          </a:prstGeom>
        </p:spPr>
        <p:txBody>
          <a:bodyPr vert="horz" wrap="square" lIns="0" tIns="12065" rIns="0" bIns="0" rtlCol="0">
            <a:spAutoFit/>
          </a:bodyPr>
          <a:lstStyle/>
          <a:p>
            <a:pPr marL="12700" marR="5080">
              <a:lnSpc>
                <a:spcPct val="150000"/>
              </a:lnSpc>
              <a:spcBef>
                <a:spcPts val="95"/>
              </a:spcBef>
            </a:pPr>
            <a:r>
              <a:rPr sz="2400" b="1" u="heavy" spc="-5" dirty="0">
                <a:uFill>
                  <a:solidFill>
                    <a:srgbClr val="000000"/>
                  </a:solidFill>
                </a:uFill>
                <a:latin typeface="Tahoma"/>
                <a:cs typeface="Tahoma"/>
              </a:rPr>
              <a:t>Definition:</a:t>
            </a:r>
            <a:r>
              <a:rPr sz="2400" b="1" spc="70" dirty="0">
                <a:latin typeface="Tahoma"/>
                <a:cs typeface="Tahoma"/>
              </a:rPr>
              <a:t> </a:t>
            </a:r>
            <a:r>
              <a:rPr sz="2400" dirty="0">
                <a:latin typeface="Tahoma"/>
                <a:cs typeface="Tahoma"/>
              </a:rPr>
              <a:t>If</a:t>
            </a:r>
            <a:r>
              <a:rPr sz="2400" spc="-5" dirty="0">
                <a:latin typeface="Tahoma"/>
                <a:cs typeface="Tahoma"/>
              </a:rPr>
              <a:t> </a:t>
            </a:r>
            <a:r>
              <a:rPr sz="2400" dirty="0">
                <a:latin typeface="Tahoma"/>
                <a:cs typeface="Tahoma"/>
              </a:rPr>
              <a:t>highest</a:t>
            </a:r>
            <a:r>
              <a:rPr sz="2400" spc="-20" dirty="0">
                <a:latin typeface="Tahoma"/>
                <a:cs typeface="Tahoma"/>
              </a:rPr>
              <a:t> </a:t>
            </a:r>
            <a:r>
              <a:rPr sz="2400" spc="-5" dirty="0">
                <a:latin typeface="Tahoma"/>
                <a:cs typeface="Tahoma"/>
              </a:rPr>
              <a:t>power</a:t>
            </a:r>
            <a:r>
              <a:rPr sz="2400" dirty="0">
                <a:latin typeface="Tahoma"/>
                <a:cs typeface="Tahoma"/>
              </a:rPr>
              <a:t> of</a:t>
            </a:r>
            <a:r>
              <a:rPr sz="2400" spc="-20" dirty="0">
                <a:latin typeface="Tahoma"/>
                <a:cs typeface="Tahoma"/>
              </a:rPr>
              <a:t> </a:t>
            </a:r>
            <a:r>
              <a:rPr sz="2400" spc="-5" dirty="0">
                <a:latin typeface="Tahoma"/>
                <a:cs typeface="Tahoma"/>
              </a:rPr>
              <a:t>complex variable</a:t>
            </a:r>
            <a:r>
              <a:rPr sz="2400" spc="-10" dirty="0">
                <a:latin typeface="Tahoma"/>
                <a:cs typeface="Tahoma"/>
              </a:rPr>
              <a:t> </a:t>
            </a:r>
            <a:r>
              <a:rPr sz="2400" dirty="0">
                <a:latin typeface="Tahoma"/>
                <a:cs typeface="Tahoma"/>
              </a:rPr>
              <a:t>‘s’</a:t>
            </a:r>
            <a:r>
              <a:rPr sz="2400" spc="5" dirty="0">
                <a:latin typeface="Tahoma"/>
                <a:cs typeface="Tahoma"/>
              </a:rPr>
              <a:t> </a:t>
            </a:r>
            <a:r>
              <a:rPr sz="2400" spc="-5" dirty="0">
                <a:latin typeface="Tahoma"/>
                <a:cs typeface="Tahoma"/>
              </a:rPr>
              <a:t>present </a:t>
            </a:r>
            <a:r>
              <a:rPr sz="2400" spc="-735" dirty="0">
                <a:latin typeface="Tahoma"/>
                <a:cs typeface="Tahoma"/>
              </a:rPr>
              <a:t> </a:t>
            </a:r>
            <a:r>
              <a:rPr sz="2400" spc="-5" dirty="0">
                <a:latin typeface="Tahoma"/>
                <a:cs typeface="Tahoma"/>
              </a:rPr>
              <a:t>In Characteristics</a:t>
            </a:r>
            <a:r>
              <a:rPr sz="2400" spc="-20" dirty="0">
                <a:latin typeface="Tahoma"/>
                <a:cs typeface="Tahoma"/>
              </a:rPr>
              <a:t> </a:t>
            </a:r>
            <a:r>
              <a:rPr sz="2400" spc="-5" dirty="0">
                <a:latin typeface="Tahoma"/>
                <a:cs typeface="Tahoma"/>
              </a:rPr>
              <a:t>equation</a:t>
            </a:r>
            <a:r>
              <a:rPr sz="2400" spc="-15" dirty="0">
                <a:latin typeface="Tahoma"/>
                <a:cs typeface="Tahoma"/>
              </a:rPr>
              <a:t> </a:t>
            </a:r>
            <a:r>
              <a:rPr sz="2400" dirty="0">
                <a:latin typeface="Tahoma"/>
                <a:cs typeface="Tahoma"/>
              </a:rPr>
              <a:t>is one,</a:t>
            </a:r>
            <a:r>
              <a:rPr sz="2400" spc="-15" dirty="0">
                <a:latin typeface="Tahoma"/>
                <a:cs typeface="Tahoma"/>
              </a:rPr>
              <a:t> </a:t>
            </a:r>
            <a:r>
              <a:rPr sz="2400" spc="-5" dirty="0">
                <a:latin typeface="Tahoma"/>
                <a:cs typeface="Tahoma"/>
              </a:rPr>
              <a:t>then </a:t>
            </a:r>
            <a:r>
              <a:rPr sz="2400" dirty="0">
                <a:latin typeface="Tahoma"/>
                <a:cs typeface="Tahoma"/>
              </a:rPr>
              <a:t>it</a:t>
            </a:r>
            <a:r>
              <a:rPr sz="2400" spc="-10" dirty="0">
                <a:latin typeface="Tahoma"/>
                <a:cs typeface="Tahoma"/>
              </a:rPr>
              <a:t> </a:t>
            </a:r>
            <a:r>
              <a:rPr sz="2400" dirty="0">
                <a:latin typeface="Tahoma"/>
                <a:cs typeface="Tahoma"/>
              </a:rPr>
              <a:t>is called </a:t>
            </a:r>
            <a:r>
              <a:rPr sz="2400" spc="-5" dirty="0">
                <a:latin typeface="Tahoma"/>
                <a:cs typeface="Tahoma"/>
              </a:rPr>
              <a:t>as</a:t>
            </a:r>
            <a:endParaRPr sz="2400" dirty="0">
              <a:latin typeface="Tahoma"/>
              <a:cs typeface="Tahoma"/>
            </a:endParaRPr>
          </a:p>
          <a:p>
            <a:pPr marL="12700">
              <a:spcBef>
                <a:spcPts val="1445"/>
              </a:spcBef>
            </a:pPr>
            <a:r>
              <a:rPr sz="2400" spc="-5" dirty="0">
                <a:latin typeface="Tahoma"/>
                <a:cs typeface="Tahoma"/>
              </a:rPr>
              <a:t>“First</a:t>
            </a:r>
            <a:r>
              <a:rPr sz="2400" spc="-15" dirty="0">
                <a:latin typeface="Tahoma"/>
                <a:cs typeface="Tahoma"/>
              </a:rPr>
              <a:t> </a:t>
            </a:r>
            <a:r>
              <a:rPr sz="2400" spc="-5" dirty="0">
                <a:latin typeface="Tahoma"/>
                <a:cs typeface="Tahoma"/>
              </a:rPr>
              <a:t>order</a:t>
            </a:r>
            <a:r>
              <a:rPr sz="2400" spc="-35" dirty="0">
                <a:latin typeface="Tahoma"/>
                <a:cs typeface="Tahoma"/>
              </a:rPr>
              <a:t> </a:t>
            </a:r>
            <a:r>
              <a:rPr sz="2400" spc="-15" dirty="0">
                <a:latin typeface="Tahoma"/>
                <a:cs typeface="Tahoma"/>
              </a:rPr>
              <a:t>System”</a:t>
            </a:r>
            <a:endParaRPr sz="2400" dirty="0">
              <a:latin typeface="Tahoma"/>
              <a:cs typeface="Tahoma"/>
            </a:endParaRPr>
          </a:p>
        </p:txBody>
      </p:sp>
      <p:grpSp>
        <p:nvGrpSpPr>
          <p:cNvPr id="4" name="object 4"/>
          <p:cNvGrpSpPr/>
          <p:nvPr/>
        </p:nvGrpSpPr>
        <p:grpSpPr>
          <a:xfrm>
            <a:off x="2902459" y="3642170"/>
            <a:ext cx="5944235" cy="2221865"/>
            <a:chOff x="1378458" y="3642169"/>
            <a:chExt cx="5944235" cy="2221865"/>
          </a:xfrm>
        </p:grpSpPr>
        <p:sp>
          <p:nvSpPr>
            <p:cNvPr id="5" name="object 5"/>
            <p:cNvSpPr/>
            <p:nvPr/>
          </p:nvSpPr>
          <p:spPr>
            <a:xfrm>
              <a:off x="2826258" y="3658362"/>
              <a:ext cx="609600" cy="609600"/>
            </a:xfrm>
            <a:custGeom>
              <a:avLst/>
              <a:gdLst/>
              <a:ahLst/>
              <a:cxnLst/>
              <a:rect l="l" t="t" r="r" b="b"/>
              <a:pathLst>
                <a:path w="609600" h="609600">
                  <a:moveTo>
                    <a:pt x="0" y="304800"/>
                  </a:moveTo>
                  <a:lnTo>
                    <a:pt x="3990" y="255374"/>
                  </a:lnTo>
                  <a:lnTo>
                    <a:pt x="15544" y="208483"/>
                  </a:lnTo>
                  <a:lnTo>
                    <a:pt x="34032" y="164753"/>
                  </a:lnTo>
                  <a:lnTo>
                    <a:pt x="58826" y="124815"/>
                  </a:lnTo>
                  <a:lnTo>
                    <a:pt x="89296" y="89296"/>
                  </a:lnTo>
                  <a:lnTo>
                    <a:pt x="124815" y="58826"/>
                  </a:lnTo>
                  <a:lnTo>
                    <a:pt x="164753" y="34032"/>
                  </a:lnTo>
                  <a:lnTo>
                    <a:pt x="208483" y="15544"/>
                  </a:lnTo>
                  <a:lnTo>
                    <a:pt x="255374" y="3990"/>
                  </a:lnTo>
                  <a:lnTo>
                    <a:pt x="304800" y="0"/>
                  </a:lnTo>
                  <a:lnTo>
                    <a:pt x="354225" y="3990"/>
                  </a:lnTo>
                  <a:lnTo>
                    <a:pt x="401116" y="15544"/>
                  </a:lnTo>
                  <a:lnTo>
                    <a:pt x="444846" y="34032"/>
                  </a:lnTo>
                  <a:lnTo>
                    <a:pt x="484784" y="58826"/>
                  </a:lnTo>
                  <a:lnTo>
                    <a:pt x="520303" y="89296"/>
                  </a:lnTo>
                  <a:lnTo>
                    <a:pt x="550773" y="124815"/>
                  </a:lnTo>
                  <a:lnTo>
                    <a:pt x="575567" y="164753"/>
                  </a:lnTo>
                  <a:lnTo>
                    <a:pt x="594055" y="208483"/>
                  </a:lnTo>
                  <a:lnTo>
                    <a:pt x="605609" y="255374"/>
                  </a:lnTo>
                  <a:lnTo>
                    <a:pt x="609600" y="304800"/>
                  </a:lnTo>
                  <a:lnTo>
                    <a:pt x="605609" y="354225"/>
                  </a:lnTo>
                  <a:lnTo>
                    <a:pt x="594055" y="401116"/>
                  </a:lnTo>
                  <a:lnTo>
                    <a:pt x="575567" y="444846"/>
                  </a:lnTo>
                  <a:lnTo>
                    <a:pt x="550773" y="484784"/>
                  </a:lnTo>
                  <a:lnTo>
                    <a:pt x="520303" y="520303"/>
                  </a:lnTo>
                  <a:lnTo>
                    <a:pt x="484784" y="550773"/>
                  </a:lnTo>
                  <a:lnTo>
                    <a:pt x="444846" y="575567"/>
                  </a:lnTo>
                  <a:lnTo>
                    <a:pt x="401116" y="594055"/>
                  </a:lnTo>
                  <a:lnTo>
                    <a:pt x="354225" y="605609"/>
                  </a:lnTo>
                  <a:lnTo>
                    <a:pt x="304800" y="609600"/>
                  </a:lnTo>
                  <a:lnTo>
                    <a:pt x="255374" y="605609"/>
                  </a:lnTo>
                  <a:lnTo>
                    <a:pt x="208483" y="594055"/>
                  </a:lnTo>
                  <a:lnTo>
                    <a:pt x="164753" y="575567"/>
                  </a:lnTo>
                  <a:lnTo>
                    <a:pt x="124815" y="550773"/>
                  </a:lnTo>
                  <a:lnTo>
                    <a:pt x="89296" y="520303"/>
                  </a:lnTo>
                  <a:lnTo>
                    <a:pt x="58826" y="484784"/>
                  </a:lnTo>
                  <a:lnTo>
                    <a:pt x="34032" y="444846"/>
                  </a:lnTo>
                  <a:lnTo>
                    <a:pt x="15544" y="401116"/>
                  </a:lnTo>
                  <a:lnTo>
                    <a:pt x="3990" y="354225"/>
                  </a:lnTo>
                  <a:lnTo>
                    <a:pt x="0" y="304800"/>
                  </a:lnTo>
                  <a:close/>
                </a:path>
                <a:path w="609600" h="609600">
                  <a:moveTo>
                    <a:pt x="89916" y="88392"/>
                  </a:moveTo>
                  <a:lnTo>
                    <a:pt x="521716" y="520192"/>
                  </a:lnTo>
                </a:path>
                <a:path w="609600" h="609600">
                  <a:moveTo>
                    <a:pt x="521716" y="88392"/>
                  </a:moveTo>
                  <a:lnTo>
                    <a:pt x="89916" y="520192"/>
                  </a:lnTo>
                </a:path>
              </a:pathLst>
            </a:custGeom>
            <a:ln w="32004">
              <a:solidFill>
                <a:srgbClr val="000000"/>
              </a:solidFill>
            </a:ln>
          </p:spPr>
          <p:txBody>
            <a:bodyPr wrap="square" lIns="0" tIns="0" rIns="0" bIns="0" rtlCol="0"/>
            <a:lstStyle/>
            <a:p>
              <a:endParaRPr/>
            </a:p>
          </p:txBody>
        </p:sp>
        <p:sp>
          <p:nvSpPr>
            <p:cNvPr id="6" name="object 6"/>
            <p:cNvSpPr/>
            <p:nvPr/>
          </p:nvSpPr>
          <p:spPr>
            <a:xfrm>
              <a:off x="1378458" y="3891267"/>
              <a:ext cx="5944235" cy="1972945"/>
            </a:xfrm>
            <a:custGeom>
              <a:avLst/>
              <a:gdLst/>
              <a:ahLst/>
              <a:cxnLst/>
              <a:rect l="l" t="t" r="r" b="b"/>
              <a:pathLst>
                <a:path w="5944234" h="1972945">
                  <a:moveTo>
                    <a:pt x="1447927" y="71894"/>
                  </a:moveTo>
                  <a:lnTo>
                    <a:pt x="1420482" y="55892"/>
                  </a:lnTo>
                  <a:lnTo>
                    <a:pt x="1328166" y="2044"/>
                  </a:lnTo>
                  <a:lnTo>
                    <a:pt x="1322158" y="0"/>
                  </a:lnTo>
                  <a:lnTo>
                    <a:pt x="1316050" y="393"/>
                  </a:lnTo>
                  <a:lnTo>
                    <a:pt x="1310538" y="3086"/>
                  </a:lnTo>
                  <a:lnTo>
                    <a:pt x="1306322" y="7886"/>
                  </a:lnTo>
                  <a:lnTo>
                    <a:pt x="1304264" y="13893"/>
                  </a:lnTo>
                  <a:lnTo>
                    <a:pt x="1304645" y="20002"/>
                  </a:lnTo>
                  <a:lnTo>
                    <a:pt x="1307299" y="25514"/>
                  </a:lnTo>
                  <a:lnTo>
                    <a:pt x="1312037" y="29730"/>
                  </a:lnTo>
                  <a:lnTo>
                    <a:pt x="1356880" y="55892"/>
                  </a:lnTo>
                  <a:lnTo>
                    <a:pt x="0" y="55892"/>
                  </a:lnTo>
                  <a:lnTo>
                    <a:pt x="0" y="87896"/>
                  </a:lnTo>
                  <a:lnTo>
                    <a:pt x="1356880" y="87896"/>
                  </a:lnTo>
                  <a:lnTo>
                    <a:pt x="1312037" y="114058"/>
                  </a:lnTo>
                  <a:lnTo>
                    <a:pt x="1307299" y="118287"/>
                  </a:lnTo>
                  <a:lnTo>
                    <a:pt x="1304645" y="123799"/>
                  </a:lnTo>
                  <a:lnTo>
                    <a:pt x="1304264" y="129908"/>
                  </a:lnTo>
                  <a:lnTo>
                    <a:pt x="1306322" y="135902"/>
                  </a:lnTo>
                  <a:lnTo>
                    <a:pt x="1310538" y="140716"/>
                  </a:lnTo>
                  <a:lnTo>
                    <a:pt x="1316050" y="143395"/>
                  </a:lnTo>
                  <a:lnTo>
                    <a:pt x="1322158" y="143802"/>
                  </a:lnTo>
                  <a:lnTo>
                    <a:pt x="1328166" y="141744"/>
                  </a:lnTo>
                  <a:lnTo>
                    <a:pt x="1420482" y="87896"/>
                  </a:lnTo>
                  <a:lnTo>
                    <a:pt x="1447927" y="71894"/>
                  </a:lnTo>
                  <a:close/>
                </a:path>
                <a:path w="5944234" h="1972945">
                  <a:moveTo>
                    <a:pt x="2971927" y="71894"/>
                  </a:moveTo>
                  <a:lnTo>
                    <a:pt x="2944482" y="55892"/>
                  </a:lnTo>
                  <a:lnTo>
                    <a:pt x="2852166" y="2044"/>
                  </a:lnTo>
                  <a:lnTo>
                    <a:pt x="2846159" y="0"/>
                  </a:lnTo>
                  <a:lnTo>
                    <a:pt x="2840050" y="393"/>
                  </a:lnTo>
                  <a:lnTo>
                    <a:pt x="2834538" y="3086"/>
                  </a:lnTo>
                  <a:lnTo>
                    <a:pt x="2830322" y="7886"/>
                  </a:lnTo>
                  <a:lnTo>
                    <a:pt x="2828264" y="13893"/>
                  </a:lnTo>
                  <a:lnTo>
                    <a:pt x="2828645" y="20002"/>
                  </a:lnTo>
                  <a:lnTo>
                    <a:pt x="2831300" y="25514"/>
                  </a:lnTo>
                  <a:lnTo>
                    <a:pt x="2836037" y="29730"/>
                  </a:lnTo>
                  <a:lnTo>
                    <a:pt x="2880880" y="55892"/>
                  </a:lnTo>
                  <a:lnTo>
                    <a:pt x="2057400" y="55892"/>
                  </a:lnTo>
                  <a:lnTo>
                    <a:pt x="2057400" y="87896"/>
                  </a:lnTo>
                  <a:lnTo>
                    <a:pt x="2880880" y="87896"/>
                  </a:lnTo>
                  <a:lnTo>
                    <a:pt x="2836037" y="114058"/>
                  </a:lnTo>
                  <a:lnTo>
                    <a:pt x="2831300" y="118287"/>
                  </a:lnTo>
                  <a:lnTo>
                    <a:pt x="2828645" y="123799"/>
                  </a:lnTo>
                  <a:lnTo>
                    <a:pt x="2828264" y="129908"/>
                  </a:lnTo>
                  <a:lnTo>
                    <a:pt x="2830322" y="135902"/>
                  </a:lnTo>
                  <a:lnTo>
                    <a:pt x="2834538" y="140716"/>
                  </a:lnTo>
                  <a:lnTo>
                    <a:pt x="2840050" y="143395"/>
                  </a:lnTo>
                  <a:lnTo>
                    <a:pt x="2846159" y="143802"/>
                  </a:lnTo>
                  <a:lnTo>
                    <a:pt x="2852166" y="141744"/>
                  </a:lnTo>
                  <a:lnTo>
                    <a:pt x="2944482" y="87896"/>
                  </a:lnTo>
                  <a:lnTo>
                    <a:pt x="2971927" y="71894"/>
                  </a:lnTo>
                  <a:close/>
                </a:path>
                <a:path w="5944234" h="1972945">
                  <a:moveTo>
                    <a:pt x="5943727" y="71894"/>
                  </a:moveTo>
                  <a:lnTo>
                    <a:pt x="5916282" y="55892"/>
                  </a:lnTo>
                  <a:lnTo>
                    <a:pt x="5823966" y="2044"/>
                  </a:lnTo>
                  <a:lnTo>
                    <a:pt x="5817959" y="0"/>
                  </a:lnTo>
                  <a:lnTo>
                    <a:pt x="5811850" y="393"/>
                  </a:lnTo>
                  <a:lnTo>
                    <a:pt x="5806338" y="3086"/>
                  </a:lnTo>
                  <a:lnTo>
                    <a:pt x="5802122" y="7886"/>
                  </a:lnTo>
                  <a:lnTo>
                    <a:pt x="5800064" y="13893"/>
                  </a:lnTo>
                  <a:lnTo>
                    <a:pt x="5800445" y="20002"/>
                  </a:lnTo>
                  <a:lnTo>
                    <a:pt x="5803100" y="25514"/>
                  </a:lnTo>
                  <a:lnTo>
                    <a:pt x="5807837" y="29730"/>
                  </a:lnTo>
                  <a:lnTo>
                    <a:pt x="5852680" y="55892"/>
                  </a:lnTo>
                  <a:lnTo>
                    <a:pt x="4495800" y="55892"/>
                  </a:lnTo>
                  <a:lnTo>
                    <a:pt x="4495800" y="87896"/>
                  </a:lnTo>
                  <a:lnTo>
                    <a:pt x="5089398" y="87896"/>
                  </a:lnTo>
                  <a:lnTo>
                    <a:pt x="5089398" y="1809788"/>
                  </a:lnTo>
                  <a:lnTo>
                    <a:pt x="5063236" y="1764931"/>
                  </a:lnTo>
                  <a:lnTo>
                    <a:pt x="5059007" y="1760194"/>
                  </a:lnTo>
                  <a:lnTo>
                    <a:pt x="5053495" y="1757527"/>
                  </a:lnTo>
                  <a:lnTo>
                    <a:pt x="5047386" y="1757133"/>
                  </a:lnTo>
                  <a:lnTo>
                    <a:pt x="5041392" y="1759178"/>
                  </a:lnTo>
                  <a:lnTo>
                    <a:pt x="5036578" y="1763407"/>
                  </a:lnTo>
                  <a:lnTo>
                    <a:pt x="5033899" y="1768932"/>
                  </a:lnTo>
                  <a:lnTo>
                    <a:pt x="5033492" y="1775053"/>
                  </a:lnTo>
                  <a:lnTo>
                    <a:pt x="5035550" y="1781060"/>
                  </a:lnTo>
                  <a:lnTo>
                    <a:pt x="5096014" y="1884692"/>
                  </a:lnTo>
                  <a:lnTo>
                    <a:pt x="1843468" y="1884692"/>
                  </a:lnTo>
                  <a:lnTo>
                    <a:pt x="1888363" y="1858505"/>
                  </a:lnTo>
                  <a:lnTo>
                    <a:pt x="1893087" y="1854288"/>
                  </a:lnTo>
                  <a:lnTo>
                    <a:pt x="1895741" y="1848764"/>
                  </a:lnTo>
                  <a:lnTo>
                    <a:pt x="1896122" y="1842643"/>
                  </a:lnTo>
                  <a:lnTo>
                    <a:pt x="1894078" y="1836623"/>
                  </a:lnTo>
                  <a:lnTo>
                    <a:pt x="1889848" y="1831886"/>
                  </a:lnTo>
                  <a:lnTo>
                    <a:pt x="1884337" y="1829219"/>
                  </a:lnTo>
                  <a:lnTo>
                    <a:pt x="1878228" y="1828812"/>
                  </a:lnTo>
                  <a:lnTo>
                    <a:pt x="1872234" y="1830857"/>
                  </a:lnTo>
                  <a:lnTo>
                    <a:pt x="1768602" y="1891296"/>
                  </a:lnTo>
                  <a:lnTo>
                    <a:pt x="1768602" y="467614"/>
                  </a:lnTo>
                  <a:lnTo>
                    <a:pt x="1794764" y="512457"/>
                  </a:lnTo>
                  <a:lnTo>
                    <a:pt x="1798980" y="517194"/>
                  </a:lnTo>
                  <a:lnTo>
                    <a:pt x="1804492" y="519849"/>
                  </a:lnTo>
                  <a:lnTo>
                    <a:pt x="1810600" y="520230"/>
                  </a:lnTo>
                  <a:lnTo>
                    <a:pt x="1816608" y="518172"/>
                  </a:lnTo>
                  <a:lnTo>
                    <a:pt x="1821408" y="513956"/>
                  </a:lnTo>
                  <a:lnTo>
                    <a:pt x="1824101" y="508444"/>
                  </a:lnTo>
                  <a:lnTo>
                    <a:pt x="1824494" y="502335"/>
                  </a:lnTo>
                  <a:lnTo>
                    <a:pt x="1822450" y="496328"/>
                  </a:lnTo>
                  <a:lnTo>
                    <a:pt x="1771116" y="408317"/>
                  </a:lnTo>
                  <a:lnTo>
                    <a:pt x="1752600" y="376567"/>
                  </a:lnTo>
                  <a:lnTo>
                    <a:pt x="1682750" y="496328"/>
                  </a:lnTo>
                  <a:lnTo>
                    <a:pt x="1680692" y="502335"/>
                  </a:lnTo>
                  <a:lnTo>
                    <a:pt x="1681099" y="508444"/>
                  </a:lnTo>
                  <a:lnTo>
                    <a:pt x="1683778" y="513956"/>
                  </a:lnTo>
                  <a:lnTo>
                    <a:pt x="1688592" y="518172"/>
                  </a:lnTo>
                  <a:lnTo>
                    <a:pt x="1694586" y="520230"/>
                  </a:lnTo>
                  <a:lnTo>
                    <a:pt x="1700695" y="519849"/>
                  </a:lnTo>
                  <a:lnTo>
                    <a:pt x="1706206" y="517194"/>
                  </a:lnTo>
                  <a:lnTo>
                    <a:pt x="1710436" y="512457"/>
                  </a:lnTo>
                  <a:lnTo>
                    <a:pt x="1736585" y="467614"/>
                  </a:lnTo>
                  <a:lnTo>
                    <a:pt x="1736598" y="408317"/>
                  </a:lnTo>
                  <a:lnTo>
                    <a:pt x="1736598" y="467614"/>
                  </a:lnTo>
                  <a:lnTo>
                    <a:pt x="1736598" y="1900694"/>
                  </a:lnTo>
                  <a:lnTo>
                    <a:pt x="1752473" y="1900694"/>
                  </a:lnTo>
                  <a:lnTo>
                    <a:pt x="1872234" y="1970519"/>
                  </a:lnTo>
                  <a:lnTo>
                    <a:pt x="1878228" y="1972576"/>
                  </a:lnTo>
                  <a:lnTo>
                    <a:pt x="1884337" y="1972183"/>
                  </a:lnTo>
                  <a:lnTo>
                    <a:pt x="1889848" y="1969516"/>
                  </a:lnTo>
                  <a:lnTo>
                    <a:pt x="1894078" y="1964766"/>
                  </a:lnTo>
                  <a:lnTo>
                    <a:pt x="1896122" y="1958759"/>
                  </a:lnTo>
                  <a:lnTo>
                    <a:pt x="1895741" y="1952637"/>
                  </a:lnTo>
                  <a:lnTo>
                    <a:pt x="1893087" y="1947100"/>
                  </a:lnTo>
                  <a:lnTo>
                    <a:pt x="1888363" y="1942871"/>
                  </a:lnTo>
                  <a:lnTo>
                    <a:pt x="1843481" y="1916696"/>
                  </a:lnTo>
                  <a:lnTo>
                    <a:pt x="5105400" y="1916696"/>
                  </a:lnTo>
                  <a:lnTo>
                    <a:pt x="5105400" y="1900770"/>
                  </a:lnTo>
                  <a:lnTo>
                    <a:pt x="5123916" y="1869020"/>
                  </a:lnTo>
                  <a:lnTo>
                    <a:pt x="5175237" y="1781060"/>
                  </a:lnTo>
                  <a:lnTo>
                    <a:pt x="5177294" y="1775053"/>
                  </a:lnTo>
                  <a:lnTo>
                    <a:pt x="5176901" y="1768932"/>
                  </a:lnTo>
                  <a:lnTo>
                    <a:pt x="5174208" y="1763407"/>
                  </a:lnTo>
                  <a:lnTo>
                    <a:pt x="5169408" y="1759178"/>
                  </a:lnTo>
                  <a:lnTo>
                    <a:pt x="5163401" y="1757133"/>
                  </a:lnTo>
                  <a:lnTo>
                    <a:pt x="5157292" y="1757527"/>
                  </a:lnTo>
                  <a:lnTo>
                    <a:pt x="5151780" y="1760194"/>
                  </a:lnTo>
                  <a:lnTo>
                    <a:pt x="5147564" y="1764931"/>
                  </a:lnTo>
                  <a:lnTo>
                    <a:pt x="5121402" y="1809788"/>
                  </a:lnTo>
                  <a:lnTo>
                    <a:pt x="5121402" y="87896"/>
                  </a:lnTo>
                  <a:lnTo>
                    <a:pt x="5852680" y="87896"/>
                  </a:lnTo>
                  <a:lnTo>
                    <a:pt x="5807837" y="114058"/>
                  </a:lnTo>
                  <a:lnTo>
                    <a:pt x="5803100" y="118287"/>
                  </a:lnTo>
                  <a:lnTo>
                    <a:pt x="5800445" y="123799"/>
                  </a:lnTo>
                  <a:lnTo>
                    <a:pt x="5800064" y="129908"/>
                  </a:lnTo>
                  <a:lnTo>
                    <a:pt x="5802122" y="135902"/>
                  </a:lnTo>
                  <a:lnTo>
                    <a:pt x="5806338" y="140716"/>
                  </a:lnTo>
                  <a:lnTo>
                    <a:pt x="5811850" y="143395"/>
                  </a:lnTo>
                  <a:lnTo>
                    <a:pt x="5817959" y="143802"/>
                  </a:lnTo>
                  <a:lnTo>
                    <a:pt x="5823966" y="141744"/>
                  </a:lnTo>
                  <a:lnTo>
                    <a:pt x="5916282" y="87896"/>
                  </a:lnTo>
                  <a:lnTo>
                    <a:pt x="5943727" y="71894"/>
                  </a:lnTo>
                  <a:close/>
                </a:path>
              </a:pathLst>
            </a:custGeom>
            <a:solidFill>
              <a:srgbClr val="000000"/>
            </a:solidFill>
          </p:spPr>
          <p:txBody>
            <a:bodyPr wrap="square" lIns="0" tIns="0" rIns="0" bIns="0" rtlCol="0"/>
            <a:lstStyle/>
            <a:p>
              <a:endParaRPr/>
            </a:p>
          </p:txBody>
        </p:sp>
      </p:grpSp>
      <p:sp>
        <p:nvSpPr>
          <p:cNvPr id="7" name="object 7"/>
          <p:cNvSpPr txBox="1"/>
          <p:nvPr/>
        </p:nvSpPr>
        <p:spPr>
          <a:xfrm>
            <a:off x="4124070" y="3537584"/>
            <a:ext cx="247650"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8" name="object 8"/>
          <p:cNvSpPr txBox="1"/>
          <p:nvPr/>
        </p:nvSpPr>
        <p:spPr>
          <a:xfrm>
            <a:off x="4741546" y="4218255"/>
            <a:ext cx="136525"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9" name="object 9"/>
          <p:cNvSpPr txBox="1"/>
          <p:nvPr/>
        </p:nvSpPr>
        <p:spPr>
          <a:xfrm>
            <a:off x="2136141" y="3761358"/>
            <a:ext cx="58483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0" name="object 10"/>
          <p:cNvSpPr txBox="1"/>
          <p:nvPr/>
        </p:nvSpPr>
        <p:spPr>
          <a:xfrm>
            <a:off x="9012682" y="3685158"/>
            <a:ext cx="57848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1" name="object 11"/>
          <p:cNvSpPr/>
          <p:nvPr/>
        </p:nvSpPr>
        <p:spPr>
          <a:xfrm>
            <a:off x="6150103" y="3980253"/>
            <a:ext cx="888365" cy="0"/>
          </a:xfrm>
          <a:custGeom>
            <a:avLst/>
            <a:gdLst/>
            <a:ahLst/>
            <a:cxnLst/>
            <a:rect l="l" t="t" r="r" b="b"/>
            <a:pathLst>
              <a:path w="888364">
                <a:moveTo>
                  <a:pt x="0" y="0"/>
                </a:moveTo>
                <a:lnTo>
                  <a:pt x="888125" y="0"/>
                </a:lnTo>
              </a:path>
            </a:pathLst>
          </a:custGeom>
          <a:ln w="14308">
            <a:solidFill>
              <a:srgbClr val="000000"/>
            </a:solidFill>
          </a:ln>
        </p:spPr>
        <p:txBody>
          <a:bodyPr wrap="square" lIns="0" tIns="0" rIns="0" bIns="0" rtlCol="0"/>
          <a:lstStyle/>
          <a:p>
            <a:endParaRPr/>
          </a:p>
        </p:txBody>
      </p:sp>
      <p:sp>
        <p:nvSpPr>
          <p:cNvPr id="12" name="object 12"/>
          <p:cNvSpPr txBox="1"/>
          <p:nvPr/>
        </p:nvSpPr>
        <p:spPr>
          <a:xfrm>
            <a:off x="5874258" y="3353561"/>
            <a:ext cx="1524000" cy="1004120"/>
          </a:xfrm>
          <a:prstGeom prst="rect">
            <a:avLst/>
          </a:prstGeom>
          <a:ln w="32003">
            <a:solidFill>
              <a:srgbClr val="000000"/>
            </a:solidFill>
          </a:ln>
        </p:spPr>
        <p:txBody>
          <a:bodyPr vert="horz" wrap="square" lIns="0" tIns="214629" rIns="0" bIns="0" rtlCol="0">
            <a:spAutoFit/>
          </a:bodyPr>
          <a:lstStyle/>
          <a:p>
            <a:pPr marR="73660" algn="ctr">
              <a:spcBef>
                <a:spcPts val="1689"/>
              </a:spcBef>
            </a:pPr>
            <a:r>
              <a:rPr sz="2350" spc="-20" dirty="0">
                <a:latin typeface="Times New Roman"/>
                <a:cs typeface="Times New Roman"/>
              </a:rPr>
              <a:t>1</a:t>
            </a:r>
            <a:endParaRPr sz="2350">
              <a:latin typeface="Times New Roman"/>
              <a:cs typeface="Times New Roman"/>
            </a:endParaRPr>
          </a:p>
          <a:p>
            <a:pPr marR="104775" algn="ctr">
              <a:spcBef>
                <a:spcPts val="505"/>
              </a:spcBef>
            </a:pPr>
            <a:r>
              <a:rPr sz="2350" spc="-20" dirty="0">
                <a:latin typeface="Times New Roman"/>
                <a:cs typeface="Times New Roman"/>
              </a:rPr>
              <a:t>1</a:t>
            </a:r>
            <a:r>
              <a:rPr sz="2350" spc="-365" dirty="0">
                <a:latin typeface="Times New Roman"/>
                <a:cs typeface="Times New Roman"/>
              </a:rPr>
              <a:t> </a:t>
            </a:r>
            <a:r>
              <a:rPr sz="2350" spc="-20" dirty="0">
                <a:latin typeface="Symbol"/>
                <a:cs typeface="Symbol"/>
              </a:rPr>
              <a:t></a:t>
            </a:r>
            <a:r>
              <a:rPr sz="2350" spc="-85" dirty="0">
                <a:latin typeface="Times New Roman"/>
                <a:cs typeface="Times New Roman"/>
              </a:rPr>
              <a:t> </a:t>
            </a:r>
            <a:r>
              <a:rPr sz="2350" i="1" spc="-35" dirty="0">
                <a:latin typeface="Times New Roman"/>
                <a:cs typeface="Times New Roman"/>
              </a:rPr>
              <a:t>s</a:t>
            </a:r>
            <a:r>
              <a:rPr sz="2350" i="1" spc="-45" dirty="0">
                <a:latin typeface="Times New Roman"/>
                <a:cs typeface="Times New Roman"/>
              </a:rPr>
              <a:t>C</a:t>
            </a:r>
            <a:r>
              <a:rPr sz="2350" i="1" spc="-25" dirty="0">
                <a:latin typeface="Times New Roman"/>
                <a:cs typeface="Times New Roman"/>
              </a:rPr>
              <a:t>R</a:t>
            </a:r>
            <a:endParaRPr sz="2350">
              <a:latin typeface="Times New Roman"/>
              <a:cs typeface="Times New Roman"/>
            </a:endParaRPr>
          </a:p>
        </p:txBody>
      </p:sp>
      <p:sp>
        <p:nvSpPr>
          <p:cNvPr id="13" name="object 13"/>
          <p:cNvSpPr/>
          <p:nvPr/>
        </p:nvSpPr>
        <p:spPr>
          <a:xfrm>
            <a:off x="1351533" y="1575808"/>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4" name="object 14"/>
          <p:cNvSpPr txBox="1">
            <a:spLocks noGrp="1"/>
          </p:cNvSpPr>
          <p:nvPr>
            <p:ph type="ftr" sz="quarter" idx="5"/>
          </p:nvPr>
        </p:nvSpPr>
        <p:spPr>
          <a:xfrm>
            <a:off x="535940" y="6418797"/>
            <a:ext cx="845819"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en-IN"/>
              <a:t>6/30/2016</a:t>
            </a:r>
            <a:endParaRPr dirty="0"/>
          </a:p>
        </p:txBody>
      </p:sp>
      <p:sp>
        <p:nvSpPr>
          <p:cNvPr id="15" name="object 15"/>
          <p:cNvSpPr txBox="1">
            <a:spLocks noGrp="1"/>
          </p:cNvSpPr>
          <p:nvPr>
            <p:ph type="dt" sz="half" idx="6"/>
          </p:nvPr>
        </p:nvSpPr>
        <p:spPr>
          <a:xfrm>
            <a:off x="4071365" y="6418797"/>
            <a:ext cx="1002664" cy="24130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en-IN"/>
              <a:t>Amit</a:t>
            </a:r>
            <a:r>
              <a:rPr lang="en-IN" spc="-65"/>
              <a:t> </a:t>
            </a:r>
            <a:r>
              <a:rPr lang="en-IN" spc="-10"/>
              <a:t>Nevase</a:t>
            </a:r>
            <a:endParaRPr spc="-10" dirty="0"/>
          </a:p>
        </p:txBody>
      </p:sp>
      <p:sp>
        <p:nvSpPr>
          <p:cNvPr id="16" name="object 1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81</a:t>
            </a:fld>
            <a:endParaRPr sz="1400">
              <a:latin typeface="Tahoma"/>
              <a:cs typeface="Tahoma"/>
            </a:endParaRPr>
          </a:p>
        </p:txBody>
      </p:sp>
      <p:pic>
        <p:nvPicPr>
          <p:cNvPr id="17" name="Picture 16">
            <a:extLst>
              <a:ext uri="{FF2B5EF4-FFF2-40B4-BE49-F238E27FC236}">
                <a16:creationId xmlns:a16="http://schemas.microsoft.com/office/drawing/2014/main" xmlns="" id="{09EEBCC4-D18A-45E2-A858-0D0A25581E1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8540" y="1763209"/>
            <a:ext cx="75114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Consider</a:t>
            </a:r>
            <a:r>
              <a:rPr sz="2400" spc="-30" dirty="0">
                <a:latin typeface="Tahoma"/>
                <a:cs typeface="Tahoma"/>
              </a:rPr>
              <a:t> </a:t>
            </a:r>
            <a:r>
              <a:rPr sz="2400" dirty="0">
                <a:latin typeface="Tahoma"/>
                <a:cs typeface="Tahoma"/>
              </a:rPr>
              <a:t>a </a:t>
            </a:r>
            <a:r>
              <a:rPr sz="2400" spc="-5" dirty="0">
                <a:latin typeface="Tahoma"/>
                <a:cs typeface="Tahoma"/>
              </a:rPr>
              <a:t>unity</a:t>
            </a:r>
            <a:r>
              <a:rPr sz="2400" spc="-20" dirty="0">
                <a:latin typeface="Tahoma"/>
                <a:cs typeface="Tahoma"/>
              </a:rPr>
              <a:t> </a:t>
            </a:r>
            <a:r>
              <a:rPr sz="2400" spc="-10" dirty="0">
                <a:latin typeface="Tahoma"/>
                <a:cs typeface="Tahoma"/>
              </a:rPr>
              <a:t>feedback</a:t>
            </a:r>
            <a:r>
              <a:rPr sz="2400" spc="5" dirty="0">
                <a:latin typeface="Tahoma"/>
                <a:cs typeface="Tahoma"/>
              </a:rPr>
              <a:t> </a:t>
            </a:r>
            <a:r>
              <a:rPr sz="2400" spc="-10" dirty="0">
                <a:latin typeface="Tahoma"/>
                <a:cs typeface="Tahoma"/>
              </a:rPr>
              <a:t>system</a:t>
            </a:r>
            <a:r>
              <a:rPr sz="2400" spc="15" dirty="0">
                <a:latin typeface="Tahoma"/>
                <a:cs typeface="Tahoma"/>
              </a:rPr>
              <a:t> </a:t>
            </a:r>
            <a:r>
              <a:rPr sz="2400" spc="-5" dirty="0">
                <a:latin typeface="Tahoma"/>
                <a:cs typeface="Tahoma"/>
              </a:rPr>
              <a:t>with</a:t>
            </a:r>
            <a:r>
              <a:rPr sz="2400" spc="5" dirty="0">
                <a:latin typeface="Tahoma"/>
                <a:cs typeface="Tahoma"/>
              </a:rPr>
              <a:t> </a:t>
            </a:r>
            <a:r>
              <a:rPr sz="2400" spc="-10" dirty="0">
                <a:latin typeface="Tahoma"/>
                <a:cs typeface="Tahoma"/>
              </a:rPr>
              <a:t>transfer</a:t>
            </a:r>
            <a:r>
              <a:rPr sz="2400" spc="-15" dirty="0">
                <a:latin typeface="Tahoma"/>
                <a:cs typeface="Tahoma"/>
              </a:rPr>
              <a:t> </a:t>
            </a:r>
            <a:r>
              <a:rPr sz="2400" spc="-5" dirty="0">
                <a:latin typeface="Tahoma"/>
                <a:cs typeface="Tahoma"/>
              </a:rPr>
              <a:t>function</a:t>
            </a:r>
            <a:endParaRPr sz="2400" dirty="0">
              <a:latin typeface="Tahoma"/>
              <a:cs typeface="Tahoma"/>
            </a:endParaRPr>
          </a:p>
        </p:txBody>
      </p:sp>
      <p:sp>
        <p:nvSpPr>
          <p:cNvPr id="3" name="object 3"/>
          <p:cNvSpPr txBox="1"/>
          <p:nvPr/>
        </p:nvSpPr>
        <p:spPr>
          <a:xfrm>
            <a:off x="2288540" y="2961898"/>
            <a:ext cx="7423784" cy="3009900"/>
          </a:xfrm>
          <a:prstGeom prst="rect">
            <a:avLst/>
          </a:prstGeom>
        </p:spPr>
        <p:txBody>
          <a:bodyPr vert="horz" wrap="square" lIns="0" tIns="69850" rIns="0" bIns="0" rtlCol="0">
            <a:spAutoFit/>
          </a:bodyPr>
          <a:lstStyle/>
          <a:p>
            <a:pPr marL="12700">
              <a:spcBef>
                <a:spcPts val="550"/>
              </a:spcBef>
            </a:pPr>
            <a:r>
              <a:rPr sz="2400" spc="-5" dirty="0">
                <a:latin typeface="Tahoma"/>
                <a:cs typeface="Tahoma"/>
              </a:rPr>
              <a:t>Hence</a:t>
            </a:r>
            <a:r>
              <a:rPr sz="2400" spc="-10" dirty="0">
                <a:latin typeface="Tahoma"/>
                <a:cs typeface="Tahoma"/>
              </a:rPr>
              <a:t> </a:t>
            </a:r>
            <a:r>
              <a:rPr sz="2400" spc="-5" dirty="0">
                <a:latin typeface="Tahoma"/>
                <a:cs typeface="Tahoma"/>
              </a:rPr>
              <a:t>characteristics</a:t>
            </a:r>
            <a:r>
              <a:rPr sz="2400" spc="20" dirty="0">
                <a:latin typeface="Tahoma"/>
                <a:cs typeface="Tahoma"/>
              </a:rPr>
              <a:t> </a:t>
            </a:r>
            <a:r>
              <a:rPr sz="2400" spc="-5" dirty="0">
                <a:latin typeface="Tahoma"/>
                <a:cs typeface="Tahoma"/>
              </a:rPr>
              <a:t>equation</a:t>
            </a:r>
            <a:r>
              <a:rPr sz="2400" spc="-25" dirty="0">
                <a:latin typeface="Tahoma"/>
                <a:cs typeface="Tahoma"/>
              </a:rPr>
              <a:t> </a:t>
            </a:r>
            <a:r>
              <a:rPr sz="2400" dirty="0">
                <a:latin typeface="Tahoma"/>
                <a:cs typeface="Tahoma"/>
              </a:rPr>
              <a:t>is</a:t>
            </a:r>
            <a:r>
              <a:rPr sz="2400" spc="-5" dirty="0">
                <a:latin typeface="Tahoma"/>
                <a:cs typeface="Tahoma"/>
              </a:rPr>
              <a:t> given</a:t>
            </a:r>
            <a:r>
              <a:rPr sz="2400" spc="-10" dirty="0">
                <a:latin typeface="Tahoma"/>
                <a:cs typeface="Tahoma"/>
              </a:rPr>
              <a:t> </a:t>
            </a:r>
            <a:r>
              <a:rPr sz="2400" spc="-75" dirty="0">
                <a:latin typeface="Tahoma"/>
                <a:cs typeface="Tahoma"/>
              </a:rPr>
              <a:t>by,</a:t>
            </a:r>
            <a:endParaRPr sz="2400">
              <a:latin typeface="Tahoma"/>
              <a:cs typeface="Tahoma"/>
            </a:endParaRPr>
          </a:p>
          <a:p>
            <a:pPr marR="680720" algn="ctr">
              <a:spcBef>
                <a:spcPts val="615"/>
              </a:spcBef>
            </a:pPr>
            <a:r>
              <a:rPr sz="3100" spc="380" dirty="0">
                <a:latin typeface="Times New Roman"/>
                <a:cs typeface="Times New Roman"/>
              </a:rPr>
              <a:t>1</a:t>
            </a:r>
            <a:r>
              <a:rPr sz="3100" spc="380" dirty="0">
                <a:latin typeface="Symbol"/>
                <a:cs typeface="Symbol"/>
              </a:rPr>
              <a:t></a:t>
            </a:r>
            <a:r>
              <a:rPr sz="3100" spc="-185" dirty="0">
                <a:latin typeface="Times New Roman"/>
                <a:cs typeface="Times New Roman"/>
              </a:rPr>
              <a:t> </a:t>
            </a:r>
            <a:r>
              <a:rPr sz="3100" i="1" spc="190" dirty="0">
                <a:latin typeface="Times New Roman"/>
                <a:cs typeface="Times New Roman"/>
              </a:rPr>
              <a:t>sCR</a:t>
            </a:r>
            <a:r>
              <a:rPr sz="3100" i="1" spc="-50" dirty="0">
                <a:latin typeface="Times New Roman"/>
                <a:cs typeface="Times New Roman"/>
              </a:rPr>
              <a:t> </a:t>
            </a:r>
            <a:r>
              <a:rPr sz="3100" spc="285" dirty="0">
                <a:latin typeface="Symbol"/>
                <a:cs typeface="Symbol"/>
              </a:rPr>
              <a:t></a:t>
            </a:r>
            <a:r>
              <a:rPr sz="3100" spc="-130" dirty="0">
                <a:latin typeface="Times New Roman"/>
                <a:cs typeface="Times New Roman"/>
              </a:rPr>
              <a:t> </a:t>
            </a:r>
            <a:r>
              <a:rPr sz="3100" spc="260" dirty="0">
                <a:latin typeface="Times New Roman"/>
                <a:cs typeface="Times New Roman"/>
              </a:rPr>
              <a:t>0</a:t>
            </a:r>
            <a:endParaRPr sz="3100">
              <a:latin typeface="Times New Roman"/>
              <a:cs typeface="Times New Roman"/>
            </a:endParaRPr>
          </a:p>
          <a:p>
            <a:pPr marL="12700">
              <a:spcBef>
                <a:spcPts val="1425"/>
              </a:spcBef>
            </a:pPr>
            <a:r>
              <a:rPr sz="2400" spc="-10" dirty="0">
                <a:latin typeface="Tahoma"/>
                <a:cs typeface="Tahoma"/>
              </a:rPr>
              <a:t>Here </a:t>
            </a:r>
            <a:r>
              <a:rPr sz="2400" dirty="0">
                <a:latin typeface="Tahoma"/>
                <a:cs typeface="Tahoma"/>
              </a:rPr>
              <a:t>the</a:t>
            </a:r>
            <a:r>
              <a:rPr sz="2400" spc="-20" dirty="0">
                <a:latin typeface="Tahoma"/>
                <a:cs typeface="Tahoma"/>
              </a:rPr>
              <a:t> </a:t>
            </a:r>
            <a:r>
              <a:rPr sz="2400" dirty="0">
                <a:latin typeface="Tahoma"/>
                <a:cs typeface="Tahoma"/>
              </a:rPr>
              <a:t>highest</a:t>
            </a:r>
            <a:r>
              <a:rPr sz="2400" spc="-20" dirty="0">
                <a:latin typeface="Tahoma"/>
                <a:cs typeface="Tahoma"/>
              </a:rPr>
              <a:t> </a:t>
            </a:r>
            <a:r>
              <a:rPr sz="2400" spc="-5" dirty="0">
                <a:latin typeface="Tahoma"/>
                <a:cs typeface="Tahoma"/>
              </a:rPr>
              <a:t>power </a:t>
            </a:r>
            <a:r>
              <a:rPr sz="2400" dirty="0">
                <a:latin typeface="Tahoma"/>
                <a:cs typeface="Tahoma"/>
              </a:rPr>
              <a:t>of</a:t>
            </a:r>
            <a:r>
              <a:rPr sz="2400" spc="-20" dirty="0">
                <a:latin typeface="Tahoma"/>
                <a:cs typeface="Tahoma"/>
              </a:rPr>
              <a:t> </a:t>
            </a:r>
            <a:r>
              <a:rPr sz="2400" dirty="0">
                <a:latin typeface="Tahoma"/>
                <a:cs typeface="Tahoma"/>
              </a:rPr>
              <a:t>s</a:t>
            </a:r>
            <a:r>
              <a:rPr sz="2400" spc="-10" dirty="0">
                <a:latin typeface="Tahoma"/>
                <a:cs typeface="Tahoma"/>
              </a:rPr>
              <a:t> </a:t>
            </a:r>
            <a:r>
              <a:rPr sz="2400" dirty="0">
                <a:latin typeface="Tahoma"/>
                <a:cs typeface="Tahoma"/>
              </a:rPr>
              <a:t>is </a:t>
            </a:r>
            <a:r>
              <a:rPr sz="2400" spc="-5" dirty="0">
                <a:latin typeface="Tahoma"/>
                <a:cs typeface="Tahoma"/>
              </a:rPr>
              <a:t>equal</a:t>
            </a:r>
            <a:r>
              <a:rPr sz="2400" dirty="0">
                <a:latin typeface="Tahoma"/>
                <a:cs typeface="Tahoma"/>
              </a:rPr>
              <a:t> </a:t>
            </a:r>
            <a:r>
              <a:rPr sz="2400" spc="-5" dirty="0">
                <a:latin typeface="Tahoma"/>
                <a:cs typeface="Tahoma"/>
              </a:rPr>
              <a:t>to</a:t>
            </a:r>
            <a:r>
              <a:rPr sz="2400" spc="-30" dirty="0">
                <a:latin typeface="Tahoma"/>
                <a:cs typeface="Tahoma"/>
              </a:rPr>
              <a:t> </a:t>
            </a:r>
            <a:r>
              <a:rPr sz="2400" dirty="0">
                <a:latin typeface="Tahoma"/>
                <a:cs typeface="Tahoma"/>
              </a:rPr>
              <a:t>1,</a:t>
            </a:r>
            <a:endParaRPr sz="2400">
              <a:latin typeface="Tahoma"/>
              <a:cs typeface="Tahoma"/>
            </a:endParaRPr>
          </a:p>
          <a:p>
            <a:pPr marL="12700"/>
            <a:r>
              <a:rPr sz="2400" spc="-5" dirty="0">
                <a:latin typeface="Tahoma"/>
                <a:cs typeface="Tahoma"/>
              </a:rPr>
              <a:t>Hence</a:t>
            </a:r>
            <a:r>
              <a:rPr sz="2400" spc="-15" dirty="0">
                <a:latin typeface="Tahoma"/>
                <a:cs typeface="Tahoma"/>
              </a:rPr>
              <a:t> </a:t>
            </a:r>
            <a:r>
              <a:rPr sz="2400" dirty="0">
                <a:latin typeface="Tahoma"/>
                <a:cs typeface="Tahoma"/>
              </a:rPr>
              <a:t>the</a:t>
            </a:r>
            <a:r>
              <a:rPr sz="2400" spc="-20" dirty="0">
                <a:latin typeface="Tahoma"/>
                <a:cs typeface="Tahoma"/>
              </a:rPr>
              <a:t> </a:t>
            </a:r>
            <a:r>
              <a:rPr sz="2400" spc="-5" dirty="0">
                <a:latin typeface="Tahoma"/>
                <a:cs typeface="Tahoma"/>
              </a:rPr>
              <a:t>system</a:t>
            </a:r>
            <a:r>
              <a:rPr sz="2400" spc="5" dirty="0">
                <a:latin typeface="Tahoma"/>
                <a:cs typeface="Tahoma"/>
              </a:rPr>
              <a:t> </a:t>
            </a:r>
            <a:r>
              <a:rPr sz="2400" spc="-5" dirty="0">
                <a:latin typeface="Tahoma"/>
                <a:cs typeface="Tahoma"/>
              </a:rPr>
              <a:t>given</a:t>
            </a:r>
            <a:r>
              <a:rPr sz="2400" spc="-25" dirty="0">
                <a:latin typeface="Tahoma"/>
                <a:cs typeface="Tahoma"/>
              </a:rPr>
              <a:t> </a:t>
            </a:r>
            <a:r>
              <a:rPr sz="2400" spc="-5" dirty="0">
                <a:latin typeface="Tahoma"/>
                <a:cs typeface="Tahoma"/>
              </a:rPr>
              <a:t>above</a:t>
            </a:r>
            <a:r>
              <a:rPr sz="2400" spc="-25" dirty="0">
                <a:latin typeface="Tahoma"/>
                <a:cs typeface="Tahoma"/>
              </a:rPr>
              <a:t> </a:t>
            </a:r>
            <a:r>
              <a:rPr sz="2400" dirty="0">
                <a:latin typeface="Tahoma"/>
                <a:cs typeface="Tahoma"/>
              </a:rPr>
              <a:t>is</a:t>
            </a:r>
            <a:r>
              <a:rPr sz="2400" spc="-5" dirty="0">
                <a:latin typeface="Tahoma"/>
                <a:cs typeface="Tahoma"/>
              </a:rPr>
              <a:t> First order</a:t>
            </a:r>
            <a:r>
              <a:rPr sz="2400" spc="-20" dirty="0">
                <a:latin typeface="Tahoma"/>
                <a:cs typeface="Tahoma"/>
              </a:rPr>
              <a:t> </a:t>
            </a:r>
            <a:r>
              <a:rPr sz="2400" spc="-5" dirty="0">
                <a:latin typeface="Tahoma"/>
                <a:cs typeface="Tahoma"/>
              </a:rPr>
              <a:t>system.</a:t>
            </a:r>
            <a:endParaRPr sz="2400">
              <a:latin typeface="Tahoma"/>
              <a:cs typeface="Tahoma"/>
            </a:endParaRPr>
          </a:p>
          <a:p>
            <a:pPr>
              <a:lnSpc>
                <a:spcPct val="100000"/>
              </a:lnSpc>
            </a:pPr>
            <a:endParaRPr sz="2900">
              <a:latin typeface="Tahoma"/>
              <a:cs typeface="Tahoma"/>
            </a:endParaRPr>
          </a:p>
          <a:p>
            <a:pPr marL="12700">
              <a:spcBef>
                <a:spcPts val="2265"/>
              </a:spcBef>
            </a:pPr>
            <a:r>
              <a:rPr sz="2400" b="1" u="heavy" spc="-10" dirty="0">
                <a:uFill>
                  <a:solidFill>
                    <a:srgbClr val="000000"/>
                  </a:solidFill>
                </a:uFill>
                <a:latin typeface="Tahoma"/>
                <a:cs typeface="Tahoma"/>
              </a:rPr>
              <a:t>Practical</a:t>
            </a:r>
            <a:r>
              <a:rPr sz="2400" b="1" u="heavy" spc="-15" dirty="0">
                <a:uFill>
                  <a:solidFill>
                    <a:srgbClr val="000000"/>
                  </a:solidFill>
                </a:uFill>
                <a:latin typeface="Tahoma"/>
                <a:cs typeface="Tahoma"/>
              </a:rPr>
              <a:t> </a:t>
            </a:r>
            <a:r>
              <a:rPr sz="2400" b="1" u="heavy" spc="-5" dirty="0">
                <a:uFill>
                  <a:solidFill>
                    <a:srgbClr val="000000"/>
                  </a:solidFill>
                </a:uFill>
                <a:latin typeface="Tahoma"/>
                <a:cs typeface="Tahoma"/>
              </a:rPr>
              <a:t>Example:</a:t>
            </a:r>
            <a:r>
              <a:rPr sz="2400" b="1" spc="60" dirty="0">
                <a:latin typeface="Tahoma"/>
                <a:cs typeface="Tahoma"/>
              </a:rPr>
              <a:t> </a:t>
            </a:r>
            <a:r>
              <a:rPr sz="2400" dirty="0">
                <a:latin typeface="Tahoma"/>
                <a:cs typeface="Tahoma"/>
              </a:rPr>
              <a:t>RC</a:t>
            </a:r>
            <a:r>
              <a:rPr sz="2400" spc="-15" dirty="0">
                <a:latin typeface="Tahoma"/>
                <a:cs typeface="Tahoma"/>
              </a:rPr>
              <a:t> </a:t>
            </a:r>
            <a:r>
              <a:rPr sz="2400" spc="-5" dirty="0">
                <a:latin typeface="Tahoma"/>
                <a:cs typeface="Tahoma"/>
              </a:rPr>
              <a:t>circuits,</a:t>
            </a:r>
            <a:r>
              <a:rPr sz="2400" dirty="0">
                <a:latin typeface="Tahoma"/>
                <a:cs typeface="Tahoma"/>
              </a:rPr>
              <a:t> </a:t>
            </a:r>
            <a:r>
              <a:rPr sz="2400" spc="-5" dirty="0">
                <a:latin typeface="Tahoma"/>
                <a:cs typeface="Tahoma"/>
              </a:rPr>
              <a:t>thermal</a:t>
            </a:r>
            <a:r>
              <a:rPr sz="2400" spc="-10" dirty="0">
                <a:latin typeface="Tahoma"/>
                <a:cs typeface="Tahoma"/>
              </a:rPr>
              <a:t> type</a:t>
            </a:r>
            <a:r>
              <a:rPr sz="2400" spc="-15" dirty="0">
                <a:latin typeface="Tahoma"/>
                <a:cs typeface="Tahoma"/>
              </a:rPr>
              <a:t> </a:t>
            </a:r>
            <a:r>
              <a:rPr sz="2400" spc="-5" dirty="0">
                <a:latin typeface="Tahoma"/>
                <a:cs typeface="Tahoma"/>
              </a:rPr>
              <a:t>systems</a:t>
            </a:r>
            <a:endParaRPr sz="2400">
              <a:latin typeface="Tahoma"/>
              <a:cs typeface="Tahoma"/>
            </a:endParaRPr>
          </a:p>
        </p:txBody>
      </p:sp>
      <p:sp>
        <p:nvSpPr>
          <p:cNvPr id="4" name="object 4"/>
          <p:cNvSpPr/>
          <p:nvPr/>
        </p:nvSpPr>
        <p:spPr>
          <a:xfrm>
            <a:off x="5660814" y="2407983"/>
            <a:ext cx="953135" cy="0"/>
          </a:xfrm>
          <a:custGeom>
            <a:avLst/>
            <a:gdLst/>
            <a:ahLst/>
            <a:cxnLst/>
            <a:rect l="l" t="t" r="r" b="b"/>
            <a:pathLst>
              <a:path w="953135">
                <a:moveTo>
                  <a:pt x="0" y="0"/>
                </a:moveTo>
                <a:lnTo>
                  <a:pt x="952676" y="0"/>
                </a:lnTo>
              </a:path>
            </a:pathLst>
          </a:custGeom>
          <a:ln w="16404">
            <a:solidFill>
              <a:srgbClr val="000000"/>
            </a:solidFill>
          </a:ln>
        </p:spPr>
        <p:txBody>
          <a:bodyPr wrap="square" lIns="0" tIns="0" rIns="0" bIns="0" rtlCol="0"/>
          <a:lstStyle/>
          <a:p>
            <a:endParaRPr/>
          </a:p>
        </p:txBody>
      </p:sp>
      <p:sp>
        <p:nvSpPr>
          <p:cNvPr id="5" name="object 5"/>
          <p:cNvSpPr txBox="1"/>
          <p:nvPr/>
        </p:nvSpPr>
        <p:spPr>
          <a:xfrm>
            <a:off x="6047045" y="1941227"/>
            <a:ext cx="182245" cy="421005"/>
          </a:xfrm>
          <a:prstGeom prst="rect">
            <a:avLst/>
          </a:prstGeom>
        </p:spPr>
        <p:txBody>
          <a:bodyPr vert="horz" wrap="square" lIns="0" tIns="11430" rIns="0" bIns="0" rtlCol="0">
            <a:spAutoFit/>
          </a:bodyPr>
          <a:lstStyle/>
          <a:p>
            <a:pPr marL="12700">
              <a:spcBef>
                <a:spcPts val="90"/>
              </a:spcBef>
            </a:pPr>
            <a:r>
              <a:rPr sz="2600" spc="-70" dirty="0">
                <a:latin typeface="Times New Roman"/>
                <a:cs typeface="Times New Roman"/>
              </a:rPr>
              <a:t>1</a:t>
            </a:r>
            <a:endParaRPr sz="2600">
              <a:latin typeface="Times New Roman"/>
              <a:cs typeface="Times New Roman"/>
            </a:endParaRPr>
          </a:p>
        </p:txBody>
      </p:sp>
      <p:sp>
        <p:nvSpPr>
          <p:cNvPr id="6" name="object 6"/>
          <p:cNvSpPr txBox="1"/>
          <p:nvPr/>
        </p:nvSpPr>
        <p:spPr>
          <a:xfrm>
            <a:off x="4748534" y="2148562"/>
            <a:ext cx="841375" cy="421005"/>
          </a:xfrm>
          <a:prstGeom prst="rect">
            <a:avLst/>
          </a:prstGeom>
        </p:spPr>
        <p:txBody>
          <a:bodyPr vert="horz" wrap="square" lIns="0" tIns="11430" rIns="0" bIns="0" rtlCol="0">
            <a:spAutoFit/>
          </a:bodyPr>
          <a:lstStyle/>
          <a:p>
            <a:pPr marL="12700">
              <a:spcBef>
                <a:spcPts val="90"/>
              </a:spcBef>
            </a:pPr>
            <a:r>
              <a:rPr sz="2600" i="1" spc="-45" dirty="0">
                <a:latin typeface="Times New Roman"/>
                <a:cs typeface="Times New Roman"/>
              </a:rPr>
              <a:t>G</a:t>
            </a:r>
            <a:r>
              <a:rPr sz="2600" spc="-45" dirty="0">
                <a:latin typeface="Times New Roman"/>
                <a:cs typeface="Times New Roman"/>
              </a:rPr>
              <a:t>(s)</a:t>
            </a:r>
            <a:r>
              <a:rPr sz="2600" spc="-114" dirty="0">
                <a:latin typeface="Times New Roman"/>
                <a:cs typeface="Times New Roman"/>
              </a:rPr>
              <a:t> </a:t>
            </a:r>
            <a:r>
              <a:rPr sz="2600" spc="-75" dirty="0">
                <a:latin typeface="Symbol"/>
                <a:cs typeface="Symbol"/>
              </a:rPr>
              <a:t></a:t>
            </a:r>
            <a:endParaRPr sz="2600">
              <a:latin typeface="Symbol"/>
              <a:cs typeface="Symbol"/>
            </a:endParaRPr>
          </a:p>
        </p:txBody>
      </p:sp>
      <p:sp>
        <p:nvSpPr>
          <p:cNvPr id="7" name="object 7"/>
          <p:cNvSpPr txBox="1"/>
          <p:nvPr/>
        </p:nvSpPr>
        <p:spPr>
          <a:xfrm>
            <a:off x="5633778" y="2405788"/>
            <a:ext cx="975994" cy="421005"/>
          </a:xfrm>
          <a:prstGeom prst="rect">
            <a:avLst/>
          </a:prstGeom>
        </p:spPr>
        <p:txBody>
          <a:bodyPr vert="horz" wrap="square" lIns="0" tIns="11430" rIns="0" bIns="0" rtlCol="0">
            <a:spAutoFit/>
          </a:bodyPr>
          <a:lstStyle/>
          <a:p>
            <a:pPr marL="12700">
              <a:spcBef>
                <a:spcPts val="90"/>
              </a:spcBef>
            </a:pPr>
            <a:r>
              <a:rPr sz="2600" spc="-70" dirty="0">
                <a:latin typeface="Times New Roman"/>
                <a:cs typeface="Times New Roman"/>
              </a:rPr>
              <a:t>1</a:t>
            </a:r>
            <a:r>
              <a:rPr sz="2600" spc="-400" dirty="0">
                <a:latin typeface="Times New Roman"/>
                <a:cs typeface="Times New Roman"/>
              </a:rPr>
              <a:t> </a:t>
            </a:r>
            <a:r>
              <a:rPr sz="2600" spc="-75" dirty="0">
                <a:latin typeface="Symbol"/>
                <a:cs typeface="Symbol"/>
              </a:rPr>
              <a:t></a:t>
            </a:r>
            <a:r>
              <a:rPr sz="2600" spc="-105" dirty="0">
                <a:latin typeface="Times New Roman"/>
                <a:cs typeface="Times New Roman"/>
              </a:rPr>
              <a:t> </a:t>
            </a:r>
            <a:r>
              <a:rPr sz="2600" i="1" spc="-55" dirty="0">
                <a:latin typeface="Times New Roman"/>
                <a:cs typeface="Times New Roman"/>
              </a:rPr>
              <a:t>s</a:t>
            </a:r>
            <a:r>
              <a:rPr sz="2600" i="1" spc="-105" dirty="0">
                <a:latin typeface="Times New Roman"/>
                <a:cs typeface="Times New Roman"/>
              </a:rPr>
              <a:t>C</a:t>
            </a:r>
            <a:r>
              <a:rPr sz="2600" i="1" spc="-85" dirty="0">
                <a:latin typeface="Times New Roman"/>
                <a:cs typeface="Times New Roman"/>
              </a:rPr>
              <a:t>R</a:t>
            </a:r>
            <a:endParaRPr sz="2600">
              <a:latin typeface="Times New Roman"/>
              <a:cs typeface="Times New Roman"/>
            </a:endParaRPr>
          </a:p>
        </p:txBody>
      </p:sp>
      <p:sp>
        <p:nvSpPr>
          <p:cNvPr id="8" name="object 8"/>
          <p:cNvSpPr/>
          <p:nvPr/>
        </p:nvSpPr>
        <p:spPr>
          <a:xfrm>
            <a:off x="1393614" y="1593563"/>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9" name="object 9"/>
          <p:cNvSpPr txBox="1">
            <a:spLocks noGrp="1"/>
          </p:cNvSpPr>
          <p:nvPr>
            <p:ph type="title"/>
          </p:nvPr>
        </p:nvSpPr>
        <p:spPr>
          <a:xfrm>
            <a:off x="1624333" y="796320"/>
            <a:ext cx="5344637" cy="689932"/>
          </a:xfrm>
          <a:prstGeom prst="rect">
            <a:avLst/>
          </a:prstGeom>
        </p:spPr>
        <p:txBody>
          <a:bodyPr vert="horz" wrap="square" lIns="0" tIns="12700" rIns="0" bIns="0" rtlCol="0" anchor="b">
            <a:spAutoFit/>
          </a:bodyPr>
          <a:lstStyle/>
          <a:p>
            <a:pPr marL="12700">
              <a:lnSpc>
                <a:spcPct val="100000"/>
              </a:lnSpc>
              <a:spcBef>
                <a:spcPts val="100"/>
              </a:spcBef>
            </a:pPr>
            <a:r>
              <a:rPr sz="4400" spc="-15" dirty="0">
                <a:solidFill>
                  <a:srgbClr val="FF0000"/>
                </a:solidFill>
              </a:rPr>
              <a:t>First</a:t>
            </a:r>
            <a:r>
              <a:rPr sz="4400" spc="-35" dirty="0">
                <a:solidFill>
                  <a:srgbClr val="FF0000"/>
                </a:solidFill>
              </a:rPr>
              <a:t> </a:t>
            </a:r>
            <a:r>
              <a:rPr sz="4400" spc="-10" dirty="0">
                <a:solidFill>
                  <a:srgbClr val="FF0000"/>
                </a:solidFill>
              </a:rPr>
              <a:t>Order</a:t>
            </a:r>
            <a:r>
              <a:rPr sz="4400" spc="-20" dirty="0">
                <a:solidFill>
                  <a:srgbClr val="FF0000"/>
                </a:solidFill>
              </a:rPr>
              <a:t> </a:t>
            </a:r>
            <a:r>
              <a:rPr sz="4400" spc="-30" dirty="0">
                <a:solidFill>
                  <a:srgbClr val="FF0000"/>
                </a:solidFill>
              </a:rPr>
              <a:t>System</a:t>
            </a: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82</a:t>
            </a:fld>
            <a:endParaRPr sz="1400">
              <a:latin typeface="Tahoma"/>
              <a:cs typeface="Tahoma"/>
            </a:endParaRPr>
          </a:p>
        </p:txBody>
      </p:sp>
      <p:pic>
        <p:nvPicPr>
          <p:cNvPr id="13" name="Picture 12">
            <a:extLst>
              <a:ext uri="{FF2B5EF4-FFF2-40B4-BE49-F238E27FC236}">
                <a16:creationId xmlns:a16="http://schemas.microsoft.com/office/drawing/2014/main" xmlns="" id="{13C91FC4-3D74-44FF-8F2A-D11086E287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6434" y="838238"/>
            <a:ext cx="4944366" cy="689932"/>
          </a:xfrm>
          <a:prstGeom prst="rect">
            <a:avLst/>
          </a:prstGeom>
        </p:spPr>
        <p:txBody>
          <a:bodyPr vert="horz" wrap="square" lIns="0" tIns="12700" rIns="0" bIns="0" rtlCol="0" anchor="b">
            <a:spAutoFit/>
          </a:bodyPr>
          <a:lstStyle/>
          <a:p>
            <a:pPr marL="12700">
              <a:lnSpc>
                <a:spcPct val="100000"/>
              </a:lnSpc>
              <a:spcBef>
                <a:spcPts val="100"/>
              </a:spcBef>
            </a:pPr>
            <a:r>
              <a:rPr sz="4400" spc="-5" dirty="0">
                <a:solidFill>
                  <a:srgbClr val="FF0000"/>
                </a:solidFill>
              </a:rPr>
              <a:t>Second</a:t>
            </a:r>
            <a:r>
              <a:rPr sz="4400" spc="-30" dirty="0">
                <a:solidFill>
                  <a:srgbClr val="FF0000"/>
                </a:solidFill>
              </a:rPr>
              <a:t> </a:t>
            </a:r>
            <a:r>
              <a:rPr sz="4400" spc="-10" dirty="0">
                <a:solidFill>
                  <a:srgbClr val="FF0000"/>
                </a:solidFill>
              </a:rPr>
              <a:t>Order</a:t>
            </a:r>
            <a:r>
              <a:rPr sz="4400" spc="-30" dirty="0">
                <a:solidFill>
                  <a:srgbClr val="FF0000"/>
                </a:solidFill>
              </a:rPr>
              <a:t> System</a:t>
            </a:r>
          </a:p>
        </p:txBody>
      </p:sp>
      <p:sp>
        <p:nvSpPr>
          <p:cNvPr id="3" name="object 3"/>
          <p:cNvSpPr txBox="1"/>
          <p:nvPr/>
        </p:nvSpPr>
        <p:spPr>
          <a:xfrm>
            <a:off x="1907541" y="1798979"/>
            <a:ext cx="8117205" cy="1598194"/>
          </a:xfrm>
          <a:prstGeom prst="rect">
            <a:avLst/>
          </a:prstGeom>
        </p:spPr>
        <p:txBody>
          <a:bodyPr vert="horz" wrap="square" lIns="0" tIns="11430" rIns="0" bIns="0" rtlCol="0">
            <a:spAutoFit/>
          </a:bodyPr>
          <a:lstStyle/>
          <a:p>
            <a:pPr marL="12700" marR="5080">
              <a:lnSpc>
                <a:spcPct val="150100"/>
              </a:lnSpc>
              <a:spcBef>
                <a:spcPts val="90"/>
              </a:spcBef>
            </a:pPr>
            <a:r>
              <a:rPr sz="2400" b="1" u="heavy" spc="-5" dirty="0">
                <a:uFill>
                  <a:solidFill>
                    <a:srgbClr val="000000"/>
                  </a:solidFill>
                </a:uFill>
                <a:latin typeface="Tahoma"/>
                <a:cs typeface="Tahoma"/>
              </a:rPr>
              <a:t>Definition:</a:t>
            </a:r>
            <a:r>
              <a:rPr sz="2400" b="1" spc="70" dirty="0">
                <a:latin typeface="Tahoma"/>
                <a:cs typeface="Tahoma"/>
              </a:rPr>
              <a:t> </a:t>
            </a:r>
            <a:r>
              <a:rPr sz="2400" dirty="0">
                <a:latin typeface="Tahoma"/>
                <a:cs typeface="Tahoma"/>
              </a:rPr>
              <a:t>If</a:t>
            </a:r>
            <a:r>
              <a:rPr sz="2400" spc="-5" dirty="0">
                <a:latin typeface="Tahoma"/>
                <a:cs typeface="Tahoma"/>
              </a:rPr>
              <a:t> </a:t>
            </a:r>
            <a:r>
              <a:rPr sz="2400" dirty="0">
                <a:latin typeface="Tahoma"/>
                <a:cs typeface="Tahoma"/>
              </a:rPr>
              <a:t>highest</a:t>
            </a:r>
            <a:r>
              <a:rPr sz="2400" spc="-20" dirty="0">
                <a:latin typeface="Tahoma"/>
                <a:cs typeface="Tahoma"/>
              </a:rPr>
              <a:t> </a:t>
            </a:r>
            <a:r>
              <a:rPr sz="2400" spc="-5" dirty="0">
                <a:latin typeface="Tahoma"/>
                <a:cs typeface="Tahoma"/>
              </a:rPr>
              <a:t>power</a:t>
            </a:r>
            <a:r>
              <a:rPr sz="2400" dirty="0">
                <a:latin typeface="Tahoma"/>
                <a:cs typeface="Tahoma"/>
              </a:rPr>
              <a:t> of</a:t>
            </a:r>
            <a:r>
              <a:rPr sz="2400" spc="-20" dirty="0">
                <a:latin typeface="Tahoma"/>
                <a:cs typeface="Tahoma"/>
              </a:rPr>
              <a:t> </a:t>
            </a:r>
            <a:r>
              <a:rPr sz="2400" spc="-5" dirty="0">
                <a:latin typeface="Tahoma"/>
                <a:cs typeface="Tahoma"/>
              </a:rPr>
              <a:t>complex variable</a:t>
            </a:r>
            <a:r>
              <a:rPr sz="2400" spc="-10" dirty="0">
                <a:latin typeface="Tahoma"/>
                <a:cs typeface="Tahoma"/>
              </a:rPr>
              <a:t> </a:t>
            </a:r>
            <a:r>
              <a:rPr sz="2400" dirty="0">
                <a:latin typeface="Tahoma"/>
                <a:cs typeface="Tahoma"/>
              </a:rPr>
              <a:t>‘s’</a:t>
            </a:r>
            <a:r>
              <a:rPr sz="2400" spc="5" dirty="0">
                <a:latin typeface="Tahoma"/>
                <a:cs typeface="Tahoma"/>
              </a:rPr>
              <a:t> </a:t>
            </a:r>
            <a:r>
              <a:rPr sz="2400" spc="-5" dirty="0">
                <a:latin typeface="Tahoma"/>
                <a:cs typeface="Tahoma"/>
              </a:rPr>
              <a:t>present </a:t>
            </a:r>
            <a:r>
              <a:rPr sz="2400" spc="-735" dirty="0">
                <a:latin typeface="Tahoma"/>
                <a:cs typeface="Tahoma"/>
              </a:rPr>
              <a:t> </a:t>
            </a:r>
            <a:r>
              <a:rPr sz="2400" spc="-5" dirty="0">
                <a:latin typeface="Tahoma"/>
                <a:cs typeface="Tahoma"/>
              </a:rPr>
              <a:t>In Characteristics equation </a:t>
            </a:r>
            <a:r>
              <a:rPr sz="2400" dirty="0">
                <a:latin typeface="Tahoma"/>
                <a:cs typeface="Tahoma"/>
              </a:rPr>
              <a:t>is </a:t>
            </a:r>
            <a:r>
              <a:rPr sz="2400" spc="-15" dirty="0">
                <a:latin typeface="Tahoma"/>
                <a:cs typeface="Tahoma"/>
              </a:rPr>
              <a:t>two, </a:t>
            </a:r>
            <a:r>
              <a:rPr sz="2400" spc="-5" dirty="0">
                <a:latin typeface="Tahoma"/>
                <a:cs typeface="Tahoma"/>
              </a:rPr>
              <a:t>then </a:t>
            </a:r>
            <a:r>
              <a:rPr sz="2400" dirty="0">
                <a:latin typeface="Tahoma"/>
                <a:cs typeface="Tahoma"/>
              </a:rPr>
              <a:t>it is called </a:t>
            </a:r>
            <a:r>
              <a:rPr sz="2400" spc="-5" dirty="0">
                <a:latin typeface="Tahoma"/>
                <a:cs typeface="Tahoma"/>
              </a:rPr>
              <a:t>as </a:t>
            </a:r>
            <a:r>
              <a:rPr sz="2400" dirty="0">
                <a:latin typeface="Tahoma"/>
                <a:cs typeface="Tahoma"/>
              </a:rPr>
              <a:t> </a:t>
            </a:r>
            <a:r>
              <a:rPr sz="2400" spc="-5" dirty="0">
                <a:latin typeface="Tahoma"/>
                <a:cs typeface="Tahoma"/>
              </a:rPr>
              <a:t>“Second</a:t>
            </a:r>
            <a:r>
              <a:rPr sz="2400" spc="10" dirty="0">
                <a:latin typeface="Tahoma"/>
                <a:cs typeface="Tahoma"/>
              </a:rPr>
              <a:t> </a:t>
            </a:r>
            <a:r>
              <a:rPr sz="2400" spc="-5" dirty="0">
                <a:latin typeface="Tahoma"/>
                <a:cs typeface="Tahoma"/>
              </a:rPr>
              <a:t>order</a:t>
            </a:r>
            <a:r>
              <a:rPr sz="2400" spc="-20" dirty="0">
                <a:latin typeface="Tahoma"/>
                <a:cs typeface="Tahoma"/>
              </a:rPr>
              <a:t> </a:t>
            </a:r>
            <a:r>
              <a:rPr sz="2400" spc="-15" dirty="0">
                <a:latin typeface="Tahoma"/>
                <a:cs typeface="Tahoma"/>
              </a:rPr>
              <a:t>System”</a:t>
            </a:r>
            <a:endParaRPr sz="2400" dirty="0">
              <a:latin typeface="Tahoma"/>
              <a:cs typeface="Tahoma"/>
            </a:endParaRPr>
          </a:p>
        </p:txBody>
      </p:sp>
      <p:grpSp>
        <p:nvGrpSpPr>
          <p:cNvPr id="4" name="object 4"/>
          <p:cNvGrpSpPr/>
          <p:nvPr/>
        </p:nvGrpSpPr>
        <p:grpSpPr>
          <a:xfrm>
            <a:off x="2608326" y="3656724"/>
            <a:ext cx="6217920" cy="2220595"/>
            <a:chOff x="1084325" y="3567557"/>
            <a:chExt cx="6217920" cy="2220595"/>
          </a:xfrm>
        </p:grpSpPr>
        <p:sp>
          <p:nvSpPr>
            <p:cNvPr id="5" name="object 5"/>
            <p:cNvSpPr/>
            <p:nvPr/>
          </p:nvSpPr>
          <p:spPr>
            <a:xfrm>
              <a:off x="2599181" y="3582162"/>
              <a:ext cx="637540" cy="609600"/>
            </a:xfrm>
            <a:custGeom>
              <a:avLst/>
              <a:gdLst/>
              <a:ahLst/>
              <a:cxnLst/>
              <a:rect l="l" t="t" r="r" b="b"/>
              <a:pathLst>
                <a:path w="637539" h="609600">
                  <a:moveTo>
                    <a:pt x="0" y="304800"/>
                  </a:moveTo>
                  <a:lnTo>
                    <a:pt x="3453" y="259772"/>
                  </a:lnTo>
                  <a:lnTo>
                    <a:pt x="13486" y="216792"/>
                  </a:lnTo>
                  <a:lnTo>
                    <a:pt x="29606" y="176330"/>
                  </a:lnTo>
                  <a:lnTo>
                    <a:pt x="51319" y="138860"/>
                  </a:lnTo>
                  <a:lnTo>
                    <a:pt x="78132" y="104853"/>
                  </a:lnTo>
                  <a:lnTo>
                    <a:pt x="109552" y="74783"/>
                  </a:lnTo>
                  <a:lnTo>
                    <a:pt x="145088" y="49120"/>
                  </a:lnTo>
                  <a:lnTo>
                    <a:pt x="184244" y="28338"/>
                  </a:lnTo>
                  <a:lnTo>
                    <a:pt x="226530" y="12909"/>
                  </a:lnTo>
                  <a:lnTo>
                    <a:pt x="271451" y="3306"/>
                  </a:lnTo>
                  <a:lnTo>
                    <a:pt x="318516" y="0"/>
                  </a:lnTo>
                  <a:lnTo>
                    <a:pt x="365580" y="3306"/>
                  </a:lnTo>
                  <a:lnTo>
                    <a:pt x="410501" y="12909"/>
                  </a:lnTo>
                  <a:lnTo>
                    <a:pt x="452787" y="28338"/>
                  </a:lnTo>
                  <a:lnTo>
                    <a:pt x="491943" y="49120"/>
                  </a:lnTo>
                  <a:lnTo>
                    <a:pt x="527479" y="74783"/>
                  </a:lnTo>
                  <a:lnTo>
                    <a:pt x="558899" y="104853"/>
                  </a:lnTo>
                  <a:lnTo>
                    <a:pt x="585712" y="138860"/>
                  </a:lnTo>
                  <a:lnTo>
                    <a:pt x="607425" y="176330"/>
                  </a:lnTo>
                  <a:lnTo>
                    <a:pt x="623545" y="216792"/>
                  </a:lnTo>
                  <a:lnTo>
                    <a:pt x="633578" y="259772"/>
                  </a:lnTo>
                  <a:lnTo>
                    <a:pt x="637032" y="304800"/>
                  </a:lnTo>
                  <a:lnTo>
                    <a:pt x="633578" y="349827"/>
                  </a:lnTo>
                  <a:lnTo>
                    <a:pt x="623545" y="392807"/>
                  </a:lnTo>
                  <a:lnTo>
                    <a:pt x="607425" y="433269"/>
                  </a:lnTo>
                  <a:lnTo>
                    <a:pt x="585712" y="470739"/>
                  </a:lnTo>
                  <a:lnTo>
                    <a:pt x="558899" y="504746"/>
                  </a:lnTo>
                  <a:lnTo>
                    <a:pt x="527479" y="534816"/>
                  </a:lnTo>
                  <a:lnTo>
                    <a:pt x="491943" y="560479"/>
                  </a:lnTo>
                  <a:lnTo>
                    <a:pt x="452787" y="581261"/>
                  </a:lnTo>
                  <a:lnTo>
                    <a:pt x="410501" y="596690"/>
                  </a:lnTo>
                  <a:lnTo>
                    <a:pt x="365580" y="606293"/>
                  </a:lnTo>
                  <a:lnTo>
                    <a:pt x="318516" y="609600"/>
                  </a:lnTo>
                  <a:lnTo>
                    <a:pt x="271451" y="606293"/>
                  </a:lnTo>
                  <a:lnTo>
                    <a:pt x="226530" y="596690"/>
                  </a:lnTo>
                  <a:lnTo>
                    <a:pt x="184244" y="581261"/>
                  </a:lnTo>
                  <a:lnTo>
                    <a:pt x="145088" y="560479"/>
                  </a:lnTo>
                  <a:lnTo>
                    <a:pt x="109552" y="534816"/>
                  </a:lnTo>
                  <a:lnTo>
                    <a:pt x="78132" y="504746"/>
                  </a:lnTo>
                  <a:lnTo>
                    <a:pt x="51319" y="470739"/>
                  </a:lnTo>
                  <a:lnTo>
                    <a:pt x="29606" y="433269"/>
                  </a:lnTo>
                  <a:lnTo>
                    <a:pt x="13486" y="392807"/>
                  </a:lnTo>
                  <a:lnTo>
                    <a:pt x="3453" y="349827"/>
                  </a:lnTo>
                  <a:lnTo>
                    <a:pt x="0" y="304800"/>
                  </a:lnTo>
                  <a:close/>
                </a:path>
                <a:path w="637539" h="609600">
                  <a:moveTo>
                    <a:pt x="92963" y="88392"/>
                  </a:moveTo>
                  <a:lnTo>
                    <a:pt x="544576" y="520192"/>
                  </a:lnTo>
                </a:path>
                <a:path w="637539" h="609600">
                  <a:moveTo>
                    <a:pt x="544576" y="88392"/>
                  </a:moveTo>
                  <a:lnTo>
                    <a:pt x="92963" y="520192"/>
                  </a:lnTo>
                </a:path>
              </a:pathLst>
            </a:custGeom>
            <a:ln w="28956">
              <a:solidFill>
                <a:srgbClr val="000000"/>
              </a:solidFill>
            </a:ln>
          </p:spPr>
          <p:txBody>
            <a:bodyPr wrap="square" lIns="0" tIns="0" rIns="0" bIns="0" rtlCol="0"/>
            <a:lstStyle/>
            <a:p>
              <a:endParaRPr/>
            </a:p>
          </p:txBody>
        </p:sp>
        <p:sp>
          <p:nvSpPr>
            <p:cNvPr id="6" name="object 6"/>
            <p:cNvSpPr/>
            <p:nvPr/>
          </p:nvSpPr>
          <p:spPr>
            <a:xfrm>
              <a:off x="1084326" y="3815067"/>
              <a:ext cx="6217920" cy="1972945"/>
            </a:xfrm>
            <a:custGeom>
              <a:avLst/>
              <a:gdLst/>
              <a:ahLst/>
              <a:cxnLst/>
              <a:rect l="l" t="t" r="r" b="b"/>
              <a:pathLst>
                <a:path w="6217920" h="1972945">
                  <a:moveTo>
                    <a:pt x="1514475" y="71894"/>
                  </a:moveTo>
                  <a:lnTo>
                    <a:pt x="1487055" y="55892"/>
                  </a:lnTo>
                  <a:lnTo>
                    <a:pt x="1394841" y="2044"/>
                  </a:lnTo>
                  <a:lnTo>
                    <a:pt x="1388808" y="0"/>
                  </a:lnTo>
                  <a:lnTo>
                    <a:pt x="1382661" y="393"/>
                  </a:lnTo>
                  <a:lnTo>
                    <a:pt x="1377099" y="3086"/>
                  </a:lnTo>
                  <a:lnTo>
                    <a:pt x="1372870" y="7886"/>
                  </a:lnTo>
                  <a:lnTo>
                    <a:pt x="1370825" y="13893"/>
                  </a:lnTo>
                  <a:lnTo>
                    <a:pt x="1371257" y="20002"/>
                  </a:lnTo>
                  <a:lnTo>
                    <a:pt x="1373949" y="25514"/>
                  </a:lnTo>
                  <a:lnTo>
                    <a:pt x="1378712" y="29730"/>
                  </a:lnTo>
                  <a:lnTo>
                    <a:pt x="1423555" y="55892"/>
                  </a:lnTo>
                  <a:lnTo>
                    <a:pt x="0" y="55892"/>
                  </a:lnTo>
                  <a:lnTo>
                    <a:pt x="0" y="87896"/>
                  </a:lnTo>
                  <a:lnTo>
                    <a:pt x="1423555" y="87896"/>
                  </a:lnTo>
                  <a:lnTo>
                    <a:pt x="1378712" y="114058"/>
                  </a:lnTo>
                  <a:lnTo>
                    <a:pt x="1373949" y="118287"/>
                  </a:lnTo>
                  <a:lnTo>
                    <a:pt x="1371257" y="123799"/>
                  </a:lnTo>
                  <a:lnTo>
                    <a:pt x="1370825" y="129908"/>
                  </a:lnTo>
                  <a:lnTo>
                    <a:pt x="1372870" y="135902"/>
                  </a:lnTo>
                  <a:lnTo>
                    <a:pt x="1377099" y="140716"/>
                  </a:lnTo>
                  <a:lnTo>
                    <a:pt x="1382661" y="143395"/>
                  </a:lnTo>
                  <a:lnTo>
                    <a:pt x="1388808" y="143802"/>
                  </a:lnTo>
                  <a:lnTo>
                    <a:pt x="1394841" y="141744"/>
                  </a:lnTo>
                  <a:lnTo>
                    <a:pt x="1487055" y="87896"/>
                  </a:lnTo>
                  <a:lnTo>
                    <a:pt x="1514475" y="71894"/>
                  </a:lnTo>
                  <a:close/>
                </a:path>
                <a:path w="6217920" h="1972945">
                  <a:moveTo>
                    <a:pt x="3108452" y="71894"/>
                  </a:moveTo>
                  <a:lnTo>
                    <a:pt x="3081007" y="55892"/>
                  </a:lnTo>
                  <a:lnTo>
                    <a:pt x="2988691" y="2044"/>
                  </a:lnTo>
                  <a:lnTo>
                    <a:pt x="2982684" y="0"/>
                  </a:lnTo>
                  <a:lnTo>
                    <a:pt x="2976575" y="393"/>
                  </a:lnTo>
                  <a:lnTo>
                    <a:pt x="2971063" y="3086"/>
                  </a:lnTo>
                  <a:lnTo>
                    <a:pt x="2966847" y="7886"/>
                  </a:lnTo>
                  <a:lnTo>
                    <a:pt x="2964789" y="13893"/>
                  </a:lnTo>
                  <a:lnTo>
                    <a:pt x="2965170" y="20002"/>
                  </a:lnTo>
                  <a:lnTo>
                    <a:pt x="2967825" y="25514"/>
                  </a:lnTo>
                  <a:lnTo>
                    <a:pt x="2972562" y="29730"/>
                  </a:lnTo>
                  <a:lnTo>
                    <a:pt x="3017405" y="55892"/>
                  </a:lnTo>
                  <a:lnTo>
                    <a:pt x="2151888" y="55892"/>
                  </a:lnTo>
                  <a:lnTo>
                    <a:pt x="2151888" y="87896"/>
                  </a:lnTo>
                  <a:lnTo>
                    <a:pt x="3017405" y="87896"/>
                  </a:lnTo>
                  <a:lnTo>
                    <a:pt x="2972562" y="114058"/>
                  </a:lnTo>
                  <a:lnTo>
                    <a:pt x="2967825" y="118287"/>
                  </a:lnTo>
                  <a:lnTo>
                    <a:pt x="2965170" y="123799"/>
                  </a:lnTo>
                  <a:lnTo>
                    <a:pt x="2964789" y="129908"/>
                  </a:lnTo>
                  <a:lnTo>
                    <a:pt x="2966847" y="135902"/>
                  </a:lnTo>
                  <a:lnTo>
                    <a:pt x="2971063" y="140716"/>
                  </a:lnTo>
                  <a:lnTo>
                    <a:pt x="2976575" y="143395"/>
                  </a:lnTo>
                  <a:lnTo>
                    <a:pt x="2982684" y="143802"/>
                  </a:lnTo>
                  <a:lnTo>
                    <a:pt x="2988691" y="141744"/>
                  </a:lnTo>
                  <a:lnTo>
                    <a:pt x="3081007" y="87896"/>
                  </a:lnTo>
                  <a:lnTo>
                    <a:pt x="3108452" y="71894"/>
                  </a:lnTo>
                  <a:close/>
                </a:path>
                <a:path w="6217920" h="1972945">
                  <a:moveTo>
                    <a:pt x="6217539" y="71894"/>
                  </a:moveTo>
                  <a:lnTo>
                    <a:pt x="6190119" y="55892"/>
                  </a:lnTo>
                  <a:lnTo>
                    <a:pt x="6097905" y="2044"/>
                  </a:lnTo>
                  <a:lnTo>
                    <a:pt x="6091872" y="0"/>
                  </a:lnTo>
                  <a:lnTo>
                    <a:pt x="6085725" y="393"/>
                  </a:lnTo>
                  <a:lnTo>
                    <a:pt x="6080163" y="3086"/>
                  </a:lnTo>
                  <a:lnTo>
                    <a:pt x="6075934" y="7886"/>
                  </a:lnTo>
                  <a:lnTo>
                    <a:pt x="6073889" y="13893"/>
                  </a:lnTo>
                  <a:lnTo>
                    <a:pt x="6074321" y="20002"/>
                  </a:lnTo>
                  <a:lnTo>
                    <a:pt x="6077013" y="25514"/>
                  </a:lnTo>
                  <a:lnTo>
                    <a:pt x="6081776" y="29730"/>
                  </a:lnTo>
                  <a:lnTo>
                    <a:pt x="6126619" y="55892"/>
                  </a:lnTo>
                  <a:lnTo>
                    <a:pt x="4703064" y="55892"/>
                  </a:lnTo>
                  <a:lnTo>
                    <a:pt x="4703064" y="87896"/>
                  </a:lnTo>
                  <a:lnTo>
                    <a:pt x="5324094" y="87896"/>
                  </a:lnTo>
                  <a:lnTo>
                    <a:pt x="5324094" y="1809788"/>
                  </a:lnTo>
                  <a:lnTo>
                    <a:pt x="5297932" y="1764931"/>
                  </a:lnTo>
                  <a:lnTo>
                    <a:pt x="5293703" y="1760207"/>
                  </a:lnTo>
                  <a:lnTo>
                    <a:pt x="5288191" y="1757553"/>
                  </a:lnTo>
                  <a:lnTo>
                    <a:pt x="5282082" y="1757172"/>
                  </a:lnTo>
                  <a:lnTo>
                    <a:pt x="5276088" y="1759216"/>
                  </a:lnTo>
                  <a:lnTo>
                    <a:pt x="5271274" y="1763433"/>
                  </a:lnTo>
                  <a:lnTo>
                    <a:pt x="5268595" y="1768944"/>
                  </a:lnTo>
                  <a:lnTo>
                    <a:pt x="5268188" y="1775053"/>
                  </a:lnTo>
                  <a:lnTo>
                    <a:pt x="5270246" y="1781060"/>
                  </a:lnTo>
                  <a:lnTo>
                    <a:pt x="5330710" y="1884692"/>
                  </a:lnTo>
                  <a:lnTo>
                    <a:pt x="1924240" y="1884692"/>
                  </a:lnTo>
                  <a:lnTo>
                    <a:pt x="1969135" y="1858505"/>
                  </a:lnTo>
                  <a:lnTo>
                    <a:pt x="1973859" y="1854288"/>
                  </a:lnTo>
                  <a:lnTo>
                    <a:pt x="1976513" y="1848764"/>
                  </a:lnTo>
                  <a:lnTo>
                    <a:pt x="1976894" y="1842643"/>
                  </a:lnTo>
                  <a:lnTo>
                    <a:pt x="1974850" y="1836623"/>
                  </a:lnTo>
                  <a:lnTo>
                    <a:pt x="1970620" y="1831886"/>
                  </a:lnTo>
                  <a:lnTo>
                    <a:pt x="1965109" y="1829219"/>
                  </a:lnTo>
                  <a:lnTo>
                    <a:pt x="1959000" y="1828825"/>
                  </a:lnTo>
                  <a:lnTo>
                    <a:pt x="1953006" y="1830870"/>
                  </a:lnTo>
                  <a:lnTo>
                    <a:pt x="1849374" y="1891296"/>
                  </a:lnTo>
                  <a:lnTo>
                    <a:pt x="1849374" y="467614"/>
                  </a:lnTo>
                  <a:lnTo>
                    <a:pt x="1875536" y="512457"/>
                  </a:lnTo>
                  <a:lnTo>
                    <a:pt x="1879752" y="517194"/>
                  </a:lnTo>
                  <a:lnTo>
                    <a:pt x="1885264" y="519849"/>
                  </a:lnTo>
                  <a:lnTo>
                    <a:pt x="1891372" y="520230"/>
                  </a:lnTo>
                  <a:lnTo>
                    <a:pt x="1897380" y="518172"/>
                  </a:lnTo>
                  <a:lnTo>
                    <a:pt x="1902180" y="513956"/>
                  </a:lnTo>
                  <a:lnTo>
                    <a:pt x="1904873" y="508444"/>
                  </a:lnTo>
                  <a:lnTo>
                    <a:pt x="1905266" y="502335"/>
                  </a:lnTo>
                  <a:lnTo>
                    <a:pt x="1903222" y="496328"/>
                  </a:lnTo>
                  <a:lnTo>
                    <a:pt x="1851888" y="408317"/>
                  </a:lnTo>
                  <a:lnTo>
                    <a:pt x="1833372" y="376567"/>
                  </a:lnTo>
                  <a:lnTo>
                    <a:pt x="1763522" y="496328"/>
                  </a:lnTo>
                  <a:lnTo>
                    <a:pt x="1761464" y="502335"/>
                  </a:lnTo>
                  <a:lnTo>
                    <a:pt x="1761871" y="508444"/>
                  </a:lnTo>
                  <a:lnTo>
                    <a:pt x="1764550" y="513956"/>
                  </a:lnTo>
                  <a:lnTo>
                    <a:pt x="1769364" y="518172"/>
                  </a:lnTo>
                  <a:lnTo>
                    <a:pt x="1775358" y="520230"/>
                  </a:lnTo>
                  <a:lnTo>
                    <a:pt x="1781467" y="519849"/>
                  </a:lnTo>
                  <a:lnTo>
                    <a:pt x="1786978" y="517194"/>
                  </a:lnTo>
                  <a:lnTo>
                    <a:pt x="1791208" y="512457"/>
                  </a:lnTo>
                  <a:lnTo>
                    <a:pt x="1817370" y="467614"/>
                  </a:lnTo>
                  <a:lnTo>
                    <a:pt x="1817370" y="1900694"/>
                  </a:lnTo>
                  <a:lnTo>
                    <a:pt x="1833245" y="1900694"/>
                  </a:lnTo>
                  <a:lnTo>
                    <a:pt x="1953006" y="1970519"/>
                  </a:lnTo>
                  <a:lnTo>
                    <a:pt x="1959000" y="1972576"/>
                  </a:lnTo>
                  <a:lnTo>
                    <a:pt x="1965109" y="1972183"/>
                  </a:lnTo>
                  <a:lnTo>
                    <a:pt x="1970620" y="1969516"/>
                  </a:lnTo>
                  <a:lnTo>
                    <a:pt x="1974850" y="1964766"/>
                  </a:lnTo>
                  <a:lnTo>
                    <a:pt x="1976894" y="1958759"/>
                  </a:lnTo>
                  <a:lnTo>
                    <a:pt x="1976513" y="1952637"/>
                  </a:lnTo>
                  <a:lnTo>
                    <a:pt x="1973859" y="1947113"/>
                  </a:lnTo>
                  <a:lnTo>
                    <a:pt x="1969135" y="1942884"/>
                  </a:lnTo>
                  <a:lnTo>
                    <a:pt x="1924240" y="1916696"/>
                  </a:lnTo>
                  <a:lnTo>
                    <a:pt x="5340477" y="1916696"/>
                  </a:lnTo>
                  <a:lnTo>
                    <a:pt x="5340477" y="1900123"/>
                  </a:lnTo>
                  <a:lnTo>
                    <a:pt x="5358612" y="1869020"/>
                  </a:lnTo>
                  <a:lnTo>
                    <a:pt x="5409946" y="1781060"/>
                  </a:lnTo>
                  <a:lnTo>
                    <a:pt x="5411990" y="1775053"/>
                  </a:lnTo>
                  <a:lnTo>
                    <a:pt x="5411597" y="1768944"/>
                  </a:lnTo>
                  <a:lnTo>
                    <a:pt x="5408904" y="1763433"/>
                  </a:lnTo>
                  <a:lnTo>
                    <a:pt x="5404104" y="1759216"/>
                  </a:lnTo>
                  <a:lnTo>
                    <a:pt x="5398097" y="1757172"/>
                  </a:lnTo>
                  <a:lnTo>
                    <a:pt x="5391988" y="1757553"/>
                  </a:lnTo>
                  <a:lnTo>
                    <a:pt x="5386476" y="1760207"/>
                  </a:lnTo>
                  <a:lnTo>
                    <a:pt x="5382260" y="1764931"/>
                  </a:lnTo>
                  <a:lnTo>
                    <a:pt x="5356098" y="1809788"/>
                  </a:lnTo>
                  <a:lnTo>
                    <a:pt x="5356098" y="87896"/>
                  </a:lnTo>
                  <a:lnTo>
                    <a:pt x="6126619" y="87896"/>
                  </a:lnTo>
                  <a:lnTo>
                    <a:pt x="6081776" y="114058"/>
                  </a:lnTo>
                  <a:lnTo>
                    <a:pt x="6077013" y="118287"/>
                  </a:lnTo>
                  <a:lnTo>
                    <a:pt x="6074321" y="123799"/>
                  </a:lnTo>
                  <a:lnTo>
                    <a:pt x="6073889" y="129908"/>
                  </a:lnTo>
                  <a:lnTo>
                    <a:pt x="6075934" y="135902"/>
                  </a:lnTo>
                  <a:lnTo>
                    <a:pt x="6080163" y="140716"/>
                  </a:lnTo>
                  <a:lnTo>
                    <a:pt x="6085725" y="143395"/>
                  </a:lnTo>
                  <a:lnTo>
                    <a:pt x="6091872" y="143802"/>
                  </a:lnTo>
                  <a:lnTo>
                    <a:pt x="6097905" y="141744"/>
                  </a:lnTo>
                  <a:lnTo>
                    <a:pt x="6190119" y="87896"/>
                  </a:lnTo>
                  <a:lnTo>
                    <a:pt x="6217539" y="71894"/>
                  </a:lnTo>
                  <a:close/>
                </a:path>
              </a:pathLst>
            </a:custGeom>
            <a:solidFill>
              <a:srgbClr val="000000"/>
            </a:solidFill>
          </p:spPr>
          <p:txBody>
            <a:bodyPr wrap="square" lIns="0" tIns="0" rIns="0" bIns="0" rtlCol="0"/>
            <a:lstStyle/>
            <a:p>
              <a:endParaRPr/>
            </a:p>
          </p:txBody>
        </p:sp>
      </p:grpSp>
      <p:sp>
        <p:nvSpPr>
          <p:cNvPr id="7" name="object 7"/>
          <p:cNvSpPr txBox="1"/>
          <p:nvPr/>
        </p:nvSpPr>
        <p:spPr>
          <a:xfrm>
            <a:off x="3882389" y="3460827"/>
            <a:ext cx="24765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8" name="object 8"/>
          <p:cNvSpPr txBox="1"/>
          <p:nvPr/>
        </p:nvSpPr>
        <p:spPr>
          <a:xfrm>
            <a:off x="4528567" y="4142358"/>
            <a:ext cx="13652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a:t>
            </a:r>
            <a:endParaRPr sz="2400">
              <a:latin typeface="Tahoma"/>
              <a:cs typeface="Tahoma"/>
            </a:endParaRPr>
          </a:p>
        </p:txBody>
      </p:sp>
      <p:sp>
        <p:nvSpPr>
          <p:cNvPr id="9" name="object 9"/>
          <p:cNvSpPr txBox="1"/>
          <p:nvPr/>
        </p:nvSpPr>
        <p:spPr>
          <a:xfrm>
            <a:off x="2447340" y="3460827"/>
            <a:ext cx="58547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R(s)</a:t>
            </a:r>
            <a:endParaRPr sz="2400">
              <a:latin typeface="Tahoma"/>
              <a:cs typeface="Tahoma"/>
            </a:endParaRPr>
          </a:p>
        </p:txBody>
      </p:sp>
      <p:sp>
        <p:nvSpPr>
          <p:cNvPr id="10" name="object 10"/>
          <p:cNvSpPr txBox="1"/>
          <p:nvPr/>
        </p:nvSpPr>
        <p:spPr>
          <a:xfrm>
            <a:off x="8597265" y="3460827"/>
            <a:ext cx="579120" cy="391795"/>
          </a:xfrm>
          <a:prstGeom prst="rect">
            <a:avLst/>
          </a:prstGeom>
        </p:spPr>
        <p:txBody>
          <a:bodyPr vert="horz" wrap="square" lIns="0" tIns="12700" rIns="0" bIns="0" rtlCol="0">
            <a:spAutoFit/>
          </a:bodyPr>
          <a:lstStyle/>
          <a:p>
            <a:pPr marL="12700">
              <a:spcBef>
                <a:spcPts val="100"/>
              </a:spcBef>
            </a:pPr>
            <a:r>
              <a:rPr sz="2400" dirty="0">
                <a:latin typeface="Tahoma"/>
                <a:cs typeface="Tahoma"/>
              </a:rPr>
              <a:t>C(s)</a:t>
            </a:r>
            <a:endParaRPr sz="2400">
              <a:latin typeface="Tahoma"/>
              <a:cs typeface="Tahoma"/>
            </a:endParaRPr>
          </a:p>
        </p:txBody>
      </p:sp>
      <p:sp>
        <p:nvSpPr>
          <p:cNvPr id="11" name="object 11"/>
          <p:cNvSpPr/>
          <p:nvPr/>
        </p:nvSpPr>
        <p:spPr>
          <a:xfrm>
            <a:off x="5754863" y="3859212"/>
            <a:ext cx="1422400" cy="0"/>
          </a:xfrm>
          <a:custGeom>
            <a:avLst/>
            <a:gdLst/>
            <a:ahLst/>
            <a:cxnLst/>
            <a:rect l="l" t="t" r="r" b="b"/>
            <a:pathLst>
              <a:path w="1422400">
                <a:moveTo>
                  <a:pt x="0" y="0"/>
                </a:moveTo>
                <a:lnTo>
                  <a:pt x="1422307" y="0"/>
                </a:lnTo>
              </a:path>
            </a:pathLst>
          </a:custGeom>
          <a:ln w="12700">
            <a:solidFill>
              <a:srgbClr val="000000"/>
            </a:solidFill>
          </a:ln>
        </p:spPr>
        <p:txBody>
          <a:bodyPr wrap="square" lIns="0" tIns="0" rIns="0" bIns="0" rtlCol="0"/>
          <a:lstStyle/>
          <a:p>
            <a:endParaRPr/>
          </a:p>
        </p:txBody>
      </p:sp>
      <p:sp>
        <p:nvSpPr>
          <p:cNvPr id="12" name="object 12"/>
          <p:cNvSpPr txBox="1"/>
          <p:nvPr/>
        </p:nvSpPr>
        <p:spPr>
          <a:xfrm>
            <a:off x="5717286" y="3277362"/>
            <a:ext cx="1594485" cy="927177"/>
          </a:xfrm>
          <a:prstGeom prst="rect">
            <a:avLst/>
          </a:prstGeom>
          <a:ln w="32003">
            <a:solidFill>
              <a:srgbClr val="000000"/>
            </a:solidFill>
          </a:ln>
        </p:spPr>
        <p:txBody>
          <a:bodyPr vert="horz" wrap="square" lIns="0" tIns="214630" rIns="0" bIns="0" rtlCol="0">
            <a:spAutoFit/>
          </a:bodyPr>
          <a:lstStyle/>
          <a:p>
            <a:pPr marR="86360" algn="ctr">
              <a:spcBef>
                <a:spcPts val="1690"/>
              </a:spcBef>
            </a:pPr>
            <a:r>
              <a:rPr sz="2100" spc="-130" dirty="0">
                <a:latin typeface="Times New Roman"/>
                <a:cs typeface="Times New Roman"/>
              </a:rPr>
              <a:t>1</a:t>
            </a:r>
            <a:endParaRPr sz="2100">
              <a:latin typeface="Times New Roman"/>
              <a:cs typeface="Times New Roman"/>
            </a:endParaRPr>
          </a:p>
          <a:p>
            <a:pPr marR="57150" algn="ctr">
              <a:spcBef>
                <a:spcPts val="459"/>
              </a:spcBef>
            </a:pPr>
            <a:r>
              <a:rPr sz="2100" i="1" spc="-15" dirty="0">
                <a:latin typeface="Times New Roman"/>
                <a:cs typeface="Times New Roman"/>
              </a:rPr>
              <a:t>s</a:t>
            </a:r>
            <a:r>
              <a:rPr spc="-104" baseline="43981" dirty="0">
                <a:latin typeface="Times New Roman"/>
                <a:cs typeface="Times New Roman"/>
              </a:rPr>
              <a:t>2</a:t>
            </a:r>
            <a:r>
              <a:rPr spc="-165" baseline="43981" dirty="0">
                <a:latin typeface="Times New Roman"/>
                <a:cs typeface="Times New Roman"/>
              </a:rPr>
              <a:t> </a:t>
            </a:r>
            <a:r>
              <a:rPr sz="2100" i="1" spc="-160" dirty="0">
                <a:latin typeface="Times New Roman"/>
                <a:cs typeface="Times New Roman"/>
              </a:rPr>
              <a:t>L</a:t>
            </a:r>
            <a:r>
              <a:rPr sz="2100" i="1" spc="-170" dirty="0">
                <a:latin typeface="Times New Roman"/>
                <a:cs typeface="Times New Roman"/>
              </a:rPr>
              <a:t>C</a:t>
            </a:r>
            <a:r>
              <a:rPr sz="2100" i="1" spc="-90" dirty="0">
                <a:latin typeface="Times New Roman"/>
                <a:cs typeface="Times New Roman"/>
              </a:rPr>
              <a:t> </a:t>
            </a:r>
            <a:r>
              <a:rPr sz="2100" spc="-140" dirty="0">
                <a:latin typeface="Symbol"/>
                <a:cs typeface="Symbol"/>
              </a:rPr>
              <a:t></a:t>
            </a:r>
            <a:r>
              <a:rPr sz="2100" spc="-135" dirty="0">
                <a:latin typeface="Times New Roman"/>
                <a:cs typeface="Times New Roman"/>
              </a:rPr>
              <a:t> </a:t>
            </a:r>
            <a:r>
              <a:rPr sz="2100" i="1" spc="-114" dirty="0">
                <a:latin typeface="Times New Roman"/>
                <a:cs typeface="Times New Roman"/>
              </a:rPr>
              <a:t>s</a:t>
            </a:r>
            <a:r>
              <a:rPr sz="2100" i="1" spc="-190" dirty="0">
                <a:latin typeface="Times New Roman"/>
                <a:cs typeface="Times New Roman"/>
              </a:rPr>
              <a:t>C</a:t>
            </a:r>
            <a:r>
              <a:rPr sz="2100" i="1" spc="-155" dirty="0">
                <a:latin typeface="Times New Roman"/>
                <a:cs typeface="Times New Roman"/>
              </a:rPr>
              <a:t>R</a:t>
            </a:r>
            <a:r>
              <a:rPr sz="2100" i="1" spc="-150" dirty="0">
                <a:latin typeface="Times New Roman"/>
                <a:cs typeface="Times New Roman"/>
              </a:rPr>
              <a:t> </a:t>
            </a:r>
            <a:r>
              <a:rPr sz="2100" spc="30" dirty="0">
                <a:latin typeface="Symbol"/>
                <a:cs typeface="Symbol"/>
              </a:rPr>
              <a:t></a:t>
            </a:r>
            <a:r>
              <a:rPr sz="2100" spc="-130" dirty="0">
                <a:latin typeface="Times New Roman"/>
                <a:cs typeface="Times New Roman"/>
              </a:rPr>
              <a:t>1</a:t>
            </a:r>
            <a:endParaRPr sz="2100">
              <a:latin typeface="Times New Roman"/>
              <a:cs typeface="Times New Roman"/>
            </a:endParaRPr>
          </a:p>
        </p:txBody>
      </p:sp>
      <p:sp>
        <p:nvSpPr>
          <p:cNvPr id="13" name="object 13"/>
          <p:cNvSpPr/>
          <p:nvPr/>
        </p:nvSpPr>
        <p:spPr>
          <a:xfrm>
            <a:off x="1257936" y="1611318"/>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16" name="object 16"/>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83</a:t>
            </a:fld>
            <a:endParaRPr sz="1400">
              <a:latin typeface="Tahoma"/>
              <a:cs typeface="Tahoma"/>
            </a:endParaRPr>
          </a:p>
        </p:txBody>
      </p:sp>
      <p:pic>
        <p:nvPicPr>
          <p:cNvPr id="17" name="Picture 16">
            <a:extLst>
              <a:ext uri="{FF2B5EF4-FFF2-40B4-BE49-F238E27FC236}">
                <a16:creationId xmlns:a16="http://schemas.microsoft.com/office/drawing/2014/main" xmlns="" id="{07A8816A-EAE4-4213-B64B-92239242632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67838" y="1851688"/>
            <a:ext cx="7511415" cy="391160"/>
          </a:xfrm>
          <a:prstGeom prst="rect">
            <a:avLst/>
          </a:prstGeom>
        </p:spPr>
        <p:txBody>
          <a:bodyPr vert="horz" wrap="square" lIns="0" tIns="12700" rIns="0" bIns="0" rtlCol="0">
            <a:spAutoFit/>
          </a:bodyPr>
          <a:lstStyle/>
          <a:p>
            <a:pPr marL="12700">
              <a:spcBef>
                <a:spcPts val="100"/>
              </a:spcBef>
            </a:pPr>
            <a:r>
              <a:rPr sz="2400" dirty="0">
                <a:latin typeface="Tahoma"/>
                <a:cs typeface="Tahoma"/>
              </a:rPr>
              <a:t>Consider</a:t>
            </a:r>
            <a:r>
              <a:rPr sz="2400" spc="-30" dirty="0">
                <a:latin typeface="Tahoma"/>
                <a:cs typeface="Tahoma"/>
              </a:rPr>
              <a:t> </a:t>
            </a:r>
            <a:r>
              <a:rPr sz="2400" dirty="0">
                <a:latin typeface="Tahoma"/>
                <a:cs typeface="Tahoma"/>
              </a:rPr>
              <a:t>a </a:t>
            </a:r>
            <a:r>
              <a:rPr sz="2400" spc="-5" dirty="0">
                <a:latin typeface="Tahoma"/>
                <a:cs typeface="Tahoma"/>
              </a:rPr>
              <a:t>unity</a:t>
            </a:r>
            <a:r>
              <a:rPr sz="2400" spc="-20" dirty="0">
                <a:latin typeface="Tahoma"/>
                <a:cs typeface="Tahoma"/>
              </a:rPr>
              <a:t> </a:t>
            </a:r>
            <a:r>
              <a:rPr sz="2400" spc="-10" dirty="0">
                <a:latin typeface="Tahoma"/>
                <a:cs typeface="Tahoma"/>
              </a:rPr>
              <a:t>feedback</a:t>
            </a:r>
            <a:r>
              <a:rPr sz="2400" spc="5" dirty="0">
                <a:latin typeface="Tahoma"/>
                <a:cs typeface="Tahoma"/>
              </a:rPr>
              <a:t> </a:t>
            </a:r>
            <a:r>
              <a:rPr sz="2400" spc="-10" dirty="0">
                <a:latin typeface="Tahoma"/>
                <a:cs typeface="Tahoma"/>
              </a:rPr>
              <a:t>system</a:t>
            </a:r>
            <a:r>
              <a:rPr sz="2400" spc="15" dirty="0">
                <a:latin typeface="Tahoma"/>
                <a:cs typeface="Tahoma"/>
              </a:rPr>
              <a:t> </a:t>
            </a:r>
            <a:r>
              <a:rPr sz="2400" spc="-5" dirty="0">
                <a:latin typeface="Tahoma"/>
                <a:cs typeface="Tahoma"/>
              </a:rPr>
              <a:t>with</a:t>
            </a:r>
            <a:r>
              <a:rPr sz="2400" spc="5" dirty="0">
                <a:latin typeface="Tahoma"/>
                <a:cs typeface="Tahoma"/>
              </a:rPr>
              <a:t> </a:t>
            </a:r>
            <a:r>
              <a:rPr sz="2400" spc="-10" dirty="0">
                <a:latin typeface="Tahoma"/>
                <a:cs typeface="Tahoma"/>
              </a:rPr>
              <a:t>transfer</a:t>
            </a:r>
            <a:r>
              <a:rPr sz="2400" spc="-15" dirty="0">
                <a:latin typeface="Tahoma"/>
                <a:cs typeface="Tahoma"/>
              </a:rPr>
              <a:t> </a:t>
            </a:r>
            <a:r>
              <a:rPr sz="2400" spc="-5" dirty="0">
                <a:latin typeface="Tahoma"/>
                <a:cs typeface="Tahoma"/>
              </a:rPr>
              <a:t>function</a:t>
            </a:r>
            <a:endParaRPr sz="2400" dirty="0">
              <a:latin typeface="Tahoma"/>
              <a:cs typeface="Tahoma"/>
            </a:endParaRPr>
          </a:p>
        </p:txBody>
      </p:sp>
      <p:sp>
        <p:nvSpPr>
          <p:cNvPr id="3" name="object 3"/>
          <p:cNvSpPr txBox="1"/>
          <p:nvPr/>
        </p:nvSpPr>
        <p:spPr>
          <a:xfrm>
            <a:off x="2267838" y="3196725"/>
            <a:ext cx="7889875" cy="2952115"/>
          </a:xfrm>
          <a:prstGeom prst="rect">
            <a:avLst/>
          </a:prstGeom>
        </p:spPr>
        <p:txBody>
          <a:bodyPr vert="horz" wrap="square" lIns="0" tIns="12700" rIns="0" bIns="0" rtlCol="0">
            <a:spAutoFit/>
          </a:bodyPr>
          <a:lstStyle/>
          <a:p>
            <a:pPr marL="50800">
              <a:spcBef>
                <a:spcPts val="100"/>
              </a:spcBef>
            </a:pPr>
            <a:r>
              <a:rPr sz="2400" spc="-5" dirty="0">
                <a:latin typeface="Tahoma"/>
                <a:cs typeface="Tahoma"/>
              </a:rPr>
              <a:t>Hence</a:t>
            </a:r>
            <a:r>
              <a:rPr sz="2400" spc="-10" dirty="0">
                <a:latin typeface="Tahoma"/>
                <a:cs typeface="Tahoma"/>
              </a:rPr>
              <a:t> </a:t>
            </a:r>
            <a:r>
              <a:rPr sz="2400" spc="-5" dirty="0">
                <a:latin typeface="Tahoma"/>
                <a:cs typeface="Tahoma"/>
              </a:rPr>
              <a:t>characteristics</a:t>
            </a:r>
            <a:r>
              <a:rPr sz="2400" spc="20" dirty="0">
                <a:latin typeface="Tahoma"/>
                <a:cs typeface="Tahoma"/>
              </a:rPr>
              <a:t> </a:t>
            </a:r>
            <a:r>
              <a:rPr sz="2400" spc="-5" dirty="0">
                <a:latin typeface="Tahoma"/>
                <a:cs typeface="Tahoma"/>
              </a:rPr>
              <a:t>equation</a:t>
            </a:r>
            <a:r>
              <a:rPr sz="2400" spc="-25" dirty="0">
                <a:latin typeface="Tahoma"/>
                <a:cs typeface="Tahoma"/>
              </a:rPr>
              <a:t> </a:t>
            </a:r>
            <a:r>
              <a:rPr sz="2400" dirty="0">
                <a:latin typeface="Tahoma"/>
                <a:cs typeface="Tahoma"/>
              </a:rPr>
              <a:t>is</a:t>
            </a:r>
            <a:r>
              <a:rPr sz="2400" spc="-5" dirty="0">
                <a:latin typeface="Tahoma"/>
                <a:cs typeface="Tahoma"/>
              </a:rPr>
              <a:t> given</a:t>
            </a:r>
            <a:r>
              <a:rPr sz="2400" spc="-10" dirty="0">
                <a:latin typeface="Tahoma"/>
                <a:cs typeface="Tahoma"/>
              </a:rPr>
              <a:t> </a:t>
            </a:r>
            <a:r>
              <a:rPr sz="2400" spc="-75" dirty="0">
                <a:latin typeface="Tahoma"/>
                <a:cs typeface="Tahoma"/>
              </a:rPr>
              <a:t>by,</a:t>
            </a:r>
            <a:endParaRPr sz="2400" dirty="0">
              <a:latin typeface="Tahoma"/>
              <a:cs typeface="Tahoma"/>
            </a:endParaRPr>
          </a:p>
          <a:p>
            <a:pPr marR="631825" algn="ctr">
              <a:spcBef>
                <a:spcPts val="1610"/>
              </a:spcBef>
            </a:pPr>
            <a:r>
              <a:rPr sz="2100" i="1" spc="254" dirty="0">
                <a:latin typeface="Times New Roman"/>
                <a:cs typeface="Times New Roman"/>
              </a:rPr>
              <a:t>s</a:t>
            </a:r>
            <a:r>
              <a:rPr spc="195" baseline="43981" dirty="0">
                <a:latin typeface="Times New Roman"/>
                <a:cs typeface="Times New Roman"/>
              </a:rPr>
              <a:t>2</a:t>
            </a:r>
            <a:r>
              <a:rPr spc="-89" baseline="43981" dirty="0">
                <a:latin typeface="Times New Roman"/>
                <a:cs typeface="Times New Roman"/>
              </a:rPr>
              <a:t> </a:t>
            </a:r>
            <a:r>
              <a:rPr sz="2100" i="1" spc="190" dirty="0">
                <a:latin typeface="Times New Roman"/>
                <a:cs typeface="Times New Roman"/>
              </a:rPr>
              <a:t>L</a:t>
            </a:r>
            <a:r>
              <a:rPr sz="2100" i="1" spc="285" dirty="0">
                <a:latin typeface="Times New Roman"/>
                <a:cs typeface="Times New Roman"/>
              </a:rPr>
              <a:t>C</a:t>
            </a:r>
            <a:r>
              <a:rPr sz="2100" i="1" spc="15" dirty="0">
                <a:latin typeface="Times New Roman"/>
                <a:cs typeface="Times New Roman"/>
              </a:rPr>
              <a:t> </a:t>
            </a:r>
            <a:r>
              <a:rPr sz="2100" spc="235" dirty="0">
                <a:latin typeface="Symbol"/>
                <a:cs typeface="Symbol"/>
              </a:rPr>
              <a:t></a:t>
            </a:r>
            <a:r>
              <a:rPr sz="2100" spc="-25" dirty="0">
                <a:latin typeface="Times New Roman"/>
                <a:cs typeface="Times New Roman"/>
              </a:rPr>
              <a:t> </a:t>
            </a:r>
            <a:r>
              <a:rPr sz="2100" i="1" spc="120" dirty="0">
                <a:latin typeface="Times New Roman"/>
                <a:cs typeface="Times New Roman"/>
              </a:rPr>
              <a:t>s</a:t>
            </a:r>
            <a:r>
              <a:rPr sz="2100" i="1" spc="220" dirty="0">
                <a:latin typeface="Times New Roman"/>
                <a:cs typeface="Times New Roman"/>
              </a:rPr>
              <a:t>C</a:t>
            </a:r>
            <a:r>
              <a:rPr sz="2100" i="1" spc="260" dirty="0">
                <a:latin typeface="Times New Roman"/>
                <a:cs typeface="Times New Roman"/>
              </a:rPr>
              <a:t>R</a:t>
            </a:r>
            <a:r>
              <a:rPr sz="2100" i="1" spc="-70" dirty="0">
                <a:latin typeface="Times New Roman"/>
                <a:cs typeface="Times New Roman"/>
              </a:rPr>
              <a:t> </a:t>
            </a:r>
            <a:r>
              <a:rPr sz="2100" spc="434" dirty="0">
                <a:latin typeface="Symbol"/>
                <a:cs typeface="Symbol"/>
              </a:rPr>
              <a:t></a:t>
            </a:r>
            <a:r>
              <a:rPr sz="2100" spc="210" dirty="0">
                <a:latin typeface="Times New Roman"/>
                <a:cs typeface="Times New Roman"/>
              </a:rPr>
              <a:t>1</a:t>
            </a:r>
            <a:r>
              <a:rPr sz="2100" spc="-175" dirty="0">
                <a:latin typeface="Times New Roman"/>
                <a:cs typeface="Times New Roman"/>
              </a:rPr>
              <a:t> </a:t>
            </a:r>
            <a:r>
              <a:rPr sz="2100" spc="235" dirty="0">
                <a:latin typeface="Symbol"/>
                <a:cs typeface="Symbol"/>
              </a:rPr>
              <a:t></a:t>
            </a:r>
            <a:r>
              <a:rPr sz="2100" spc="20" dirty="0">
                <a:latin typeface="Times New Roman"/>
                <a:cs typeface="Times New Roman"/>
              </a:rPr>
              <a:t> </a:t>
            </a:r>
            <a:r>
              <a:rPr sz="2100" spc="210" dirty="0">
                <a:latin typeface="Times New Roman"/>
                <a:cs typeface="Times New Roman"/>
              </a:rPr>
              <a:t>0</a:t>
            </a:r>
            <a:endParaRPr sz="2100" dirty="0">
              <a:latin typeface="Times New Roman"/>
              <a:cs typeface="Times New Roman"/>
            </a:endParaRPr>
          </a:p>
          <a:p>
            <a:pPr marL="50800">
              <a:spcBef>
                <a:spcPts val="1630"/>
              </a:spcBef>
            </a:pPr>
            <a:r>
              <a:rPr sz="2400" spc="-10" dirty="0">
                <a:latin typeface="Tahoma"/>
                <a:cs typeface="Tahoma"/>
              </a:rPr>
              <a:t>Here </a:t>
            </a:r>
            <a:r>
              <a:rPr sz="2400" dirty="0">
                <a:latin typeface="Tahoma"/>
                <a:cs typeface="Tahoma"/>
              </a:rPr>
              <a:t>the</a:t>
            </a:r>
            <a:r>
              <a:rPr sz="2400" spc="-20" dirty="0">
                <a:latin typeface="Tahoma"/>
                <a:cs typeface="Tahoma"/>
              </a:rPr>
              <a:t> </a:t>
            </a:r>
            <a:r>
              <a:rPr sz="2400" dirty="0">
                <a:latin typeface="Tahoma"/>
                <a:cs typeface="Tahoma"/>
              </a:rPr>
              <a:t>highest</a:t>
            </a:r>
            <a:r>
              <a:rPr sz="2400" spc="-20" dirty="0">
                <a:latin typeface="Tahoma"/>
                <a:cs typeface="Tahoma"/>
              </a:rPr>
              <a:t> </a:t>
            </a:r>
            <a:r>
              <a:rPr sz="2400" spc="-5" dirty="0">
                <a:latin typeface="Tahoma"/>
                <a:cs typeface="Tahoma"/>
              </a:rPr>
              <a:t>power </a:t>
            </a:r>
            <a:r>
              <a:rPr sz="2400" dirty="0">
                <a:latin typeface="Tahoma"/>
                <a:cs typeface="Tahoma"/>
              </a:rPr>
              <a:t>of</a:t>
            </a:r>
            <a:r>
              <a:rPr sz="2400" spc="-20" dirty="0">
                <a:latin typeface="Tahoma"/>
                <a:cs typeface="Tahoma"/>
              </a:rPr>
              <a:t> </a:t>
            </a:r>
            <a:r>
              <a:rPr sz="2400" dirty="0">
                <a:latin typeface="Tahoma"/>
                <a:cs typeface="Tahoma"/>
              </a:rPr>
              <a:t>s</a:t>
            </a:r>
            <a:r>
              <a:rPr sz="2400" spc="-10" dirty="0">
                <a:latin typeface="Tahoma"/>
                <a:cs typeface="Tahoma"/>
              </a:rPr>
              <a:t> </a:t>
            </a:r>
            <a:r>
              <a:rPr sz="2400" dirty="0">
                <a:latin typeface="Tahoma"/>
                <a:cs typeface="Tahoma"/>
              </a:rPr>
              <a:t>is </a:t>
            </a:r>
            <a:r>
              <a:rPr sz="2400" spc="-5" dirty="0">
                <a:latin typeface="Tahoma"/>
                <a:cs typeface="Tahoma"/>
              </a:rPr>
              <a:t>equal</a:t>
            </a:r>
            <a:r>
              <a:rPr sz="2400" dirty="0">
                <a:latin typeface="Tahoma"/>
                <a:cs typeface="Tahoma"/>
              </a:rPr>
              <a:t> </a:t>
            </a:r>
            <a:r>
              <a:rPr sz="2400" spc="-5" dirty="0">
                <a:latin typeface="Tahoma"/>
                <a:cs typeface="Tahoma"/>
              </a:rPr>
              <a:t>to</a:t>
            </a:r>
            <a:r>
              <a:rPr sz="2400" spc="-30" dirty="0">
                <a:latin typeface="Tahoma"/>
                <a:cs typeface="Tahoma"/>
              </a:rPr>
              <a:t> </a:t>
            </a:r>
            <a:r>
              <a:rPr sz="2400" dirty="0">
                <a:latin typeface="Tahoma"/>
                <a:cs typeface="Tahoma"/>
              </a:rPr>
              <a:t>2,</a:t>
            </a:r>
          </a:p>
          <a:p>
            <a:pPr marL="50800"/>
            <a:r>
              <a:rPr sz="2400" spc="-5" dirty="0">
                <a:latin typeface="Tahoma"/>
                <a:cs typeface="Tahoma"/>
              </a:rPr>
              <a:t>Hence</a:t>
            </a:r>
            <a:r>
              <a:rPr sz="2400" spc="-15" dirty="0">
                <a:latin typeface="Tahoma"/>
                <a:cs typeface="Tahoma"/>
              </a:rPr>
              <a:t> </a:t>
            </a:r>
            <a:r>
              <a:rPr sz="2400" dirty="0">
                <a:latin typeface="Tahoma"/>
                <a:cs typeface="Tahoma"/>
              </a:rPr>
              <a:t>the</a:t>
            </a:r>
            <a:r>
              <a:rPr sz="2400" spc="-20" dirty="0">
                <a:latin typeface="Tahoma"/>
                <a:cs typeface="Tahoma"/>
              </a:rPr>
              <a:t> </a:t>
            </a:r>
            <a:r>
              <a:rPr sz="2400" spc="-5" dirty="0">
                <a:latin typeface="Tahoma"/>
                <a:cs typeface="Tahoma"/>
              </a:rPr>
              <a:t>system</a:t>
            </a:r>
            <a:r>
              <a:rPr sz="2400" spc="5" dirty="0">
                <a:latin typeface="Tahoma"/>
                <a:cs typeface="Tahoma"/>
              </a:rPr>
              <a:t> </a:t>
            </a:r>
            <a:r>
              <a:rPr sz="2400" spc="-5" dirty="0">
                <a:latin typeface="Tahoma"/>
                <a:cs typeface="Tahoma"/>
              </a:rPr>
              <a:t>given</a:t>
            </a:r>
            <a:r>
              <a:rPr sz="2400" spc="-25" dirty="0">
                <a:latin typeface="Tahoma"/>
                <a:cs typeface="Tahoma"/>
              </a:rPr>
              <a:t> </a:t>
            </a:r>
            <a:r>
              <a:rPr sz="2400" spc="-5" dirty="0">
                <a:latin typeface="Tahoma"/>
                <a:cs typeface="Tahoma"/>
              </a:rPr>
              <a:t>above</a:t>
            </a:r>
            <a:r>
              <a:rPr sz="2400" spc="-25" dirty="0">
                <a:latin typeface="Tahoma"/>
                <a:cs typeface="Tahoma"/>
              </a:rPr>
              <a:t> </a:t>
            </a:r>
            <a:r>
              <a:rPr sz="2400" dirty="0">
                <a:latin typeface="Tahoma"/>
                <a:cs typeface="Tahoma"/>
              </a:rPr>
              <a:t>is</a:t>
            </a:r>
            <a:r>
              <a:rPr sz="2400" spc="-5" dirty="0">
                <a:latin typeface="Tahoma"/>
                <a:cs typeface="Tahoma"/>
              </a:rPr>
              <a:t> Second order</a:t>
            </a:r>
            <a:r>
              <a:rPr sz="2400" spc="-20" dirty="0">
                <a:latin typeface="Tahoma"/>
                <a:cs typeface="Tahoma"/>
              </a:rPr>
              <a:t> </a:t>
            </a:r>
            <a:r>
              <a:rPr sz="2400" spc="-5" dirty="0">
                <a:latin typeface="Tahoma"/>
                <a:cs typeface="Tahoma"/>
              </a:rPr>
              <a:t>system.</a:t>
            </a:r>
            <a:endParaRPr sz="2400" dirty="0">
              <a:latin typeface="Tahoma"/>
              <a:cs typeface="Tahoma"/>
            </a:endParaRPr>
          </a:p>
          <a:p>
            <a:pPr>
              <a:lnSpc>
                <a:spcPct val="100000"/>
              </a:lnSpc>
            </a:pPr>
            <a:endParaRPr sz="2900" dirty="0">
              <a:latin typeface="Tahoma"/>
              <a:cs typeface="Tahoma"/>
            </a:endParaRPr>
          </a:p>
          <a:p>
            <a:pPr marL="50800">
              <a:spcBef>
                <a:spcPts val="2265"/>
              </a:spcBef>
            </a:pPr>
            <a:r>
              <a:rPr sz="2400" b="1" u="heavy" spc="-10" dirty="0">
                <a:uFill>
                  <a:solidFill>
                    <a:srgbClr val="000000"/>
                  </a:solidFill>
                </a:uFill>
                <a:latin typeface="Tahoma"/>
                <a:cs typeface="Tahoma"/>
              </a:rPr>
              <a:t>Practical </a:t>
            </a:r>
            <a:r>
              <a:rPr sz="2400" b="1" u="heavy" spc="-5" dirty="0">
                <a:uFill>
                  <a:solidFill>
                    <a:srgbClr val="000000"/>
                  </a:solidFill>
                </a:uFill>
                <a:latin typeface="Tahoma"/>
                <a:cs typeface="Tahoma"/>
              </a:rPr>
              <a:t>Example:</a:t>
            </a:r>
            <a:r>
              <a:rPr sz="2400" b="1" spc="60" dirty="0">
                <a:latin typeface="Tahoma"/>
                <a:cs typeface="Tahoma"/>
              </a:rPr>
              <a:t> </a:t>
            </a:r>
            <a:r>
              <a:rPr sz="2400" spc="-10" dirty="0">
                <a:latin typeface="Tahoma"/>
                <a:cs typeface="Tahoma"/>
              </a:rPr>
              <a:t>RLC</a:t>
            </a:r>
            <a:r>
              <a:rPr sz="2400" dirty="0">
                <a:latin typeface="Tahoma"/>
                <a:cs typeface="Tahoma"/>
              </a:rPr>
              <a:t> </a:t>
            </a:r>
            <a:r>
              <a:rPr sz="2400" spc="-5" dirty="0">
                <a:latin typeface="Tahoma"/>
                <a:cs typeface="Tahoma"/>
              </a:rPr>
              <a:t>circuits,</a:t>
            </a:r>
            <a:r>
              <a:rPr sz="2400" dirty="0">
                <a:latin typeface="Tahoma"/>
                <a:cs typeface="Tahoma"/>
              </a:rPr>
              <a:t> </a:t>
            </a:r>
            <a:r>
              <a:rPr sz="2400" spc="-10" dirty="0">
                <a:latin typeface="Tahoma"/>
                <a:cs typeface="Tahoma"/>
              </a:rPr>
              <a:t>Robotic</a:t>
            </a:r>
            <a:r>
              <a:rPr sz="2400" spc="-20" dirty="0">
                <a:latin typeface="Tahoma"/>
                <a:cs typeface="Tahoma"/>
              </a:rPr>
              <a:t> </a:t>
            </a:r>
            <a:r>
              <a:rPr sz="2400" spc="-5" dirty="0">
                <a:latin typeface="Tahoma"/>
                <a:cs typeface="Tahoma"/>
              </a:rPr>
              <a:t>control</a:t>
            </a:r>
            <a:r>
              <a:rPr sz="2400" spc="-30" dirty="0">
                <a:latin typeface="Tahoma"/>
                <a:cs typeface="Tahoma"/>
              </a:rPr>
              <a:t> </a:t>
            </a:r>
            <a:r>
              <a:rPr sz="2400" spc="-5" dirty="0">
                <a:latin typeface="Tahoma"/>
                <a:cs typeface="Tahoma"/>
              </a:rPr>
              <a:t>system.</a:t>
            </a:r>
            <a:endParaRPr sz="2400" dirty="0">
              <a:latin typeface="Tahoma"/>
              <a:cs typeface="Tahoma"/>
            </a:endParaRPr>
          </a:p>
        </p:txBody>
      </p:sp>
      <p:sp>
        <p:nvSpPr>
          <p:cNvPr id="4" name="object 4"/>
          <p:cNvSpPr/>
          <p:nvPr/>
        </p:nvSpPr>
        <p:spPr>
          <a:xfrm>
            <a:off x="5181555" y="2557915"/>
            <a:ext cx="1558290" cy="0"/>
          </a:xfrm>
          <a:custGeom>
            <a:avLst/>
            <a:gdLst/>
            <a:ahLst/>
            <a:cxnLst/>
            <a:rect l="l" t="t" r="r" b="b"/>
            <a:pathLst>
              <a:path w="1558289">
                <a:moveTo>
                  <a:pt x="0" y="0"/>
                </a:moveTo>
                <a:lnTo>
                  <a:pt x="1558019" y="0"/>
                </a:lnTo>
              </a:path>
            </a:pathLst>
          </a:custGeom>
          <a:ln w="13464">
            <a:solidFill>
              <a:srgbClr val="000000"/>
            </a:solidFill>
          </a:ln>
        </p:spPr>
        <p:txBody>
          <a:bodyPr wrap="square" lIns="0" tIns="0" rIns="0" bIns="0" rtlCol="0"/>
          <a:lstStyle/>
          <a:p>
            <a:endParaRPr/>
          </a:p>
        </p:txBody>
      </p:sp>
      <p:sp>
        <p:nvSpPr>
          <p:cNvPr id="5" name="object 5"/>
          <p:cNvSpPr txBox="1"/>
          <p:nvPr/>
        </p:nvSpPr>
        <p:spPr>
          <a:xfrm>
            <a:off x="5162784" y="2557609"/>
            <a:ext cx="1628775" cy="349885"/>
          </a:xfrm>
          <a:prstGeom prst="rect">
            <a:avLst/>
          </a:prstGeom>
        </p:spPr>
        <p:txBody>
          <a:bodyPr vert="horz" wrap="square" lIns="0" tIns="15875" rIns="0" bIns="0" rtlCol="0">
            <a:spAutoFit/>
          </a:bodyPr>
          <a:lstStyle/>
          <a:p>
            <a:pPr marL="38100">
              <a:spcBef>
                <a:spcPts val="125"/>
              </a:spcBef>
            </a:pPr>
            <a:r>
              <a:rPr sz="2100" i="1" spc="60" dirty="0">
                <a:latin typeface="Times New Roman"/>
                <a:cs typeface="Times New Roman"/>
              </a:rPr>
              <a:t>s</a:t>
            </a:r>
            <a:r>
              <a:rPr spc="-30" baseline="43981" dirty="0">
                <a:latin typeface="Times New Roman"/>
                <a:cs typeface="Times New Roman"/>
              </a:rPr>
              <a:t>2</a:t>
            </a:r>
            <a:r>
              <a:rPr spc="-135" baseline="43981" dirty="0">
                <a:latin typeface="Times New Roman"/>
                <a:cs typeface="Times New Roman"/>
              </a:rPr>
              <a:t> </a:t>
            </a:r>
            <a:r>
              <a:rPr sz="2100" i="1" spc="-55" dirty="0">
                <a:latin typeface="Times New Roman"/>
                <a:cs typeface="Times New Roman"/>
              </a:rPr>
              <a:t>LC</a:t>
            </a:r>
            <a:r>
              <a:rPr sz="2100" i="1" spc="-40" dirty="0">
                <a:latin typeface="Times New Roman"/>
                <a:cs typeface="Times New Roman"/>
              </a:rPr>
              <a:t> </a:t>
            </a:r>
            <a:r>
              <a:rPr sz="2100" spc="-50" dirty="0">
                <a:latin typeface="Symbol"/>
                <a:cs typeface="Symbol"/>
              </a:rPr>
              <a:t></a:t>
            </a:r>
            <a:r>
              <a:rPr sz="2100" spc="-90" dirty="0">
                <a:latin typeface="Times New Roman"/>
                <a:cs typeface="Times New Roman"/>
              </a:rPr>
              <a:t> </a:t>
            </a:r>
            <a:r>
              <a:rPr sz="2100" i="1" spc="-55" dirty="0">
                <a:latin typeface="Times New Roman"/>
                <a:cs typeface="Times New Roman"/>
              </a:rPr>
              <a:t>s</a:t>
            </a:r>
            <a:r>
              <a:rPr sz="2100" i="1" spc="-70" dirty="0">
                <a:latin typeface="Times New Roman"/>
                <a:cs typeface="Times New Roman"/>
              </a:rPr>
              <a:t>C</a:t>
            </a:r>
            <a:r>
              <a:rPr sz="2100" i="1" spc="-55" dirty="0">
                <a:latin typeface="Times New Roman"/>
                <a:cs typeface="Times New Roman"/>
              </a:rPr>
              <a:t>R</a:t>
            </a:r>
            <a:r>
              <a:rPr sz="2100" i="1" spc="-105" dirty="0">
                <a:latin typeface="Times New Roman"/>
                <a:cs typeface="Times New Roman"/>
              </a:rPr>
              <a:t> </a:t>
            </a:r>
            <a:r>
              <a:rPr sz="2100" spc="-50" dirty="0">
                <a:latin typeface="Symbol"/>
                <a:cs typeface="Symbol"/>
              </a:rPr>
              <a:t></a:t>
            </a:r>
            <a:r>
              <a:rPr sz="2100" spc="-330" dirty="0">
                <a:latin typeface="Times New Roman"/>
                <a:cs typeface="Times New Roman"/>
              </a:rPr>
              <a:t> </a:t>
            </a:r>
            <a:r>
              <a:rPr sz="2100" spc="-45" dirty="0">
                <a:latin typeface="Times New Roman"/>
                <a:cs typeface="Times New Roman"/>
              </a:rPr>
              <a:t>1</a:t>
            </a:r>
            <a:endParaRPr sz="2100">
              <a:latin typeface="Times New Roman"/>
              <a:cs typeface="Times New Roman"/>
            </a:endParaRPr>
          </a:p>
        </p:txBody>
      </p:sp>
      <p:sp>
        <p:nvSpPr>
          <p:cNvPr id="6" name="object 6"/>
          <p:cNvSpPr txBox="1"/>
          <p:nvPr/>
        </p:nvSpPr>
        <p:spPr>
          <a:xfrm>
            <a:off x="5884526" y="2172533"/>
            <a:ext cx="153670" cy="349885"/>
          </a:xfrm>
          <a:prstGeom prst="rect">
            <a:avLst/>
          </a:prstGeom>
        </p:spPr>
        <p:txBody>
          <a:bodyPr vert="horz" wrap="square" lIns="0" tIns="15875" rIns="0" bIns="0" rtlCol="0">
            <a:spAutoFit/>
          </a:bodyPr>
          <a:lstStyle/>
          <a:p>
            <a:pPr marL="12700">
              <a:spcBef>
                <a:spcPts val="125"/>
              </a:spcBef>
            </a:pPr>
            <a:r>
              <a:rPr sz="2100" spc="-45" dirty="0">
                <a:latin typeface="Times New Roman"/>
                <a:cs typeface="Times New Roman"/>
              </a:rPr>
              <a:t>1</a:t>
            </a:r>
            <a:endParaRPr sz="2100">
              <a:latin typeface="Times New Roman"/>
              <a:cs typeface="Times New Roman"/>
            </a:endParaRPr>
          </a:p>
        </p:txBody>
      </p:sp>
      <p:sp>
        <p:nvSpPr>
          <p:cNvPr id="7" name="object 7"/>
          <p:cNvSpPr txBox="1"/>
          <p:nvPr/>
        </p:nvSpPr>
        <p:spPr>
          <a:xfrm>
            <a:off x="4436911" y="2342710"/>
            <a:ext cx="688975" cy="349885"/>
          </a:xfrm>
          <a:prstGeom prst="rect">
            <a:avLst/>
          </a:prstGeom>
        </p:spPr>
        <p:txBody>
          <a:bodyPr vert="horz" wrap="square" lIns="0" tIns="15875" rIns="0" bIns="0" rtlCol="0">
            <a:spAutoFit/>
          </a:bodyPr>
          <a:lstStyle/>
          <a:p>
            <a:pPr marL="12700">
              <a:spcBef>
                <a:spcPts val="125"/>
              </a:spcBef>
            </a:pPr>
            <a:r>
              <a:rPr sz="2100" i="1" spc="-35" dirty="0">
                <a:latin typeface="Times New Roman"/>
                <a:cs typeface="Times New Roman"/>
              </a:rPr>
              <a:t>G</a:t>
            </a:r>
            <a:r>
              <a:rPr sz="2100" spc="-35" dirty="0">
                <a:latin typeface="Times New Roman"/>
                <a:cs typeface="Times New Roman"/>
              </a:rPr>
              <a:t>(s)</a:t>
            </a:r>
            <a:r>
              <a:rPr sz="2100" spc="-95" dirty="0">
                <a:latin typeface="Times New Roman"/>
                <a:cs typeface="Times New Roman"/>
              </a:rPr>
              <a:t> </a:t>
            </a:r>
            <a:r>
              <a:rPr sz="2100" spc="-50" dirty="0">
                <a:latin typeface="Symbol"/>
                <a:cs typeface="Symbol"/>
              </a:rPr>
              <a:t></a:t>
            </a:r>
            <a:endParaRPr sz="2100" dirty="0">
              <a:latin typeface="Symbol"/>
              <a:cs typeface="Symbol"/>
            </a:endParaRPr>
          </a:p>
        </p:txBody>
      </p:sp>
      <p:sp>
        <p:nvSpPr>
          <p:cNvPr id="8" name="object 8"/>
          <p:cNvSpPr/>
          <p:nvPr/>
        </p:nvSpPr>
        <p:spPr>
          <a:xfrm>
            <a:off x="1351533" y="1646829"/>
            <a:ext cx="8534400" cy="0"/>
          </a:xfrm>
          <a:custGeom>
            <a:avLst/>
            <a:gdLst/>
            <a:ahLst/>
            <a:cxnLst/>
            <a:rect l="l" t="t" r="r" b="b"/>
            <a:pathLst>
              <a:path w="8534400">
                <a:moveTo>
                  <a:pt x="0" y="0"/>
                </a:moveTo>
                <a:lnTo>
                  <a:pt x="8534400" y="0"/>
                </a:lnTo>
              </a:path>
            </a:pathLst>
          </a:custGeom>
          <a:ln w="50292">
            <a:solidFill>
              <a:srgbClr val="FF0000"/>
            </a:solidFill>
          </a:ln>
        </p:spPr>
        <p:txBody>
          <a:bodyPr wrap="square" lIns="0" tIns="0" rIns="0" bIns="0" rtlCol="0"/>
          <a:lstStyle/>
          <a:p>
            <a:endParaRPr/>
          </a:p>
        </p:txBody>
      </p:sp>
      <p:sp>
        <p:nvSpPr>
          <p:cNvPr id="9" name="object 9"/>
          <p:cNvSpPr txBox="1">
            <a:spLocks noGrp="1"/>
          </p:cNvSpPr>
          <p:nvPr>
            <p:ph type="title"/>
          </p:nvPr>
        </p:nvSpPr>
        <p:spPr>
          <a:xfrm>
            <a:off x="1563960" y="914269"/>
            <a:ext cx="4810207" cy="689932"/>
          </a:xfrm>
          <a:prstGeom prst="rect">
            <a:avLst/>
          </a:prstGeom>
        </p:spPr>
        <p:txBody>
          <a:bodyPr vert="horz" wrap="square" lIns="0" tIns="12700" rIns="0" bIns="0" rtlCol="0" anchor="b">
            <a:spAutoFit/>
          </a:bodyPr>
          <a:lstStyle/>
          <a:p>
            <a:pPr marL="12700">
              <a:lnSpc>
                <a:spcPct val="100000"/>
              </a:lnSpc>
              <a:spcBef>
                <a:spcPts val="100"/>
              </a:spcBef>
            </a:pPr>
            <a:r>
              <a:rPr sz="4400" spc="-5" dirty="0">
                <a:solidFill>
                  <a:srgbClr val="FF0000"/>
                </a:solidFill>
              </a:rPr>
              <a:t>Second</a:t>
            </a:r>
            <a:r>
              <a:rPr sz="4400" spc="-30" dirty="0">
                <a:solidFill>
                  <a:srgbClr val="FF0000"/>
                </a:solidFill>
              </a:rPr>
              <a:t> </a:t>
            </a:r>
            <a:r>
              <a:rPr sz="4400" spc="-10" dirty="0">
                <a:solidFill>
                  <a:srgbClr val="FF0000"/>
                </a:solidFill>
              </a:rPr>
              <a:t>Order</a:t>
            </a:r>
            <a:r>
              <a:rPr sz="4400" spc="-30" dirty="0">
                <a:solidFill>
                  <a:srgbClr val="FF0000"/>
                </a:solidFill>
              </a:rPr>
              <a:t> System</a:t>
            </a:r>
          </a:p>
        </p:txBody>
      </p:sp>
      <p:sp>
        <p:nvSpPr>
          <p:cNvPr id="12" name="object 12"/>
          <p:cNvSpPr txBox="1"/>
          <p:nvPr/>
        </p:nvSpPr>
        <p:spPr>
          <a:xfrm>
            <a:off x="9885933" y="6418798"/>
            <a:ext cx="271780" cy="228909"/>
          </a:xfrm>
          <a:prstGeom prst="rect">
            <a:avLst/>
          </a:prstGeom>
        </p:spPr>
        <p:txBody>
          <a:bodyPr vert="horz" wrap="square" lIns="0" tIns="13335" rIns="0" bIns="0" rtlCol="0">
            <a:spAutoFit/>
          </a:bodyPr>
          <a:lstStyle/>
          <a:p>
            <a:pPr marL="38100">
              <a:spcBef>
                <a:spcPts val="105"/>
              </a:spcBef>
            </a:pPr>
            <a:fld id="{81D60167-4931-47E6-BA6A-407CBD079E47}" type="slidenum">
              <a:rPr sz="1400" dirty="0">
                <a:latin typeface="Tahoma"/>
                <a:cs typeface="Tahoma"/>
              </a:rPr>
              <a:pPr marL="38100">
                <a:spcBef>
                  <a:spcPts val="105"/>
                </a:spcBef>
              </a:pPr>
              <a:t>84</a:t>
            </a:fld>
            <a:endParaRPr sz="1400">
              <a:latin typeface="Tahoma"/>
              <a:cs typeface="Tahoma"/>
            </a:endParaRPr>
          </a:p>
        </p:txBody>
      </p:sp>
      <p:pic>
        <p:nvPicPr>
          <p:cNvPr id="13" name="Picture 12">
            <a:extLst>
              <a:ext uri="{FF2B5EF4-FFF2-40B4-BE49-F238E27FC236}">
                <a16:creationId xmlns:a16="http://schemas.microsoft.com/office/drawing/2014/main" xmlns="" id="{AAF38BC5-32EB-4AE4-858B-28AA268CC0E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23899" y="288389"/>
            <a:ext cx="2388093" cy="62601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8871" y="1179964"/>
            <a:ext cx="3215640" cy="443711"/>
          </a:xfrm>
          <a:prstGeom prst="rect">
            <a:avLst/>
          </a:prstGeom>
        </p:spPr>
        <p:txBody>
          <a:bodyPr vert="horz" wrap="square" lIns="0" tIns="12700" rIns="0" bIns="0" rtlCol="0" anchor="b">
            <a:spAutoFit/>
          </a:bodyPr>
          <a:lstStyle/>
          <a:p>
            <a:pPr marL="12700">
              <a:lnSpc>
                <a:spcPct val="100000"/>
              </a:lnSpc>
              <a:spcBef>
                <a:spcPts val="100"/>
              </a:spcBef>
            </a:pPr>
            <a:r>
              <a:rPr sz="2800" spc="340" dirty="0">
                <a:solidFill>
                  <a:srgbClr val="FF0000"/>
                </a:solidFill>
                <a:latin typeface="+mn-lt"/>
                <a:cs typeface="Cambria"/>
              </a:rPr>
              <a:t>INTRODUCTION</a:t>
            </a:r>
            <a:endParaRPr sz="2800" dirty="0">
              <a:solidFill>
                <a:srgbClr val="FF0000"/>
              </a:solidFill>
              <a:latin typeface="+mn-lt"/>
              <a:cs typeface="Cambria"/>
            </a:endParaRPr>
          </a:p>
        </p:txBody>
      </p:sp>
      <p:sp>
        <p:nvSpPr>
          <p:cNvPr id="3" name="object 3"/>
          <p:cNvSpPr txBox="1"/>
          <p:nvPr/>
        </p:nvSpPr>
        <p:spPr>
          <a:xfrm>
            <a:off x="1651296" y="1496935"/>
            <a:ext cx="8296909" cy="5071901"/>
          </a:xfrm>
          <a:prstGeom prst="rect">
            <a:avLst/>
          </a:prstGeom>
        </p:spPr>
        <p:txBody>
          <a:bodyPr vert="horz" wrap="square" lIns="0" tIns="247650" rIns="0" bIns="0" rtlCol="0">
            <a:spAutoFit/>
          </a:bodyPr>
          <a:lstStyle/>
          <a:p>
            <a:pPr marL="25400">
              <a:spcBef>
                <a:spcPts val="1950"/>
              </a:spcBef>
            </a:pPr>
            <a:r>
              <a:rPr sz="2800" spc="-10" dirty="0">
                <a:latin typeface="Georgia"/>
                <a:cs typeface="Georgia"/>
              </a:rPr>
              <a:t>What</a:t>
            </a:r>
            <a:r>
              <a:rPr sz="2800" spc="65" dirty="0">
                <a:latin typeface="Georgia"/>
                <a:cs typeface="Georgia"/>
              </a:rPr>
              <a:t> </a:t>
            </a:r>
            <a:r>
              <a:rPr sz="2800" spc="45" dirty="0">
                <a:latin typeface="Georgia"/>
                <a:cs typeface="Georgia"/>
              </a:rPr>
              <a:t>is</a:t>
            </a:r>
            <a:r>
              <a:rPr sz="2800" spc="-35" dirty="0">
                <a:latin typeface="Georgia"/>
                <a:cs typeface="Georgia"/>
              </a:rPr>
              <a:t> </a:t>
            </a:r>
            <a:r>
              <a:rPr sz="2800" spc="30" dirty="0">
                <a:latin typeface="Georgia"/>
                <a:cs typeface="Georgia"/>
              </a:rPr>
              <a:t>Root</a:t>
            </a:r>
            <a:r>
              <a:rPr sz="2800" spc="65" dirty="0">
                <a:latin typeface="Georgia"/>
                <a:cs typeface="Georgia"/>
              </a:rPr>
              <a:t> </a:t>
            </a:r>
            <a:r>
              <a:rPr sz="2800" spc="50" dirty="0">
                <a:latin typeface="Georgia"/>
                <a:cs typeface="Georgia"/>
              </a:rPr>
              <a:t>Locus</a:t>
            </a:r>
            <a:r>
              <a:rPr sz="2800" spc="-30" dirty="0">
                <a:latin typeface="Georgia"/>
                <a:cs typeface="Georgia"/>
              </a:rPr>
              <a:t> </a:t>
            </a:r>
            <a:r>
              <a:rPr sz="2800" spc="-60" dirty="0">
                <a:latin typeface="Georgia"/>
                <a:cs typeface="Georgia"/>
              </a:rPr>
              <a:t>?</a:t>
            </a:r>
            <a:endParaRPr sz="2800" dirty="0">
              <a:latin typeface="Georgia"/>
              <a:cs typeface="Georgia"/>
            </a:endParaRPr>
          </a:p>
          <a:p>
            <a:pPr marL="25400" marR="248285">
              <a:spcBef>
                <a:spcPts val="1850"/>
              </a:spcBef>
              <a:buClr>
                <a:srgbClr val="DCDCDC"/>
              </a:buClr>
              <a:buSzPct val="76785"/>
              <a:buChar char="•"/>
              <a:tabLst>
                <a:tab pos="125730" algn="l"/>
              </a:tabLst>
            </a:pPr>
            <a:r>
              <a:rPr sz="2800" spc="-5" dirty="0">
                <a:cs typeface="Arial MT"/>
              </a:rPr>
              <a:t>Root</a:t>
            </a:r>
            <a:r>
              <a:rPr sz="2800" spc="-10" dirty="0">
                <a:cs typeface="Arial MT"/>
              </a:rPr>
              <a:t> </a:t>
            </a:r>
            <a:r>
              <a:rPr sz="2800" spc="-5" dirty="0">
                <a:cs typeface="Arial MT"/>
              </a:rPr>
              <a:t>locus</a:t>
            </a:r>
            <a:r>
              <a:rPr sz="2800" spc="5" dirty="0">
                <a:cs typeface="Arial MT"/>
              </a:rPr>
              <a:t> </a:t>
            </a:r>
            <a:r>
              <a:rPr sz="2800" spc="-5" dirty="0">
                <a:cs typeface="Arial MT"/>
              </a:rPr>
              <a:t>is</a:t>
            </a:r>
            <a:r>
              <a:rPr sz="2800" dirty="0">
                <a:cs typeface="Arial MT"/>
              </a:rPr>
              <a:t> a</a:t>
            </a:r>
            <a:r>
              <a:rPr sz="2800" spc="10" dirty="0">
                <a:cs typeface="Arial MT"/>
              </a:rPr>
              <a:t> </a:t>
            </a:r>
            <a:r>
              <a:rPr sz="2800" spc="-5" dirty="0">
                <a:cs typeface="Arial MT"/>
              </a:rPr>
              <a:t>graphical representation of</a:t>
            </a:r>
            <a:r>
              <a:rPr sz="2800" dirty="0">
                <a:cs typeface="Arial MT"/>
              </a:rPr>
              <a:t> </a:t>
            </a:r>
            <a:r>
              <a:rPr sz="2800" spc="-5" dirty="0">
                <a:cs typeface="Arial MT"/>
              </a:rPr>
              <a:t>the </a:t>
            </a:r>
            <a:r>
              <a:rPr sz="2800" dirty="0">
                <a:cs typeface="Arial MT"/>
              </a:rPr>
              <a:t> </a:t>
            </a:r>
            <a:r>
              <a:rPr sz="2800" spc="-5" dirty="0">
                <a:cs typeface="Arial MT"/>
              </a:rPr>
              <a:t>closed-loop</a:t>
            </a:r>
            <a:r>
              <a:rPr sz="2800" spc="-10" dirty="0">
                <a:cs typeface="Arial MT"/>
              </a:rPr>
              <a:t> </a:t>
            </a:r>
            <a:r>
              <a:rPr sz="2800" spc="-5" dirty="0">
                <a:cs typeface="Arial MT"/>
              </a:rPr>
              <a:t>poles</a:t>
            </a:r>
            <a:r>
              <a:rPr sz="2800" dirty="0">
                <a:cs typeface="Arial MT"/>
              </a:rPr>
              <a:t> </a:t>
            </a:r>
            <a:r>
              <a:rPr sz="2800" spc="-5" dirty="0">
                <a:cs typeface="Arial MT"/>
              </a:rPr>
              <a:t>as</a:t>
            </a:r>
            <a:r>
              <a:rPr sz="2800" spc="10" dirty="0">
                <a:cs typeface="Arial MT"/>
              </a:rPr>
              <a:t> </a:t>
            </a:r>
            <a:r>
              <a:rPr sz="2800" dirty="0">
                <a:cs typeface="Arial MT"/>
              </a:rPr>
              <a:t>a </a:t>
            </a:r>
            <a:r>
              <a:rPr sz="2800" spc="-5" dirty="0">
                <a:cs typeface="Arial MT"/>
              </a:rPr>
              <a:t>system</a:t>
            </a:r>
            <a:r>
              <a:rPr sz="2800" spc="15" dirty="0">
                <a:cs typeface="Arial MT"/>
              </a:rPr>
              <a:t> </a:t>
            </a:r>
            <a:r>
              <a:rPr sz="2800" spc="-5" dirty="0">
                <a:cs typeface="Arial MT"/>
              </a:rPr>
              <a:t>parameter</a:t>
            </a:r>
            <a:r>
              <a:rPr sz="2800" dirty="0">
                <a:cs typeface="Arial MT"/>
              </a:rPr>
              <a:t> is</a:t>
            </a:r>
            <a:r>
              <a:rPr sz="2800" spc="5" dirty="0">
                <a:cs typeface="Arial MT"/>
              </a:rPr>
              <a:t> </a:t>
            </a:r>
            <a:r>
              <a:rPr sz="2800" dirty="0">
                <a:cs typeface="Arial MT"/>
              </a:rPr>
              <a:t>varied.</a:t>
            </a:r>
          </a:p>
          <a:p>
            <a:pPr marL="25400" marR="109855">
              <a:spcBef>
                <a:spcPts val="690"/>
              </a:spcBef>
              <a:buClr>
                <a:srgbClr val="DCDCDC"/>
              </a:buClr>
              <a:buSzPct val="76785"/>
              <a:buChar char="•"/>
              <a:tabLst>
                <a:tab pos="125730" algn="l"/>
              </a:tabLst>
            </a:pPr>
            <a:r>
              <a:rPr sz="2800" dirty="0">
                <a:cs typeface="Arial MT"/>
              </a:rPr>
              <a:t>It can </a:t>
            </a:r>
            <a:r>
              <a:rPr sz="2800" spc="-5" dirty="0">
                <a:cs typeface="Arial MT"/>
              </a:rPr>
              <a:t>be used </a:t>
            </a:r>
            <a:r>
              <a:rPr sz="2800" dirty="0">
                <a:cs typeface="Arial MT"/>
              </a:rPr>
              <a:t>to </a:t>
            </a:r>
            <a:r>
              <a:rPr sz="2800" spc="-5" dirty="0">
                <a:cs typeface="Arial MT"/>
              </a:rPr>
              <a:t>describe qualitatively the </a:t>
            </a:r>
            <a:r>
              <a:rPr sz="2800" dirty="0">
                <a:cs typeface="Arial MT"/>
              </a:rPr>
              <a:t> </a:t>
            </a:r>
            <a:r>
              <a:rPr sz="2800" spc="-5" dirty="0">
                <a:cs typeface="Arial MT"/>
              </a:rPr>
              <a:t>performance</a:t>
            </a:r>
            <a:r>
              <a:rPr sz="2800" dirty="0">
                <a:cs typeface="Arial MT"/>
              </a:rPr>
              <a:t> </a:t>
            </a:r>
            <a:r>
              <a:rPr sz="2800" spc="-5" dirty="0">
                <a:cs typeface="Arial MT"/>
              </a:rPr>
              <a:t>of</a:t>
            </a:r>
            <a:r>
              <a:rPr sz="2800" spc="5" dirty="0">
                <a:cs typeface="Arial MT"/>
              </a:rPr>
              <a:t> </a:t>
            </a:r>
            <a:r>
              <a:rPr sz="2800" dirty="0">
                <a:cs typeface="Arial MT"/>
              </a:rPr>
              <a:t>a</a:t>
            </a:r>
            <a:r>
              <a:rPr sz="2800" spc="5" dirty="0">
                <a:cs typeface="Arial MT"/>
              </a:rPr>
              <a:t> </a:t>
            </a:r>
            <a:r>
              <a:rPr sz="2800" spc="-5" dirty="0">
                <a:cs typeface="Arial MT"/>
              </a:rPr>
              <a:t>system</a:t>
            </a:r>
            <a:r>
              <a:rPr sz="2800" spc="15" dirty="0">
                <a:cs typeface="Arial MT"/>
              </a:rPr>
              <a:t> </a:t>
            </a:r>
            <a:r>
              <a:rPr sz="2800" spc="-5" dirty="0">
                <a:cs typeface="Arial MT"/>
              </a:rPr>
              <a:t>as</a:t>
            </a:r>
            <a:r>
              <a:rPr sz="2800" spc="10" dirty="0">
                <a:cs typeface="Arial MT"/>
              </a:rPr>
              <a:t> </a:t>
            </a:r>
            <a:r>
              <a:rPr sz="2800" spc="-5" dirty="0">
                <a:cs typeface="Arial MT"/>
              </a:rPr>
              <a:t>various</a:t>
            </a:r>
            <a:r>
              <a:rPr sz="2800" spc="15" dirty="0">
                <a:cs typeface="Arial MT"/>
              </a:rPr>
              <a:t> </a:t>
            </a:r>
            <a:r>
              <a:rPr sz="2800" spc="-5" dirty="0">
                <a:cs typeface="Arial MT"/>
              </a:rPr>
              <a:t>parameters</a:t>
            </a:r>
            <a:r>
              <a:rPr sz="2800" spc="5" dirty="0">
                <a:cs typeface="Arial MT"/>
              </a:rPr>
              <a:t> </a:t>
            </a:r>
            <a:r>
              <a:rPr sz="2800" dirty="0">
                <a:cs typeface="Arial MT"/>
              </a:rPr>
              <a:t>are </a:t>
            </a:r>
            <a:r>
              <a:rPr sz="2800" spc="-760" dirty="0">
                <a:cs typeface="Arial MT"/>
              </a:rPr>
              <a:t> </a:t>
            </a:r>
            <a:r>
              <a:rPr sz="2800" spc="-5" dirty="0">
                <a:cs typeface="Arial MT"/>
              </a:rPr>
              <a:t>changed.</a:t>
            </a:r>
            <a:endParaRPr sz="2800" dirty="0">
              <a:cs typeface="Arial MT"/>
            </a:endParaRPr>
          </a:p>
          <a:p>
            <a:pPr marL="25400" marR="1227455">
              <a:spcBef>
                <a:spcPts val="700"/>
              </a:spcBef>
              <a:buClr>
                <a:srgbClr val="DCDCDC"/>
              </a:buClr>
              <a:buSzPct val="76785"/>
              <a:buChar char="•"/>
              <a:tabLst>
                <a:tab pos="125730" algn="l"/>
              </a:tabLst>
            </a:pPr>
            <a:r>
              <a:rPr sz="2800" dirty="0">
                <a:cs typeface="Arial MT"/>
              </a:rPr>
              <a:t>It </a:t>
            </a:r>
            <a:r>
              <a:rPr sz="2800" spc="-5" dirty="0">
                <a:cs typeface="Arial MT"/>
              </a:rPr>
              <a:t>gives graphic representation </a:t>
            </a:r>
            <a:r>
              <a:rPr sz="2800" spc="5" dirty="0">
                <a:cs typeface="Arial MT"/>
              </a:rPr>
              <a:t>of </a:t>
            </a:r>
            <a:r>
              <a:rPr sz="2800" dirty="0">
                <a:cs typeface="Arial MT"/>
              </a:rPr>
              <a:t>a </a:t>
            </a:r>
            <a:r>
              <a:rPr sz="2800" spc="-10" dirty="0">
                <a:cs typeface="Arial MT"/>
              </a:rPr>
              <a:t>system’s </a:t>
            </a:r>
            <a:r>
              <a:rPr sz="2800" spc="-765" dirty="0">
                <a:cs typeface="Arial MT"/>
              </a:rPr>
              <a:t> </a:t>
            </a:r>
            <a:r>
              <a:rPr sz="2800" spc="-5" dirty="0">
                <a:cs typeface="Arial MT"/>
              </a:rPr>
              <a:t>transient response and </a:t>
            </a:r>
            <a:r>
              <a:rPr sz="2800" dirty="0">
                <a:cs typeface="Arial MT"/>
              </a:rPr>
              <a:t>also</a:t>
            </a:r>
            <a:r>
              <a:rPr sz="2800" spc="-5" dirty="0">
                <a:cs typeface="Arial MT"/>
              </a:rPr>
              <a:t> </a:t>
            </a:r>
            <a:r>
              <a:rPr sz="2800" spc="-25" dirty="0">
                <a:cs typeface="Arial MT"/>
              </a:rPr>
              <a:t>stability.</a:t>
            </a:r>
            <a:endParaRPr sz="2800" dirty="0">
              <a:cs typeface="Arial MT"/>
            </a:endParaRPr>
          </a:p>
          <a:p>
            <a:pPr marL="25400" marR="17780">
              <a:spcBef>
                <a:spcPts val="690"/>
              </a:spcBef>
              <a:buClr>
                <a:srgbClr val="DCDCDC"/>
              </a:buClr>
              <a:buSzPct val="76785"/>
              <a:buChar char="•"/>
              <a:tabLst>
                <a:tab pos="125730" algn="l"/>
              </a:tabLst>
            </a:pPr>
            <a:r>
              <a:rPr sz="2800" spc="-30" dirty="0">
                <a:cs typeface="Arial MT"/>
              </a:rPr>
              <a:t>We</a:t>
            </a:r>
            <a:r>
              <a:rPr sz="2800" spc="-10" dirty="0">
                <a:cs typeface="Arial MT"/>
              </a:rPr>
              <a:t> </a:t>
            </a:r>
            <a:r>
              <a:rPr sz="2800" dirty="0">
                <a:cs typeface="Arial MT"/>
              </a:rPr>
              <a:t>can</a:t>
            </a:r>
            <a:r>
              <a:rPr sz="2800" spc="-5" dirty="0">
                <a:cs typeface="Arial MT"/>
              </a:rPr>
              <a:t> </a:t>
            </a:r>
            <a:r>
              <a:rPr sz="2800" dirty="0">
                <a:cs typeface="Arial MT"/>
              </a:rPr>
              <a:t>see </a:t>
            </a:r>
            <a:r>
              <a:rPr sz="2800" spc="-5" dirty="0">
                <a:cs typeface="Arial MT"/>
              </a:rPr>
              <a:t>the</a:t>
            </a:r>
            <a:r>
              <a:rPr sz="2800" spc="-10" dirty="0">
                <a:cs typeface="Arial MT"/>
              </a:rPr>
              <a:t> </a:t>
            </a:r>
            <a:r>
              <a:rPr sz="2800" spc="-5" dirty="0">
                <a:cs typeface="Arial MT"/>
              </a:rPr>
              <a:t>range</a:t>
            </a:r>
            <a:r>
              <a:rPr sz="2800" spc="10" dirty="0">
                <a:cs typeface="Arial MT"/>
              </a:rPr>
              <a:t> </a:t>
            </a:r>
            <a:r>
              <a:rPr sz="2800" spc="-5" dirty="0">
                <a:cs typeface="Arial MT"/>
              </a:rPr>
              <a:t>of</a:t>
            </a:r>
            <a:r>
              <a:rPr sz="2800" spc="5" dirty="0">
                <a:cs typeface="Arial MT"/>
              </a:rPr>
              <a:t> </a:t>
            </a:r>
            <a:r>
              <a:rPr sz="2800" spc="-25" dirty="0">
                <a:cs typeface="Arial MT"/>
              </a:rPr>
              <a:t>stability,</a:t>
            </a:r>
            <a:r>
              <a:rPr sz="2800" spc="-5" dirty="0">
                <a:cs typeface="Arial MT"/>
              </a:rPr>
              <a:t> </a:t>
            </a:r>
            <a:r>
              <a:rPr sz="2800" spc="-20" dirty="0">
                <a:cs typeface="Arial MT"/>
              </a:rPr>
              <a:t>instability,</a:t>
            </a:r>
            <a:r>
              <a:rPr sz="2800" dirty="0">
                <a:cs typeface="Arial MT"/>
              </a:rPr>
              <a:t> </a:t>
            </a:r>
            <a:r>
              <a:rPr sz="2800" spc="-5" dirty="0">
                <a:cs typeface="Arial MT"/>
              </a:rPr>
              <a:t>and the </a:t>
            </a:r>
            <a:r>
              <a:rPr sz="2800" spc="-765" dirty="0">
                <a:cs typeface="Arial MT"/>
              </a:rPr>
              <a:t> </a:t>
            </a:r>
            <a:r>
              <a:rPr sz="2800" spc="-5" dirty="0">
                <a:cs typeface="Arial MT"/>
              </a:rPr>
              <a:t>conditions</a:t>
            </a:r>
            <a:r>
              <a:rPr sz="2800" dirty="0">
                <a:cs typeface="Arial MT"/>
              </a:rPr>
              <a:t> </a:t>
            </a:r>
            <a:r>
              <a:rPr sz="2800" spc="-5" dirty="0">
                <a:cs typeface="Arial MT"/>
              </a:rPr>
              <a:t>that</a:t>
            </a:r>
            <a:r>
              <a:rPr sz="2800" dirty="0">
                <a:cs typeface="Arial MT"/>
              </a:rPr>
              <a:t> cause</a:t>
            </a:r>
            <a:r>
              <a:rPr sz="2800" spc="-5" dirty="0">
                <a:cs typeface="Arial MT"/>
              </a:rPr>
              <a:t> </a:t>
            </a:r>
            <a:r>
              <a:rPr sz="2800" dirty="0">
                <a:cs typeface="Arial MT"/>
              </a:rPr>
              <a:t>a</a:t>
            </a:r>
            <a:r>
              <a:rPr sz="2800" spc="-5" dirty="0">
                <a:cs typeface="Arial MT"/>
              </a:rPr>
              <a:t> system</a:t>
            </a:r>
            <a:r>
              <a:rPr sz="2800" spc="5" dirty="0">
                <a:cs typeface="Arial MT"/>
              </a:rPr>
              <a:t> </a:t>
            </a:r>
            <a:r>
              <a:rPr sz="2800" dirty="0">
                <a:cs typeface="Arial MT"/>
              </a:rPr>
              <a:t>to</a:t>
            </a:r>
            <a:r>
              <a:rPr sz="2800" spc="-5" dirty="0">
                <a:cs typeface="Arial MT"/>
              </a:rPr>
              <a:t> break</a:t>
            </a:r>
            <a:r>
              <a:rPr sz="2800" spc="5" dirty="0">
                <a:cs typeface="Arial MT"/>
              </a:rPr>
              <a:t> </a:t>
            </a:r>
            <a:r>
              <a:rPr sz="2800" spc="-5" dirty="0">
                <a:cs typeface="Arial MT"/>
              </a:rPr>
              <a:t>into </a:t>
            </a:r>
            <a:r>
              <a:rPr sz="2800" dirty="0">
                <a:cs typeface="Arial MT"/>
              </a:rPr>
              <a:t> </a:t>
            </a:r>
            <a:r>
              <a:rPr sz="2800" spc="-5" dirty="0">
                <a:cs typeface="Arial MT"/>
              </a:rPr>
              <a:t>oscillation.</a:t>
            </a:r>
            <a:endParaRPr sz="2800" dirty="0">
              <a:cs typeface="Arial MT"/>
            </a:endParaRPr>
          </a:p>
        </p:txBody>
      </p:sp>
      <p:pic>
        <p:nvPicPr>
          <p:cNvPr id="4" name="Picture 3">
            <a:extLst>
              <a:ext uri="{FF2B5EF4-FFF2-40B4-BE49-F238E27FC236}">
                <a16:creationId xmlns:a16="http://schemas.microsoft.com/office/drawing/2014/main" xmlns="" id="{71F8AD2D-2641-40A8-82D4-03501AF41D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524000" y="1623751"/>
            <a:ext cx="9144000" cy="5651500"/>
          </a:xfrm>
          <a:prstGeom prst="rect">
            <a:avLst/>
          </a:prstGeom>
        </p:spPr>
      </p:pic>
      <p:sp>
        <p:nvSpPr>
          <p:cNvPr id="5" name="object 5"/>
          <p:cNvSpPr txBox="1">
            <a:spLocks noGrp="1"/>
          </p:cNvSpPr>
          <p:nvPr>
            <p:ph type="title"/>
          </p:nvPr>
        </p:nvSpPr>
        <p:spPr>
          <a:xfrm>
            <a:off x="1141349" y="1141151"/>
            <a:ext cx="7623175" cy="482600"/>
          </a:xfrm>
          <a:prstGeom prst="rect">
            <a:avLst/>
          </a:prstGeom>
        </p:spPr>
        <p:txBody>
          <a:bodyPr vert="horz" wrap="square" lIns="0" tIns="12700" rIns="0" bIns="0" rtlCol="0" anchor="b">
            <a:spAutoFit/>
          </a:bodyPr>
          <a:lstStyle/>
          <a:p>
            <a:pPr marL="12700">
              <a:lnSpc>
                <a:spcPct val="100000"/>
              </a:lnSpc>
              <a:spcBef>
                <a:spcPts val="100"/>
              </a:spcBef>
            </a:pPr>
            <a:r>
              <a:rPr sz="3000" spc="400" dirty="0">
                <a:solidFill>
                  <a:srgbClr val="FF0000"/>
                </a:solidFill>
                <a:latin typeface="Cambria"/>
                <a:cs typeface="Cambria"/>
              </a:rPr>
              <a:t>ANGLE</a:t>
            </a:r>
            <a:r>
              <a:rPr sz="3000" spc="160" dirty="0">
                <a:solidFill>
                  <a:srgbClr val="FF0000"/>
                </a:solidFill>
                <a:latin typeface="Cambria"/>
                <a:cs typeface="Cambria"/>
              </a:rPr>
              <a:t> </a:t>
            </a:r>
            <a:r>
              <a:rPr sz="3000" spc="345" dirty="0">
                <a:solidFill>
                  <a:srgbClr val="FF0000"/>
                </a:solidFill>
                <a:latin typeface="Cambria"/>
                <a:cs typeface="Cambria"/>
              </a:rPr>
              <a:t>AND</a:t>
            </a:r>
            <a:r>
              <a:rPr sz="3000" spc="165" dirty="0">
                <a:solidFill>
                  <a:srgbClr val="FF0000"/>
                </a:solidFill>
                <a:latin typeface="Cambria"/>
                <a:cs typeface="Cambria"/>
              </a:rPr>
              <a:t> </a:t>
            </a:r>
            <a:r>
              <a:rPr sz="3000" spc="365" dirty="0">
                <a:solidFill>
                  <a:srgbClr val="FF0000"/>
                </a:solidFill>
                <a:latin typeface="Cambria"/>
                <a:cs typeface="Cambria"/>
              </a:rPr>
              <a:t>MAGNITUDE</a:t>
            </a:r>
            <a:r>
              <a:rPr sz="3000" spc="165" dirty="0">
                <a:solidFill>
                  <a:srgbClr val="FF0000"/>
                </a:solidFill>
                <a:latin typeface="Cambria"/>
                <a:cs typeface="Cambria"/>
              </a:rPr>
              <a:t> </a:t>
            </a:r>
            <a:r>
              <a:rPr sz="3000" spc="310" dirty="0">
                <a:solidFill>
                  <a:srgbClr val="FF0000"/>
                </a:solidFill>
                <a:latin typeface="Cambria"/>
                <a:cs typeface="Cambria"/>
              </a:rPr>
              <a:t>CONDITION:</a:t>
            </a:r>
            <a:endParaRPr sz="3000" dirty="0">
              <a:solidFill>
                <a:srgbClr val="FF0000"/>
              </a:solidFill>
              <a:latin typeface="Cambria"/>
              <a:cs typeface="Cambria"/>
            </a:endParaRPr>
          </a:p>
        </p:txBody>
      </p:sp>
      <p:pic>
        <p:nvPicPr>
          <p:cNvPr id="4" name="Picture 3">
            <a:extLst>
              <a:ext uri="{FF2B5EF4-FFF2-40B4-BE49-F238E27FC236}">
                <a16:creationId xmlns:a16="http://schemas.microsoft.com/office/drawing/2014/main" xmlns="" id="{E6B0421E-B89E-4A48-90A4-61AE838CA9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798991"/>
            <a:ext cx="9119870" cy="5184560"/>
          </a:xfrm>
          <a:prstGeom prst="rect">
            <a:avLst/>
          </a:prstGeom>
        </p:spPr>
      </p:pic>
      <p:pic>
        <p:nvPicPr>
          <p:cNvPr id="3" name="Picture 2">
            <a:extLst>
              <a:ext uri="{FF2B5EF4-FFF2-40B4-BE49-F238E27FC236}">
                <a16:creationId xmlns:a16="http://schemas.microsoft.com/office/drawing/2014/main" xmlns="" id="{57B58B84-7E39-4C44-9AFB-391B7776E3F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D3E1D5-B00F-4E7D-A82C-33918EF1597F}"/>
              </a:ext>
            </a:extLst>
          </p:cNvPr>
          <p:cNvSpPr>
            <a:spLocks noGrp="1"/>
          </p:cNvSpPr>
          <p:nvPr>
            <p:ph type="sldNum" sz="quarter" idx="12"/>
          </p:nvPr>
        </p:nvSpPr>
        <p:spPr/>
        <p:txBody>
          <a:bodyPr/>
          <a:lstStyle/>
          <a:p>
            <a:fld id="{CA9F79F9-620A-454C-B44A-099229A02D1C}" type="slidenum">
              <a:rPr lang="en-IN" smtClean="0"/>
              <a:pPr/>
              <a:t>88</a:t>
            </a:fld>
            <a:endParaRPr lang="en-IN"/>
          </a:p>
        </p:txBody>
      </p:sp>
      <p:sp>
        <p:nvSpPr>
          <p:cNvPr id="4" name="TextBox 3">
            <a:extLst>
              <a:ext uri="{FF2B5EF4-FFF2-40B4-BE49-F238E27FC236}">
                <a16:creationId xmlns:a16="http://schemas.microsoft.com/office/drawing/2014/main" xmlns="" id="{339E46C3-8437-497E-B0C5-A699C6092D83}"/>
              </a:ext>
            </a:extLst>
          </p:cNvPr>
          <p:cNvSpPr txBox="1"/>
          <p:nvPr/>
        </p:nvSpPr>
        <p:spPr>
          <a:xfrm>
            <a:off x="943252" y="911725"/>
            <a:ext cx="6094520" cy="461665"/>
          </a:xfrm>
          <a:prstGeom prst="rect">
            <a:avLst/>
          </a:prstGeom>
          <a:noFill/>
        </p:spPr>
        <p:txBody>
          <a:bodyPr wrap="square">
            <a:spAutoFit/>
          </a:bodyPr>
          <a:lstStyle/>
          <a:p>
            <a:r>
              <a:rPr lang="en-IN" sz="2400" spc="365" dirty="0">
                <a:solidFill>
                  <a:srgbClr val="FF0000"/>
                </a:solidFill>
                <a:cs typeface="Cambria"/>
              </a:rPr>
              <a:t>CONSTRUCTION</a:t>
            </a:r>
            <a:r>
              <a:rPr lang="en-IN" sz="2400" spc="145" dirty="0">
                <a:solidFill>
                  <a:srgbClr val="FF0000"/>
                </a:solidFill>
                <a:cs typeface="Cambria"/>
              </a:rPr>
              <a:t> </a:t>
            </a:r>
            <a:r>
              <a:rPr lang="en-IN" sz="2400" spc="375" dirty="0">
                <a:solidFill>
                  <a:srgbClr val="FF0000"/>
                </a:solidFill>
                <a:cs typeface="Cambria"/>
              </a:rPr>
              <a:t>OF</a:t>
            </a:r>
            <a:r>
              <a:rPr lang="en-IN" sz="2400" spc="145" dirty="0">
                <a:solidFill>
                  <a:srgbClr val="FF0000"/>
                </a:solidFill>
                <a:cs typeface="Cambria"/>
              </a:rPr>
              <a:t> </a:t>
            </a:r>
            <a:r>
              <a:rPr lang="en-IN" sz="2400" spc="310" dirty="0">
                <a:solidFill>
                  <a:srgbClr val="FF0000"/>
                </a:solidFill>
                <a:cs typeface="Cambria"/>
              </a:rPr>
              <a:t>ROOT</a:t>
            </a:r>
            <a:r>
              <a:rPr lang="en-IN" sz="2400" spc="145" dirty="0">
                <a:solidFill>
                  <a:srgbClr val="FF0000"/>
                </a:solidFill>
                <a:cs typeface="Cambria"/>
              </a:rPr>
              <a:t> </a:t>
            </a:r>
            <a:r>
              <a:rPr lang="en-IN" sz="2400" spc="425" dirty="0">
                <a:solidFill>
                  <a:srgbClr val="FF0000"/>
                </a:solidFill>
                <a:cs typeface="Cambria"/>
              </a:rPr>
              <a:t>LOCUS</a:t>
            </a:r>
            <a:endParaRPr lang="en-IN" sz="2400" dirty="0">
              <a:solidFill>
                <a:srgbClr val="FF0000"/>
              </a:solidFill>
            </a:endParaRPr>
          </a:p>
        </p:txBody>
      </p:sp>
      <p:sp>
        <p:nvSpPr>
          <p:cNvPr id="6" name="TextBox 5">
            <a:extLst>
              <a:ext uri="{FF2B5EF4-FFF2-40B4-BE49-F238E27FC236}">
                <a16:creationId xmlns:a16="http://schemas.microsoft.com/office/drawing/2014/main" xmlns="" id="{222642DC-4B4A-4C0A-A3D8-385074ADF174}"/>
              </a:ext>
            </a:extLst>
          </p:cNvPr>
          <p:cNvSpPr txBox="1"/>
          <p:nvPr/>
        </p:nvSpPr>
        <p:spPr>
          <a:xfrm>
            <a:off x="943251" y="1740847"/>
            <a:ext cx="9345737" cy="2539157"/>
          </a:xfrm>
          <a:prstGeom prst="rect">
            <a:avLst/>
          </a:prstGeom>
          <a:noFill/>
        </p:spPr>
        <p:txBody>
          <a:bodyPr wrap="square">
            <a:spAutoFit/>
          </a:bodyPr>
          <a:lstStyle/>
          <a:p>
            <a:pPr marL="101600">
              <a:lnSpc>
                <a:spcPct val="100000"/>
              </a:lnSpc>
              <a:spcBef>
                <a:spcPts val="690"/>
              </a:spcBef>
            </a:pPr>
            <a:r>
              <a:rPr lang="en-US" sz="2800" spc="862" baseline="15669" dirty="0">
                <a:solidFill>
                  <a:srgbClr val="DCDCDC"/>
                </a:solidFill>
                <a:cs typeface="Symbol"/>
              </a:rPr>
              <a:t>𝗈</a:t>
            </a:r>
            <a:r>
              <a:rPr lang="en-US" sz="2800" spc="-135" baseline="15669" dirty="0">
                <a:solidFill>
                  <a:srgbClr val="DCDCDC"/>
                </a:solidFill>
                <a:cs typeface="Times New Roman"/>
              </a:rPr>
              <a:t> </a:t>
            </a:r>
            <a:r>
              <a:rPr lang="en-US" sz="2400" spc="-10" dirty="0">
                <a:cs typeface="Georgia"/>
              </a:rPr>
              <a:t>Rule</a:t>
            </a:r>
            <a:r>
              <a:rPr lang="en-US" sz="2400" spc="-20" dirty="0">
                <a:cs typeface="Georgia"/>
              </a:rPr>
              <a:t> </a:t>
            </a:r>
            <a:r>
              <a:rPr lang="en-US" sz="2400" spc="175" dirty="0">
                <a:cs typeface="Georgia"/>
              </a:rPr>
              <a:t>1:</a:t>
            </a:r>
            <a:r>
              <a:rPr lang="en-US" sz="2400" spc="135" dirty="0">
                <a:cs typeface="Georgia"/>
              </a:rPr>
              <a:t> </a:t>
            </a:r>
            <a:r>
              <a:rPr lang="en-US" sz="2400" dirty="0">
                <a:cs typeface="Arial MT"/>
              </a:rPr>
              <a:t>Symmetrical</a:t>
            </a:r>
            <a:r>
              <a:rPr lang="en-US" sz="2400" spc="-5" dirty="0">
                <a:cs typeface="Arial MT"/>
              </a:rPr>
              <a:t> about real </a:t>
            </a:r>
            <a:r>
              <a:rPr lang="en-US" sz="2400" spc="-10" dirty="0">
                <a:cs typeface="Arial MT"/>
              </a:rPr>
              <a:t>axis</a:t>
            </a:r>
            <a:endParaRPr lang="en-US" sz="2400" dirty="0">
              <a:cs typeface="Arial MT"/>
            </a:endParaRPr>
          </a:p>
          <a:p>
            <a:pPr marL="374650" marR="93980" indent="-273050">
              <a:lnSpc>
                <a:spcPct val="100000"/>
              </a:lnSpc>
              <a:spcBef>
                <a:spcPts val="590"/>
              </a:spcBef>
            </a:pPr>
            <a:r>
              <a:rPr lang="en-US" sz="2800" spc="862" baseline="15669" dirty="0">
                <a:solidFill>
                  <a:srgbClr val="DCDCDC"/>
                </a:solidFill>
                <a:cs typeface="Symbol"/>
              </a:rPr>
              <a:t>𝗈</a:t>
            </a:r>
            <a:r>
              <a:rPr lang="en-US" sz="2800" spc="-135" baseline="15669" dirty="0">
                <a:solidFill>
                  <a:srgbClr val="DCDCDC"/>
                </a:solidFill>
                <a:cs typeface="Times New Roman"/>
              </a:rPr>
              <a:t> </a:t>
            </a:r>
            <a:r>
              <a:rPr lang="en-US" sz="2400" spc="-10" dirty="0">
                <a:cs typeface="Georgia"/>
              </a:rPr>
              <a:t>Rule</a:t>
            </a:r>
            <a:r>
              <a:rPr lang="en-US" sz="2400" spc="-15" dirty="0">
                <a:cs typeface="Georgia"/>
              </a:rPr>
              <a:t> </a:t>
            </a:r>
            <a:r>
              <a:rPr lang="en-US" sz="2400" spc="-5" dirty="0">
                <a:cs typeface="Georgia"/>
              </a:rPr>
              <a:t>2:</a:t>
            </a:r>
            <a:r>
              <a:rPr lang="en-US" sz="2400" spc="140" dirty="0">
                <a:cs typeface="Georgia"/>
              </a:rPr>
              <a:t> </a:t>
            </a:r>
            <a:r>
              <a:rPr lang="en-US" sz="2400" spc="-5" dirty="0">
                <a:cs typeface="Arial MT"/>
              </a:rPr>
              <a:t>Number</a:t>
            </a:r>
            <a:r>
              <a:rPr lang="en-US" sz="2400" dirty="0">
                <a:cs typeface="Arial MT"/>
              </a:rPr>
              <a:t> </a:t>
            </a:r>
            <a:r>
              <a:rPr lang="en-US" sz="2400" spc="-5" dirty="0">
                <a:cs typeface="Arial MT"/>
              </a:rPr>
              <a:t>of Root </a:t>
            </a:r>
            <a:r>
              <a:rPr lang="en-US" sz="2400" dirty="0">
                <a:cs typeface="Arial MT"/>
              </a:rPr>
              <a:t>Locus</a:t>
            </a:r>
            <a:r>
              <a:rPr lang="en-US" sz="2400" spc="-10" dirty="0">
                <a:cs typeface="Arial MT"/>
              </a:rPr>
              <a:t> </a:t>
            </a:r>
            <a:r>
              <a:rPr lang="en-US" sz="2400" spc="-5" dirty="0">
                <a:cs typeface="Arial MT"/>
              </a:rPr>
              <a:t>branches</a:t>
            </a:r>
            <a:r>
              <a:rPr lang="en-US" sz="2400" dirty="0">
                <a:cs typeface="Arial MT"/>
              </a:rPr>
              <a:t> =</a:t>
            </a:r>
            <a:r>
              <a:rPr lang="en-US" sz="2400" spc="-15" dirty="0">
                <a:cs typeface="Arial MT"/>
              </a:rPr>
              <a:t> </a:t>
            </a:r>
            <a:r>
              <a:rPr lang="en-US" sz="2400" dirty="0">
                <a:cs typeface="Arial MT"/>
              </a:rPr>
              <a:t>Number</a:t>
            </a:r>
            <a:r>
              <a:rPr lang="en-US" sz="2400" spc="-10" dirty="0">
                <a:cs typeface="Arial MT"/>
              </a:rPr>
              <a:t> </a:t>
            </a:r>
            <a:r>
              <a:rPr lang="en-US" sz="2400" spc="-5" dirty="0">
                <a:cs typeface="Arial MT"/>
              </a:rPr>
              <a:t>of </a:t>
            </a:r>
            <a:r>
              <a:rPr lang="en-US" sz="2400" spc="-760" dirty="0">
                <a:cs typeface="Arial MT"/>
              </a:rPr>
              <a:t> </a:t>
            </a:r>
            <a:r>
              <a:rPr lang="en-US" sz="2400" spc="-5" dirty="0">
                <a:cs typeface="Arial MT"/>
              </a:rPr>
              <a:t>Open</a:t>
            </a:r>
            <a:r>
              <a:rPr lang="en-US" sz="2400" spc="-10" dirty="0">
                <a:cs typeface="Arial MT"/>
              </a:rPr>
              <a:t> </a:t>
            </a:r>
            <a:r>
              <a:rPr lang="en-US" sz="2400" spc="-5" dirty="0">
                <a:cs typeface="Arial MT"/>
              </a:rPr>
              <a:t>Loop Poles</a:t>
            </a:r>
            <a:r>
              <a:rPr lang="en-US" sz="2400" spc="-10" dirty="0">
                <a:cs typeface="Arial MT"/>
              </a:rPr>
              <a:t> </a:t>
            </a:r>
            <a:r>
              <a:rPr lang="en-US" sz="2400" spc="-5" dirty="0">
                <a:cs typeface="Arial MT"/>
              </a:rPr>
              <a:t>and Open Loop</a:t>
            </a:r>
            <a:r>
              <a:rPr lang="en-US" sz="2400" spc="-10" dirty="0">
                <a:cs typeface="Arial MT"/>
              </a:rPr>
              <a:t> Zeros</a:t>
            </a:r>
            <a:endParaRPr lang="en-US" sz="2400" dirty="0">
              <a:cs typeface="Arial MT"/>
            </a:endParaRPr>
          </a:p>
          <a:p>
            <a:pPr marL="101600">
              <a:lnSpc>
                <a:spcPct val="100000"/>
              </a:lnSpc>
              <a:spcBef>
                <a:spcPts val="600"/>
              </a:spcBef>
            </a:pPr>
            <a:r>
              <a:rPr lang="en-US" sz="2800" spc="862" baseline="15669" dirty="0">
                <a:solidFill>
                  <a:srgbClr val="DCDCDC"/>
                </a:solidFill>
                <a:cs typeface="Symbol"/>
              </a:rPr>
              <a:t>𝗈</a:t>
            </a:r>
            <a:r>
              <a:rPr lang="en-US" sz="2800" spc="-142" baseline="15669" dirty="0">
                <a:solidFill>
                  <a:srgbClr val="DCDCDC"/>
                </a:solidFill>
                <a:cs typeface="Times New Roman"/>
              </a:rPr>
              <a:t> </a:t>
            </a:r>
            <a:r>
              <a:rPr lang="en-US" sz="2400" spc="-10" dirty="0">
                <a:cs typeface="Georgia"/>
              </a:rPr>
              <a:t>Rule</a:t>
            </a:r>
            <a:r>
              <a:rPr lang="en-US" sz="2400" spc="-20" dirty="0">
                <a:cs typeface="Georgia"/>
              </a:rPr>
              <a:t> </a:t>
            </a:r>
            <a:r>
              <a:rPr lang="en-US" sz="2400" spc="5" dirty="0">
                <a:cs typeface="Georgia"/>
              </a:rPr>
              <a:t>3:</a:t>
            </a:r>
            <a:r>
              <a:rPr lang="en-US" sz="2400" spc="130" dirty="0">
                <a:cs typeface="Georgia"/>
              </a:rPr>
              <a:t> </a:t>
            </a:r>
            <a:r>
              <a:rPr lang="en-US" sz="2400" spc="-5" dirty="0">
                <a:cs typeface="Arial MT"/>
              </a:rPr>
              <a:t>Real</a:t>
            </a:r>
            <a:r>
              <a:rPr lang="en-US" sz="2400" spc="-20" dirty="0">
                <a:cs typeface="Arial MT"/>
              </a:rPr>
              <a:t> </a:t>
            </a:r>
            <a:r>
              <a:rPr lang="en-US" sz="2400" spc="-5" dirty="0">
                <a:cs typeface="Arial MT"/>
              </a:rPr>
              <a:t>axis</a:t>
            </a:r>
            <a:r>
              <a:rPr lang="en-US" sz="2400" spc="-15" dirty="0">
                <a:cs typeface="Arial MT"/>
              </a:rPr>
              <a:t> </a:t>
            </a:r>
            <a:r>
              <a:rPr lang="en-US" sz="2400" spc="-5" dirty="0">
                <a:cs typeface="Arial MT"/>
              </a:rPr>
              <a:t>Loci</a:t>
            </a:r>
            <a:endParaRPr lang="en-US" sz="2400" dirty="0">
              <a:cs typeface="Arial MT"/>
            </a:endParaRPr>
          </a:p>
          <a:p>
            <a:pPr marL="374650" marR="304165" algn="just">
              <a:lnSpc>
                <a:spcPct val="100000"/>
              </a:lnSpc>
              <a:spcBef>
                <a:spcPts val="600"/>
              </a:spcBef>
            </a:pPr>
            <a:r>
              <a:rPr lang="en-US" sz="2400" dirty="0">
                <a:cs typeface="Arial MT"/>
              </a:rPr>
              <a:t>A </a:t>
            </a:r>
            <a:r>
              <a:rPr lang="en-US" sz="2400" spc="-5" dirty="0">
                <a:cs typeface="Arial MT"/>
              </a:rPr>
              <a:t>point on </a:t>
            </a:r>
            <a:r>
              <a:rPr lang="en-US" sz="2400" spc="-10" dirty="0">
                <a:cs typeface="Arial MT"/>
              </a:rPr>
              <a:t>Real axis </a:t>
            </a:r>
            <a:r>
              <a:rPr lang="en-US" sz="2400" spc="-5" dirty="0">
                <a:cs typeface="Arial MT"/>
              </a:rPr>
              <a:t>lies on </a:t>
            </a:r>
            <a:r>
              <a:rPr lang="en-US" sz="2400" spc="-10" dirty="0">
                <a:cs typeface="Arial MT"/>
              </a:rPr>
              <a:t>Root </a:t>
            </a:r>
            <a:r>
              <a:rPr lang="en-US" sz="2400" spc="-5" dirty="0">
                <a:cs typeface="Arial MT"/>
              </a:rPr>
              <a:t>Locus </a:t>
            </a:r>
            <a:r>
              <a:rPr lang="en-US" sz="2400" dirty="0">
                <a:cs typeface="Arial MT"/>
              </a:rPr>
              <a:t>if </a:t>
            </a:r>
            <a:r>
              <a:rPr lang="en-US" sz="2400" spc="-5" dirty="0">
                <a:cs typeface="Arial MT"/>
              </a:rPr>
              <a:t>the </a:t>
            </a:r>
            <a:r>
              <a:rPr lang="en-US" sz="2400" dirty="0">
                <a:cs typeface="Arial MT"/>
              </a:rPr>
              <a:t>sum </a:t>
            </a:r>
            <a:r>
              <a:rPr lang="en-US" sz="2400" spc="-5" dirty="0">
                <a:cs typeface="Arial MT"/>
              </a:rPr>
              <a:t>of </a:t>
            </a:r>
            <a:r>
              <a:rPr lang="en-US" sz="2400" spc="-765" dirty="0">
                <a:cs typeface="Arial MT"/>
              </a:rPr>
              <a:t> </a:t>
            </a:r>
            <a:r>
              <a:rPr lang="en-US" sz="2400" spc="-5" dirty="0">
                <a:cs typeface="Arial MT"/>
              </a:rPr>
              <a:t>poles and </a:t>
            </a:r>
            <a:r>
              <a:rPr lang="en-US" sz="2400" dirty="0">
                <a:cs typeface="Arial MT"/>
              </a:rPr>
              <a:t>zeros to </a:t>
            </a:r>
            <a:r>
              <a:rPr lang="en-US" sz="2400" spc="-5" dirty="0">
                <a:cs typeface="Arial MT"/>
              </a:rPr>
              <a:t>the Right Hand Side of that point </a:t>
            </a:r>
            <a:r>
              <a:rPr lang="en-US" sz="2400" spc="-765" dirty="0">
                <a:cs typeface="Arial MT"/>
              </a:rPr>
              <a:t> </a:t>
            </a:r>
            <a:r>
              <a:rPr lang="en-US" sz="2400" dirty="0">
                <a:cs typeface="Arial MT"/>
              </a:rPr>
              <a:t>must</a:t>
            </a:r>
            <a:r>
              <a:rPr lang="en-US" sz="2400" spc="5" dirty="0">
                <a:cs typeface="Arial MT"/>
              </a:rPr>
              <a:t> </a:t>
            </a:r>
            <a:r>
              <a:rPr lang="en-US" sz="2400" spc="-5" dirty="0">
                <a:cs typeface="Arial MT"/>
              </a:rPr>
              <a:t>be</a:t>
            </a:r>
            <a:r>
              <a:rPr lang="en-US" sz="2400" spc="15" dirty="0">
                <a:cs typeface="Arial MT"/>
              </a:rPr>
              <a:t> </a:t>
            </a:r>
            <a:r>
              <a:rPr lang="en-US" sz="2400" spc="45" dirty="0">
                <a:cs typeface="Georgia"/>
              </a:rPr>
              <a:t>odd</a:t>
            </a:r>
            <a:r>
              <a:rPr lang="en-US" sz="2400" spc="-120" dirty="0">
                <a:cs typeface="Georgia"/>
              </a:rPr>
              <a:t> </a:t>
            </a:r>
            <a:r>
              <a:rPr lang="en-US" sz="2400" spc="-45" dirty="0">
                <a:cs typeface="Georgia"/>
              </a:rPr>
              <a:t>number</a:t>
            </a:r>
            <a:r>
              <a:rPr lang="en-US" sz="2400" spc="-45" dirty="0">
                <a:cs typeface="Arial MT"/>
              </a:rPr>
              <a:t>.</a:t>
            </a:r>
            <a:endParaRPr lang="en-US" sz="2400" dirty="0">
              <a:cs typeface="Arial MT"/>
            </a:endParaRPr>
          </a:p>
        </p:txBody>
      </p:sp>
      <p:pic>
        <p:nvPicPr>
          <p:cNvPr id="7" name="object 7">
            <a:extLst>
              <a:ext uri="{FF2B5EF4-FFF2-40B4-BE49-F238E27FC236}">
                <a16:creationId xmlns:a16="http://schemas.microsoft.com/office/drawing/2014/main" xmlns="" id="{48559506-C8D1-4586-AB7A-880AECCA7A9B}"/>
              </a:ext>
            </a:extLst>
          </p:cNvPr>
          <p:cNvPicPr/>
          <p:nvPr/>
        </p:nvPicPr>
        <p:blipFill>
          <a:blip r:embed="rId2" cstate="print"/>
          <a:stretch>
            <a:fillRect/>
          </a:stretch>
        </p:blipFill>
        <p:spPr>
          <a:xfrm>
            <a:off x="1799171" y="4452730"/>
            <a:ext cx="3097530" cy="1493545"/>
          </a:xfrm>
          <a:prstGeom prst="rect">
            <a:avLst/>
          </a:prstGeom>
        </p:spPr>
      </p:pic>
      <p:pic>
        <p:nvPicPr>
          <p:cNvPr id="8" name="object 6">
            <a:extLst>
              <a:ext uri="{FF2B5EF4-FFF2-40B4-BE49-F238E27FC236}">
                <a16:creationId xmlns:a16="http://schemas.microsoft.com/office/drawing/2014/main" xmlns="" id="{054191A2-B31E-41AE-9731-B47E028ED47B}"/>
              </a:ext>
            </a:extLst>
          </p:cNvPr>
          <p:cNvPicPr/>
          <p:nvPr/>
        </p:nvPicPr>
        <p:blipFill>
          <a:blip r:embed="rId3" cstate="print"/>
          <a:stretch>
            <a:fillRect/>
          </a:stretch>
        </p:blipFill>
        <p:spPr>
          <a:xfrm>
            <a:off x="6809652" y="4280004"/>
            <a:ext cx="2895600" cy="1666271"/>
          </a:xfrm>
          <a:prstGeom prst="rect">
            <a:avLst/>
          </a:prstGeom>
        </p:spPr>
      </p:pic>
      <p:pic>
        <p:nvPicPr>
          <p:cNvPr id="9" name="Picture 8">
            <a:extLst>
              <a:ext uri="{FF2B5EF4-FFF2-40B4-BE49-F238E27FC236}">
                <a16:creationId xmlns:a16="http://schemas.microsoft.com/office/drawing/2014/main" xmlns="" id="{10FF28A3-A1AC-4DD8-84BA-5FD8E713350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2161436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0516A02-346C-4BF1-964C-F4428226A095}"/>
              </a:ext>
            </a:extLst>
          </p:cNvPr>
          <p:cNvSpPr>
            <a:spLocks noGrp="1"/>
          </p:cNvSpPr>
          <p:nvPr>
            <p:ph type="sldNum" sz="quarter" idx="12"/>
          </p:nvPr>
        </p:nvSpPr>
        <p:spPr/>
        <p:txBody>
          <a:bodyPr/>
          <a:lstStyle/>
          <a:p>
            <a:fld id="{CA9F79F9-620A-454C-B44A-099229A02D1C}" type="slidenum">
              <a:rPr lang="en-IN" smtClean="0"/>
              <a:pPr/>
              <a:t>89</a:t>
            </a:fld>
            <a:endParaRPr lang="en-IN"/>
          </a:p>
        </p:txBody>
      </p:sp>
      <p:sp>
        <p:nvSpPr>
          <p:cNvPr id="4" name="TextBox 3">
            <a:extLst>
              <a:ext uri="{FF2B5EF4-FFF2-40B4-BE49-F238E27FC236}">
                <a16:creationId xmlns:a16="http://schemas.microsoft.com/office/drawing/2014/main" xmlns="" id="{5198E36A-E103-46CF-8056-3DD72CEBF76F}"/>
              </a:ext>
            </a:extLst>
          </p:cNvPr>
          <p:cNvSpPr txBox="1"/>
          <p:nvPr/>
        </p:nvSpPr>
        <p:spPr>
          <a:xfrm>
            <a:off x="1003853" y="1304809"/>
            <a:ext cx="6231834" cy="1000274"/>
          </a:xfrm>
          <a:prstGeom prst="rect">
            <a:avLst/>
          </a:prstGeom>
          <a:noFill/>
        </p:spPr>
        <p:txBody>
          <a:bodyPr wrap="square">
            <a:spAutoFit/>
          </a:bodyPr>
          <a:lstStyle/>
          <a:p>
            <a:pPr marL="2781300">
              <a:lnSpc>
                <a:spcPct val="100000"/>
              </a:lnSpc>
              <a:spcBef>
                <a:spcPts val="690"/>
              </a:spcBef>
            </a:pPr>
            <a:r>
              <a:rPr lang="en-US" sz="1800" spc="30" dirty="0">
                <a:latin typeface="Georgia"/>
                <a:cs typeface="Georgia"/>
              </a:rPr>
              <a:t>Starting</a:t>
            </a:r>
            <a:r>
              <a:rPr lang="en-US" sz="1800" spc="110" dirty="0">
                <a:latin typeface="Georgia"/>
                <a:cs typeface="Georgia"/>
              </a:rPr>
              <a:t> </a:t>
            </a:r>
            <a:r>
              <a:rPr lang="en-US" sz="1800" spc="15" dirty="0">
                <a:latin typeface="Georgia"/>
                <a:cs typeface="Georgia"/>
              </a:rPr>
              <a:t>and</a:t>
            </a:r>
            <a:r>
              <a:rPr lang="en-US" sz="1800" spc="-114" dirty="0">
                <a:latin typeface="Georgia"/>
                <a:cs typeface="Georgia"/>
              </a:rPr>
              <a:t> </a:t>
            </a:r>
            <a:r>
              <a:rPr lang="en-US" sz="1800" spc="-30" dirty="0">
                <a:latin typeface="Georgia"/>
                <a:cs typeface="Georgia"/>
              </a:rPr>
              <a:t>Ending</a:t>
            </a:r>
            <a:r>
              <a:rPr lang="en-US" sz="1800" spc="125" dirty="0">
                <a:latin typeface="Georgia"/>
                <a:cs typeface="Georgia"/>
              </a:rPr>
              <a:t> </a:t>
            </a:r>
            <a:r>
              <a:rPr lang="en-US" sz="1800" spc="-5" dirty="0">
                <a:latin typeface="Georgia"/>
                <a:cs typeface="Georgia"/>
              </a:rPr>
              <a:t>point:</a:t>
            </a:r>
            <a:endParaRPr lang="en-US" sz="1800" dirty="0">
              <a:latin typeface="Georgia"/>
              <a:cs typeface="Georgia"/>
            </a:endParaRPr>
          </a:p>
          <a:p>
            <a:pPr marL="38100" marR="30480">
              <a:lnSpc>
                <a:spcPct val="100000"/>
              </a:lnSpc>
              <a:spcBef>
                <a:spcPts val="590"/>
              </a:spcBef>
            </a:pPr>
            <a:r>
              <a:rPr lang="en-US" sz="2000" spc="202" baseline="15669" dirty="0">
                <a:solidFill>
                  <a:srgbClr val="DCDCDC"/>
                </a:solidFill>
                <a:latin typeface="Symbol"/>
                <a:cs typeface="Symbol"/>
              </a:rPr>
              <a:t>𝗈</a:t>
            </a:r>
            <a:r>
              <a:rPr lang="en-US" sz="1800" spc="135" dirty="0">
                <a:latin typeface="Arial MT"/>
                <a:cs typeface="Arial MT"/>
              </a:rPr>
              <a:t>The</a:t>
            </a:r>
            <a:r>
              <a:rPr lang="en-US" sz="1800" spc="-10" dirty="0">
                <a:latin typeface="Arial MT"/>
                <a:cs typeface="Arial MT"/>
              </a:rPr>
              <a:t> </a:t>
            </a:r>
            <a:r>
              <a:rPr lang="en-US" sz="1800" spc="-5" dirty="0">
                <a:latin typeface="Arial MT"/>
                <a:cs typeface="Arial MT"/>
              </a:rPr>
              <a:t>root locus </a:t>
            </a:r>
            <a:r>
              <a:rPr lang="en-US" sz="1800" dirty="0">
                <a:latin typeface="Arial MT"/>
                <a:cs typeface="Arial MT"/>
              </a:rPr>
              <a:t>starts</a:t>
            </a:r>
            <a:r>
              <a:rPr lang="en-US" sz="1800" spc="-5" dirty="0">
                <a:latin typeface="Arial MT"/>
                <a:cs typeface="Arial MT"/>
              </a:rPr>
              <a:t> </a:t>
            </a:r>
            <a:r>
              <a:rPr lang="en-US" sz="1800" spc="5" dirty="0">
                <a:latin typeface="Arial MT"/>
                <a:cs typeface="Arial MT"/>
              </a:rPr>
              <a:t>at</a:t>
            </a:r>
            <a:r>
              <a:rPr lang="en-US" sz="1800" spc="-10" dirty="0">
                <a:latin typeface="Arial MT"/>
                <a:cs typeface="Arial MT"/>
              </a:rPr>
              <a:t> </a:t>
            </a:r>
            <a:r>
              <a:rPr lang="en-US" sz="1800" spc="-5" dirty="0">
                <a:latin typeface="Arial MT"/>
                <a:cs typeface="Arial MT"/>
              </a:rPr>
              <a:t>open</a:t>
            </a:r>
            <a:r>
              <a:rPr lang="en-US" sz="1800" dirty="0">
                <a:latin typeface="Arial MT"/>
                <a:cs typeface="Arial MT"/>
              </a:rPr>
              <a:t> </a:t>
            </a:r>
            <a:r>
              <a:rPr lang="en-US" sz="1800" spc="-5" dirty="0">
                <a:latin typeface="Arial MT"/>
                <a:cs typeface="Arial MT"/>
              </a:rPr>
              <a:t>loop</a:t>
            </a:r>
            <a:r>
              <a:rPr lang="en-US" sz="1800" spc="-10" dirty="0">
                <a:latin typeface="Arial MT"/>
                <a:cs typeface="Arial MT"/>
              </a:rPr>
              <a:t> </a:t>
            </a:r>
            <a:r>
              <a:rPr lang="en-US" sz="1800" spc="-5" dirty="0">
                <a:latin typeface="Arial MT"/>
                <a:cs typeface="Arial MT"/>
              </a:rPr>
              <a:t>pole with</a:t>
            </a:r>
            <a:r>
              <a:rPr lang="en-US" sz="1800" dirty="0">
                <a:latin typeface="Arial MT"/>
                <a:cs typeface="Arial MT"/>
              </a:rPr>
              <a:t> K</a:t>
            </a:r>
            <a:r>
              <a:rPr lang="en-US" sz="1800" spc="-20" dirty="0">
                <a:latin typeface="Arial MT"/>
                <a:cs typeface="Arial MT"/>
              </a:rPr>
              <a:t> </a:t>
            </a:r>
            <a:r>
              <a:rPr lang="en-US" sz="1800" dirty="0">
                <a:latin typeface="Arial MT"/>
                <a:cs typeface="Arial MT"/>
              </a:rPr>
              <a:t>=</a:t>
            </a:r>
            <a:r>
              <a:rPr lang="en-US" sz="1800" spc="-5" dirty="0">
                <a:latin typeface="Arial MT"/>
                <a:cs typeface="Arial MT"/>
              </a:rPr>
              <a:t> </a:t>
            </a:r>
            <a:r>
              <a:rPr lang="en-US" sz="1800" dirty="0">
                <a:latin typeface="Arial MT"/>
                <a:cs typeface="Arial MT"/>
              </a:rPr>
              <a:t>0 </a:t>
            </a:r>
            <a:r>
              <a:rPr lang="en-US" sz="1800" spc="-765" dirty="0">
                <a:latin typeface="Arial MT"/>
                <a:cs typeface="Arial MT"/>
              </a:rPr>
              <a:t> </a:t>
            </a:r>
            <a:r>
              <a:rPr lang="en-US" sz="1800" spc="-5" dirty="0">
                <a:latin typeface="Arial MT"/>
                <a:cs typeface="Arial MT"/>
              </a:rPr>
              <a:t>and</a:t>
            </a:r>
            <a:r>
              <a:rPr lang="en-US" sz="1800" spc="-10" dirty="0">
                <a:latin typeface="Arial MT"/>
                <a:cs typeface="Arial MT"/>
              </a:rPr>
              <a:t> </a:t>
            </a:r>
            <a:r>
              <a:rPr lang="en-US" sz="1800" spc="-5" dirty="0">
                <a:latin typeface="Arial MT"/>
                <a:cs typeface="Arial MT"/>
              </a:rPr>
              <a:t>terminates</a:t>
            </a:r>
            <a:r>
              <a:rPr lang="en-US" sz="1800" spc="5" dirty="0">
                <a:latin typeface="Arial MT"/>
                <a:cs typeface="Arial MT"/>
              </a:rPr>
              <a:t> </a:t>
            </a:r>
            <a:r>
              <a:rPr lang="en-US" sz="1800" spc="-5" dirty="0">
                <a:latin typeface="Arial MT"/>
                <a:cs typeface="Arial MT"/>
              </a:rPr>
              <a:t>at open loop</a:t>
            </a:r>
            <a:r>
              <a:rPr lang="en-US" sz="1800" spc="-10" dirty="0">
                <a:latin typeface="Arial MT"/>
                <a:cs typeface="Arial MT"/>
              </a:rPr>
              <a:t> </a:t>
            </a:r>
            <a:r>
              <a:rPr lang="en-US" sz="1800" dirty="0">
                <a:latin typeface="Arial MT"/>
                <a:cs typeface="Arial MT"/>
              </a:rPr>
              <a:t>zeros</a:t>
            </a:r>
            <a:r>
              <a:rPr lang="en-US" sz="1800" spc="-5" dirty="0">
                <a:latin typeface="Arial MT"/>
                <a:cs typeface="Arial MT"/>
              </a:rPr>
              <a:t> with</a:t>
            </a:r>
            <a:r>
              <a:rPr lang="en-US" sz="1800" spc="-10" dirty="0">
                <a:latin typeface="Arial MT"/>
                <a:cs typeface="Arial MT"/>
              </a:rPr>
              <a:t> </a:t>
            </a:r>
            <a:r>
              <a:rPr lang="en-US" sz="1800" dirty="0">
                <a:latin typeface="Arial MT"/>
                <a:cs typeface="Arial MT"/>
              </a:rPr>
              <a:t>K</a:t>
            </a:r>
            <a:r>
              <a:rPr lang="en-US" sz="1800" spc="-10" dirty="0">
                <a:latin typeface="Arial MT"/>
                <a:cs typeface="Arial MT"/>
              </a:rPr>
              <a:t> </a:t>
            </a:r>
            <a:r>
              <a:rPr lang="en-US" sz="1800" dirty="0">
                <a:latin typeface="Arial MT"/>
                <a:cs typeface="Arial MT"/>
              </a:rPr>
              <a:t>=</a:t>
            </a:r>
            <a:r>
              <a:rPr lang="en-US" sz="1800" spc="80" dirty="0">
                <a:latin typeface="Arial MT"/>
                <a:cs typeface="Arial MT"/>
              </a:rPr>
              <a:t> </a:t>
            </a:r>
            <a:r>
              <a:rPr lang="en-US" sz="1800" dirty="0">
                <a:latin typeface="Times New Roman"/>
                <a:cs typeface="Times New Roman"/>
              </a:rPr>
              <a:t>∞</a:t>
            </a:r>
          </a:p>
        </p:txBody>
      </p:sp>
      <p:grpSp>
        <p:nvGrpSpPr>
          <p:cNvPr id="5" name="object 2">
            <a:extLst>
              <a:ext uri="{FF2B5EF4-FFF2-40B4-BE49-F238E27FC236}">
                <a16:creationId xmlns:a16="http://schemas.microsoft.com/office/drawing/2014/main" xmlns="" id="{CA1DC0DF-C2D0-434F-8330-F4C27FED257A}"/>
              </a:ext>
            </a:extLst>
          </p:cNvPr>
          <p:cNvGrpSpPr/>
          <p:nvPr/>
        </p:nvGrpSpPr>
        <p:grpSpPr>
          <a:xfrm>
            <a:off x="4786772" y="834887"/>
            <a:ext cx="3983518" cy="5112690"/>
            <a:chOff x="5076190" y="0"/>
            <a:chExt cx="4067810" cy="6877050"/>
          </a:xfrm>
        </p:grpSpPr>
        <p:pic>
          <p:nvPicPr>
            <p:cNvPr id="6" name="object 3">
              <a:extLst>
                <a:ext uri="{FF2B5EF4-FFF2-40B4-BE49-F238E27FC236}">
                  <a16:creationId xmlns:a16="http://schemas.microsoft.com/office/drawing/2014/main" xmlns="" id="{CC41CF44-6FDC-4205-9F5D-F11EF61A6FCA}"/>
                </a:ext>
              </a:extLst>
            </p:cNvPr>
            <p:cNvPicPr/>
            <p:nvPr/>
          </p:nvPicPr>
          <p:blipFill>
            <a:blip r:embed="rId2" cstate="print"/>
            <a:stretch>
              <a:fillRect/>
            </a:stretch>
          </p:blipFill>
          <p:spPr>
            <a:xfrm>
              <a:off x="5076190" y="2923539"/>
              <a:ext cx="3810000" cy="2628900"/>
            </a:xfrm>
            <a:prstGeom prst="rect">
              <a:avLst/>
            </a:prstGeom>
          </p:spPr>
        </p:pic>
        <p:sp>
          <p:nvSpPr>
            <p:cNvPr id="7" name="object 4">
              <a:extLst>
                <a:ext uri="{FF2B5EF4-FFF2-40B4-BE49-F238E27FC236}">
                  <a16:creationId xmlns:a16="http://schemas.microsoft.com/office/drawing/2014/main" xmlns="" id="{4DE6745B-1B36-4432-BA81-ED8E91892208}"/>
                </a:ext>
              </a:extLst>
            </p:cNvPr>
            <p:cNvSpPr/>
            <p:nvPr/>
          </p:nvSpPr>
          <p:spPr>
            <a:xfrm>
              <a:off x="5364480" y="4076700"/>
              <a:ext cx="2283460" cy="762000"/>
            </a:xfrm>
            <a:custGeom>
              <a:avLst/>
              <a:gdLst/>
              <a:ahLst/>
              <a:cxnLst/>
              <a:rect l="l" t="t" r="r" b="b"/>
              <a:pathLst>
                <a:path w="2283459" h="762000">
                  <a:moveTo>
                    <a:pt x="457200" y="0"/>
                  </a:moveTo>
                  <a:lnTo>
                    <a:pt x="511734" y="2467"/>
                  </a:lnTo>
                  <a:lnTo>
                    <a:pt x="564102" y="9708"/>
                  </a:lnTo>
                  <a:lnTo>
                    <a:pt x="614004" y="21481"/>
                  </a:lnTo>
                  <a:lnTo>
                    <a:pt x="661140" y="37544"/>
                  </a:lnTo>
                  <a:lnTo>
                    <a:pt x="705211" y="57656"/>
                  </a:lnTo>
                  <a:lnTo>
                    <a:pt x="745915" y="81576"/>
                  </a:lnTo>
                  <a:lnTo>
                    <a:pt x="782955" y="109061"/>
                  </a:lnTo>
                  <a:lnTo>
                    <a:pt x="816028" y="139870"/>
                  </a:lnTo>
                  <a:lnTo>
                    <a:pt x="844836" y="173761"/>
                  </a:lnTo>
                  <a:lnTo>
                    <a:pt x="869079" y="210494"/>
                  </a:lnTo>
                  <a:lnTo>
                    <a:pt x="888457" y="249825"/>
                  </a:lnTo>
                  <a:lnTo>
                    <a:pt x="902670" y="291514"/>
                  </a:lnTo>
                  <a:lnTo>
                    <a:pt x="911417" y="335320"/>
                  </a:lnTo>
                  <a:lnTo>
                    <a:pt x="914400" y="381000"/>
                  </a:lnTo>
                  <a:lnTo>
                    <a:pt x="911417" y="426445"/>
                  </a:lnTo>
                  <a:lnTo>
                    <a:pt x="902670" y="470085"/>
                  </a:lnTo>
                  <a:lnTo>
                    <a:pt x="888457" y="511670"/>
                  </a:lnTo>
                  <a:lnTo>
                    <a:pt x="869079" y="550950"/>
                  </a:lnTo>
                  <a:lnTo>
                    <a:pt x="844836" y="587675"/>
                  </a:lnTo>
                  <a:lnTo>
                    <a:pt x="816028" y="621596"/>
                  </a:lnTo>
                  <a:lnTo>
                    <a:pt x="782955" y="652462"/>
                  </a:lnTo>
                  <a:lnTo>
                    <a:pt x="745915" y="680023"/>
                  </a:lnTo>
                  <a:lnTo>
                    <a:pt x="705211" y="704030"/>
                  </a:lnTo>
                  <a:lnTo>
                    <a:pt x="661140" y="724233"/>
                  </a:lnTo>
                  <a:lnTo>
                    <a:pt x="614004" y="740381"/>
                  </a:lnTo>
                  <a:lnTo>
                    <a:pt x="564102" y="752225"/>
                  </a:lnTo>
                  <a:lnTo>
                    <a:pt x="511734" y="759514"/>
                  </a:lnTo>
                  <a:lnTo>
                    <a:pt x="457200" y="762000"/>
                  </a:lnTo>
                  <a:lnTo>
                    <a:pt x="402665" y="759514"/>
                  </a:lnTo>
                  <a:lnTo>
                    <a:pt x="350297" y="752225"/>
                  </a:lnTo>
                  <a:lnTo>
                    <a:pt x="300395" y="740381"/>
                  </a:lnTo>
                  <a:lnTo>
                    <a:pt x="253259" y="724233"/>
                  </a:lnTo>
                  <a:lnTo>
                    <a:pt x="209188" y="704030"/>
                  </a:lnTo>
                  <a:lnTo>
                    <a:pt x="168484" y="680023"/>
                  </a:lnTo>
                  <a:lnTo>
                    <a:pt x="131445" y="652462"/>
                  </a:lnTo>
                  <a:lnTo>
                    <a:pt x="98371" y="621596"/>
                  </a:lnTo>
                  <a:lnTo>
                    <a:pt x="69563" y="587675"/>
                  </a:lnTo>
                  <a:lnTo>
                    <a:pt x="45320" y="550950"/>
                  </a:lnTo>
                  <a:lnTo>
                    <a:pt x="25942" y="511670"/>
                  </a:lnTo>
                  <a:lnTo>
                    <a:pt x="11729" y="470085"/>
                  </a:lnTo>
                  <a:lnTo>
                    <a:pt x="2982" y="426445"/>
                  </a:lnTo>
                  <a:lnTo>
                    <a:pt x="0" y="381000"/>
                  </a:lnTo>
                  <a:lnTo>
                    <a:pt x="2982" y="335320"/>
                  </a:lnTo>
                  <a:lnTo>
                    <a:pt x="11729" y="291514"/>
                  </a:lnTo>
                  <a:lnTo>
                    <a:pt x="25942" y="249825"/>
                  </a:lnTo>
                  <a:lnTo>
                    <a:pt x="45320" y="210494"/>
                  </a:lnTo>
                  <a:lnTo>
                    <a:pt x="69563" y="173761"/>
                  </a:lnTo>
                  <a:lnTo>
                    <a:pt x="98371" y="139870"/>
                  </a:lnTo>
                  <a:lnTo>
                    <a:pt x="131444" y="109061"/>
                  </a:lnTo>
                  <a:lnTo>
                    <a:pt x="168484" y="81576"/>
                  </a:lnTo>
                  <a:lnTo>
                    <a:pt x="209188" y="57656"/>
                  </a:lnTo>
                  <a:lnTo>
                    <a:pt x="253259" y="37544"/>
                  </a:lnTo>
                  <a:lnTo>
                    <a:pt x="300395" y="21481"/>
                  </a:lnTo>
                  <a:lnTo>
                    <a:pt x="350297" y="9708"/>
                  </a:lnTo>
                  <a:lnTo>
                    <a:pt x="402665" y="2467"/>
                  </a:lnTo>
                  <a:lnTo>
                    <a:pt x="457200" y="0"/>
                  </a:lnTo>
                  <a:close/>
                </a:path>
                <a:path w="2283459" h="762000">
                  <a:moveTo>
                    <a:pt x="0" y="0"/>
                  </a:moveTo>
                  <a:lnTo>
                    <a:pt x="0" y="0"/>
                  </a:lnTo>
                </a:path>
                <a:path w="2283459" h="762000">
                  <a:moveTo>
                    <a:pt x="914400" y="762000"/>
                  </a:moveTo>
                  <a:lnTo>
                    <a:pt x="914400" y="762000"/>
                  </a:lnTo>
                </a:path>
                <a:path w="2283459" h="762000">
                  <a:moveTo>
                    <a:pt x="1824990" y="0"/>
                  </a:moveTo>
                  <a:lnTo>
                    <a:pt x="1879524" y="2467"/>
                  </a:lnTo>
                  <a:lnTo>
                    <a:pt x="1931892" y="9708"/>
                  </a:lnTo>
                  <a:lnTo>
                    <a:pt x="1981794" y="21481"/>
                  </a:lnTo>
                  <a:lnTo>
                    <a:pt x="2028930" y="37544"/>
                  </a:lnTo>
                  <a:lnTo>
                    <a:pt x="2073001" y="57656"/>
                  </a:lnTo>
                  <a:lnTo>
                    <a:pt x="2113705" y="81576"/>
                  </a:lnTo>
                  <a:lnTo>
                    <a:pt x="2150745" y="109061"/>
                  </a:lnTo>
                  <a:lnTo>
                    <a:pt x="2183818" y="139870"/>
                  </a:lnTo>
                  <a:lnTo>
                    <a:pt x="2212626" y="173761"/>
                  </a:lnTo>
                  <a:lnTo>
                    <a:pt x="2236869" y="210494"/>
                  </a:lnTo>
                  <a:lnTo>
                    <a:pt x="2256247" y="249825"/>
                  </a:lnTo>
                  <a:lnTo>
                    <a:pt x="2270460" y="291514"/>
                  </a:lnTo>
                  <a:lnTo>
                    <a:pt x="2279207" y="335320"/>
                  </a:lnTo>
                  <a:lnTo>
                    <a:pt x="2282190" y="381000"/>
                  </a:lnTo>
                  <a:lnTo>
                    <a:pt x="2279207" y="426445"/>
                  </a:lnTo>
                  <a:lnTo>
                    <a:pt x="2270460" y="470085"/>
                  </a:lnTo>
                  <a:lnTo>
                    <a:pt x="2256247" y="511670"/>
                  </a:lnTo>
                  <a:lnTo>
                    <a:pt x="2236869" y="550950"/>
                  </a:lnTo>
                  <a:lnTo>
                    <a:pt x="2212626" y="587675"/>
                  </a:lnTo>
                  <a:lnTo>
                    <a:pt x="2183818" y="621596"/>
                  </a:lnTo>
                  <a:lnTo>
                    <a:pt x="2150745" y="652462"/>
                  </a:lnTo>
                  <a:lnTo>
                    <a:pt x="2113705" y="680023"/>
                  </a:lnTo>
                  <a:lnTo>
                    <a:pt x="2073001" y="704030"/>
                  </a:lnTo>
                  <a:lnTo>
                    <a:pt x="2028930" y="724233"/>
                  </a:lnTo>
                  <a:lnTo>
                    <a:pt x="1981794" y="740381"/>
                  </a:lnTo>
                  <a:lnTo>
                    <a:pt x="1931892" y="752225"/>
                  </a:lnTo>
                  <a:lnTo>
                    <a:pt x="1879524" y="759514"/>
                  </a:lnTo>
                  <a:lnTo>
                    <a:pt x="1824990" y="762000"/>
                  </a:lnTo>
                  <a:lnTo>
                    <a:pt x="1770455" y="759514"/>
                  </a:lnTo>
                  <a:lnTo>
                    <a:pt x="1718087" y="752225"/>
                  </a:lnTo>
                  <a:lnTo>
                    <a:pt x="1668185" y="740381"/>
                  </a:lnTo>
                  <a:lnTo>
                    <a:pt x="1621049" y="724233"/>
                  </a:lnTo>
                  <a:lnTo>
                    <a:pt x="1576978" y="704030"/>
                  </a:lnTo>
                  <a:lnTo>
                    <a:pt x="1536274" y="680023"/>
                  </a:lnTo>
                  <a:lnTo>
                    <a:pt x="1499235" y="652462"/>
                  </a:lnTo>
                  <a:lnTo>
                    <a:pt x="1466161" y="621596"/>
                  </a:lnTo>
                  <a:lnTo>
                    <a:pt x="1437353" y="587675"/>
                  </a:lnTo>
                  <a:lnTo>
                    <a:pt x="1413110" y="550950"/>
                  </a:lnTo>
                  <a:lnTo>
                    <a:pt x="1393732" y="511670"/>
                  </a:lnTo>
                  <a:lnTo>
                    <a:pt x="1379519" y="470085"/>
                  </a:lnTo>
                  <a:lnTo>
                    <a:pt x="1370772" y="426445"/>
                  </a:lnTo>
                  <a:lnTo>
                    <a:pt x="1367790" y="381000"/>
                  </a:lnTo>
                  <a:lnTo>
                    <a:pt x="1370772" y="335320"/>
                  </a:lnTo>
                  <a:lnTo>
                    <a:pt x="1379519" y="291514"/>
                  </a:lnTo>
                  <a:lnTo>
                    <a:pt x="1393732" y="249825"/>
                  </a:lnTo>
                  <a:lnTo>
                    <a:pt x="1413110" y="210494"/>
                  </a:lnTo>
                  <a:lnTo>
                    <a:pt x="1437353" y="173761"/>
                  </a:lnTo>
                  <a:lnTo>
                    <a:pt x="1466161" y="139870"/>
                  </a:lnTo>
                  <a:lnTo>
                    <a:pt x="1499235" y="109061"/>
                  </a:lnTo>
                  <a:lnTo>
                    <a:pt x="1536274" y="81576"/>
                  </a:lnTo>
                  <a:lnTo>
                    <a:pt x="1576978" y="57656"/>
                  </a:lnTo>
                  <a:lnTo>
                    <a:pt x="1621049" y="37544"/>
                  </a:lnTo>
                  <a:lnTo>
                    <a:pt x="1668185" y="21481"/>
                  </a:lnTo>
                  <a:lnTo>
                    <a:pt x="1718087" y="9708"/>
                  </a:lnTo>
                  <a:lnTo>
                    <a:pt x="1770455" y="2467"/>
                  </a:lnTo>
                  <a:lnTo>
                    <a:pt x="1824990" y="0"/>
                  </a:lnTo>
                  <a:close/>
                </a:path>
                <a:path w="2283459" h="762000">
                  <a:moveTo>
                    <a:pt x="1367790" y="0"/>
                  </a:moveTo>
                  <a:lnTo>
                    <a:pt x="1367790" y="0"/>
                  </a:lnTo>
                </a:path>
                <a:path w="2283459" h="762000">
                  <a:moveTo>
                    <a:pt x="2283460" y="762000"/>
                  </a:moveTo>
                  <a:lnTo>
                    <a:pt x="2283460" y="762000"/>
                  </a:lnTo>
                </a:path>
              </a:pathLst>
            </a:custGeom>
            <a:ln w="9344">
              <a:solidFill>
                <a:srgbClr val="B1B1B1"/>
              </a:solidFill>
            </a:ln>
          </p:spPr>
          <p:txBody>
            <a:bodyPr wrap="square" lIns="0" tIns="0" rIns="0" bIns="0" rtlCol="0"/>
            <a:lstStyle/>
            <a:p>
              <a:endParaRPr/>
            </a:p>
          </p:txBody>
        </p:sp>
        <p:sp>
          <p:nvSpPr>
            <p:cNvPr id="8" name="object 5">
              <a:extLst>
                <a:ext uri="{FF2B5EF4-FFF2-40B4-BE49-F238E27FC236}">
                  <a16:creationId xmlns:a16="http://schemas.microsoft.com/office/drawing/2014/main" xmlns="" id="{C18BD93E-AE0D-44D4-ABED-398F539872E1}"/>
                </a:ext>
              </a:extLst>
            </p:cNvPr>
            <p:cNvSpPr/>
            <p:nvPr/>
          </p:nvSpPr>
          <p:spPr>
            <a:xfrm>
              <a:off x="6732270" y="5805170"/>
              <a:ext cx="1079500" cy="647700"/>
            </a:xfrm>
            <a:custGeom>
              <a:avLst/>
              <a:gdLst/>
              <a:ahLst/>
              <a:cxnLst/>
              <a:rect l="l" t="t" r="r" b="b"/>
              <a:pathLst>
                <a:path w="1079500" h="647700">
                  <a:moveTo>
                    <a:pt x="1079500" y="0"/>
                  </a:moveTo>
                  <a:lnTo>
                    <a:pt x="0" y="0"/>
                  </a:lnTo>
                  <a:lnTo>
                    <a:pt x="0" y="647699"/>
                  </a:lnTo>
                  <a:lnTo>
                    <a:pt x="539750" y="647699"/>
                  </a:lnTo>
                  <a:lnTo>
                    <a:pt x="1079500" y="647699"/>
                  </a:lnTo>
                  <a:lnTo>
                    <a:pt x="1079500" y="0"/>
                  </a:lnTo>
                  <a:close/>
                </a:path>
              </a:pathLst>
            </a:custGeom>
            <a:solidFill>
              <a:srgbClr val="DCDCDC"/>
            </a:solidFill>
          </p:spPr>
          <p:txBody>
            <a:bodyPr wrap="square" lIns="0" tIns="0" rIns="0" bIns="0" rtlCol="0"/>
            <a:lstStyle/>
            <a:p>
              <a:r>
                <a:rPr lang="en-US" dirty="0"/>
                <a:t>starting</a:t>
              </a:r>
              <a:endParaRPr dirty="0"/>
            </a:p>
          </p:txBody>
        </p:sp>
      </p:grpSp>
      <p:sp>
        <p:nvSpPr>
          <p:cNvPr id="9" name="object 5">
            <a:extLst>
              <a:ext uri="{FF2B5EF4-FFF2-40B4-BE49-F238E27FC236}">
                <a16:creationId xmlns:a16="http://schemas.microsoft.com/office/drawing/2014/main" xmlns="" id="{26B3C6C8-3D1E-42AD-BFF0-06F2B76189C5}"/>
              </a:ext>
            </a:extLst>
          </p:cNvPr>
          <p:cNvSpPr/>
          <p:nvPr/>
        </p:nvSpPr>
        <p:spPr>
          <a:xfrm>
            <a:off x="3457198" y="4432181"/>
            <a:ext cx="980326" cy="481528"/>
          </a:xfrm>
          <a:custGeom>
            <a:avLst/>
            <a:gdLst/>
            <a:ahLst/>
            <a:cxnLst/>
            <a:rect l="l" t="t" r="r" b="b"/>
            <a:pathLst>
              <a:path w="1079500" h="647700">
                <a:moveTo>
                  <a:pt x="1079500" y="0"/>
                </a:moveTo>
                <a:lnTo>
                  <a:pt x="0" y="0"/>
                </a:lnTo>
                <a:lnTo>
                  <a:pt x="0" y="647699"/>
                </a:lnTo>
                <a:lnTo>
                  <a:pt x="539750" y="647699"/>
                </a:lnTo>
                <a:lnTo>
                  <a:pt x="1079500" y="647699"/>
                </a:lnTo>
                <a:lnTo>
                  <a:pt x="1079500" y="0"/>
                </a:lnTo>
                <a:close/>
              </a:path>
            </a:pathLst>
          </a:custGeom>
          <a:solidFill>
            <a:srgbClr val="DCDCDC"/>
          </a:solidFill>
        </p:spPr>
        <p:txBody>
          <a:bodyPr wrap="square" lIns="0" tIns="0" rIns="0" bIns="0" rtlCol="0"/>
          <a:lstStyle/>
          <a:p>
            <a:r>
              <a:rPr lang="en-US" dirty="0"/>
              <a:t>Ending</a:t>
            </a:r>
            <a:endParaRPr dirty="0"/>
          </a:p>
        </p:txBody>
      </p:sp>
      <p:cxnSp>
        <p:nvCxnSpPr>
          <p:cNvPr id="11" name="Straight Arrow Connector 10">
            <a:extLst>
              <a:ext uri="{FF2B5EF4-FFF2-40B4-BE49-F238E27FC236}">
                <a16:creationId xmlns:a16="http://schemas.microsoft.com/office/drawing/2014/main" xmlns="" id="{70919275-5C9C-4129-8505-EF6AAB6B89A5}"/>
              </a:ext>
            </a:extLst>
          </p:cNvPr>
          <p:cNvCxnSpPr/>
          <p:nvPr/>
        </p:nvCxnSpPr>
        <p:spPr>
          <a:xfrm flipV="1">
            <a:off x="7116417" y="4432181"/>
            <a:ext cx="0" cy="718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ADD6157-0BAB-4F87-8E1A-5774A2F6076A}"/>
              </a:ext>
            </a:extLst>
          </p:cNvPr>
          <p:cNvCxnSpPr/>
          <p:nvPr/>
        </p:nvCxnSpPr>
        <p:spPr>
          <a:xfrm flipV="1">
            <a:off x="4055165" y="4148929"/>
            <a:ext cx="866692" cy="28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BE7DC81A-33E1-491E-BA8E-2CC3AA7B46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196347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solidFill>
                  <a:srgbClr val="FF0000"/>
                </a:solidFill>
              </a:rPr>
              <a:t>Types of industrial Control system ?</a:t>
            </a:r>
            <a:endParaRPr lang="en-IN" sz="4400" dirty="0"/>
          </a:p>
        </p:txBody>
      </p:sp>
      <p:sp>
        <p:nvSpPr>
          <p:cNvPr id="6" name="Slide Number Placeholder 5"/>
          <p:cNvSpPr>
            <a:spLocks noGrp="1"/>
          </p:cNvSpPr>
          <p:nvPr>
            <p:ph type="sldNum" sz="quarter" idx="12"/>
          </p:nvPr>
        </p:nvSpPr>
        <p:spPr/>
        <p:txBody>
          <a:bodyPr/>
          <a:lstStyle/>
          <a:p>
            <a:fld id="{CA9F79F9-620A-454C-B44A-099229A02D1C}" type="slidenum">
              <a:rPr lang="en-IN" smtClean="0"/>
              <a:pPr/>
              <a:t>9</a:t>
            </a:fld>
            <a:endParaRPr lang="en-IN"/>
          </a:p>
        </p:txBody>
      </p:sp>
      <p:pic>
        <p:nvPicPr>
          <p:cNvPr id="8" name="Picture 7">
            <a:extLst>
              <a:ext uri="{FF2B5EF4-FFF2-40B4-BE49-F238E27FC236}">
                <a16:creationId xmlns:a16="http://schemas.microsoft.com/office/drawing/2014/main" xmlns="" id="{BF80D1DE-517E-413F-A31E-4A049D7595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3080" y="215507"/>
            <a:ext cx="2816492" cy="974101"/>
          </a:xfrm>
          <a:prstGeom prst="rect">
            <a:avLst/>
          </a:prstGeom>
        </p:spPr>
      </p:pic>
      <p:sp>
        <p:nvSpPr>
          <p:cNvPr id="5" name="Content Placeholder 4">
            <a:extLst>
              <a:ext uri="{FF2B5EF4-FFF2-40B4-BE49-F238E27FC236}">
                <a16:creationId xmlns:a16="http://schemas.microsoft.com/office/drawing/2014/main" xmlns="" id="{237BCC94-87C2-4689-B268-0D5CD4D3209F}"/>
              </a:ext>
            </a:extLst>
          </p:cNvPr>
          <p:cNvSpPr>
            <a:spLocks noGrp="1"/>
          </p:cNvSpPr>
          <p:nvPr>
            <p:ph idx="1"/>
          </p:nvPr>
        </p:nvSpPr>
        <p:spPr>
          <a:xfrm>
            <a:off x="1097280" y="1845734"/>
            <a:ext cx="10058400" cy="4546188"/>
          </a:xfrm>
        </p:spPr>
        <p:txBody>
          <a:bodyPr>
            <a:normAutofit fontScale="25000" lnSpcReduction="20000"/>
          </a:bodyPr>
          <a:lstStyle/>
          <a:p>
            <a:pPr algn="l"/>
            <a:r>
              <a:rPr lang="en-US" sz="8400" b="0" i="0" dirty="0">
                <a:solidFill>
                  <a:srgbClr val="212529"/>
                </a:solidFill>
                <a:effectLst/>
              </a:rPr>
              <a:t>Industrial Control Systems are distinguished into several kinds depending on the functionality and complexity of the control action. Here’s a list of the most common control system used:</a:t>
            </a:r>
          </a:p>
          <a:p>
            <a:pPr algn="just">
              <a:buFont typeface="+mj-lt"/>
              <a:buAutoNum type="arabicPeriod"/>
            </a:pPr>
            <a:r>
              <a:rPr lang="en-US" sz="8400" b="1" i="0" u="sng" dirty="0">
                <a:solidFill>
                  <a:srgbClr val="28628F"/>
                </a:solidFill>
                <a:effectLst/>
                <a:hlinkClick r:id="rId3"/>
              </a:rPr>
              <a:t>Programmable Logic Controllers</a:t>
            </a:r>
            <a:r>
              <a:rPr lang="en-US" sz="8400" b="1" i="0" dirty="0">
                <a:solidFill>
                  <a:srgbClr val="212529"/>
                </a:solidFill>
                <a:effectLst/>
              </a:rPr>
              <a:t>  (PLCs)</a:t>
            </a:r>
            <a:r>
              <a:rPr lang="en-US" sz="8400" b="0" i="0" dirty="0">
                <a:solidFill>
                  <a:srgbClr val="212529"/>
                </a:solidFill>
                <a:effectLst/>
              </a:rPr>
              <a:t> - A Solid­ state control system that has a user-programmable memory for storing instructions to implement specific functions such as I/O control, logic, timing, counting, three modes (PID) control, communication, arithmetic, and data and file processing.</a:t>
            </a:r>
          </a:p>
          <a:p>
            <a:pPr algn="just">
              <a:buFont typeface="+mj-lt"/>
              <a:buAutoNum type="arabicPeriod"/>
            </a:pPr>
            <a:r>
              <a:rPr lang="en-US" sz="8400" b="1" i="0" u="sng" dirty="0">
                <a:solidFill>
                  <a:srgbClr val="28628F"/>
                </a:solidFill>
                <a:effectLst/>
                <a:hlinkClick r:id="rId4"/>
              </a:rPr>
              <a:t>Distributed Control Systems</a:t>
            </a:r>
            <a:r>
              <a:rPr lang="en-US" sz="8400" b="1" i="0" dirty="0">
                <a:solidFill>
                  <a:srgbClr val="212529"/>
                </a:solidFill>
                <a:effectLst/>
              </a:rPr>
              <a:t> (DCS) -</a:t>
            </a:r>
            <a:r>
              <a:rPr lang="en-US" sz="8400" b="0" i="0" dirty="0">
                <a:solidFill>
                  <a:srgbClr val="212529"/>
                </a:solidFill>
                <a:effectLst/>
              </a:rPr>
              <a:t> An industrial control system deployed and controlled in a distributed manner, such that various distributed control systems or processes are controlled individually. In a control system, refers to control achieved by intelligence that is distributed about the process to be controlled rather than by a centrally located single unit.</a:t>
            </a:r>
          </a:p>
          <a:p>
            <a:pPr algn="just">
              <a:buFont typeface="+mj-lt"/>
              <a:buAutoNum type="arabicPeriod"/>
            </a:pPr>
            <a:r>
              <a:rPr lang="en-US" sz="8400" b="1" i="0" u="sng" dirty="0">
                <a:solidFill>
                  <a:srgbClr val="28628F"/>
                </a:solidFill>
                <a:effectLst/>
                <a:hlinkClick r:id="rId5"/>
              </a:rPr>
              <a:t>Supervisory control and Data Acquisition (SCADA)</a:t>
            </a:r>
            <a:r>
              <a:rPr lang="en-US" sz="8400" b="1" i="0" dirty="0">
                <a:solidFill>
                  <a:srgbClr val="212529"/>
                </a:solidFill>
                <a:effectLst/>
              </a:rPr>
              <a:t> -</a:t>
            </a:r>
            <a:r>
              <a:rPr lang="en-US" sz="8400" b="0" i="0" dirty="0">
                <a:solidFill>
                  <a:srgbClr val="212529"/>
                </a:solidFill>
                <a:effectLst/>
              </a:rPr>
              <a:t> A generic name for a computerized system that is capable of gathering and processing data and applying operational controls over long distances. Typical uses include power transmission and distribution and pipeline systems. SCADA was designed for the unique communication challenges (e.g., delays, data integrity) posed by the various media that must be used, such as phone lines, microwave, and satellite. Usually shared rather than dedicated.</a:t>
            </a:r>
          </a:p>
          <a:p>
            <a:endParaRPr lang="en-IN" sz="1600" b="1" u="sng" dirty="0">
              <a:solidFill>
                <a:schemeClr val="tx1"/>
              </a:solidFill>
            </a:endParaRPr>
          </a:p>
        </p:txBody>
      </p:sp>
    </p:spTree>
    <p:extLst>
      <p:ext uri="{BB962C8B-B14F-4D97-AF65-F5344CB8AC3E}">
        <p14:creationId xmlns:p14="http://schemas.microsoft.com/office/powerpoint/2010/main" xmlns="" val="4178307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C2A542-3B6A-48E7-BACA-7A001EA88D7A}"/>
              </a:ext>
            </a:extLst>
          </p:cNvPr>
          <p:cNvSpPr>
            <a:spLocks noGrp="1"/>
          </p:cNvSpPr>
          <p:nvPr>
            <p:ph type="sldNum" sz="quarter" idx="12"/>
          </p:nvPr>
        </p:nvSpPr>
        <p:spPr/>
        <p:txBody>
          <a:bodyPr/>
          <a:lstStyle/>
          <a:p>
            <a:fld id="{CA9F79F9-620A-454C-B44A-099229A02D1C}" type="slidenum">
              <a:rPr lang="en-IN" smtClean="0"/>
              <a:pPr/>
              <a:t>90</a:t>
            </a:fld>
            <a:endParaRPr lang="en-IN"/>
          </a:p>
        </p:txBody>
      </p:sp>
      <p:pic>
        <p:nvPicPr>
          <p:cNvPr id="3" name="object 2">
            <a:extLst>
              <a:ext uri="{FF2B5EF4-FFF2-40B4-BE49-F238E27FC236}">
                <a16:creationId xmlns:a16="http://schemas.microsoft.com/office/drawing/2014/main" xmlns="" id="{3987C156-5423-41BE-B0C9-B5139628C2FB}"/>
              </a:ext>
            </a:extLst>
          </p:cNvPr>
          <p:cNvPicPr/>
          <p:nvPr/>
        </p:nvPicPr>
        <p:blipFill>
          <a:blip r:embed="rId2" cstate="print"/>
          <a:stretch>
            <a:fillRect/>
          </a:stretch>
        </p:blipFill>
        <p:spPr>
          <a:xfrm>
            <a:off x="-1" y="54611"/>
            <a:ext cx="10371667" cy="5736590"/>
          </a:xfrm>
          <a:prstGeom prst="rect">
            <a:avLst/>
          </a:prstGeom>
        </p:spPr>
      </p:pic>
      <p:pic>
        <p:nvPicPr>
          <p:cNvPr id="4" name="Picture 3">
            <a:extLst>
              <a:ext uri="{FF2B5EF4-FFF2-40B4-BE49-F238E27FC236}">
                <a16:creationId xmlns:a16="http://schemas.microsoft.com/office/drawing/2014/main" xmlns="" id="{C907C16A-5A64-46F6-B4D6-0B45E62792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extLst>
      <p:ext uri="{BB962C8B-B14F-4D97-AF65-F5344CB8AC3E}">
        <p14:creationId xmlns:p14="http://schemas.microsoft.com/office/powerpoint/2010/main" xmlns="" val="2031547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85333" y="0"/>
            <a:ext cx="9482667" cy="6256867"/>
            <a:chOff x="0" y="0"/>
            <a:chExt cx="9144000" cy="6858000"/>
          </a:xfrm>
        </p:grpSpPr>
        <p:pic>
          <p:nvPicPr>
            <p:cNvPr id="3" name="object 3"/>
            <p:cNvPicPr/>
            <p:nvPr/>
          </p:nvPicPr>
          <p:blipFill>
            <a:blip r:embed="rId2" cstate="print"/>
            <a:stretch>
              <a:fillRect/>
            </a:stretch>
          </p:blipFill>
          <p:spPr>
            <a:xfrm>
              <a:off x="0" y="59689"/>
              <a:ext cx="9083040" cy="6774180"/>
            </a:xfrm>
            <a:prstGeom prst="rect">
              <a:avLst/>
            </a:prstGeom>
          </p:spPr>
        </p:pic>
        <p:pic>
          <p:nvPicPr>
            <p:cNvPr id="4" name="object 4"/>
            <p:cNvPicPr/>
            <p:nvPr/>
          </p:nvPicPr>
          <p:blipFill>
            <a:blip r:embed="rId3" cstate="print"/>
            <a:stretch>
              <a:fillRect/>
            </a:stretch>
          </p:blipFill>
          <p:spPr>
            <a:xfrm>
              <a:off x="4859020" y="104139"/>
              <a:ext cx="4249420" cy="1668779"/>
            </a:xfrm>
            <a:prstGeom prst="rect">
              <a:avLst/>
            </a:prstGeom>
          </p:spPr>
        </p:pic>
      </p:grpSp>
      <p:pic>
        <p:nvPicPr>
          <p:cNvPr id="5" name="Picture 4">
            <a:extLst>
              <a:ext uri="{FF2B5EF4-FFF2-40B4-BE49-F238E27FC236}">
                <a16:creationId xmlns:a16="http://schemas.microsoft.com/office/drawing/2014/main" xmlns="" id="{7A287867-7A5D-4503-92EC-FEC2595D786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35814" y="5449203"/>
            <a:ext cx="1440454" cy="564986"/>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11866" y="770278"/>
            <a:ext cx="7772400" cy="5164856"/>
            <a:chOff x="1176019" y="795676"/>
            <a:chExt cx="6449695" cy="5617845"/>
          </a:xfrm>
        </p:grpSpPr>
        <p:pic>
          <p:nvPicPr>
            <p:cNvPr id="3" name="object 3"/>
            <p:cNvPicPr/>
            <p:nvPr/>
          </p:nvPicPr>
          <p:blipFill>
            <a:blip r:embed="rId2" cstate="print"/>
            <a:stretch>
              <a:fillRect/>
            </a:stretch>
          </p:blipFill>
          <p:spPr>
            <a:xfrm>
              <a:off x="1315992" y="795676"/>
              <a:ext cx="6309685" cy="5427348"/>
            </a:xfrm>
            <a:prstGeom prst="rect">
              <a:avLst/>
            </a:prstGeom>
          </p:spPr>
        </p:pic>
        <p:sp>
          <p:nvSpPr>
            <p:cNvPr id="4" name="object 4"/>
            <p:cNvSpPr/>
            <p:nvPr/>
          </p:nvSpPr>
          <p:spPr>
            <a:xfrm>
              <a:off x="2268219" y="3721099"/>
              <a:ext cx="1870710" cy="1939289"/>
            </a:xfrm>
            <a:custGeom>
              <a:avLst/>
              <a:gdLst/>
              <a:ahLst/>
              <a:cxnLst/>
              <a:rect l="l" t="t" r="r" b="b"/>
              <a:pathLst>
                <a:path w="1870710" h="1939289">
                  <a:moveTo>
                    <a:pt x="0" y="1939289"/>
                  </a:moveTo>
                  <a:lnTo>
                    <a:pt x="1870709" y="0"/>
                  </a:lnTo>
                </a:path>
              </a:pathLst>
            </a:custGeom>
            <a:ln w="12700">
              <a:solidFill>
                <a:srgbClr val="BCBCBC"/>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099559" y="3644899"/>
              <a:ext cx="113029" cy="113030"/>
            </a:xfrm>
            <a:prstGeom prst="rect">
              <a:avLst/>
            </a:prstGeom>
          </p:spPr>
        </p:pic>
        <p:pic>
          <p:nvPicPr>
            <p:cNvPr id="6" name="object 6"/>
            <p:cNvPicPr/>
            <p:nvPr/>
          </p:nvPicPr>
          <p:blipFill>
            <a:blip r:embed="rId4" cstate="print"/>
            <a:stretch>
              <a:fillRect/>
            </a:stretch>
          </p:blipFill>
          <p:spPr>
            <a:xfrm>
              <a:off x="1176019" y="5608320"/>
              <a:ext cx="1609090" cy="805180"/>
            </a:xfrm>
            <a:prstGeom prst="rect">
              <a:avLst/>
            </a:prstGeom>
          </p:spPr>
        </p:pic>
        <p:pic>
          <p:nvPicPr>
            <p:cNvPr id="7" name="object 7"/>
            <p:cNvPicPr/>
            <p:nvPr/>
          </p:nvPicPr>
          <p:blipFill>
            <a:blip r:embed="rId5" cstate="print"/>
            <a:stretch>
              <a:fillRect/>
            </a:stretch>
          </p:blipFill>
          <p:spPr>
            <a:xfrm>
              <a:off x="4199890" y="2266950"/>
              <a:ext cx="670560" cy="323850"/>
            </a:xfrm>
            <a:prstGeom prst="rect">
              <a:avLst/>
            </a:prstGeom>
          </p:spPr>
        </p:pic>
        <p:pic>
          <p:nvPicPr>
            <p:cNvPr id="8" name="object 8"/>
            <p:cNvPicPr/>
            <p:nvPr/>
          </p:nvPicPr>
          <p:blipFill>
            <a:blip r:embed="rId6" cstate="print"/>
            <a:stretch>
              <a:fillRect/>
            </a:stretch>
          </p:blipFill>
          <p:spPr>
            <a:xfrm>
              <a:off x="2401569" y="3054349"/>
              <a:ext cx="848359" cy="420370"/>
            </a:xfrm>
            <a:prstGeom prst="rect">
              <a:avLst/>
            </a:prstGeom>
          </p:spPr>
        </p:pic>
        <p:pic>
          <p:nvPicPr>
            <p:cNvPr id="9" name="object 9"/>
            <p:cNvPicPr/>
            <p:nvPr/>
          </p:nvPicPr>
          <p:blipFill>
            <a:blip r:embed="rId7" cstate="print"/>
            <a:stretch>
              <a:fillRect/>
            </a:stretch>
          </p:blipFill>
          <p:spPr>
            <a:xfrm>
              <a:off x="4413249" y="5358130"/>
              <a:ext cx="676910" cy="383540"/>
            </a:xfrm>
            <a:prstGeom prst="rect">
              <a:avLst/>
            </a:prstGeom>
          </p:spPr>
        </p:pic>
      </p:grpSp>
      <p:pic>
        <p:nvPicPr>
          <p:cNvPr id="10" name="Picture 9">
            <a:extLst>
              <a:ext uri="{FF2B5EF4-FFF2-40B4-BE49-F238E27FC236}">
                <a16:creationId xmlns:a16="http://schemas.microsoft.com/office/drawing/2014/main" xmlns="" id="{11CFCAA1-616B-4F7B-A620-12AF841ED70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20520" y="68580"/>
            <a:ext cx="8875395" cy="4498340"/>
          </a:xfrm>
          <a:prstGeom prst="rect">
            <a:avLst/>
          </a:prstGeom>
        </p:spPr>
        <p:txBody>
          <a:bodyPr vert="horz" wrap="square" lIns="0" tIns="72390" rIns="0" bIns="0" rtlCol="0">
            <a:spAutoFit/>
          </a:bodyPr>
          <a:lstStyle/>
          <a:p>
            <a:pPr marL="101600">
              <a:spcBef>
                <a:spcPts val="570"/>
              </a:spcBef>
            </a:pPr>
            <a:r>
              <a:rPr sz="2925" spc="862" baseline="11396" dirty="0">
                <a:solidFill>
                  <a:srgbClr val="DCDCDC"/>
                </a:solidFill>
                <a:latin typeface="Symbol"/>
                <a:cs typeface="Symbol"/>
              </a:rPr>
              <a:t>𝗈</a:t>
            </a:r>
            <a:r>
              <a:rPr sz="2925" spc="-142" baseline="11396" dirty="0">
                <a:solidFill>
                  <a:srgbClr val="DCDCDC"/>
                </a:solidFill>
                <a:latin typeface="Times New Roman"/>
                <a:cs typeface="Times New Roman"/>
              </a:rPr>
              <a:t> </a:t>
            </a:r>
            <a:r>
              <a:rPr sz="2800" spc="-10" dirty="0">
                <a:latin typeface="Georgia"/>
                <a:cs typeface="Georgia"/>
              </a:rPr>
              <a:t>Rule</a:t>
            </a:r>
            <a:r>
              <a:rPr sz="2800" spc="-20" dirty="0">
                <a:latin typeface="Georgia"/>
                <a:cs typeface="Georgia"/>
              </a:rPr>
              <a:t> </a:t>
            </a:r>
            <a:r>
              <a:rPr sz="2800" spc="-15" dirty="0">
                <a:latin typeface="Georgia"/>
                <a:cs typeface="Georgia"/>
              </a:rPr>
              <a:t>6:</a:t>
            </a:r>
            <a:r>
              <a:rPr sz="2800" spc="135" dirty="0">
                <a:latin typeface="Georgia"/>
                <a:cs typeface="Georgia"/>
              </a:rPr>
              <a:t> </a:t>
            </a:r>
            <a:r>
              <a:rPr sz="2800" spc="-5" dirty="0">
                <a:latin typeface="Arial MT"/>
                <a:cs typeface="Arial MT"/>
              </a:rPr>
              <a:t>Break</a:t>
            </a:r>
            <a:r>
              <a:rPr sz="2800" spc="-160" dirty="0">
                <a:latin typeface="Arial MT"/>
                <a:cs typeface="Arial MT"/>
              </a:rPr>
              <a:t> </a:t>
            </a:r>
            <a:r>
              <a:rPr sz="2800" spc="-25" dirty="0">
                <a:latin typeface="Arial MT"/>
                <a:cs typeface="Arial MT"/>
              </a:rPr>
              <a:t>Away</a:t>
            </a:r>
            <a:r>
              <a:rPr sz="2800" spc="-30" dirty="0">
                <a:latin typeface="Arial MT"/>
                <a:cs typeface="Arial MT"/>
              </a:rPr>
              <a:t> </a:t>
            </a:r>
            <a:r>
              <a:rPr sz="2800" spc="-5" dirty="0">
                <a:latin typeface="Arial MT"/>
                <a:cs typeface="Arial MT"/>
              </a:rPr>
              <a:t>Point</a:t>
            </a:r>
            <a:endParaRPr sz="2800">
              <a:latin typeface="Arial MT"/>
              <a:cs typeface="Arial MT"/>
            </a:endParaRPr>
          </a:p>
          <a:p>
            <a:pPr marL="374650" marR="384175">
              <a:lnSpc>
                <a:spcPts val="3120"/>
              </a:lnSpc>
              <a:spcBef>
                <a:spcPts val="770"/>
              </a:spcBef>
              <a:tabLst>
                <a:tab pos="3758565" algn="l"/>
              </a:tabLst>
            </a:pPr>
            <a:r>
              <a:rPr sz="2800" dirty="0">
                <a:latin typeface="Arial MT"/>
                <a:cs typeface="Arial MT"/>
              </a:rPr>
              <a:t>It</a:t>
            </a:r>
            <a:r>
              <a:rPr sz="2800" spc="-5" dirty="0">
                <a:latin typeface="Arial MT"/>
                <a:cs typeface="Arial MT"/>
              </a:rPr>
              <a:t> is</a:t>
            </a:r>
            <a:r>
              <a:rPr sz="2800" spc="5" dirty="0">
                <a:latin typeface="Arial MT"/>
                <a:cs typeface="Arial MT"/>
              </a:rPr>
              <a:t> </a:t>
            </a:r>
            <a:r>
              <a:rPr sz="2800" dirty="0">
                <a:latin typeface="Arial MT"/>
                <a:cs typeface="Arial MT"/>
              </a:rPr>
              <a:t>a</a:t>
            </a:r>
            <a:r>
              <a:rPr sz="2800" spc="-5" dirty="0">
                <a:latin typeface="Arial MT"/>
                <a:cs typeface="Arial MT"/>
              </a:rPr>
              <a:t> point</a:t>
            </a:r>
            <a:r>
              <a:rPr sz="2800" dirty="0">
                <a:latin typeface="Arial MT"/>
                <a:cs typeface="Arial MT"/>
              </a:rPr>
              <a:t> </a:t>
            </a:r>
            <a:r>
              <a:rPr sz="2800" spc="-5" dirty="0">
                <a:latin typeface="Arial MT"/>
                <a:cs typeface="Arial MT"/>
              </a:rPr>
              <a:t>on Root </a:t>
            </a:r>
            <a:r>
              <a:rPr sz="2800" dirty="0">
                <a:latin typeface="Arial MT"/>
                <a:cs typeface="Arial MT"/>
              </a:rPr>
              <a:t>Locus </a:t>
            </a:r>
            <a:r>
              <a:rPr sz="2800" spc="-10" dirty="0">
                <a:latin typeface="Arial MT"/>
                <a:cs typeface="Arial MT"/>
              </a:rPr>
              <a:t>where</a:t>
            </a:r>
            <a:r>
              <a:rPr sz="2800" spc="-5" dirty="0">
                <a:latin typeface="Arial MT"/>
                <a:cs typeface="Arial MT"/>
              </a:rPr>
              <a:t> two</a:t>
            </a:r>
            <a:r>
              <a:rPr sz="2800" spc="-10" dirty="0">
                <a:latin typeface="Arial MT"/>
                <a:cs typeface="Arial MT"/>
              </a:rPr>
              <a:t> </a:t>
            </a:r>
            <a:r>
              <a:rPr sz="2800" spc="-5" dirty="0">
                <a:latin typeface="Arial MT"/>
                <a:cs typeface="Arial MT"/>
              </a:rPr>
              <a:t>poles </a:t>
            </a:r>
            <a:r>
              <a:rPr sz="2800" dirty="0">
                <a:latin typeface="Arial MT"/>
                <a:cs typeface="Arial MT"/>
              </a:rPr>
              <a:t>meet. </a:t>
            </a:r>
            <a:r>
              <a:rPr sz="2800" spc="5" dirty="0">
                <a:latin typeface="Arial MT"/>
                <a:cs typeface="Arial MT"/>
              </a:rPr>
              <a:t> </a:t>
            </a:r>
            <a:r>
              <a:rPr sz="2800" spc="-5" dirty="0">
                <a:latin typeface="Arial MT"/>
                <a:cs typeface="Arial MT"/>
              </a:rPr>
              <a:t>Once the</a:t>
            </a:r>
            <a:r>
              <a:rPr sz="2800" dirty="0">
                <a:latin typeface="Arial MT"/>
                <a:cs typeface="Arial MT"/>
              </a:rPr>
              <a:t> </a:t>
            </a:r>
            <a:r>
              <a:rPr sz="2800" spc="-10" dirty="0">
                <a:latin typeface="Arial MT"/>
                <a:cs typeface="Arial MT"/>
              </a:rPr>
              <a:t>two</a:t>
            </a:r>
            <a:r>
              <a:rPr sz="2800" dirty="0">
                <a:latin typeface="Arial MT"/>
                <a:cs typeface="Arial MT"/>
              </a:rPr>
              <a:t> </a:t>
            </a:r>
            <a:r>
              <a:rPr sz="2800" spc="-5" dirty="0">
                <a:latin typeface="Arial MT"/>
                <a:cs typeface="Arial MT"/>
              </a:rPr>
              <a:t>pole	</a:t>
            </a:r>
            <a:r>
              <a:rPr sz="2800" dirty="0">
                <a:latin typeface="Arial MT"/>
                <a:cs typeface="Arial MT"/>
              </a:rPr>
              <a:t>meet</a:t>
            </a:r>
            <a:r>
              <a:rPr sz="2800" spc="-10" dirty="0">
                <a:latin typeface="Arial MT"/>
                <a:cs typeface="Arial MT"/>
              </a:rPr>
              <a:t> </a:t>
            </a:r>
            <a:r>
              <a:rPr sz="2800" dirty="0">
                <a:latin typeface="Arial MT"/>
                <a:cs typeface="Arial MT"/>
              </a:rPr>
              <a:t>,</a:t>
            </a:r>
            <a:r>
              <a:rPr sz="2800" spc="-10" dirty="0">
                <a:latin typeface="Arial MT"/>
                <a:cs typeface="Arial MT"/>
              </a:rPr>
              <a:t> </a:t>
            </a:r>
            <a:r>
              <a:rPr sz="2800" spc="-5" dirty="0">
                <a:latin typeface="Arial MT"/>
                <a:cs typeface="Arial MT"/>
              </a:rPr>
              <a:t>they</a:t>
            </a:r>
            <a:r>
              <a:rPr sz="2800" spc="-30" dirty="0">
                <a:latin typeface="Arial MT"/>
                <a:cs typeface="Arial MT"/>
              </a:rPr>
              <a:t> </a:t>
            </a:r>
            <a:r>
              <a:rPr sz="2800" dirty="0">
                <a:latin typeface="Arial MT"/>
                <a:cs typeface="Arial MT"/>
              </a:rPr>
              <a:t>split</a:t>
            </a:r>
            <a:r>
              <a:rPr sz="2800" spc="-10" dirty="0">
                <a:latin typeface="Arial MT"/>
                <a:cs typeface="Arial MT"/>
              </a:rPr>
              <a:t> </a:t>
            </a:r>
            <a:r>
              <a:rPr sz="2800" dirty="0">
                <a:latin typeface="Arial MT"/>
                <a:cs typeface="Arial MT"/>
              </a:rPr>
              <a:t>i.e</a:t>
            </a:r>
            <a:r>
              <a:rPr sz="2800" spc="-20" dirty="0">
                <a:latin typeface="Arial MT"/>
                <a:cs typeface="Arial MT"/>
              </a:rPr>
              <a:t> </a:t>
            </a:r>
            <a:r>
              <a:rPr sz="2800" spc="-5" dirty="0">
                <a:latin typeface="Arial MT"/>
                <a:cs typeface="Arial MT"/>
              </a:rPr>
              <a:t>they</a:t>
            </a:r>
            <a:r>
              <a:rPr sz="2800" spc="-25" dirty="0">
                <a:latin typeface="Arial MT"/>
                <a:cs typeface="Arial MT"/>
              </a:rPr>
              <a:t> </a:t>
            </a:r>
            <a:r>
              <a:rPr sz="2800" spc="-5" dirty="0">
                <a:latin typeface="Arial MT"/>
                <a:cs typeface="Arial MT"/>
              </a:rPr>
              <a:t>break </a:t>
            </a:r>
            <a:r>
              <a:rPr sz="2800" spc="-765" dirty="0">
                <a:latin typeface="Arial MT"/>
                <a:cs typeface="Arial MT"/>
              </a:rPr>
              <a:t> </a:t>
            </a:r>
            <a:r>
              <a:rPr sz="2800" spc="-10" dirty="0">
                <a:latin typeface="Arial MT"/>
                <a:cs typeface="Arial MT"/>
              </a:rPr>
              <a:t>away</a:t>
            </a:r>
            <a:r>
              <a:rPr sz="2800" spc="-20" dirty="0">
                <a:latin typeface="Arial MT"/>
                <a:cs typeface="Arial MT"/>
              </a:rPr>
              <a:t> </a:t>
            </a:r>
            <a:r>
              <a:rPr sz="2800" dirty="0">
                <a:latin typeface="Arial MT"/>
                <a:cs typeface="Arial MT"/>
              </a:rPr>
              <a:t>from</a:t>
            </a:r>
            <a:r>
              <a:rPr sz="2800" spc="10" dirty="0">
                <a:latin typeface="Arial MT"/>
                <a:cs typeface="Arial MT"/>
              </a:rPr>
              <a:t> </a:t>
            </a:r>
            <a:r>
              <a:rPr sz="2800" spc="-5" dirty="0">
                <a:latin typeface="Arial MT"/>
                <a:cs typeface="Arial MT"/>
              </a:rPr>
              <a:t>real axis.</a:t>
            </a:r>
            <a:endParaRPr sz="2800">
              <a:latin typeface="Arial MT"/>
              <a:cs typeface="Arial MT"/>
            </a:endParaRPr>
          </a:p>
          <a:p>
            <a:pPr marR="183515" algn="ctr">
              <a:spcBef>
                <a:spcPts val="390"/>
              </a:spcBef>
            </a:pPr>
            <a:r>
              <a:rPr sz="2800" spc="30" dirty="0">
                <a:latin typeface="Georgia"/>
                <a:cs typeface="Georgia"/>
              </a:rPr>
              <a:t>Procedure</a:t>
            </a:r>
            <a:r>
              <a:rPr sz="2800" spc="-10" dirty="0">
                <a:latin typeface="Georgia"/>
                <a:cs typeface="Georgia"/>
              </a:rPr>
              <a:t> </a:t>
            </a:r>
            <a:r>
              <a:rPr sz="2800" spc="150" dirty="0">
                <a:latin typeface="Georgia"/>
                <a:cs typeface="Georgia"/>
              </a:rPr>
              <a:t>to</a:t>
            </a:r>
            <a:r>
              <a:rPr sz="2800" spc="-40" dirty="0">
                <a:latin typeface="Georgia"/>
                <a:cs typeface="Georgia"/>
              </a:rPr>
              <a:t> </a:t>
            </a:r>
            <a:r>
              <a:rPr sz="2800" spc="40" dirty="0">
                <a:latin typeface="Georgia"/>
                <a:cs typeface="Georgia"/>
              </a:rPr>
              <a:t>calculate</a:t>
            </a:r>
            <a:r>
              <a:rPr sz="2800" spc="-10" dirty="0">
                <a:latin typeface="Georgia"/>
                <a:cs typeface="Georgia"/>
              </a:rPr>
              <a:t> </a:t>
            </a:r>
            <a:r>
              <a:rPr sz="2800" spc="90" dirty="0">
                <a:latin typeface="Georgia"/>
                <a:cs typeface="Georgia"/>
              </a:rPr>
              <a:t>Break</a:t>
            </a:r>
            <a:r>
              <a:rPr sz="2800" spc="-305" dirty="0">
                <a:latin typeface="Georgia"/>
                <a:cs typeface="Georgia"/>
              </a:rPr>
              <a:t> </a:t>
            </a:r>
            <a:r>
              <a:rPr sz="2800" dirty="0">
                <a:latin typeface="Georgia"/>
                <a:cs typeface="Georgia"/>
              </a:rPr>
              <a:t>Away</a:t>
            </a:r>
            <a:r>
              <a:rPr sz="2800" spc="35" dirty="0">
                <a:latin typeface="Georgia"/>
                <a:cs typeface="Georgia"/>
              </a:rPr>
              <a:t> </a:t>
            </a:r>
            <a:r>
              <a:rPr sz="2800" spc="30" dirty="0">
                <a:latin typeface="Georgia"/>
                <a:cs typeface="Georgia"/>
              </a:rPr>
              <a:t>Point:</a:t>
            </a:r>
            <a:endParaRPr sz="2800">
              <a:latin typeface="Georgia"/>
              <a:cs typeface="Georgia"/>
            </a:endParaRPr>
          </a:p>
          <a:p>
            <a:pPr marL="374650" indent="-273050">
              <a:spcBef>
                <a:spcPts val="470"/>
              </a:spcBef>
              <a:buClr>
                <a:srgbClr val="DCDCDC"/>
              </a:buClr>
              <a:buSzPct val="69642"/>
              <a:buAutoNum type="arabicPeriod"/>
              <a:tabLst>
                <a:tab pos="374650" algn="l"/>
              </a:tabLst>
            </a:pPr>
            <a:r>
              <a:rPr sz="2800" spc="-15" dirty="0">
                <a:latin typeface="Arial MT"/>
                <a:cs typeface="Arial MT"/>
              </a:rPr>
              <a:t>Write</a:t>
            </a:r>
            <a:r>
              <a:rPr sz="2800" spc="-10" dirty="0">
                <a:latin typeface="Arial MT"/>
                <a:cs typeface="Arial MT"/>
              </a:rPr>
              <a:t> </a:t>
            </a:r>
            <a:r>
              <a:rPr sz="2800" spc="-5" dirty="0">
                <a:latin typeface="Arial MT"/>
                <a:cs typeface="Arial MT"/>
              </a:rPr>
              <a:t>the Characteristic</a:t>
            </a:r>
            <a:r>
              <a:rPr sz="2800" dirty="0">
                <a:latin typeface="Arial MT"/>
                <a:cs typeface="Arial MT"/>
              </a:rPr>
              <a:t> </a:t>
            </a:r>
            <a:r>
              <a:rPr sz="2800" spc="-5" dirty="0">
                <a:latin typeface="Arial MT"/>
                <a:cs typeface="Arial MT"/>
              </a:rPr>
              <a:t>Equation </a:t>
            </a:r>
            <a:r>
              <a:rPr sz="2800" dirty="0">
                <a:latin typeface="Arial MT"/>
                <a:cs typeface="Arial MT"/>
              </a:rPr>
              <a:t>i.e</a:t>
            </a:r>
            <a:r>
              <a:rPr sz="2800" spc="-5" dirty="0">
                <a:latin typeface="Arial MT"/>
                <a:cs typeface="Arial MT"/>
              </a:rPr>
              <a:t> </a:t>
            </a:r>
            <a:r>
              <a:rPr sz="2800" dirty="0">
                <a:latin typeface="Arial MT"/>
                <a:cs typeface="Arial MT"/>
              </a:rPr>
              <a:t>1 +</a:t>
            </a:r>
            <a:r>
              <a:rPr sz="2800" spc="-10" dirty="0">
                <a:latin typeface="Arial MT"/>
                <a:cs typeface="Arial MT"/>
              </a:rPr>
              <a:t> </a:t>
            </a:r>
            <a:r>
              <a:rPr sz="2800" spc="-5" dirty="0">
                <a:latin typeface="Arial MT"/>
                <a:cs typeface="Arial MT"/>
              </a:rPr>
              <a:t>G(S)H(S)</a:t>
            </a:r>
            <a:r>
              <a:rPr sz="2800" spc="5" dirty="0">
                <a:latin typeface="Arial MT"/>
                <a:cs typeface="Arial MT"/>
              </a:rPr>
              <a:t> </a:t>
            </a:r>
            <a:r>
              <a:rPr sz="2800" dirty="0">
                <a:latin typeface="Arial MT"/>
                <a:cs typeface="Arial MT"/>
              </a:rPr>
              <a:t>=</a:t>
            </a:r>
            <a:r>
              <a:rPr sz="2800" spc="-10" dirty="0">
                <a:latin typeface="Arial MT"/>
                <a:cs typeface="Arial MT"/>
              </a:rPr>
              <a:t> </a:t>
            </a:r>
            <a:r>
              <a:rPr sz="2800" dirty="0">
                <a:latin typeface="Arial MT"/>
                <a:cs typeface="Arial MT"/>
              </a:rPr>
              <a:t>0</a:t>
            </a:r>
            <a:endParaRPr sz="2800">
              <a:latin typeface="Arial MT"/>
              <a:cs typeface="Arial MT"/>
            </a:endParaRPr>
          </a:p>
          <a:p>
            <a:pPr marL="374650" indent="-273050">
              <a:lnSpc>
                <a:spcPts val="3240"/>
              </a:lnSpc>
              <a:spcBef>
                <a:spcPts val="359"/>
              </a:spcBef>
              <a:buClr>
                <a:srgbClr val="DCDCDC"/>
              </a:buClr>
              <a:buSzPct val="69642"/>
              <a:buAutoNum type="arabicPeriod"/>
              <a:tabLst>
                <a:tab pos="374650" algn="l"/>
              </a:tabLst>
            </a:pPr>
            <a:r>
              <a:rPr sz="2800" spc="-5" dirty="0">
                <a:latin typeface="Arial MT"/>
                <a:cs typeface="Arial MT"/>
              </a:rPr>
              <a:t>Arrange</a:t>
            </a:r>
            <a:r>
              <a:rPr sz="2800" spc="-10" dirty="0">
                <a:latin typeface="Arial MT"/>
                <a:cs typeface="Arial MT"/>
              </a:rPr>
              <a:t> </a:t>
            </a:r>
            <a:r>
              <a:rPr sz="2800" spc="-5" dirty="0">
                <a:latin typeface="Arial MT"/>
                <a:cs typeface="Arial MT"/>
              </a:rPr>
              <a:t>Characteristic</a:t>
            </a:r>
            <a:r>
              <a:rPr sz="2800" spc="5" dirty="0">
                <a:latin typeface="Arial MT"/>
                <a:cs typeface="Arial MT"/>
              </a:rPr>
              <a:t> </a:t>
            </a:r>
            <a:r>
              <a:rPr sz="2800" spc="-5" dirty="0">
                <a:latin typeface="Arial MT"/>
                <a:cs typeface="Arial MT"/>
              </a:rPr>
              <a:t>Equation </a:t>
            </a:r>
            <a:r>
              <a:rPr sz="2800" dirty="0">
                <a:latin typeface="Arial MT"/>
                <a:cs typeface="Arial MT"/>
              </a:rPr>
              <a:t>in</a:t>
            </a:r>
            <a:r>
              <a:rPr sz="2800" spc="-5" dirty="0">
                <a:latin typeface="Arial MT"/>
                <a:cs typeface="Arial MT"/>
              </a:rPr>
              <a:t> </a:t>
            </a:r>
            <a:r>
              <a:rPr sz="2800" dirty="0">
                <a:latin typeface="Arial MT"/>
                <a:cs typeface="Arial MT"/>
              </a:rPr>
              <a:t>such</a:t>
            </a:r>
            <a:r>
              <a:rPr sz="2800" spc="-10" dirty="0">
                <a:latin typeface="Arial MT"/>
                <a:cs typeface="Arial MT"/>
              </a:rPr>
              <a:t> </a:t>
            </a:r>
            <a:r>
              <a:rPr sz="2800" dirty="0">
                <a:latin typeface="Arial MT"/>
                <a:cs typeface="Arial MT"/>
              </a:rPr>
              <a:t>a</a:t>
            </a:r>
            <a:r>
              <a:rPr sz="2800" spc="5" dirty="0">
                <a:latin typeface="Arial MT"/>
                <a:cs typeface="Arial MT"/>
              </a:rPr>
              <a:t> </a:t>
            </a:r>
            <a:r>
              <a:rPr sz="2800" spc="-10" dirty="0">
                <a:latin typeface="Arial MT"/>
                <a:cs typeface="Arial MT"/>
              </a:rPr>
              <a:t>way</a:t>
            </a:r>
            <a:r>
              <a:rPr sz="2800" spc="-20" dirty="0">
                <a:latin typeface="Arial MT"/>
                <a:cs typeface="Arial MT"/>
              </a:rPr>
              <a:t> </a:t>
            </a:r>
            <a:r>
              <a:rPr sz="2800" spc="-5" dirty="0">
                <a:latin typeface="Arial MT"/>
                <a:cs typeface="Arial MT"/>
              </a:rPr>
              <a:t>that</a:t>
            </a:r>
            <a:r>
              <a:rPr sz="2800" dirty="0">
                <a:latin typeface="Arial MT"/>
                <a:cs typeface="Arial MT"/>
              </a:rPr>
              <a:t> K</a:t>
            </a:r>
            <a:endParaRPr sz="2800">
              <a:latin typeface="Arial MT"/>
              <a:cs typeface="Arial MT"/>
            </a:endParaRPr>
          </a:p>
          <a:p>
            <a:pPr marL="374650">
              <a:lnSpc>
                <a:spcPts val="3240"/>
              </a:lnSpc>
            </a:pPr>
            <a:r>
              <a:rPr sz="2800" dirty="0">
                <a:latin typeface="Arial MT"/>
                <a:cs typeface="Arial MT"/>
              </a:rPr>
              <a:t>=</a:t>
            </a:r>
            <a:r>
              <a:rPr sz="2800" spc="-60" dirty="0">
                <a:latin typeface="Arial MT"/>
                <a:cs typeface="Arial MT"/>
              </a:rPr>
              <a:t> </a:t>
            </a:r>
            <a:r>
              <a:rPr sz="2800" dirty="0">
                <a:latin typeface="Arial MT"/>
                <a:cs typeface="Arial MT"/>
              </a:rPr>
              <a:t>f(s)</a:t>
            </a:r>
            <a:endParaRPr sz="2800">
              <a:latin typeface="Arial MT"/>
              <a:cs typeface="Arial MT"/>
            </a:endParaRPr>
          </a:p>
          <a:p>
            <a:pPr marL="374650" marR="497840" indent="-273050">
              <a:lnSpc>
                <a:spcPts val="3120"/>
              </a:lnSpc>
              <a:spcBef>
                <a:spcPts val="660"/>
              </a:spcBef>
              <a:buClr>
                <a:srgbClr val="DCDCDC"/>
              </a:buClr>
              <a:buSzPct val="69642"/>
              <a:buAutoNum type="arabicPeriod" startAt="3"/>
              <a:tabLst>
                <a:tab pos="374650" algn="l"/>
              </a:tabLst>
            </a:pPr>
            <a:r>
              <a:rPr sz="2800" spc="-10" dirty="0">
                <a:latin typeface="Arial MT"/>
                <a:cs typeface="Arial MT"/>
              </a:rPr>
              <a:t>Differentiate</a:t>
            </a:r>
            <a:r>
              <a:rPr sz="2800" spc="-5" dirty="0">
                <a:latin typeface="Arial MT"/>
                <a:cs typeface="Arial MT"/>
              </a:rPr>
              <a:t> </a:t>
            </a:r>
            <a:r>
              <a:rPr sz="2800" dirty="0">
                <a:latin typeface="Arial MT"/>
                <a:cs typeface="Arial MT"/>
              </a:rPr>
              <a:t>K</a:t>
            </a:r>
            <a:r>
              <a:rPr sz="2800" spc="-10" dirty="0">
                <a:latin typeface="Arial MT"/>
                <a:cs typeface="Arial MT"/>
              </a:rPr>
              <a:t> </a:t>
            </a:r>
            <a:r>
              <a:rPr sz="2800" spc="-70" dirty="0">
                <a:latin typeface="Arial MT"/>
                <a:cs typeface="Arial MT"/>
              </a:rPr>
              <a:t>w.r.t</a:t>
            </a:r>
            <a:r>
              <a:rPr sz="2800" dirty="0">
                <a:latin typeface="Arial MT"/>
                <a:cs typeface="Arial MT"/>
              </a:rPr>
              <a:t> S</a:t>
            </a:r>
            <a:r>
              <a:rPr sz="2800" spc="-10" dirty="0">
                <a:latin typeface="Arial MT"/>
                <a:cs typeface="Arial MT"/>
              </a:rPr>
              <a:t> </a:t>
            </a:r>
            <a:r>
              <a:rPr sz="2800" spc="-5" dirty="0">
                <a:latin typeface="Arial MT"/>
                <a:cs typeface="Arial MT"/>
              </a:rPr>
              <a:t>and equate</a:t>
            </a:r>
            <a:r>
              <a:rPr sz="2800" dirty="0">
                <a:latin typeface="Arial MT"/>
                <a:cs typeface="Arial MT"/>
              </a:rPr>
              <a:t> </a:t>
            </a:r>
            <a:r>
              <a:rPr sz="2800" spc="-5" dirty="0">
                <a:latin typeface="Arial MT"/>
                <a:cs typeface="Arial MT"/>
              </a:rPr>
              <a:t>it</a:t>
            </a:r>
            <a:r>
              <a:rPr sz="2800" dirty="0">
                <a:latin typeface="Arial MT"/>
                <a:cs typeface="Arial MT"/>
              </a:rPr>
              <a:t> to</a:t>
            </a:r>
            <a:r>
              <a:rPr sz="2800" spc="-5" dirty="0">
                <a:latin typeface="Arial MT"/>
                <a:cs typeface="Arial MT"/>
              </a:rPr>
              <a:t> </a:t>
            </a:r>
            <a:r>
              <a:rPr sz="2800" dirty="0">
                <a:latin typeface="Arial MT"/>
                <a:cs typeface="Arial MT"/>
              </a:rPr>
              <a:t>zero, this </a:t>
            </a:r>
            <a:r>
              <a:rPr sz="2800" spc="-10" dirty="0">
                <a:latin typeface="Arial MT"/>
                <a:cs typeface="Arial MT"/>
              </a:rPr>
              <a:t>will </a:t>
            </a:r>
            <a:r>
              <a:rPr sz="2800" spc="-760" dirty="0">
                <a:latin typeface="Arial MT"/>
                <a:cs typeface="Arial MT"/>
              </a:rPr>
              <a:t> </a:t>
            </a:r>
            <a:r>
              <a:rPr sz="2800" spc="-5" dirty="0">
                <a:latin typeface="Arial MT"/>
                <a:cs typeface="Arial MT"/>
              </a:rPr>
              <a:t>give</a:t>
            </a:r>
            <a:r>
              <a:rPr sz="2800" spc="-15" dirty="0">
                <a:latin typeface="Arial MT"/>
                <a:cs typeface="Arial MT"/>
              </a:rPr>
              <a:t> </a:t>
            </a:r>
            <a:r>
              <a:rPr sz="2800" dirty="0">
                <a:latin typeface="Arial MT"/>
                <a:cs typeface="Arial MT"/>
              </a:rPr>
              <a:t>valid</a:t>
            </a:r>
            <a:r>
              <a:rPr sz="2800" spc="-5" dirty="0">
                <a:latin typeface="Arial MT"/>
                <a:cs typeface="Arial MT"/>
              </a:rPr>
              <a:t> and invalid</a:t>
            </a:r>
            <a:r>
              <a:rPr sz="2800" dirty="0">
                <a:latin typeface="Arial MT"/>
                <a:cs typeface="Arial MT"/>
              </a:rPr>
              <a:t> </a:t>
            </a:r>
            <a:r>
              <a:rPr sz="2800" spc="-5" dirty="0">
                <a:latin typeface="Arial MT"/>
                <a:cs typeface="Arial MT"/>
              </a:rPr>
              <a:t>break </a:t>
            </a:r>
            <a:r>
              <a:rPr sz="2800" spc="-10" dirty="0">
                <a:latin typeface="Arial MT"/>
                <a:cs typeface="Arial MT"/>
              </a:rPr>
              <a:t>away</a:t>
            </a:r>
            <a:r>
              <a:rPr sz="2800" spc="-15" dirty="0">
                <a:latin typeface="Arial MT"/>
                <a:cs typeface="Arial MT"/>
              </a:rPr>
              <a:t> </a:t>
            </a:r>
            <a:r>
              <a:rPr sz="2800" spc="-5" dirty="0">
                <a:latin typeface="Arial MT"/>
                <a:cs typeface="Arial MT"/>
              </a:rPr>
              <a:t>point.</a:t>
            </a:r>
            <a:endParaRPr sz="2800">
              <a:latin typeface="Arial MT"/>
              <a:cs typeface="Arial MT"/>
            </a:endParaRPr>
          </a:p>
        </p:txBody>
      </p:sp>
      <p:pic>
        <p:nvPicPr>
          <p:cNvPr id="3" name="Picture 2">
            <a:extLst>
              <a:ext uri="{FF2B5EF4-FFF2-40B4-BE49-F238E27FC236}">
                <a16:creationId xmlns:a16="http://schemas.microsoft.com/office/drawing/2014/main" xmlns="" id="{B72E9F44-27AA-4391-8A68-AB2919B266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32163" y="224389"/>
            <a:ext cx="1737208" cy="564986"/>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5267" y="0"/>
            <a:ext cx="9592733" cy="6265333"/>
          </a:xfrm>
          <a:prstGeom prst="rect">
            <a:avLst/>
          </a:prstGeom>
        </p:spPr>
      </p:pic>
      <p:pic>
        <p:nvPicPr>
          <p:cNvPr id="3" name="Picture 2">
            <a:extLst>
              <a:ext uri="{FF2B5EF4-FFF2-40B4-BE49-F238E27FC236}">
                <a16:creationId xmlns:a16="http://schemas.microsoft.com/office/drawing/2014/main" xmlns="" id="{89C36037-4A13-4A18-A8C2-CDC49D941A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92630" y="588984"/>
            <a:ext cx="7305040" cy="5577205"/>
            <a:chOff x="468630" y="588983"/>
            <a:chExt cx="7305040" cy="5577205"/>
          </a:xfrm>
        </p:grpSpPr>
        <p:pic>
          <p:nvPicPr>
            <p:cNvPr id="3" name="object 3"/>
            <p:cNvPicPr/>
            <p:nvPr/>
          </p:nvPicPr>
          <p:blipFill>
            <a:blip r:embed="rId2" cstate="print"/>
            <a:stretch>
              <a:fillRect/>
            </a:stretch>
          </p:blipFill>
          <p:spPr>
            <a:xfrm>
              <a:off x="1812734" y="588983"/>
              <a:ext cx="5960935" cy="5407840"/>
            </a:xfrm>
            <a:prstGeom prst="rect">
              <a:avLst/>
            </a:prstGeom>
          </p:spPr>
        </p:pic>
        <p:sp>
          <p:nvSpPr>
            <p:cNvPr id="4" name="object 4"/>
            <p:cNvSpPr/>
            <p:nvPr/>
          </p:nvSpPr>
          <p:spPr>
            <a:xfrm>
              <a:off x="1475740" y="3879850"/>
              <a:ext cx="881380" cy="1493520"/>
            </a:xfrm>
            <a:custGeom>
              <a:avLst/>
              <a:gdLst/>
              <a:ahLst/>
              <a:cxnLst/>
              <a:rect l="l" t="t" r="r" b="b"/>
              <a:pathLst>
                <a:path w="881380" h="1493520">
                  <a:moveTo>
                    <a:pt x="0" y="1493520"/>
                  </a:moveTo>
                  <a:lnTo>
                    <a:pt x="881379" y="0"/>
                  </a:lnTo>
                </a:path>
              </a:pathLst>
            </a:custGeom>
            <a:ln w="12700">
              <a:solidFill>
                <a:srgbClr val="BCBCBC"/>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310130" y="3788409"/>
              <a:ext cx="101600" cy="118109"/>
            </a:xfrm>
            <a:prstGeom prst="rect">
              <a:avLst/>
            </a:prstGeom>
          </p:spPr>
        </p:pic>
        <p:sp>
          <p:nvSpPr>
            <p:cNvPr id="6" name="object 6"/>
            <p:cNvSpPr/>
            <p:nvPr/>
          </p:nvSpPr>
          <p:spPr>
            <a:xfrm>
              <a:off x="468630" y="5444489"/>
              <a:ext cx="1941830" cy="721360"/>
            </a:xfrm>
            <a:custGeom>
              <a:avLst/>
              <a:gdLst/>
              <a:ahLst/>
              <a:cxnLst/>
              <a:rect l="l" t="t" r="r" b="b"/>
              <a:pathLst>
                <a:path w="1941830" h="721360">
                  <a:moveTo>
                    <a:pt x="1941830" y="0"/>
                  </a:moveTo>
                  <a:lnTo>
                    <a:pt x="0" y="0"/>
                  </a:lnTo>
                  <a:lnTo>
                    <a:pt x="0" y="721360"/>
                  </a:lnTo>
                  <a:lnTo>
                    <a:pt x="971550" y="721360"/>
                  </a:lnTo>
                  <a:lnTo>
                    <a:pt x="1941830" y="721360"/>
                  </a:lnTo>
                  <a:lnTo>
                    <a:pt x="1941830" y="0"/>
                  </a:lnTo>
                  <a:close/>
                </a:path>
              </a:pathLst>
            </a:custGeom>
            <a:solidFill>
              <a:srgbClr val="DCDCDC"/>
            </a:solidFill>
          </p:spPr>
          <p:txBody>
            <a:bodyPr wrap="square" lIns="0" tIns="0" rIns="0" bIns="0" rtlCol="0"/>
            <a:lstStyle/>
            <a:p>
              <a:endParaRPr/>
            </a:p>
          </p:txBody>
        </p:sp>
      </p:grpSp>
      <p:sp>
        <p:nvSpPr>
          <p:cNvPr id="7" name="object 7"/>
          <p:cNvSpPr txBox="1"/>
          <p:nvPr/>
        </p:nvSpPr>
        <p:spPr>
          <a:xfrm>
            <a:off x="1992630" y="5444491"/>
            <a:ext cx="1941830" cy="641201"/>
          </a:xfrm>
          <a:prstGeom prst="rect">
            <a:avLst/>
          </a:prstGeom>
          <a:ln w="25518">
            <a:solidFill>
              <a:srgbClr val="A1A1A1"/>
            </a:solidFill>
          </a:ln>
        </p:spPr>
        <p:txBody>
          <a:bodyPr vert="horz" wrap="square" lIns="0" tIns="86360" rIns="0" bIns="0" rtlCol="0">
            <a:spAutoFit/>
          </a:bodyPr>
          <a:lstStyle/>
          <a:p>
            <a:pPr marL="190500" marR="184785" indent="130810">
              <a:spcBef>
                <a:spcPts val="680"/>
              </a:spcBef>
            </a:pPr>
            <a:r>
              <a:rPr spc="100" dirty="0">
                <a:latin typeface="Cambria"/>
                <a:cs typeface="Cambria"/>
              </a:rPr>
              <a:t>Break </a:t>
            </a:r>
            <a:r>
              <a:rPr spc="85" dirty="0">
                <a:latin typeface="Cambria"/>
                <a:cs typeface="Cambria"/>
              </a:rPr>
              <a:t>Away </a:t>
            </a:r>
            <a:r>
              <a:rPr spc="90" dirty="0">
                <a:latin typeface="Cambria"/>
                <a:cs typeface="Cambria"/>
              </a:rPr>
              <a:t> </a:t>
            </a:r>
            <a:r>
              <a:rPr spc="70" dirty="0">
                <a:latin typeface="Cambria"/>
                <a:cs typeface="Cambria"/>
              </a:rPr>
              <a:t>Point</a:t>
            </a:r>
            <a:r>
              <a:rPr spc="75" dirty="0">
                <a:latin typeface="Cambria"/>
                <a:cs typeface="Cambria"/>
              </a:rPr>
              <a:t> </a:t>
            </a:r>
            <a:r>
              <a:rPr spc="240" dirty="0">
                <a:latin typeface="Cambria"/>
                <a:cs typeface="Cambria"/>
              </a:rPr>
              <a:t>S</a:t>
            </a:r>
            <a:r>
              <a:rPr spc="75" dirty="0">
                <a:latin typeface="Cambria"/>
                <a:cs typeface="Cambria"/>
              </a:rPr>
              <a:t> </a:t>
            </a:r>
            <a:r>
              <a:rPr spc="90" dirty="0">
                <a:latin typeface="Cambria"/>
                <a:cs typeface="Cambria"/>
              </a:rPr>
              <a:t>=</a:t>
            </a:r>
            <a:r>
              <a:rPr spc="85" dirty="0">
                <a:latin typeface="Cambria"/>
                <a:cs typeface="Cambria"/>
              </a:rPr>
              <a:t> </a:t>
            </a:r>
            <a:r>
              <a:rPr spc="20" dirty="0">
                <a:latin typeface="Cambria"/>
                <a:cs typeface="Cambria"/>
              </a:rPr>
              <a:t>-1.45</a:t>
            </a:r>
            <a:endParaRPr>
              <a:latin typeface="Cambria"/>
              <a:cs typeface="Cambria"/>
            </a:endParaRPr>
          </a:p>
        </p:txBody>
      </p:sp>
      <p:pic>
        <p:nvPicPr>
          <p:cNvPr id="8" name="Picture 7">
            <a:extLst>
              <a:ext uri="{FF2B5EF4-FFF2-40B4-BE49-F238E27FC236}">
                <a16:creationId xmlns:a16="http://schemas.microsoft.com/office/drawing/2014/main" xmlns="" id="{F0288ABB-4709-4D6A-A805-E94FC9A595A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5933" y="304288"/>
            <a:ext cx="1737208" cy="564986"/>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4161" y="1270"/>
            <a:ext cx="8933815" cy="6682740"/>
          </a:xfrm>
          <a:prstGeom prst="rect">
            <a:avLst/>
          </a:prstGeom>
        </p:spPr>
        <p:txBody>
          <a:bodyPr vert="horz" wrap="square" lIns="0" tIns="88900" rIns="0" bIns="0" rtlCol="0">
            <a:spAutoFit/>
          </a:bodyPr>
          <a:lstStyle/>
          <a:p>
            <a:pPr marL="114300">
              <a:spcBef>
                <a:spcPts val="700"/>
              </a:spcBef>
            </a:pPr>
            <a:r>
              <a:rPr sz="2925" spc="862" baseline="15669" dirty="0">
                <a:solidFill>
                  <a:srgbClr val="DCDCDC"/>
                </a:solidFill>
                <a:latin typeface="Symbol"/>
                <a:cs typeface="Symbol"/>
              </a:rPr>
              <a:t>𝗈</a:t>
            </a:r>
            <a:r>
              <a:rPr sz="2925" spc="-135" baseline="15669" dirty="0">
                <a:solidFill>
                  <a:srgbClr val="DCDCDC"/>
                </a:solidFill>
                <a:latin typeface="Times New Roman"/>
                <a:cs typeface="Times New Roman"/>
              </a:rPr>
              <a:t> </a:t>
            </a:r>
            <a:r>
              <a:rPr sz="2800" spc="-10" dirty="0">
                <a:latin typeface="Georgia"/>
                <a:cs typeface="Georgia"/>
              </a:rPr>
              <a:t>Rule </a:t>
            </a:r>
            <a:r>
              <a:rPr sz="2800" spc="75" dirty="0">
                <a:latin typeface="Georgia"/>
                <a:cs typeface="Georgia"/>
              </a:rPr>
              <a:t>7:</a:t>
            </a:r>
            <a:r>
              <a:rPr sz="2800" spc="145" dirty="0">
                <a:latin typeface="Georgia"/>
                <a:cs typeface="Georgia"/>
              </a:rPr>
              <a:t> </a:t>
            </a:r>
            <a:r>
              <a:rPr sz="2800" spc="-5" dirty="0">
                <a:latin typeface="Arial MT"/>
                <a:cs typeface="Arial MT"/>
              </a:rPr>
              <a:t>Intersection with Imaginary</a:t>
            </a:r>
            <a:r>
              <a:rPr sz="2800" spc="-10" dirty="0">
                <a:latin typeface="Arial MT"/>
                <a:cs typeface="Arial MT"/>
              </a:rPr>
              <a:t> </a:t>
            </a:r>
            <a:r>
              <a:rPr sz="2800" spc="-5" dirty="0">
                <a:latin typeface="Arial MT"/>
                <a:cs typeface="Arial MT"/>
              </a:rPr>
              <a:t>axis</a:t>
            </a:r>
            <a:endParaRPr sz="2800">
              <a:latin typeface="Arial MT"/>
              <a:cs typeface="Arial MT"/>
            </a:endParaRPr>
          </a:p>
          <a:p>
            <a:pPr marL="387350" marR="260350">
              <a:spcBef>
                <a:spcPts val="600"/>
              </a:spcBef>
              <a:tabLst>
                <a:tab pos="2856865" algn="l"/>
              </a:tabLst>
            </a:pPr>
            <a:r>
              <a:rPr sz="2800" spc="-5" dirty="0">
                <a:latin typeface="Arial MT"/>
                <a:cs typeface="Arial MT"/>
              </a:rPr>
              <a:t>This rule </a:t>
            </a:r>
            <a:r>
              <a:rPr sz="2800" dirty="0">
                <a:latin typeface="Arial MT"/>
                <a:cs typeface="Arial MT"/>
              </a:rPr>
              <a:t>gives </a:t>
            </a:r>
            <a:r>
              <a:rPr sz="2800" spc="-5" dirty="0">
                <a:latin typeface="Arial MT"/>
                <a:cs typeface="Arial MT"/>
              </a:rPr>
              <a:t>us</a:t>
            </a:r>
            <a:r>
              <a:rPr sz="2800" spc="5" dirty="0">
                <a:latin typeface="Arial MT"/>
                <a:cs typeface="Arial MT"/>
              </a:rPr>
              <a:t> </a:t>
            </a:r>
            <a:r>
              <a:rPr sz="2800" spc="-5" dirty="0">
                <a:latin typeface="Arial MT"/>
                <a:cs typeface="Arial MT"/>
              </a:rPr>
              <a:t>point</a:t>
            </a:r>
            <a:r>
              <a:rPr sz="2800" dirty="0">
                <a:latin typeface="Arial MT"/>
                <a:cs typeface="Arial MT"/>
              </a:rPr>
              <a:t> </a:t>
            </a:r>
            <a:r>
              <a:rPr sz="2800" spc="-5" dirty="0">
                <a:latin typeface="Arial MT"/>
                <a:cs typeface="Arial MT"/>
              </a:rPr>
              <a:t>on the imaginary</a:t>
            </a:r>
            <a:r>
              <a:rPr sz="2800" spc="-15" dirty="0">
                <a:latin typeface="Arial MT"/>
                <a:cs typeface="Arial MT"/>
              </a:rPr>
              <a:t> </a:t>
            </a:r>
            <a:r>
              <a:rPr sz="2800" spc="-10" dirty="0">
                <a:latin typeface="Arial MT"/>
                <a:cs typeface="Arial MT"/>
              </a:rPr>
              <a:t>axis</a:t>
            </a:r>
            <a:r>
              <a:rPr sz="2800" spc="5" dirty="0">
                <a:latin typeface="Arial MT"/>
                <a:cs typeface="Arial MT"/>
              </a:rPr>
              <a:t> </a:t>
            </a:r>
            <a:r>
              <a:rPr sz="2800" spc="-5" dirty="0">
                <a:latin typeface="Arial MT"/>
                <a:cs typeface="Arial MT"/>
              </a:rPr>
              <a:t>which </a:t>
            </a:r>
            <a:r>
              <a:rPr sz="2800" dirty="0">
                <a:latin typeface="Arial MT"/>
                <a:cs typeface="Arial MT"/>
              </a:rPr>
              <a:t> </a:t>
            </a:r>
            <a:r>
              <a:rPr sz="2800" spc="-5" dirty="0">
                <a:latin typeface="Arial MT"/>
                <a:cs typeface="Arial MT"/>
              </a:rPr>
              <a:t>the</a:t>
            </a:r>
            <a:r>
              <a:rPr sz="2800" dirty="0">
                <a:latin typeface="Arial MT"/>
                <a:cs typeface="Arial MT"/>
              </a:rPr>
              <a:t> root</a:t>
            </a:r>
            <a:r>
              <a:rPr sz="2800" spc="-5" dirty="0">
                <a:latin typeface="Arial MT"/>
                <a:cs typeface="Arial MT"/>
              </a:rPr>
              <a:t> locus	</a:t>
            </a:r>
            <a:r>
              <a:rPr sz="2800" spc="-10" dirty="0">
                <a:latin typeface="Arial MT"/>
                <a:cs typeface="Arial MT"/>
              </a:rPr>
              <a:t>will </a:t>
            </a:r>
            <a:r>
              <a:rPr sz="2800" dirty="0">
                <a:latin typeface="Arial MT"/>
                <a:cs typeface="Arial MT"/>
              </a:rPr>
              <a:t>cut </a:t>
            </a:r>
            <a:r>
              <a:rPr sz="2800" spc="-10" dirty="0">
                <a:latin typeface="Arial MT"/>
                <a:cs typeface="Arial MT"/>
              </a:rPr>
              <a:t>while </a:t>
            </a:r>
            <a:r>
              <a:rPr sz="2800" dirty="0">
                <a:latin typeface="Arial MT"/>
                <a:cs typeface="Arial MT"/>
              </a:rPr>
              <a:t>moving to </a:t>
            </a:r>
            <a:r>
              <a:rPr sz="2800" spc="-5" dirty="0">
                <a:latin typeface="Arial MT"/>
                <a:cs typeface="Arial MT"/>
              </a:rPr>
              <a:t>the Right half </a:t>
            </a:r>
            <a:r>
              <a:rPr sz="2800" spc="-765" dirty="0">
                <a:latin typeface="Arial MT"/>
                <a:cs typeface="Arial MT"/>
              </a:rPr>
              <a:t> </a:t>
            </a:r>
            <a:r>
              <a:rPr sz="2800" spc="-5" dirty="0">
                <a:latin typeface="Arial MT"/>
                <a:cs typeface="Arial MT"/>
              </a:rPr>
              <a:t>of the </a:t>
            </a:r>
            <a:r>
              <a:rPr sz="2800" dirty="0">
                <a:latin typeface="Arial MT"/>
                <a:cs typeface="Arial MT"/>
              </a:rPr>
              <a:t>s </a:t>
            </a:r>
            <a:r>
              <a:rPr sz="2800" spc="-5" dirty="0">
                <a:latin typeface="Arial MT"/>
                <a:cs typeface="Arial MT"/>
              </a:rPr>
              <a:t>plane.</a:t>
            </a:r>
            <a:endParaRPr sz="2800">
              <a:latin typeface="Arial MT"/>
              <a:cs typeface="Arial MT"/>
            </a:endParaRPr>
          </a:p>
          <a:p>
            <a:pPr marL="387350" marR="335280">
              <a:spcBef>
                <a:spcPts val="600"/>
              </a:spcBef>
              <a:tabLst>
                <a:tab pos="2856865" algn="l"/>
              </a:tabLst>
            </a:pPr>
            <a:r>
              <a:rPr sz="2800" spc="-5" dirty="0">
                <a:latin typeface="Arial MT"/>
                <a:cs typeface="Arial MT"/>
              </a:rPr>
              <a:t>Intersection of</a:t>
            </a:r>
            <a:r>
              <a:rPr sz="2800" dirty="0">
                <a:latin typeface="Arial MT"/>
                <a:cs typeface="Arial MT"/>
              </a:rPr>
              <a:t> </a:t>
            </a:r>
            <a:r>
              <a:rPr sz="2800" spc="-5" dirty="0">
                <a:latin typeface="Arial MT"/>
                <a:cs typeface="Arial MT"/>
              </a:rPr>
              <a:t>Imaginary</a:t>
            </a:r>
            <a:r>
              <a:rPr sz="2800" spc="-15" dirty="0">
                <a:latin typeface="Arial MT"/>
                <a:cs typeface="Arial MT"/>
              </a:rPr>
              <a:t> </a:t>
            </a:r>
            <a:r>
              <a:rPr sz="2800" spc="-5" dirty="0">
                <a:latin typeface="Arial MT"/>
                <a:cs typeface="Arial MT"/>
              </a:rPr>
              <a:t>axis</a:t>
            </a:r>
            <a:r>
              <a:rPr sz="2800" dirty="0">
                <a:latin typeface="Arial MT"/>
                <a:cs typeface="Arial MT"/>
              </a:rPr>
              <a:t> can </a:t>
            </a:r>
            <a:r>
              <a:rPr sz="2800" spc="-5" dirty="0">
                <a:latin typeface="Arial MT"/>
                <a:cs typeface="Arial MT"/>
              </a:rPr>
              <a:t>be found by using </a:t>
            </a:r>
            <a:r>
              <a:rPr sz="2800" spc="-765" dirty="0">
                <a:latin typeface="Arial MT"/>
                <a:cs typeface="Arial MT"/>
              </a:rPr>
              <a:t> </a:t>
            </a:r>
            <a:r>
              <a:rPr sz="2800" spc="-5" dirty="0">
                <a:latin typeface="Arial MT"/>
                <a:cs typeface="Arial MT"/>
              </a:rPr>
              <a:t>Routh-Hurwitz	criterion.</a:t>
            </a:r>
            <a:endParaRPr sz="2800">
              <a:latin typeface="Arial MT"/>
              <a:cs typeface="Arial MT"/>
            </a:endParaRPr>
          </a:p>
          <a:p>
            <a:pPr marL="387350" marR="403860">
              <a:spcBef>
                <a:spcPts val="590"/>
              </a:spcBef>
            </a:pPr>
            <a:r>
              <a:rPr sz="2800" spc="30" dirty="0">
                <a:latin typeface="Georgia"/>
                <a:cs typeface="Georgia"/>
              </a:rPr>
              <a:t>Procedure</a:t>
            </a:r>
            <a:r>
              <a:rPr sz="2800" spc="-10" dirty="0">
                <a:latin typeface="Georgia"/>
                <a:cs typeface="Georgia"/>
              </a:rPr>
              <a:t> </a:t>
            </a:r>
            <a:r>
              <a:rPr sz="2800" spc="155" dirty="0">
                <a:latin typeface="Georgia"/>
                <a:cs typeface="Georgia"/>
              </a:rPr>
              <a:t>to</a:t>
            </a:r>
            <a:r>
              <a:rPr sz="2800" spc="-50" dirty="0">
                <a:latin typeface="Georgia"/>
                <a:cs typeface="Georgia"/>
              </a:rPr>
              <a:t> </a:t>
            </a:r>
            <a:r>
              <a:rPr sz="2800" spc="45" dirty="0">
                <a:latin typeface="Georgia"/>
                <a:cs typeface="Georgia"/>
              </a:rPr>
              <a:t>calculate</a:t>
            </a:r>
            <a:r>
              <a:rPr sz="2800" spc="-10" dirty="0">
                <a:latin typeface="Georgia"/>
                <a:cs typeface="Georgia"/>
              </a:rPr>
              <a:t> </a:t>
            </a:r>
            <a:r>
              <a:rPr sz="2800" spc="45" dirty="0">
                <a:latin typeface="Georgia"/>
                <a:cs typeface="Georgia"/>
              </a:rPr>
              <a:t>Intersection</a:t>
            </a:r>
            <a:r>
              <a:rPr sz="2800" spc="-204" dirty="0">
                <a:latin typeface="Georgia"/>
                <a:cs typeface="Georgia"/>
              </a:rPr>
              <a:t> </a:t>
            </a:r>
            <a:r>
              <a:rPr sz="2800" spc="65" dirty="0">
                <a:latin typeface="Georgia"/>
                <a:cs typeface="Georgia"/>
              </a:rPr>
              <a:t>with</a:t>
            </a:r>
            <a:r>
              <a:rPr sz="2800" spc="-220" dirty="0">
                <a:latin typeface="Georgia"/>
                <a:cs typeface="Georgia"/>
              </a:rPr>
              <a:t> </a:t>
            </a:r>
            <a:r>
              <a:rPr sz="2800" spc="-20" dirty="0">
                <a:latin typeface="Georgia"/>
                <a:cs typeface="Georgia"/>
              </a:rPr>
              <a:t>Imaginary </a:t>
            </a:r>
            <a:r>
              <a:rPr sz="2800" spc="-660" dirty="0">
                <a:latin typeface="Georgia"/>
                <a:cs typeface="Georgia"/>
              </a:rPr>
              <a:t> </a:t>
            </a:r>
            <a:r>
              <a:rPr sz="2800" spc="15" dirty="0">
                <a:latin typeface="Georgia"/>
                <a:cs typeface="Georgia"/>
              </a:rPr>
              <a:t>axis</a:t>
            </a:r>
            <a:r>
              <a:rPr sz="2800" spc="-25" dirty="0">
                <a:latin typeface="Georgia"/>
                <a:cs typeface="Georgia"/>
              </a:rPr>
              <a:t> </a:t>
            </a:r>
            <a:r>
              <a:rPr sz="2800" dirty="0">
                <a:latin typeface="Georgia"/>
                <a:cs typeface="Georgia"/>
              </a:rPr>
              <a:t>:</a:t>
            </a:r>
            <a:endParaRPr sz="2800">
              <a:latin typeface="Georgia"/>
              <a:cs typeface="Georgia"/>
            </a:endParaRPr>
          </a:p>
          <a:p>
            <a:pPr marL="387350" indent="-273050">
              <a:spcBef>
                <a:spcPts val="600"/>
              </a:spcBef>
              <a:buClr>
                <a:srgbClr val="DCDCDC"/>
              </a:buClr>
              <a:buSzPct val="69642"/>
              <a:buAutoNum type="arabicPeriod"/>
              <a:tabLst>
                <a:tab pos="387350" algn="l"/>
              </a:tabLst>
            </a:pPr>
            <a:r>
              <a:rPr sz="2800" spc="-15" dirty="0">
                <a:latin typeface="Arial MT"/>
                <a:cs typeface="Arial MT"/>
              </a:rPr>
              <a:t>Write</a:t>
            </a:r>
            <a:r>
              <a:rPr sz="2800" spc="-5" dirty="0">
                <a:latin typeface="Arial MT"/>
                <a:cs typeface="Arial MT"/>
              </a:rPr>
              <a:t> the Characteristic</a:t>
            </a:r>
            <a:r>
              <a:rPr sz="2800" dirty="0">
                <a:latin typeface="Arial MT"/>
                <a:cs typeface="Arial MT"/>
              </a:rPr>
              <a:t> </a:t>
            </a:r>
            <a:r>
              <a:rPr sz="2800" spc="-5" dirty="0">
                <a:latin typeface="Arial MT"/>
                <a:cs typeface="Arial MT"/>
              </a:rPr>
              <a:t>Equation </a:t>
            </a:r>
            <a:r>
              <a:rPr sz="2800" dirty="0">
                <a:latin typeface="Arial MT"/>
                <a:cs typeface="Arial MT"/>
              </a:rPr>
              <a:t>i.e</a:t>
            </a:r>
            <a:r>
              <a:rPr sz="2800" spc="-5" dirty="0">
                <a:latin typeface="Arial MT"/>
                <a:cs typeface="Arial MT"/>
              </a:rPr>
              <a:t> </a:t>
            </a:r>
            <a:r>
              <a:rPr sz="2800" dirty="0">
                <a:latin typeface="Arial MT"/>
                <a:cs typeface="Arial MT"/>
              </a:rPr>
              <a:t>1</a:t>
            </a:r>
            <a:r>
              <a:rPr sz="2800" spc="-5" dirty="0">
                <a:latin typeface="Arial MT"/>
                <a:cs typeface="Arial MT"/>
              </a:rPr>
              <a:t> </a:t>
            </a:r>
            <a:r>
              <a:rPr sz="2800" dirty="0">
                <a:latin typeface="Arial MT"/>
                <a:cs typeface="Arial MT"/>
              </a:rPr>
              <a:t>+</a:t>
            </a:r>
            <a:r>
              <a:rPr sz="2800" spc="-10" dirty="0">
                <a:latin typeface="Arial MT"/>
                <a:cs typeface="Arial MT"/>
              </a:rPr>
              <a:t> </a:t>
            </a:r>
            <a:r>
              <a:rPr sz="2800" spc="-5" dirty="0">
                <a:latin typeface="Arial MT"/>
                <a:cs typeface="Arial MT"/>
              </a:rPr>
              <a:t>G(S)H(S) </a:t>
            </a:r>
            <a:r>
              <a:rPr sz="2800" dirty="0">
                <a:latin typeface="Arial MT"/>
                <a:cs typeface="Arial MT"/>
              </a:rPr>
              <a:t>=</a:t>
            </a:r>
            <a:r>
              <a:rPr sz="2800" spc="-10" dirty="0">
                <a:latin typeface="Arial MT"/>
                <a:cs typeface="Arial MT"/>
              </a:rPr>
              <a:t> </a:t>
            </a:r>
            <a:r>
              <a:rPr sz="2800" dirty="0">
                <a:latin typeface="Arial MT"/>
                <a:cs typeface="Arial MT"/>
              </a:rPr>
              <a:t>0</a:t>
            </a:r>
            <a:endParaRPr sz="2800">
              <a:latin typeface="Arial MT"/>
              <a:cs typeface="Arial MT"/>
            </a:endParaRPr>
          </a:p>
          <a:p>
            <a:pPr marL="387350" indent="-273050">
              <a:spcBef>
                <a:spcPts val="600"/>
              </a:spcBef>
              <a:buClr>
                <a:srgbClr val="DCDCDC"/>
              </a:buClr>
              <a:buSzPct val="69642"/>
              <a:buAutoNum type="arabicPeriod"/>
              <a:tabLst>
                <a:tab pos="387350" algn="l"/>
              </a:tabLst>
            </a:pPr>
            <a:r>
              <a:rPr sz="2800" spc="-5" dirty="0">
                <a:latin typeface="Arial MT"/>
                <a:cs typeface="Arial MT"/>
              </a:rPr>
              <a:t>Construct</a:t>
            </a:r>
            <a:r>
              <a:rPr sz="2800" spc="-10" dirty="0">
                <a:latin typeface="Arial MT"/>
                <a:cs typeface="Arial MT"/>
              </a:rPr>
              <a:t> </a:t>
            </a:r>
            <a:r>
              <a:rPr sz="2800" spc="-5" dirty="0">
                <a:latin typeface="Arial MT"/>
                <a:cs typeface="Arial MT"/>
              </a:rPr>
              <a:t>the</a:t>
            </a:r>
            <a:r>
              <a:rPr sz="2800" spc="-15" dirty="0">
                <a:latin typeface="Arial MT"/>
                <a:cs typeface="Arial MT"/>
              </a:rPr>
              <a:t> </a:t>
            </a:r>
            <a:r>
              <a:rPr sz="2800" spc="-5" dirty="0">
                <a:latin typeface="Arial MT"/>
                <a:cs typeface="Arial MT"/>
              </a:rPr>
              <a:t>Routh</a:t>
            </a:r>
            <a:r>
              <a:rPr sz="2800" spc="-15" dirty="0">
                <a:latin typeface="Arial MT"/>
                <a:cs typeface="Arial MT"/>
              </a:rPr>
              <a:t> </a:t>
            </a:r>
            <a:r>
              <a:rPr sz="2800" spc="-5" dirty="0">
                <a:latin typeface="Arial MT"/>
                <a:cs typeface="Arial MT"/>
              </a:rPr>
              <a:t>array</a:t>
            </a:r>
            <a:endParaRPr sz="2800">
              <a:latin typeface="Arial MT"/>
              <a:cs typeface="Arial MT"/>
            </a:endParaRPr>
          </a:p>
          <a:p>
            <a:pPr marL="387350" indent="-273050">
              <a:spcBef>
                <a:spcPts val="590"/>
              </a:spcBef>
              <a:buClr>
                <a:srgbClr val="DCDCDC"/>
              </a:buClr>
              <a:buSzPct val="69642"/>
              <a:buAutoNum type="arabicPeriod"/>
              <a:tabLst>
                <a:tab pos="387350" algn="l"/>
              </a:tabLst>
            </a:pPr>
            <a:r>
              <a:rPr sz="2800" spc="-5" dirty="0">
                <a:latin typeface="Arial MT"/>
                <a:cs typeface="Arial MT"/>
              </a:rPr>
              <a:t>Determine</a:t>
            </a:r>
            <a:r>
              <a:rPr sz="2800" spc="-35" dirty="0">
                <a:latin typeface="Arial MT"/>
                <a:cs typeface="Arial MT"/>
              </a:rPr>
              <a:t> </a:t>
            </a:r>
            <a:r>
              <a:rPr sz="2800" dirty="0">
                <a:latin typeface="Arial MT"/>
                <a:cs typeface="Arial MT"/>
              </a:rPr>
              <a:t>K</a:t>
            </a:r>
            <a:endParaRPr sz="2800">
              <a:latin typeface="Arial MT"/>
              <a:cs typeface="Arial MT"/>
            </a:endParaRPr>
          </a:p>
          <a:p>
            <a:pPr marL="387350" indent="-273050">
              <a:spcBef>
                <a:spcPts val="600"/>
              </a:spcBef>
              <a:buClr>
                <a:srgbClr val="DCDCDC"/>
              </a:buClr>
              <a:buSzPct val="69642"/>
              <a:buAutoNum type="arabicPeriod"/>
              <a:tabLst>
                <a:tab pos="387350" algn="l"/>
              </a:tabLst>
            </a:pPr>
            <a:r>
              <a:rPr sz="2800" spc="-5" dirty="0">
                <a:latin typeface="Arial MT"/>
                <a:cs typeface="Arial MT"/>
              </a:rPr>
              <a:t>Get</a:t>
            </a:r>
            <a:r>
              <a:rPr sz="2800" spc="-20" dirty="0">
                <a:latin typeface="Arial MT"/>
                <a:cs typeface="Arial MT"/>
              </a:rPr>
              <a:t> </a:t>
            </a:r>
            <a:r>
              <a:rPr sz="2800" spc="-5" dirty="0">
                <a:latin typeface="Arial MT"/>
                <a:cs typeface="Arial MT"/>
              </a:rPr>
              <a:t>the</a:t>
            </a:r>
            <a:r>
              <a:rPr sz="2800" spc="-165" dirty="0">
                <a:latin typeface="Arial MT"/>
                <a:cs typeface="Arial MT"/>
              </a:rPr>
              <a:t> </a:t>
            </a:r>
            <a:r>
              <a:rPr sz="2800" spc="-5" dirty="0">
                <a:latin typeface="Arial MT"/>
                <a:cs typeface="Arial MT"/>
              </a:rPr>
              <a:t>Auxiliary</a:t>
            </a:r>
            <a:r>
              <a:rPr sz="2800" spc="-30" dirty="0">
                <a:latin typeface="Arial MT"/>
                <a:cs typeface="Arial MT"/>
              </a:rPr>
              <a:t> </a:t>
            </a:r>
            <a:r>
              <a:rPr sz="2800" spc="-5" dirty="0">
                <a:latin typeface="Arial MT"/>
                <a:cs typeface="Arial MT"/>
              </a:rPr>
              <a:t>Equation</a:t>
            </a:r>
            <a:endParaRPr sz="2800">
              <a:latin typeface="Arial MT"/>
              <a:cs typeface="Arial MT"/>
            </a:endParaRPr>
          </a:p>
          <a:p>
            <a:pPr marL="387350" marR="30480" indent="-273050">
              <a:spcBef>
                <a:spcPts val="600"/>
              </a:spcBef>
              <a:buClr>
                <a:srgbClr val="DCDCDC"/>
              </a:buClr>
              <a:buSzPct val="69642"/>
              <a:buAutoNum type="arabicPeriod"/>
              <a:tabLst>
                <a:tab pos="387350" algn="l"/>
              </a:tabLst>
            </a:pPr>
            <a:r>
              <a:rPr sz="2800" spc="-5" dirty="0">
                <a:latin typeface="Arial MT"/>
                <a:cs typeface="Arial MT"/>
              </a:rPr>
              <a:t>Compute</a:t>
            </a:r>
            <a:r>
              <a:rPr sz="2800" spc="-10" dirty="0">
                <a:latin typeface="Arial MT"/>
                <a:cs typeface="Arial MT"/>
              </a:rPr>
              <a:t> </a:t>
            </a:r>
            <a:r>
              <a:rPr sz="2800" spc="-5" dirty="0">
                <a:latin typeface="Arial MT"/>
                <a:cs typeface="Arial MT"/>
              </a:rPr>
              <a:t>the roots</a:t>
            </a:r>
            <a:r>
              <a:rPr sz="2800" dirty="0">
                <a:latin typeface="Arial MT"/>
                <a:cs typeface="Arial MT"/>
              </a:rPr>
              <a:t> </a:t>
            </a:r>
            <a:r>
              <a:rPr sz="2800" spc="-5" dirty="0">
                <a:latin typeface="Arial MT"/>
                <a:cs typeface="Arial MT"/>
              </a:rPr>
              <a:t>of</a:t>
            </a:r>
            <a:r>
              <a:rPr sz="2800" spc="-160" dirty="0">
                <a:latin typeface="Arial MT"/>
                <a:cs typeface="Arial MT"/>
              </a:rPr>
              <a:t> </a:t>
            </a:r>
            <a:r>
              <a:rPr sz="2800" spc="-5" dirty="0">
                <a:latin typeface="Arial MT"/>
                <a:cs typeface="Arial MT"/>
              </a:rPr>
              <a:t>Auxiliary</a:t>
            </a:r>
            <a:r>
              <a:rPr sz="2800" spc="-20" dirty="0">
                <a:latin typeface="Arial MT"/>
                <a:cs typeface="Arial MT"/>
              </a:rPr>
              <a:t> </a:t>
            </a:r>
            <a:r>
              <a:rPr sz="2800" spc="-5" dirty="0">
                <a:latin typeface="Arial MT"/>
                <a:cs typeface="Arial MT"/>
              </a:rPr>
              <a:t>Equation.</a:t>
            </a:r>
            <a:r>
              <a:rPr sz="2800" spc="-40" dirty="0">
                <a:latin typeface="Arial MT"/>
                <a:cs typeface="Arial MT"/>
              </a:rPr>
              <a:t> </a:t>
            </a:r>
            <a:r>
              <a:rPr sz="2800" spc="-5" dirty="0">
                <a:latin typeface="Arial MT"/>
                <a:cs typeface="Arial MT"/>
              </a:rPr>
              <a:t>These</a:t>
            </a:r>
            <a:r>
              <a:rPr sz="2800" spc="-15" dirty="0">
                <a:latin typeface="Arial MT"/>
                <a:cs typeface="Arial MT"/>
              </a:rPr>
              <a:t> </a:t>
            </a:r>
            <a:r>
              <a:rPr sz="2800" spc="-5" dirty="0">
                <a:latin typeface="Arial MT"/>
                <a:cs typeface="Arial MT"/>
              </a:rPr>
              <a:t>will be </a:t>
            </a:r>
            <a:r>
              <a:rPr sz="2800" spc="-765" dirty="0">
                <a:latin typeface="Arial MT"/>
                <a:cs typeface="Arial MT"/>
              </a:rPr>
              <a:t> </a:t>
            </a:r>
            <a:r>
              <a:rPr sz="2800" spc="-5" dirty="0">
                <a:latin typeface="Arial MT"/>
                <a:cs typeface="Arial MT"/>
              </a:rPr>
              <a:t>the intersecting point</a:t>
            </a:r>
            <a:r>
              <a:rPr sz="2800" spc="5" dirty="0">
                <a:latin typeface="Arial MT"/>
                <a:cs typeface="Arial MT"/>
              </a:rPr>
              <a:t> </a:t>
            </a:r>
            <a:r>
              <a:rPr sz="2800" spc="-10" dirty="0">
                <a:latin typeface="Arial MT"/>
                <a:cs typeface="Arial MT"/>
              </a:rPr>
              <a:t>with</a:t>
            </a:r>
            <a:r>
              <a:rPr sz="2800" dirty="0">
                <a:latin typeface="Arial MT"/>
                <a:cs typeface="Arial MT"/>
              </a:rPr>
              <a:t> </a:t>
            </a:r>
            <a:r>
              <a:rPr sz="2800" spc="-5" dirty="0">
                <a:latin typeface="Arial MT"/>
                <a:cs typeface="Arial MT"/>
              </a:rPr>
              <a:t>the imaginary</a:t>
            </a:r>
            <a:r>
              <a:rPr sz="2800" spc="-15" dirty="0">
                <a:latin typeface="Arial MT"/>
                <a:cs typeface="Arial MT"/>
              </a:rPr>
              <a:t> </a:t>
            </a:r>
            <a:r>
              <a:rPr sz="2800" spc="-5" dirty="0">
                <a:latin typeface="Arial MT"/>
                <a:cs typeface="Arial MT"/>
              </a:rPr>
              <a:t>axis.</a:t>
            </a:r>
            <a:endParaRPr sz="2800">
              <a:latin typeface="Arial MT"/>
              <a:cs typeface="Arial MT"/>
            </a:endParaRPr>
          </a:p>
        </p:txBody>
      </p:sp>
      <p:pic>
        <p:nvPicPr>
          <p:cNvPr id="3" name="Picture 2">
            <a:extLst>
              <a:ext uri="{FF2B5EF4-FFF2-40B4-BE49-F238E27FC236}">
                <a16:creationId xmlns:a16="http://schemas.microsoft.com/office/drawing/2014/main" xmlns="" id="{573547E0-46CE-42E2-8678-06F1807AE4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48076" y="173990"/>
            <a:ext cx="1737208" cy="564986"/>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pic>
          <p:nvPicPr>
            <p:cNvPr id="3" name="object 3"/>
            <p:cNvPicPr/>
            <p:nvPr/>
          </p:nvPicPr>
          <p:blipFill>
            <a:blip r:embed="rId2" cstate="print"/>
            <a:stretch>
              <a:fillRect/>
            </a:stretch>
          </p:blipFill>
          <p:spPr>
            <a:xfrm>
              <a:off x="0" y="0"/>
              <a:ext cx="9034780" cy="6858000"/>
            </a:xfrm>
            <a:prstGeom prst="rect">
              <a:avLst/>
            </a:prstGeom>
          </p:spPr>
        </p:pic>
        <p:pic>
          <p:nvPicPr>
            <p:cNvPr id="4" name="object 4"/>
            <p:cNvPicPr/>
            <p:nvPr/>
          </p:nvPicPr>
          <p:blipFill>
            <a:blip r:embed="rId3" cstate="print"/>
            <a:stretch>
              <a:fillRect/>
            </a:stretch>
          </p:blipFill>
          <p:spPr>
            <a:xfrm>
              <a:off x="4787900" y="35559"/>
              <a:ext cx="4356100" cy="1880870"/>
            </a:xfrm>
            <a:prstGeom prst="rect">
              <a:avLst/>
            </a:prstGeom>
          </p:spPr>
        </p:pic>
        <p:pic>
          <p:nvPicPr>
            <p:cNvPr id="5" name="object 5"/>
            <p:cNvPicPr/>
            <p:nvPr/>
          </p:nvPicPr>
          <p:blipFill>
            <a:blip r:embed="rId4" cstate="print"/>
            <a:stretch>
              <a:fillRect/>
            </a:stretch>
          </p:blipFill>
          <p:spPr>
            <a:xfrm>
              <a:off x="755650" y="4032250"/>
              <a:ext cx="7848600" cy="2283883"/>
            </a:xfrm>
            <a:prstGeom prst="rect">
              <a:avLst/>
            </a:prstGeom>
          </p:spPr>
        </p:pic>
      </p:grpSp>
      <p:pic>
        <p:nvPicPr>
          <p:cNvPr id="6" name="Picture 5">
            <a:extLst>
              <a:ext uri="{FF2B5EF4-FFF2-40B4-BE49-F238E27FC236}">
                <a16:creationId xmlns:a16="http://schemas.microsoft.com/office/drawing/2014/main" xmlns="" id="{0E0BD990-BE95-4E64-B902-A463D12BD28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421212" y="35559"/>
            <a:ext cx="1494891" cy="470468"/>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43050" y="22860"/>
            <a:ext cx="9124950" cy="6835139"/>
          </a:xfrm>
          <a:prstGeom prst="rect">
            <a:avLst/>
          </a:prstGeom>
        </p:spPr>
      </p:pic>
      <p:pic>
        <p:nvPicPr>
          <p:cNvPr id="3" name="Picture 2">
            <a:extLst>
              <a:ext uri="{FF2B5EF4-FFF2-40B4-BE49-F238E27FC236}">
                <a16:creationId xmlns:a16="http://schemas.microsoft.com/office/drawing/2014/main" xmlns="" id="{473E1DF6-A910-4482-9E46-F2956E0ACFB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39992" y="795677"/>
            <a:ext cx="6496050" cy="5427345"/>
            <a:chOff x="1315992" y="795676"/>
            <a:chExt cx="6496050" cy="5427345"/>
          </a:xfrm>
        </p:grpSpPr>
        <p:pic>
          <p:nvPicPr>
            <p:cNvPr id="3" name="object 3"/>
            <p:cNvPicPr/>
            <p:nvPr/>
          </p:nvPicPr>
          <p:blipFill>
            <a:blip r:embed="rId2" cstate="print"/>
            <a:stretch>
              <a:fillRect/>
            </a:stretch>
          </p:blipFill>
          <p:spPr>
            <a:xfrm>
              <a:off x="1315992" y="795676"/>
              <a:ext cx="6309685" cy="5427348"/>
            </a:xfrm>
            <a:prstGeom prst="rect">
              <a:avLst/>
            </a:prstGeom>
          </p:spPr>
        </p:pic>
        <p:sp>
          <p:nvSpPr>
            <p:cNvPr id="4" name="object 4"/>
            <p:cNvSpPr/>
            <p:nvPr/>
          </p:nvSpPr>
          <p:spPr>
            <a:xfrm>
              <a:off x="5397499" y="2433319"/>
              <a:ext cx="1118870" cy="132080"/>
            </a:xfrm>
            <a:custGeom>
              <a:avLst/>
              <a:gdLst/>
              <a:ahLst/>
              <a:cxnLst/>
              <a:rect l="l" t="t" r="r" b="b"/>
              <a:pathLst>
                <a:path w="1118870" h="132080">
                  <a:moveTo>
                    <a:pt x="1118870" y="132079"/>
                  </a:moveTo>
                  <a:lnTo>
                    <a:pt x="0" y="0"/>
                  </a:lnTo>
                </a:path>
              </a:pathLst>
            </a:custGeom>
            <a:ln w="12700">
              <a:solidFill>
                <a:srgbClr val="BCBCBC"/>
              </a:solidFill>
            </a:ln>
          </p:spPr>
          <p:txBody>
            <a:bodyPr wrap="square" lIns="0" tIns="0" rIns="0" bIns="0" rtlCol="0"/>
            <a:lstStyle/>
            <a:p>
              <a:endParaRPr/>
            </a:p>
          </p:txBody>
        </p:sp>
        <p:pic>
          <p:nvPicPr>
            <p:cNvPr id="5" name="object 5"/>
            <p:cNvPicPr/>
            <p:nvPr/>
          </p:nvPicPr>
          <p:blipFill>
            <a:blip r:embed="rId3" cstate="print"/>
            <a:stretch>
              <a:fillRect/>
            </a:stretch>
          </p:blipFill>
          <p:spPr>
            <a:xfrm>
              <a:off x="5292089" y="2376169"/>
              <a:ext cx="118110" cy="113029"/>
            </a:xfrm>
            <a:prstGeom prst="rect">
              <a:avLst/>
            </a:prstGeom>
          </p:spPr>
        </p:pic>
        <p:sp>
          <p:nvSpPr>
            <p:cNvPr id="6" name="object 6"/>
            <p:cNvSpPr/>
            <p:nvPr/>
          </p:nvSpPr>
          <p:spPr>
            <a:xfrm>
              <a:off x="5394960" y="4580889"/>
              <a:ext cx="1121410" cy="264160"/>
            </a:xfrm>
            <a:custGeom>
              <a:avLst/>
              <a:gdLst/>
              <a:ahLst/>
              <a:cxnLst/>
              <a:rect l="l" t="t" r="r" b="b"/>
              <a:pathLst>
                <a:path w="1121409" h="264160">
                  <a:moveTo>
                    <a:pt x="1121410" y="0"/>
                  </a:moveTo>
                  <a:lnTo>
                    <a:pt x="0" y="264160"/>
                  </a:lnTo>
                </a:path>
              </a:pathLst>
            </a:custGeom>
            <a:ln w="12700">
              <a:solidFill>
                <a:srgbClr val="BCBCBC"/>
              </a:solidFill>
            </a:ln>
          </p:spPr>
          <p:txBody>
            <a:bodyPr wrap="square" lIns="0" tIns="0" rIns="0" bIns="0" rtlCol="0"/>
            <a:lstStyle/>
            <a:p>
              <a:endParaRPr/>
            </a:p>
          </p:txBody>
        </p:sp>
        <p:pic>
          <p:nvPicPr>
            <p:cNvPr id="7" name="object 7"/>
            <p:cNvPicPr/>
            <p:nvPr/>
          </p:nvPicPr>
          <p:blipFill>
            <a:blip r:embed="rId4" cstate="print"/>
            <a:stretch>
              <a:fillRect/>
            </a:stretch>
          </p:blipFill>
          <p:spPr>
            <a:xfrm>
              <a:off x="5292089" y="4790439"/>
              <a:ext cx="119380" cy="110490"/>
            </a:xfrm>
            <a:prstGeom prst="rect">
              <a:avLst/>
            </a:prstGeom>
          </p:spPr>
        </p:pic>
        <p:sp>
          <p:nvSpPr>
            <p:cNvPr id="8" name="object 8"/>
            <p:cNvSpPr/>
            <p:nvPr/>
          </p:nvSpPr>
          <p:spPr>
            <a:xfrm>
              <a:off x="6587489" y="2061209"/>
              <a:ext cx="1224280" cy="791210"/>
            </a:xfrm>
            <a:custGeom>
              <a:avLst/>
              <a:gdLst/>
              <a:ahLst/>
              <a:cxnLst/>
              <a:rect l="l" t="t" r="r" b="b"/>
              <a:pathLst>
                <a:path w="1224279" h="791210">
                  <a:moveTo>
                    <a:pt x="1224279" y="0"/>
                  </a:moveTo>
                  <a:lnTo>
                    <a:pt x="0" y="0"/>
                  </a:lnTo>
                  <a:lnTo>
                    <a:pt x="0" y="791210"/>
                  </a:lnTo>
                  <a:lnTo>
                    <a:pt x="612139" y="791210"/>
                  </a:lnTo>
                  <a:lnTo>
                    <a:pt x="1224279" y="791210"/>
                  </a:lnTo>
                  <a:lnTo>
                    <a:pt x="1224279" y="0"/>
                  </a:lnTo>
                  <a:close/>
                </a:path>
              </a:pathLst>
            </a:custGeom>
            <a:solidFill>
              <a:srgbClr val="DCDCDC"/>
            </a:solidFill>
          </p:spPr>
          <p:txBody>
            <a:bodyPr wrap="square" lIns="0" tIns="0" rIns="0" bIns="0" rtlCol="0"/>
            <a:lstStyle/>
            <a:p>
              <a:endParaRPr/>
            </a:p>
          </p:txBody>
        </p:sp>
      </p:grpSp>
      <p:sp>
        <p:nvSpPr>
          <p:cNvPr id="9" name="object 9"/>
          <p:cNvSpPr txBox="1">
            <a:spLocks noGrp="1"/>
          </p:cNvSpPr>
          <p:nvPr>
            <p:ph type="title"/>
          </p:nvPr>
        </p:nvSpPr>
        <p:spPr>
          <a:xfrm>
            <a:off x="8111490" y="2176594"/>
            <a:ext cx="1224280" cy="675826"/>
          </a:xfrm>
          <a:prstGeom prst="rect">
            <a:avLst/>
          </a:prstGeom>
          <a:ln w="25518">
            <a:solidFill>
              <a:srgbClr val="A1A1A1"/>
            </a:solidFill>
          </a:ln>
        </p:spPr>
        <p:txBody>
          <a:bodyPr vert="horz" wrap="square" lIns="0" tIns="120650" rIns="0" bIns="0" rtlCol="0" anchor="b">
            <a:spAutoFit/>
          </a:bodyPr>
          <a:lstStyle/>
          <a:p>
            <a:pPr marL="184150" marR="174625" indent="114300">
              <a:lnSpc>
                <a:spcPct val="100000"/>
              </a:lnSpc>
              <a:spcBef>
                <a:spcPts val="950"/>
              </a:spcBef>
            </a:pPr>
            <a:r>
              <a:rPr sz="1800" spc="-5" dirty="0">
                <a:latin typeface="Arial MT"/>
                <a:cs typeface="Arial MT"/>
              </a:rPr>
              <a:t>+j1.59 </a:t>
            </a:r>
            <a:r>
              <a:rPr sz="1800" dirty="0">
                <a:latin typeface="Arial MT"/>
                <a:cs typeface="Arial MT"/>
              </a:rPr>
              <a:t> K</a:t>
            </a:r>
            <a:r>
              <a:rPr sz="1800" spc="-60" dirty="0">
                <a:latin typeface="Arial MT"/>
                <a:cs typeface="Arial MT"/>
              </a:rPr>
              <a:t> </a:t>
            </a:r>
            <a:r>
              <a:rPr sz="1800" dirty="0">
                <a:latin typeface="Arial MT"/>
                <a:cs typeface="Arial MT"/>
              </a:rPr>
              <a:t>=</a:t>
            </a:r>
            <a:r>
              <a:rPr sz="1800" spc="-45" dirty="0">
                <a:latin typeface="Arial MT"/>
                <a:cs typeface="Arial MT"/>
              </a:rPr>
              <a:t> </a:t>
            </a:r>
            <a:r>
              <a:rPr sz="1800" spc="-5" dirty="0">
                <a:latin typeface="Arial MT"/>
                <a:cs typeface="Arial MT"/>
              </a:rPr>
              <a:t>9.65</a:t>
            </a:r>
            <a:endParaRPr sz="1800">
              <a:latin typeface="Arial MT"/>
              <a:cs typeface="Arial MT"/>
            </a:endParaRPr>
          </a:p>
        </p:txBody>
      </p:sp>
      <p:sp>
        <p:nvSpPr>
          <p:cNvPr id="10" name="object 10"/>
          <p:cNvSpPr/>
          <p:nvPr/>
        </p:nvSpPr>
        <p:spPr>
          <a:xfrm>
            <a:off x="8111490" y="4292600"/>
            <a:ext cx="1224280" cy="792480"/>
          </a:xfrm>
          <a:custGeom>
            <a:avLst/>
            <a:gdLst/>
            <a:ahLst/>
            <a:cxnLst/>
            <a:rect l="l" t="t" r="r" b="b"/>
            <a:pathLst>
              <a:path w="1224279" h="792479">
                <a:moveTo>
                  <a:pt x="1224279" y="0"/>
                </a:moveTo>
                <a:lnTo>
                  <a:pt x="0" y="0"/>
                </a:lnTo>
                <a:lnTo>
                  <a:pt x="0" y="792480"/>
                </a:lnTo>
                <a:lnTo>
                  <a:pt x="612139" y="792480"/>
                </a:lnTo>
                <a:lnTo>
                  <a:pt x="1224279" y="792480"/>
                </a:lnTo>
                <a:lnTo>
                  <a:pt x="1224279" y="0"/>
                </a:lnTo>
                <a:close/>
              </a:path>
            </a:pathLst>
          </a:custGeom>
          <a:solidFill>
            <a:srgbClr val="DCDCDC"/>
          </a:solidFill>
        </p:spPr>
        <p:txBody>
          <a:bodyPr wrap="square" lIns="0" tIns="0" rIns="0" bIns="0" rtlCol="0"/>
          <a:lstStyle/>
          <a:p>
            <a:endParaRPr/>
          </a:p>
        </p:txBody>
      </p:sp>
      <p:sp>
        <p:nvSpPr>
          <p:cNvPr id="11" name="object 11"/>
          <p:cNvSpPr txBox="1"/>
          <p:nvPr/>
        </p:nvSpPr>
        <p:spPr>
          <a:xfrm>
            <a:off x="8111490" y="4292600"/>
            <a:ext cx="1224280" cy="677108"/>
          </a:xfrm>
          <a:prstGeom prst="rect">
            <a:avLst/>
          </a:prstGeom>
          <a:ln w="25518">
            <a:solidFill>
              <a:srgbClr val="A1A1A1"/>
            </a:solidFill>
          </a:ln>
        </p:spPr>
        <p:txBody>
          <a:bodyPr vert="horz" wrap="square" lIns="0" tIns="121920" rIns="0" bIns="0" rtlCol="0">
            <a:spAutoFit/>
          </a:bodyPr>
          <a:lstStyle/>
          <a:p>
            <a:pPr marL="184150" marR="174625" indent="143510">
              <a:spcBef>
                <a:spcPts val="960"/>
              </a:spcBef>
            </a:pPr>
            <a:r>
              <a:rPr spc="-5" dirty="0">
                <a:latin typeface="Arial MT"/>
                <a:cs typeface="Arial MT"/>
              </a:rPr>
              <a:t>-j1.59 </a:t>
            </a:r>
            <a:r>
              <a:rPr dirty="0">
                <a:latin typeface="Arial MT"/>
                <a:cs typeface="Arial MT"/>
              </a:rPr>
              <a:t> K</a:t>
            </a:r>
            <a:r>
              <a:rPr spc="-60" dirty="0">
                <a:latin typeface="Arial MT"/>
                <a:cs typeface="Arial MT"/>
              </a:rPr>
              <a:t> </a:t>
            </a:r>
            <a:r>
              <a:rPr dirty="0">
                <a:latin typeface="Arial MT"/>
                <a:cs typeface="Arial MT"/>
              </a:rPr>
              <a:t>=</a:t>
            </a:r>
            <a:r>
              <a:rPr spc="-45" dirty="0">
                <a:latin typeface="Arial MT"/>
                <a:cs typeface="Arial MT"/>
              </a:rPr>
              <a:t> </a:t>
            </a:r>
            <a:r>
              <a:rPr spc="-5" dirty="0">
                <a:latin typeface="Arial MT"/>
                <a:cs typeface="Arial MT"/>
              </a:rPr>
              <a:t>9.65</a:t>
            </a:r>
            <a:endParaRPr>
              <a:latin typeface="Arial MT"/>
              <a:cs typeface="Arial MT"/>
            </a:endParaRPr>
          </a:p>
        </p:txBody>
      </p:sp>
      <p:pic>
        <p:nvPicPr>
          <p:cNvPr id="12" name="Picture 11">
            <a:extLst>
              <a:ext uri="{FF2B5EF4-FFF2-40B4-BE49-F238E27FC236}">
                <a16:creationId xmlns:a16="http://schemas.microsoft.com/office/drawing/2014/main" xmlns="" id="{8EC3568D-B9D8-4E4D-8216-756848BD641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70018" y="153367"/>
            <a:ext cx="1737208" cy="476947"/>
          </a:xfrm>
          <a:prstGeom prst="rect">
            <a:avLst/>
          </a:prstGeom>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3199</TotalTime>
  <Words>7306</Words>
  <Application>Microsoft Office PowerPoint</Application>
  <PresentationFormat>Custom</PresentationFormat>
  <Paragraphs>1598</Paragraphs>
  <Slides>170</Slides>
  <Notes>0</Notes>
  <HiddenSlides>0</HiddenSlides>
  <MMClips>0</MMClips>
  <ScaleCrop>false</ScaleCrop>
  <HeadingPairs>
    <vt:vector size="4" baseType="variant">
      <vt:variant>
        <vt:lpstr>Theme</vt:lpstr>
      </vt:variant>
      <vt:variant>
        <vt:i4>1</vt:i4>
      </vt:variant>
      <vt:variant>
        <vt:lpstr>Slide Titles</vt:lpstr>
      </vt:variant>
      <vt:variant>
        <vt:i4>170</vt:i4>
      </vt:variant>
    </vt:vector>
  </HeadingPairs>
  <TitlesOfParts>
    <vt:vector size="171" baseType="lpstr">
      <vt:lpstr>Retrospect</vt:lpstr>
      <vt:lpstr>Slide 1</vt:lpstr>
      <vt:lpstr> </vt:lpstr>
      <vt:lpstr> </vt:lpstr>
      <vt:lpstr> </vt:lpstr>
      <vt:lpstr>To discuss:</vt:lpstr>
      <vt:lpstr>What is a system ?</vt:lpstr>
      <vt:lpstr>What is Control system ?</vt:lpstr>
      <vt:lpstr>What is Control system ?</vt:lpstr>
      <vt:lpstr>Types of industrial Control system ?</vt:lpstr>
      <vt:lpstr>Types of industrial Control system ?</vt:lpstr>
      <vt:lpstr>Difference between System and Control System</vt:lpstr>
      <vt:lpstr>Difference between System and Control System</vt:lpstr>
      <vt:lpstr>A Fan: Can't Say System</vt:lpstr>
      <vt:lpstr>A Fan: Can be a System</vt:lpstr>
      <vt:lpstr>A Fan: Can be a Control System</vt:lpstr>
      <vt:lpstr>Classification of Control System</vt:lpstr>
      <vt:lpstr>Open Loop Control System</vt:lpstr>
      <vt:lpstr>Examples of Open Loop Control System</vt:lpstr>
      <vt:lpstr>Examples of Open Loop Control System</vt:lpstr>
      <vt:lpstr>Advantages of Open Loop Control System</vt:lpstr>
      <vt:lpstr>Disadvantages of Open Loop Control System</vt:lpstr>
      <vt:lpstr>Close Loop Control System</vt:lpstr>
      <vt:lpstr>Block Diagram of CLCS</vt:lpstr>
      <vt:lpstr>Close Loop Control System Examples</vt:lpstr>
      <vt:lpstr>Advantages of Close Loop Control System </vt:lpstr>
      <vt:lpstr>Disadvantages of Close Loop Control System </vt:lpstr>
      <vt:lpstr>Difference Between OLCS &amp; CLCS</vt:lpstr>
      <vt:lpstr>Difference Between OLCS &amp; CLCS</vt:lpstr>
      <vt:lpstr>Classification of Control System</vt:lpstr>
      <vt:lpstr>Slide 30</vt:lpstr>
      <vt:lpstr>Non-linear Control System</vt:lpstr>
      <vt:lpstr>Difference Between Linear &amp; Non-linear System</vt:lpstr>
      <vt:lpstr>Classification of Control System</vt:lpstr>
      <vt:lpstr>Slide 34</vt:lpstr>
      <vt:lpstr>Slide 35</vt:lpstr>
      <vt:lpstr>Types of industrial Control system ?</vt:lpstr>
      <vt:lpstr>Types of industrial Control system ?</vt:lpstr>
      <vt:lpstr>Types of industrial Control system ?</vt:lpstr>
      <vt:lpstr>Need of Block Diagram Algebra</vt:lpstr>
      <vt:lpstr>Slide 40</vt:lpstr>
      <vt:lpstr>Block Diagram Fundamentals</vt:lpstr>
      <vt:lpstr>Block Diagram Fundamentals</vt:lpstr>
      <vt:lpstr>Block Diagram Fundamentals</vt:lpstr>
      <vt:lpstr>Block Diagram Fundamentals</vt:lpstr>
      <vt:lpstr>Block Diagram Fundamentals</vt:lpstr>
      <vt:lpstr>Block Diagram Reduction Techniques</vt:lpstr>
      <vt:lpstr>Slide 47</vt:lpstr>
      <vt:lpstr>Slide 48</vt:lpstr>
      <vt:lpstr>Block Diagram Reduction Techniques</vt:lpstr>
      <vt:lpstr>Block Diagram Reduction Techniques</vt:lpstr>
      <vt:lpstr>Slide 51</vt:lpstr>
      <vt:lpstr>Slide 52</vt:lpstr>
      <vt:lpstr>Block Diagram Reduction Techniques</vt:lpstr>
      <vt:lpstr>Block Diagram Reduction Techniques</vt:lpstr>
      <vt:lpstr>Block Diagram Reduction Techniques</vt:lpstr>
      <vt:lpstr>Slide 56</vt:lpstr>
      <vt:lpstr>Block Diagram Reduction Techniques</vt:lpstr>
      <vt:lpstr>Block Diagram Reduction Techniques</vt:lpstr>
      <vt:lpstr>Slide 59</vt:lpstr>
      <vt:lpstr>What is Signal Flow Graph?</vt:lpstr>
      <vt:lpstr>Comparison of BD and SFG</vt:lpstr>
      <vt:lpstr>Definition of terms required in SFG</vt:lpstr>
      <vt:lpstr>Output node/ sink node: Only incoming branches.</vt:lpstr>
      <vt:lpstr>Slide 64</vt:lpstr>
      <vt:lpstr> Self loop: Path that originates and terminates at the same  node.</vt:lpstr>
      <vt:lpstr>SFG terms representation</vt:lpstr>
      <vt:lpstr>Mason’s Gain Formula</vt:lpstr>
      <vt:lpstr>Ex: SFG from BD</vt:lpstr>
      <vt:lpstr>Construction of SFG from simultaneous  equations</vt:lpstr>
      <vt:lpstr>Slide 70</vt:lpstr>
      <vt:lpstr>Slide 71</vt:lpstr>
      <vt:lpstr>After joining all SFG</vt:lpstr>
      <vt:lpstr> </vt:lpstr>
      <vt:lpstr> </vt:lpstr>
      <vt:lpstr>Order of System</vt:lpstr>
      <vt:lpstr>System Order and Proper System</vt:lpstr>
      <vt:lpstr>Example 2 : Determine order of given system</vt:lpstr>
      <vt:lpstr>Types of System</vt:lpstr>
      <vt:lpstr>Zero (0) Order System</vt:lpstr>
      <vt:lpstr>Zero (0) Order System</vt:lpstr>
      <vt:lpstr>First Order System</vt:lpstr>
      <vt:lpstr>First Order System</vt:lpstr>
      <vt:lpstr>Second Order System</vt:lpstr>
      <vt:lpstr>Second Order System</vt:lpstr>
      <vt:lpstr>INTRODUCTION</vt:lpstr>
      <vt:lpstr>ANGLE AND MAGNITUDE CONDITION:</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+j1.59  K = 9.65</vt:lpstr>
      <vt:lpstr>Slide 100</vt:lpstr>
      <vt:lpstr>Slide 101</vt:lpstr>
      <vt:lpstr>Slide 102</vt:lpstr>
      <vt:lpstr>Slide 103</vt:lpstr>
      <vt:lpstr> </vt:lpstr>
      <vt:lpstr> </vt:lpstr>
      <vt:lpstr>Frequency Response Techniques -Advantages</vt:lpstr>
      <vt:lpstr>Frequency Response</vt:lpstr>
      <vt:lpstr>Frequency response plots</vt:lpstr>
      <vt:lpstr>Logarithmic Frequency Scales</vt:lpstr>
      <vt:lpstr>Bode Plot</vt:lpstr>
      <vt:lpstr>Constant K</vt:lpstr>
      <vt:lpstr>Pure Integrator 1/s</vt:lpstr>
      <vt:lpstr>Pure Differentiator- s</vt:lpstr>
      <vt:lpstr>Zero at real axis - 1+s</vt:lpstr>
      <vt:lpstr>Complex pole - 1/ s2+2ns+n2</vt:lpstr>
      <vt:lpstr>Bode Magnitude plot</vt:lpstr>
      <vt:lpstr>Bode Magnitude plot</vt:lpstr>
      <vt:lpstr>Bode Phase plot</vt:lpstr>
      <vt:lpstr>Bode Phase plot</vt:lpstr>
      <vt:lpstr>Starting point in Bode Plot</vt:lpstr>
      <vt:lpstr>Bode magnitude Plot-Example  G(s) = 2s/(s+1)(s+10)</vt:lpstr>
      <vt:lpstr>Bode magnitude Plot-Example</vt:lpstr>
      <vt:lpstr>Slide 123</vt:lpstr>
      <vt:lpstr>Phase plot –slope contribution</vt:lpstr>
      <vt:lpstr>Phase plot</vt:lpstr>
      <vt:lpstr>POLAR PLOT</vt:lpstr>
      <vt:lpstr>Slide 127</vt:lpstr>
      <vt:lpstr>Slide 128</vt:lpstr>
      <vt:lpstr>Slide 129</vt:lpstr>
      <vt:lpstr>Slide 130</vt:lpstr>
      <vt:lpstr>Nyquist Stability Criterion</vt:lpstr>
      <vt:lpstr>F (s)  (s  z1 )(s  z2 )</vt:lpstr>
      <vt:lpstr>NYQUIST PLOT EXAMPLE</vt:lpstr>
      <vt:lpstr>Nyquist plot example (cont.)</vt:lpstr>
      <vt:lpstr>At dc, s=0,</vt:lpstr>
      <vt:lpstr>Step II: satisfying stability condition</vt:lpstr>
      <vt:lpstr>NICHOL’S CHART</vt:lpstr>
      <vt:lpstr> </vt:lpstr>
      <vt:lpstr>Points to be Discuss</vt:lpstr>
      <vt:lpstr>INTRODUCTION</vt:lpstr>
      <vt:lpstr>CONTROLLER</vt:lpstr>
      <vt:lpstr>P- CONTROLLER</vt:lpstr>
      <vt:lpstr>P- CONTROLLER</vt:lpstr>
      <vt:lpstr>P- CONTROLLER</vt:lpstr>
      <vt:lpstr>PI CONTROLLER</vt:lpstr>
      <vt:lpstr>PI CONTROLLER</vt:lpstr>
      <vt:lpstr>PI CONTROLLER</vt:lpstr>
      <vt:lpstr>PID CONTROLLER</vt:lpstr>
      <vt:lpstr>PID CONTROLLER</vt:lpstr>
      <vt:lpstr>PID CONTROLLER</vt:lpstr>
      <vt:lpstr>PID CONTROLLER</vt:lpstr>
      <vt:lpstr>Slide 152</vt:lpstr>
      <vt:lpstr>Slide 153</vt:lpstr>
      <vt:lpstr>Slide 154</vt:lpstr>
      <vt:lpstr>2.Phase Lead or Lag Compensator</vt:lpstr>
      <vt:lpstr>Slide 156</vt:lpstr>
      <vt:lpstr>Phase lead compensator: ωwp &gt; ωw0 Phase lag compensator: ω w0 &gt; ω wp </vt:lpstr>
      <vt:lpstr>Design specific to Phase lag Compensator</vt:lpstr>
      <vt:lpstr>Frequency Response Method </vt:lpstr>
      <vt:lpstr> </vt:lpstr>
      <vt:lpstr>Points to be Discuss</vt:lpstr>
      <vt:lpstr>Why State Space Models</vt:lpstr>
      <vt:lpstr>PARTS OF A STATE SPACE  REPRESENTATION</vt:lpstr>
      <vt:lpstr>EXAMPLE</vt:lpstr>
      <vt:lpstr>PUTTING INTO VECTOR-MATRIX  FORM</vt:lpstr>
      <vt:lpstr>Eigen Vector</vt:lpstr>
      <vt:lpstr>Examples</vt:lpstr>
      <vt:lpstr>Slide 168</vt:lpstr>
      <vt:lpstr>For λ = 3, Equation becomes,</vt:lpstr>
      <vt:lpstr>Website References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aditi</dc:creator>
  <cp:lastModifiedBy>USER</cp:lastModifiedBy>
  <cp:revision>369</cp:revision>
  <dcterms:created xsi:type="dcterms:W3CDTF">2021-04-17T16:04:27Z</dcterms:created>
  <dcterms:modified xsi:type="dcterms:W3CDTF">2021-07-12T04:42:58Z</dcterms:modified>
</cp:coreProperties>
</file>